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</p:sldIdLst>
  <p:sldSz cx="7556500" cy="10693400"/>
  <p:notesSz cx="7556500" cy="10693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1707" y="2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480302" y="9586976"/>
            <a:ext cx="194309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slide" Target="slide33.xml"/><Relationship Id="rId18" Type="http://schemas.openxmlformats.org/officeDocument/2006/relationships/slide" Target="slide42.xml"/><Relationship Id="rId3" Type="http://schemas.openxmlformats.org/officeDocument/2006/relationships/slide" Target="slide11.xml"/><Relationship Id="rId7" Type="http://schemas.openxmlformats.org/officeDocument/2006/relationships/slide" Target="slide17.xml"/><Relationship Id="rId12" Type="http://schemas.openxmlformats.org/officeDocument/2006/relationships/slide" Target="slide31.xml"/><Relationship Id="rId17" Type="http://schemas.openxmlformats.org/officeDocument/2006/relationships/slide" Target="slide39.xml"/><Relationship Id="rId2" Type="http://schemas.openxmlformats.org/officeDocument/2006/relationships/slide" Target="slide10.xml"/><Relationship Id="rId16" Type="http://schemas.openxmlformats.org/officeDocument/2006/relationships/slide" Target="slide37.xml"/><Relationship Id="rId20" Type="http://schemas.openxmlformats.org/officeDocument/2006/relationships/slide" Target="slide45.xml"/><Relationship Id="rId1" Type="http://schemas.openxmlformats.org/officeDocument/2006/relationships/slideLayout" Target="../slideLayouts/slideLayout5.xml"/><Relationship Id="rId6" Type="http://schemas.openxmlformats.org/officeDocument/2006/relationships/slide" Target="slide15.xml"/><Relationship Id="rId11" Type="http://schemas.openxmlformats.org/officeDocument/2006/relationships/slide" Target="slide27.xml"/><Relationship Id="rId5" Type="http://schemas.openxmlformats.org/officeDocument/2006/relationships/slide" Target="slide14.xml"/><Relationship Id="rId15" Type="http://schemas.openxmlformats.org/officeDocument/2006/relationships/slide" Target="slide35.xml"/><Relationship Id="rId10" Type="http://schemas.openxmlformats.org/officeDocument/2006/relationships/slide" Target="slide26.xml"/><Relationship Id="rId19" Type="http://schemas.openxmlformats.org/officeDocument/2006/relationships/slide" Target="slide44.xml"/><Relationship Id="rId4" Type="http://schemas.openxmlformats.org/officeDocument/2006/relationships/slide" Target="slide13.xml"/><Relationship Id="rId9" Type="http://schemas.openxmlformats.org/officeDocument/2006/relationships/slide" Target="slide25.xml"/><Relationship Id="rId14" Type="http://schemas.openxmlformats.org/officeDocument/2006/relationships/slide" Target="slide3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9.xml"/><Relationship Id="rId13" Type="http://schemas.openxmlformats.org/officeDocument/2006/relationships/slide" Target="slide67.xml"/><Relationship Id="rId18" Type="http://schemas.openxmlformats.org/officeDocument/2006/relationships/slide" Target="slide76.xml"/><Relationship Id="rId3" Type="http://schemas.openxmlformats.org/officeDocument/2006/relationships/slide" Target="slide49.xml"/><Relationship Id="rId21" Type="http://schemas.openxmlformats.org/officeDocument/2006/relationships/slide" Target="slide85.xml"/><Relationship Id="rId7" Type="http://schemas.openxmlformats.org/officeDocument/2006/relationships/slide" Target="slide56.xml"/><Relationship Id="rId12" Type="http://schemas.openxmlformats.org/officeDocument/2006/relationships/slide" Target="slide66.xml"/><Relationship Id="rId17" Type="http://schemas.openxmlformats.org/officeDocument/2006/relationships/slide" Target="slide75.xml"/><Relationship Id="rId2" Type="http://schemas.openxmlformats.org/officeDocument/2006/relationships/slide" Target="slide47.xml"/><Relationship Id="rId16" Type="http://schemas.openxmlformats.org/officeDocument/2006/relationships/slide" Target="slide73.xml"/><Relationship Id="rId20" Type="http://schemas.openxmlformats.org/officeDocument/2006/relationships/slide" Target="slide81.xml"/><Relationship Id="rId1" Type="http://schemas.openxmlformats.org/officeDocument/2006/relationships/slideLayout" Target="../slideLayouts/slideLayout5.xml"/><Relationship Id="rId6" Type="http://schemas.openxmlformats.org/officeDocument/2006/relationships/slide" Target="slide53.xml"/><Relationship Id="rId11" Type="http://schemas.openxmlformats.org/officeDocument/2006/relationships/slide" Target="slide64.xml"/><Relationship Id="rId5" Type="http://schemas.openxmlformats.org/officeDocument/2006/relationships/slide" Target="slide51.xml"/><Relationship Id="rId15" Type="http://schemas.openxmlformats.org/officeDocument/2006/relationships/slide" Target="slide70.xml"/><Relationship Id="rId23" Type="http://schemas.openxmlformats.org/officeDocument/2006/relationships/slide" Target="slide87.xml"/><Relationship Id="rId10" Type="http://schemas.openxmlformats.org/officeDocument/2006/relationships/slide" Target="slide61.xml"/><Relationship Id="rId19" Type="http://schemas.openxmlformats.org/officeDocument/2006/relationships/slide" Target="slide77.xml"/><Relationship Id="rId4" Type="http://schemas.openxmlformats.org/officeDocument/2006/relationships/slide" Target="slide50.xml"/><Relationship Id="rId9" Type="http://schemas.openxmlformats.org/officeDocument/2006/relationships/slide" Target="slide60.xml"/><Relationship Id="rId14" Type="http://schemas.openxmlformats.org/officeDocument/2006/relationships/slide" Target="slide68.xml"/><Relationship Id="rId22" Type="http://schemas.openxmlformats.org/officeDocument/2006/relationships/slide" Target="slide8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88.xml"/><Relationship Id="rId2" Type="http://schemas.openxmlformats.org/officeDocument/2006/relationships/slide" Target="slide87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13" Type="http://schemas.openxmlformats.org/officeDocument/2006/relationships/slide" Target="slide45.xml"/><Relationship Id="rId18" Type="http://schemas.openxmlformats.org/officeDocument/2006/relationships/slide" Target="slide54.xml"/><Relationship Id="rId26" Type="http://schemas.openxmlformats.org/officeDocument/2006/relationships/slide" Target="slide71.xml"/><Relationship Id="rId3" Type="http://schemas.openxmlformats.org/officeDocument/2006/relationships/slide" Target="slide19.xml"/><Relationship Id="rId21" Type="http://schemas.openxmlformats.org/officeDocument/2006/relationships/slide" Target="slide62.xml"/><Relationship Id="rId7" Type="http://schemas.openxmlformats.org/officeDocument/2006/relationships/slide" Target="slide32.xml"/><Relationship Id="rId12" Type="http://schemas.openxmlformats.org/officeDocument/2006/relationships/slide" Target="slide43.xml"/><Relationship Id="rId17" Type="http://schemas.openxmlformats.org/officeDocument/2006/relationships/slide" Target="slide52.xml"/><Relationship Id="rId25" Type="http://schemas.openxmlformats.org/officeDocument/2006/relationships/slide" Target="slide69.xml"/><Relationship Id="rId2" Type="http://schemas.openxmlformats.org/officeDocument/2006/relationships/slide" Target="slide17.xml"/><Relationship Id="rId16" Type="http://schemas.openxmlformats.org/officeDocument/2006/relationships/slide" Target="slide50.xml"/><Relationship Id="rId20" Type="http://schemas.openxmlformats.org/officeDocument/2006/relationships/slide" Target="slide60.xml"/><Relationship Id="rId1" Type="http://schemas.openxmlformats.org/officeDocument/2006/relationships/slideLayout" Target="../slideLayouts/slideLayout5.xml"/><Relationship Id="rId6" Type="http://schemas.openxmlformats.org/officeDocument/2006/relationships/slide" Target="slide28.xml"/><Relationship Id="rId11" Type="http://schemas.openxmlformats.org/officeDocument/2006/relationships/slide" Target="slide39.xml"/><Relationship Id="rId24" Type="http://schemas.openxmlformats.org/officeDocument/2006/relationships/slide" Target="slide67.xml"/><Relationship Id="rId5" Type="http://schemas.openxmlformats.org/officeDocument/2006/relationships/slide" Target="slide26.xml"/><Relationship Id="rId15" Type="http://schemas.openxmlformats.org/officeDocument/2006/relationships/slide" Target="slide49.xml"/><Relationship Id="rId23" Type="http://schemas.openxmlformats.org/officeDocument/2006/relationships/slide" Target="slide66.xml"/><Relationship Id="rId10" Type="http://schemas.openxmlformats.org/officeDocument/2006/relationships/slide" Target="slide37.xml"/><Relationship Id="rId19" Type="http://schemas.openxmlformats.org/officeDocument/2006/relationships/slide" Target="slide56.xml"/><Relationship Id="rId4" Type="http://schemas.openxmlformats.org/officeDocument/2006/relationships/slide" Target="slide21.xml"/><Relationship Id="rId9" Type="http://schemas.openxmlformats.org/officeDocument/2006/relationships/slide" Target="slide36.xml"/><Relationship Id="rId14" Type="http://schemas.openxmlformats.org/officeDocument/2006/relationships/slide" Target="slide48.xml"/><Relationship Id="rId22" Type="http://schemas.openxmlformats.org/officeDocument/2006/relationships/slide" Target="slide6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6.xml"/><Relationship Id="rId7" Type="http://schemas.openxmlformats.org/officeDocument/2006/relationships/slide" Target="slide85.xml"/><Relationship Id="rId2" Type="http://schemas.openxmlformats.org/officeDocument/2006/relationships/slide" Target="slide72.xml"/><Relationship Id="rId1" Type="http://schemas.openxmlformats.org/officeDocument/2006/relationships/slideLayout" Target="../slideLayouts/slideLayout5.xml"/><Relationship Id="rId6" Type="http://schemas.openxmlformats.org/officeDocument/2006/relationships/slide" Target="slide84.xml"/><Relationship Id="rId5" Type="http://schemas.openxmlformats.org/officeDocument/2006/relationships/slide" Target="slide83.xml"/><Relationship Id="rId4" Type="http://schemas.openxmlformats.org/officeDocument/2006/relationships/slide" Target="slide79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13" Type="http://schemas.openxmlformats.org/officeDocument/2006/relationships/slide" Target="slide51.xml"/><Relationship Id="rId18" Type="http://schemas.openxmlformats.org/officeDocument/2006/relationships/slide" Target="slide68.xml"/><Relationship Id="rId3" Type="http://schemas.openxmlformats.org/officeDocument/2006/relationships/slide" Target="slide15.xml"/><Relationship Id="rId21" Type="http://schemas.openxmlformats.org/officeDocument/2006/relationships/slide" Target="slide81.xml"/><Relationship Id="rId7" Type="http://schemas.openxmlformats.org/officeDocument/2006/relationships/slide" Target="slide31.xml"/><Relationship Id="rId12" Type="http://schemas.openxmlformats.org/officeDocument/2006/relationships/slide" Target="slide47.xml"/><Relationship Id="rId17" Type="http://schemas.openxmlformats.org/officeDocument/2006/relationships/slide" Target="slide64.xml"/><Relationship Id="rId2" Type="http://schemas.openxmlformats.org/officeDocument/2006/relationships/slide" Target="slide14.xml"/><Relationship Id="rId16" Type="http://schemas.openxmlformats.org/officeDocument/2006/relationships/slide" Target="slide63.xml"/><Relationship Id="rId20" Type="http://schemas.openxmlformats.org/officeDocument/2006/relationships/slide" Target="slide75.xml"/><Relationship Id="rId1" Type="http://schemas.openxmlformats.org/officeDocument/2006/relationships/slideLayout" Target="../slideLayouts/slideLayout5.xml"/><Relationship Id="rId6" Type="http://schemas.openxmlformats.org/officeDocument/2006/relationships/slide" Target="slide30.xml"/><Relationship Id="rId11" Type="http://schemas.openxmlformats.org/officeDocument/2006/relationships/slide" Target="slide46.xml"/><Relationship Id="rId5" Type="http://schemas.openxmlformats.org/officeDocument/2006/relationships/slide" Target="slide24.xml"/><Relationship Id="rId15" Type="http://schemas.openxmlformats.org/officeDocument/2006/relationships/slide" Target="slide58.xml"/><Relationship Id="rId10" Type="http://schemas.openxmlformats.org/officeDocument/2006/relationships/slide" Target="slide41.xml"/><Relationship Id="rId19" Type="http://schemas.openxmlformats.org/officeDocument/2006/relationships/slide" Target="slide72.xml"/><Relationship Id="rId4" Type="http://schemas.openxmlformats.org/officeDocument/2006/relationships/slide" Target="slide20.xml"/><Relationship Id="rId9" Type="http://schemas.openxmlformats.org/officeDocument/2006/relationships/slide" Target="slide38.xml"/><Relationship Id="rId14" Type="http://schemas.openxmlformats.org/officeDocument/2006/relationships/slide" Target="slide55.xml"/><Relationship Id="rId22" Type="http://schemas.openxmlformats.org/officeDocument/2006/relationships/slide" Target="slide8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903477"/>
            <a:ext cx="5750560" cy="8451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Contents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/>
              <a:tabLst>
                <a:tab pos="266700" algn="l"/>
                <a:tab pos="267335" algn="l"/>
                <a:tab pos="5597525" algn="l"/>
              </a:tabLst>
            </a:pPr>
            <a:r>
              <a:rPr sz="1000" b="1" spc="-10" dirty="0">
                <a:latin typeface="Arial"/>
                <a:cs typeface="Arial"/>
                <a:hlinkClick r:id="rId2" action="ppaction://hlinksldjump"/>
              </a:rPr>
              <a:t>S</a:t>
            </a:r>
            <a:r>
              <a:rPr sz="1000" b="1" spc="-5" dirty="0">
                <a:latin typeface="Arial"/>
                <a:cs typeface="Arial"/>
                <a:hlinkClick r:id="rId2" action="ppaction://hlinksldjump"/>
              </a:rPr>
              <a:t>cope </a:t>
            </a:r>
            <a:r>
              <a:rPr sz="1000" b="1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b="1" spc="-10" dirty="0">
                <a:latin typeface="Arial"/>
                <a:cs typeface="Arial"/>
                <a:hlinkClick r:id="rId2" action="ppaction://hlinksldjump"/>
              </a:rPr>
              <a:t>10</a:t>
            </a:r>
            <a:endParaRPr sz="1000">
              <a:latin typeface="Arial"/>
              <a:cs typeface="Arial"/>
            </a:endParaRPr>
          </a:p>
          <a:p>
            <a:pPr marL="520065" lvl="1" indent="-381000">
              <a:lnSpc>
                <a:spcPct val="100000"/>
              </a:lnSpc>
              <a:spcBef>
                <a:spcPts val="545"/>
              </a:spcBef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Cen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i="1" spc="0" dirty="0">
                <a:latin typeface="Arial"/>
                <a:cs typeface="Arial"/>
                <a:hlinkClick r:id="rId2" action="ppaction://hlinksldjump"/>
              </a:rPr>
              <a:t>f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u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g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al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g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red 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10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ro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g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res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s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g C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a</a:t>
            </a:r>
            <a:r>
              <a:rPr sz="1000" i="1" spc="5" dirty="0">
                <a:latin typeface="Arial"/>
                <a:cs typeface="Arial"/>
                <a:hlinkClick r:id="rId2" action="ppaction://hlinksldjump"/>
              </a:rPr>
              <a:t>v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ty 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10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M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ul</a:t>
            </a:r>
            <a:r>
              <a:rPr sz="1000" i="1" spc="0" dirty="0">
                <a:latin typeface="Arial"/>
                <a:cs typeface="Arial"/>
                <a:hlinkClick r:id="rId3" action="ppaction://hlinksldjump"/>
              </a:rPr>
              <a:t>t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h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a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s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e 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11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El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ect</a:t>
            </a:r>
            <a:r>
              <a:rPr sz="1000" i="1" spc="5" dirty="0">
                <a:latin typeface="Arial"/>
                <a:cs typeface="Arial"/>
                <a:hlinkClick r:id="rId3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c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su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b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m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er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s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ble Pu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mp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s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(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ESP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s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) 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11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Font typeface="Arial"/>
              <a:buAutoNum type="arabicPeriod"/>
            </a:pPr>
            <a:endParaRPr sz="15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/>
              <a:tabLst>
                <a:tab pos="266700" algn="l"/>
                <a:tab pos="267335" algn="l"/>
                <a:tab pos="5597525" algn="l"/>
              </a:tabLst>
            </a:pPr>
            <a:r>
              <a:rPr sz="1000" b="1" spc="10" dirty="0">
                <a:latin typeface="Arial"/>
                <a:cs typeface="Arial"/>
                <a:hlinkClick r:id="rId4" action="ppaction://hlinksldjump"/>
              </a:rPr>
              <a:t>M</a:t>
            </a:r>
            <a:r>
              <a:rPr sz="1000" b="1" spc="-5" dirty="0">
                <a:latin typeface="Arial"/>
                <a:cs typeface="Arial"/>
                <a:hlinkClick r:id="rId4" action="ppaction://hlinksldjump"/>
              </a:rPr>
              <a:t>e</a:t>
            </a:r>
            <a:r>
              <a:rPr sz="1000" b="1" spc="-15" dirty="0">
                <a:latin typeface="Arial"/>
                <a:cs typeface="Arial"/>
                <a:hlinkClick r:id="rId4" action="ppaction://hlinksldjump"/>
              </a:rPr>
              <a:t>t</a:t>
            </a:r>
            <a:r>
              <a:rPr sz="1000" b="1" spc="-5" dirty="0">
                <a:latin typeface="Arial"/>
                <a:cs typeface="Arial"/>
                <a:hlinkClick r:id="rId4" action="ppaction://hlinksldjump"/>
              </a:rPr>
              <a:t>hodolo</a:t>
            </a:r>
            <a:r>
              <a:rPr sz="1000" b="1" dirty="0">
                <a:latin typeface="Arial"/>
                <a:cs typeface="Arial"/>
                <a:hlinkClick r:id="rId4" action="ppaction://hlinksldjump"/>
              </a:rPr>
              <a:t>g</a:t>
            </a:r>
            <a:r>
              <a:rPr sz="1000" b="1" spc="-5" dirty="0">
                <a:latin typeface="Arial"/>
                <a:cs typeface="Arial"/>
                <a:hlinkClick r:id="rId4" action="ppaction://hlinksldjump"/>
              </a:rPr>
              <a:t>ic</a:t>
            </a:r>
            <a:r>
              <a:rPr sz="1000" b="1" spc="-10" dirty="0">
                <a:latin typeface="Arial"/>
                <a:cs typeface="Arial"/>
                <a:hlinkClick r:id="rId4" action="ppaction://hlinksldjump"/>
              </a:rPr>
              <a:t>a</a:t>
            </a:r>
            <a:r>
              <a:rPr sz="1000" b="1" spc="-5" dirty="0">
                <a:latin typeface="Arial"/>
                <a:cs typeface="Arial"/>
                <a:hlinkClick r:id="rId4" action="ppaction://hlinksldjump"/>
              </a:rPr>
              <a:t>l No</a:t>
            </a:r>
            <a:r>
              <a:rPr sz="1000" b="1" dirty="0">
                <a:latin typeface="Arial"/>
                <a:cs typeface="Arial"/>
                <a:hlinkClick r:id="rId4" action="ppaction://hlinksldjump"/>
              </a:rPr>
              <a:t>t</a:t>
            </a:r>
            <a:r>
              <a:rPr sz="1000" b="1" spc="-5" dirty="0">
                <a:latin typeface="Arial"/>
                <a:cs typeface="Arial"/>
                <a:hlinkClick r:id="rId4" action="ppaction://hlinksldjump"/>
              </a:rPr>
              <a:t>es </a:t>
            </a:r>
            <a:r>
              <a:rPr sz="1000" b="1" dirty="0">
                <a:latin typeface="Arial"/>
                <a:cs typeface="Arial"/>
                <a:hlinkClick r:id="rId4" action="ppaction://hlinksldjump"/>
              </a:rPr>
              <a:t>	</a:t>
            </a:r>
            <a:r>
              <a:rPr sz="1000" b="1" spc="-10" dirty="0">
                <a:latin typeface="Arial"/>
                <a:cs typeface="Arial"/>
                <a:hlinkClick r:id="rId4" action="ppaction://hlinksldjump"/>
              </a:rPr>
              <a:t>13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AutoNum type="arabicPlain"/>
            </a:pPr>
            <a:endParaRPr sz="95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/>
              <a:tabLst>
                <a:tab pos="266700" algn="l"/>
                <a:tab pos="267335" algn="l"/>
                <a:tab pos="5597525" algn="l"/>
              </a:tabLst>
            </a:pPr>
            <a:r>
              <a:rPr sz="1000" b="1" spc="-10" dirty="0">
                <a:latin typeface="Arial"/>
                <a:cs typeface="Arial"/>
                <a:hlinkClick r:id="rId5" action="ppaction://hlinksldjump"/>
              </a:rPr>
              <a:t>V</a:t>
            </a:r>
            <a:r>
              <a:rPr sz="1000" b="1" spc="-5" dirty="0">
                <a:latin typeface="Arial"/>
                <a:cs typeface="Arial"/>
                <a:hlinkClick r:id="rId5" action="ppaction://hlinksldjump"/>
              </a:rPr>
              <a:t>ital</a:t>
            </a:r>
            <a:r>
              <a:rPr sz="1000" b="1" spc="5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b="1" spc="-10" dirty="0">
                <a:latin typeface="Arial"/>
                <a:cs typeface="Arial"/>
                <a:hlinkClick r:id="rId5" action="ppaction://hlinksldjump"/>
              </a:rPr>
              <a:t>S</a:t>
            </a:r>
            <a:r>
              <a:rPr sz="1000" b="1" spc="-5" dirty="0">
                <a:latin typeface="Arial"/>
                <a:cs typeface="Arial"/>
                <a:hlinkClick r:id="rId5" action="ppaction://hlinksldjump"/>
              </a:rPr>
              <a:t>tatisti</a:t>
            </a:r>
            <a:r>
              <a:rPr sz="1000" b="1" dirty="0">
                <a:latin typeface="Arial"/>
                <a:cs typeface="Arial"/>
                <a:hlinkClick r:id="rId5" action="ppaction://hlinksldjump"/>
              </a:rPr>
              <a:t>c</a:t>
            </a:r>
            <a:r>
              <a:rPr sz="1000" b="1" spc="-5" dirty="0">
                <a:latin typeface="Arial"/>
                <a:cs typeface="Arial"/>
                <a:hlinkClick r:id="rId5" action="ppaction://hlinksldjump"/>
              </a:rPr>
              <a:t>s </a:t>
            </a:r>
            <a:r>
              <a:rPr sz="1000" b="1" dirty="0">
                <a:latin typeface="Arial"/>
                <a:cs typeface="Arial"/>
                <a:hlinkClick r:id="rId5" action="ppaction://hlinksldjump"/>
              </a:rPr>
              <a:t>	</a:t>
            </a:r>
            <a:r>
              <a:rPr sz="1000" b="1" spc="-10" dirty="0">
                <a:latin typeface="Arial"/>
                <a:cs typeface="Arial"/>
                <a:hlinkClick r:id="rId5" action="ppaction://hlinksldjump"/>
              </a:rPr>
              <a:t>14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AutoNum type="arabicPlain"/>
            </a:pPr>
            <a:endParaRPr sz="95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/>
              <a:tabLst>
                <a:tab pos="266700" algn="l"/>
                <a:tab pos="267335" algn="l"/>
                <a:tab pos="5597525" algn="l"/>
              </a:tabLst>
            </a:pPr>
            <a:r>
              <a:rPr sz="1000" b="1" spc="-5" dirty="0">
                <a:latin typeface="Arial"/>
                <a:cs typeface="Arial"/>
                <a:hlinkClick r:id="rId6" action="ppaction://hlinksldjump"/>
              </a:rPr>
              <a:t>Cen</a:t>
            </a:r>
            <a:r>
              <a:rPr sz="1000" b="1" dirty="0">
                <a:latin typeface="Arial"/>
                <a:cs typeface="Arial"/>
                <a:hlinkClick r:id="rId6" action="ppaction://hlinksldjump"/>
              </a:rPr>
              <a:t>t</a:t>
            </a:r>
            <a:r>
              <a:rPr sz="1000" b="1" spc="-10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b="1" spc="-5" dirty="0">
                <a:latin typeface="Arial"/>
                <a:cs typeface="Arial"/>
                <a:hlinkClick r:id="rId6" action="ppaction://hlinksldjump"/>
              </a:rPr>
              <a:t>ifugal</a:t>
            </a:r>
            <a:r>
              <a:rPr sz="1000" b="1" spc="5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b="1" spc="-10" dirty="0">
                <a:latin typeface="Arial"/>
                <a:cs typeface="Arial"/>
                <a:hlinkClick r:id="rId6" action="ppaction://hlinksldjump"/>
              </a:rPr>
              <a:t>E</a:t>
            </a:r>
            <a:r>
              <a:rPr sz="1000" b="1" spc="-5" dirty="0">
                <a:latin typeface="Arial"/>
                <a:cs typeface="Arial"/>
                <a:hlinkClick r:id="rId6" action="ppaction://hlinksldjump"/>
              </a:rPr>
              <a:t>ngine</a:t>
            </a:r>
            <a:r>
              <a:rPr sz="1000" b="1" spc="0" dirty="0">
                <a:latin typeface="Arial"/>
                <a:cs typeface="Arial"/>
                <a:hlinkClick r:id="rId6" action="ppaction://hlinksldjump"/>
              </a:rPr>
              <a:t>e</a:t>
            </a:r>
            <a:r>
              <a:rPr sz="1000" b="1" spc="-10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b="1" spc="-5" dirty="0">
                <a:latin typeface="Arial"/>
                <a:cs typeface="Arial"/>
                <a:hlinkClick r:id="rId6" action="ppaction://hlinksldjump"/>
              </a:rPr>
              <a:t>ed </a:t>
            </a:r>
            <a:r>
              <a:rPr sz="1000" b="1" dirty="0">
                <a:latin typeface="Arial"/>
                <a:cs typeface="Arial"/>
                <a:hlinkClick r:id="rId6" action="ppaction://hlinksldjump"/>
              </a:rPr>
              <a:t>	</a:t>
            </a:r>
            <a:r>
              <a:rPr sz="1000" b="1" spc="-10" dirty="0">
                <a:latin typeface="Arial"/>
                <a:cs typeface="Arial"/>
                <a:hlinkClick r:id="rId6" action="ppaction://hlinksldjump"/>
              </a:rPr>
              <a:t>15</a:t>
            </a:r>
            <a:endParaRPr sz="1000">
              <a:latin typeface="Arial"/>
              <a:cs typeface="Arial"/>
            </a:endParaRPr>
          </a:p>
          <a:p>
            <a:pPr marL="520065" lvl="1" indent="-381000">
              <a:lnSpc>
                <a:spcPct val="100000"/>
              </a:lnSpc>
              <a:spcBef>
                <a:spcPts val="550"/>
              </a:spcBef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5" dirty="0">
                <a:latin typeface="Arial"/>
                <a:cs typeface="Arial"/>
                <a:hlinkClick r:id="rId6" action="ppaction://hlinksldjump"/>
              </a:rPr>
              <a:t>M</a:t>
            </a:r>
            <a:r>
              <a:rPr sz="1000" i="1" spc="-10" dirty="0">
                <a:latin typeface="Arial"/>
                <a:cs typeface="Arial"/>
                <a:hlinkClick r:id="rId6" action="ppaction://hlinksldjump"/>
              </a:rPr>
              <a:t>a</a:t>
            </a:r>
            <a:r>
              <a:rPr sz="1000" i="1" spc="-5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i="1" dirty="0">
                <a:latin typeface="Arial"/>
                <a:cs typeface="Arial"/>
                <a:hlinkClick r:id="rId6" action="ppaction://hlinksldjump"/>
              </a:rPr>
              <a:t>k</a:t>
            </a:r>
            <a:r>
              <a:rPr sz="1000" i="1" spc="-5" dirty="0">
                <a:latin typeface="Arial"/>
                <a:cs typeface="Arial"/>
                <a:hlinkClick r:id="rId6" action="ppaction://hlinksldjump"/>
              </a:rPr>
              <a:t>et O</a:t>
            </a:r>
            <a:r>
              <a:rPr sz="1000" i="1" dirty="0">
                <a:latin typeface="Arial"/>
                <a:cs typeface="Arial"/>
                <a:hlinkClick r:id="rId6" action="ppaction://hlinksldjump"/>
              </a:rPr>
              <a:t>v</a:t>
            </a:r>
            <a:r>
              <a:rPr sz="1000" i="1" spc="-5" dirty="0">
                <a:latin typeface="Arial"/>
                <a:cs typeface="Arial"/>
                <a:hlinkClick r:id="rId6" action="ppaction://hlinksldjump"/>
              </a:rPr>
              <a:t>er</a:t>
            </a:r>
            <a:r>
              <a:rPr sz="1000" i="1" dirty="0">
                <a:latin typeface="Arial"/>
                <a:cs typeface="Arial"/>
                <a:hlinkClick r:id="rId6" action="ppaction://hlinksldjump"/>
              </a:rPr>
              <a:t>v</a:t>
            </a:r>
            <a:r>
              <a:rPr sz="1000" i="1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6" action="ppaction://hlinksldjump"/>
              </a:rPr>
              <a:t>ew </a:t>
            </a:r>
            <a:r>
              <a:rPr sz="1000" i="1" dirty="0">
                <a:latin typeface="Arial"/>
                <a:cs typeface="Arial"/>
                <a:hlinkClick r:id="rId6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6" action="ppaction://hlinksldjump"/>
              </a:rPr>
              <a:t>15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6" action="ppaction://hlinksldjump"/>
              </a:rPr>
              <a:t>De</a:t>
            </a:r>
            <a:r>
              <a:rPr sz="1000" spc="10" dirty="0">
                <a:latin typeface="Arial"/>
                <a:cs typeface="Arial"/>
                <a:hlinkClick r:id="rId6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d 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15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7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p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(C</a:t>
            </a:r>
            <a:r>
              <a:rPr sz="1000" spc="0" dirty="0">
                <a:latin typeface="Arial"/>
                <a:cs typeface="Arial"/>
                <a:hlinkClick r:id="rId7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c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7" action="ppaction://hlinksldjump"/>
              </a:rPr>
              <a:t>t</a:t>
            </a:r>
            <a:r>
              <a:rPr sz="1000" spc="-25" dirty="0">
                <a:latin typeface="Arial"/>
                <a:cs typeface="Arial"/>
                <a:hlinkClick r:id="rId7" action="ppaction://hlinksldjump"/>
              </a:rPr>
              <a:t>y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) 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17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8" action="ppaction://hlinksldjump"/>
              </a:rPr>
              <a:t>N</a:t>
            </a:r>
            <a:r>
              <a:rPr sz="1000" spc="0" dirty="0">
                <a:latin typeface="Arial"/>
                <a:cs typeface="Arial"/>
                <a:hlinkClick r:id="rId8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w</a:t>
            </a:r>
            <a:r>
              <a:rPr sz="1000" spc="-1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co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t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acts 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21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9" action="ppaction://hlinksldjump"/>
              </a:rPr>
              <a:t>A</a:t>
            </a:r>
            <a:r>
              <a:rPr sz="1000" i="1" spc="-5" dirty="0">
                <a:latin typeface="Arial"/>
                <a:cs typeface="Arial"/>
                <a:hlinkClick r:id="rId9" action="ppaction://hlinksldjump"/>
              </a:rPr>
              <a:t>n</a:t>
            </a:r>
            <a:r>
              <a:rPr sz="1000" i="1" dirty="0">
                <a:latin typeface="Arial"/>
                <a:cs typeface="Arial"/>
                <a:hlinkClick r:id="rId9" action="ppaction://hlinksldjump"/>
              </a:rPr>
              <a:t>a</a:t>
            </a:r>
            <a:r>
              <a:rPr sz="1000" i="1" spc="-10" dirty="0">
                <a:latin typeface="Arial"/>
                <a:cs typeface="Arial"/>
                <a:hlinkClick r:id="rId9" action="ppaction://hlinksldjump"/>
              </a:rPr>
              <a:t>l</a:t>
            </a:r>
            <a:r>
              <a:rPr sz="1000" i="1" dirty="0">
                <a:latin typeface="Arial"/>
                <a:cs typeface="Arial"/>
                <a:hlinkClick r:id="rId9" action="ppaction://hlinksldjump"/>
              </a:rPr>
              <a:t>ys</a:t>
            </a:r>
            <a:r>
              <a:rPr sz="1000" i="1" spc="-10" dirty="0">
                <a:latin typeface="Arial"/>
                <a:cs typeface="Arial"/>
                <a:hlinkClick r:id="rId9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9" action="ppaction://hlinksldjump"/>
              </a:rPr>
              <a:t>s </a:t>
            </a:r>
            <a:r>
              <a:rPr sz="1000" i="1" dirty="0">
                <a:latin typeface="Arial"/>
                <a:cs typeface="Arial"/>
                <a:hlinkClick r:id="rId9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9" action="ppaction://hlinksldjump"/>
              </a:rPr>
              <a:t>25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9" action="ppaction://hlinksldjump"/>
              </a:rPr>
              <a:t>Costs 	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25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10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ro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t 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a</a:t>
            </a:r>
            <a:r>
              <a:rPr sz="1000" spc="0" dirty="0">
                <a:latin typeface="Arial"/>
                <a:cs typeface="Arial"/>
                <a:hlinkClick r:id="rId10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g</a:t>
            </a:r>
            <a:r>
              <a:rPr sz="1000" spc="-15" dirty="0">
                <a:latin typeface="Arial"/>
                <a:cs typeface="Arial"/>
                <a:hlinkClick r:id="rId10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ns 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26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11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11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11" action="ppaction://hlinksldjump"/>
              </a:rPr>
              <a:t>c</a:t>
            </a:r>
            <a:r>
              <a:rPr sz="1000" i="1" spc="-5" dirty="0">
                <a:latin typeface="Arial"/>
                <a:cs typeface="Arial"/>
                <a:hlinkClick r:id="rId11" action="ppaction://hlinksldjump"/>
              </a:rPr>
              <a:t>es </a:t>
            </a:r>
            <a:r>
              <a:rPr sz="1000" i="1" dirty="0">
                <a:latin typeface="Arial"/>
                <a:cs typeface="Arial"/>
                <a:hlinkClick r:id="rId11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11" action="ppaction://hlinksldjump"/>
              </a:rPr>
              <a:t>27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12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D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12" action="ppaction://hlinksldjump"/>
              </a:rPr>
              <a:t>ff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erences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 b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12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ech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o</a:t>
            </a:r>
            <a:r>
              <a:rPr sz="1000" spc="-15" dirty="0">
                <a:latin typeface="Arial"/>
                <a:cs typeface="Arial"/>
                <a:hlinkClick r:id="rId12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og</a:t>
            </a:r>
            <a:r>
              <a:rPr sz="1000" spc="-25" dirty="0">
                <a:latin typeface="Arial"/>
                <a:cs typeface="Arial"/>
                <a:hlinkClick r:id="rId12" action="ppaction://hlinksldjump"/>
              </a:rPr>
              <a:t>y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,</a:t>
            </a:r>
            <a:r>
              <a:rPr sz="1000" spc="5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M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d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,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nd F</a:t>
            </a:r>
            <a:r>
              <a:rPr sz="1000" spc="0" dirty="0">
                <a:latin typeface="Arial"/>
                <a:cs typeface="Arial"/>
                <a:hlinkClick r:id="rId1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at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re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31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13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h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uld-Cost 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al</a:t>
            </a:r>
            <a:r>
              <a:rPr sz="1000" spc="-25" dirty="0">
                <a:latin typeface="Arial"/>
                <a:cs typeface="Arial"/>
                <a:hlinkClick r:id="rId13" action="ppaction://hlinksldjump"/>
              </a:rPr>
              <a:t>y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s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33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14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c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e 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N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e</a:t>
            </a:r>
            <a:r>
              <a:rPr sz="1000" i="1" spc="-10" dirty="0">
                <a:latin typeface="Arial"/>
                <a:cs typeface="Arial"/>
                <a:hlinkClick r:id="rId14" action="ppaction://hlinksldjump"/>
              </a:rPr>
              <a:t>g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o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t</a:t>
            </a:r>
            <a:r>
              <a:rPr sz="1000" i="1" spc="-1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a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t</a:t>
            </a:r>
            <a:r>
              <a:rPr sz="1000" i="1" spc="-1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o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n S</a:t>
            </a:r>
            <a:r>
              <a:rPr sz="1000" i="1" spc="0" dirty="0">
                <a:latin typeface="Arial"/>
                <a:cs typeface="Arial"/>
                <a:hlinkClick r:id="rId14" action="ppaction://hlinksldjump"/>
              </a:rPr>
              <a:t>t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rat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e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g</a:t>
            </a:r>
            <a:r>
              <a:rPr sz="1000" i="1" spc="-15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e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s 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14" action="ppaction://hlinksldjump"/>
              </a:rPr>
              <a:t>34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Font typeface="Arial"/>
              <a:buAutoNum type="arabicPeriod"/>
            </a:pPr>
            <a:endParaRPr sz="15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/>
              <a:tabLst>
                <a:tab pos="266700" algn="l"/>
                <a:tab pos="267335" algn="l"/>
                <a:tab pos="5597525" algn="l"/>
              </a:tabLst>
            </a:pPr>
            <a:r>
              <a:rPr sz="1000" b="1" spc="-10" dirty="0">
                <a:latin typeface="Arial"/>
                <a:cs typeface="Arial"/>
                <a:hlinkClick r:id="rId15" action="ppaction://hlinksldjump"/>
              </a:rPr>
              <a:t>Pr</a:t>
            </a:r>
            <a:r>
              <a:rPr sz="1000" b="1" spc="-5" dirty="0">
                <a:latin typeface="Arial"/>
                <a:cs typeface="Arial"/>
                <a:hlinkClick r:id="rId15" action="ppaction://hlinksldjump"/>
              </a:rPr>
              <a:t>og</a:t>
            </a:r>
            <a:r>
              <a:rPr sz="1000" b="1" dirty="0">
                <a:latin typeface="Arial"/>
                <a:cs typeface="Arial"/>
                <a:hlinkClick r:id="rId15" action="ppaction://hlinksldjump"/>
              </a:rPr>
              <a:t>r</a:t>
            </a:r>
            <a:r>
              <a:rPr sz="1000" b="1" spc="-5" dirty="0">
                <a:latin typeface="Arial"/>
                <a:cs typeface="Arial"/>
                <a:hlinkClick r:id="rId15" action="ppaction://hlinksldjump"/>
              </a:rPr>
              <a:t>e</a:t>
            </a:r>
            <a:r>
              <a:rPr sz="1000" b="1" spc="-10" dirty="0">
                <a:latin typeface="Arial"/>
                <a:cs typeface="Arial"/>
                <a:hlinkClick r:id="rId15" action="ppaction://hlinksldjump"/>
              </a:rPr>
              <a:t>s</a:t>
            </a:r>
            <a:r>
              <a:rPr sz="1000" b="1" spc="-5" dirty="0">
                <a:latin typeface="Arial"/>
                <a:cs typeface="Arial"/>
                <a:hlinkClick r:id="rId15" action="ppaction://hlinksldjump"/>
              </a:rPr>
              <a:t>sing</a:t>
            </a:r>
            <a:r>
              <a:rPr sz="1000" b="1" spc="10" dirty="0">
                <a:latin typeface="Arial"/>
                <a:cs typeface="Arial"/>
                <a:hlinkClick r:id="rId15" action="ppaction://hlinksldjump"/>
              </a:rPr>
              <a:t> </a:t>
            </a:r>
            <a:r>
              <a:rPr sz="1000" b="1" spc="-5" dirty="0">
                <a:latin typeface="Arial"/>
                <a:cs typeface="Arial"/>
                <a:hlinkClick r:id="rId15" action="ppaction://hlinksldjump"/>
              </a:rPr>
              <a:t>Ca</a:t>
            </a:r>
            <a:r>
              <a:rPr sz="1000" b="1" dirty="0">
                <a:latin typeface="Arial"/>
                <a:cs typeface="Arial"/>
                <a:hlinkClick r:id="rId15" action="ppaction://hlinksldjump"/>
              </a:rPr>
              <a:t>v</a:t>
            </a:r>
            <a:r>
              <a:rPr sz="1000" b="1" spc="-5" dirty="0">
                <a:latin typeface="Arial"/>
                <a:cs typeface="Arial"/>
                <a:hlinkClick r:id="rId15" action="ppaction://hlinksldjump"/>
              </a:rPr>
              <a:t>i</a:t>
            </a:r>
            <a:r>
              <a:rPr sz="1000" b="1" spc="5" dirty="0">
                <a:latin typeface="Arial"/>
                <a:cs typeface="Arial"/>
                <a:hlinkClick r:id="rId15" action="ppaction://hlinksldjump"/>
              </a:rPr>
              <a:t>t</a:t>
            </a:r>
            <a:r>
              <a:rPr sz="1000" b="1" spc="-5" dirty="0">
                <a:latin typeface="Arial"/>
                <a:cs typeface="Arial"/>
                <a:hlinkClick r:id="rId15" action="ppaction://hlinksldjump"/>
              </a:rPr>
              <a:t>y </a:t>
            </a:r>
            <a:r>
              <a:rPr sz="1000" b="1" dirty="0">
                <a:latin typeface="Arial"/>
                <a:cs typeface="Arial"/>
                <a:hlinkClick r:id="rId15" action="ppaction://hlinksldjump"/>
              </a:rPr>
              <a:t>	</a:t>
            </a:r>
            <a:r>
              <a:rPr sz="1000" b="1" spc="-10" dirty="0">
                <a:latin typeface="Arial"/>
                <a:cs typeface="Arial"/>
                <a:hlinkClick r:id="rId15" action="ppaction://hlinksldjump"/>
              </a:rPr>
              <a:t>35</a:t>
            </a:r>
            <a:endParaRPr sz="1000">
              <a:latin typeface="Arial"/>
              <a:cs typeface="Arial"/>
            </a:endParaRPr>
          </a:p>
          <a:p>
            <a:pPr marL="520065" lvl="1" indent="-381000">
              <a:lnSpc>
                <a:spcPct val="100000"/>
              </a:lnSpc>
              <a:spcBef>
                <a:spcPts val="555"/>
              </a:spcBef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5" dirty="0">
                <a:latin typeface="Arial"/>
                <a:cs typeface="Arial"/>
                <a:hlinkClick r:id="rId15" action="ppaction://hlinksldjump"/>
              </a:rPr>
              <a:t>M</a:t>
            </a:r>
            <a:r>
              <a:rPr sz="1000" i="1" spc="-10" dirty="0">
                <a:latin typeface="Arial"/>
                <a:cs typeface="Arial"/>
                <a:hlinkClick r:id="rId15" action="ppaction://hlinksldjump"/>
              </a:rPr>
              <a:t>a</a:t>
            </a:r>
            <a:r>
              <a:rPr sz="1000" i="1" spc="-5" dirty="0">
                <a:latin typeface="Arial"/>
                <a:cs typeface="Arial"/>
                <a:hlinkClick r:id="rId15" action="ppaction://hlinksldjump"/>
              </a:rPr>
              <a:t>r</a:t>
            </a:r>
            <a:r>
              <a:rPr sz="1000" i="1" dirty="0">
                <a:latin typeface="Arial"/>
                <a:cs typeface="Arial"/>
                <a:hlinkClick r:id="rId15" action="ppaction://hlinksldjump"/>
              </a:rPr>
              <a:t>k</a:t>
            </a:r>
            <a:r>
              <a:rPr sz="1000" i="1" spc="-5" dirty="0">
                <a:latin typeface="Arial"/>
                <a:cs typeface="Arial"/>
                <a:hlinkClick r:id="rId15" action="ppaction://hlinksldjump"/>
              </a:rPr>
              <a:t>et O</a:t>
            </a:r>
            <a:r>
              <a:rPr sz="1000" i="1" dirty="0">
                <a:latin typeface="Arial"/>
                <a:cs typeface="Arial"/>
                <a:hlinkClick r:id="rId15" action="ppaction://hlinksldjump"/>
              </a:rPr>
              <a:t>v</a:t>
            </a:r>
            <a:r>
              <a:rPr sz="1000" i="1" spc="-5" dirty="0">
                <a:latin typeface="Arial"/>
                <a:cs typeface="Arial"/>
                <a:hlinkClick r:id="rId15" action="ppaction://hlinksldjump"/>
              </a:rPr>
              <a:t>er</a:t>
            </a:r>
            <a:r>
              <a:rPr sz="1000" i="1" dirty="0">
                <a:latin typeface="Arial"/>
                <a:cs typeface="Arial"/>
                <a:hlinkClick r:id="rId15" action="ppaction://hlinksldjump"/>
              </a:rPr>
              <a:t>v</a:t>
            </a:r>
            <a:r>
              <a:rPr sz="1000" i="1" spc="-10" dirty="0">
                <a:latin typeface="Arial"/>
                <a:cs typeface="Arial"/>
                <a:hlinkClick r:id="rId15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15" action="ppaction://hlinksldjump"/>
              </a:rPr>
              <a:t>ew </a:t>
            </a:r>
            <a:r>
              <a:rPr sz="1000" i="1" dirty="0">
                <a:latin typeface="Arial"/>
                <a:cs typeface="Arial"/>
                <a:hlinkClick r:id="rId15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15" action="ppaction://hlinksldjump"/>
              </a:rPr>
              <a:t>35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15" action="ppaction://hlinksldjump"/>
              </a:rPr>
              <a:t>De</a:t>
            </a:r>
            <a:r>
              <a:rPr sz="1000" spc="10" dirty="0">
                <a:latin typeface="Arial"/>
                <a:cs typeface="Arial"/>
                <a:hlinkClick r:id="rId15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d 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35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16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p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(C</a:t>
            </a:r>
            <a:r>
              <a:rPr sz="1000" spc="0" dirty="0">
                <a:latin typeface="Arial"/>
                <a:cs typeface="Arial"/>
                <a:hlinkClick r:id="rId16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c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16" action="ppaction://hlinksldjump"/>
              </a:rPr>
              <a:t>t</a:t>
            </a:r>
            <a:r>
              <a:rPr sz="1000" spc="-25" dirty="0">
                <a:latin typeface="Arial"/>
                <a:cs typeface="Arial"/>
                <a:hlinkClick r:id="rId16" action="ppaction://hlinksldjump"/>
              </a:rPr>
              <a:t>y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) 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37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17" action="ppaction://hlinksldjump"/>
              </a:rPr>
              <a:t>N</a:t>
            </a:r>
            <a:r>
              <a:rPr sz="1000" spc="0" dirty="0">
                <a:latin typeface="Arial"/>
                <a:cs typeface="Arial"/>
                <a:hlinkClick r:id="rId17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w</a:t>
            </a:r>
            <a:r>
              <a:rPr sz="1000" spc="-15" dirty="0">
                <a:latin typeface="Arial"/>
                <a:cs typeface="Arial"/>
                <a:hlinkClick r:id="rId1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co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t</a:t>
            </a:r>
            <a:r>
              <a:rPr sz="1000" spc="5" dirty="0">
                <a:latin typeface="Arial"/>
                <a:cs typeface="Arial"/>
                <a:hlinkClick r:id="rId17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acts 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39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18" action="ppaction://hlinksldjump"/>
              </a:rPr>
              <a:t>A</a:t>
            </a:r>
            <a:r>
              <a:rPr sz="1000" i="1" spc="-5" dirty="0">
                <a:latin typeface="Arial"/>
                <a:cs typeface="Arial"/>
                <a:hlinkClick r:id="rId18" action="ppaction://hlinksldjump"/>
              </a:rPr>
              <a:t>n</a:t>
            </a:r>
            <a:r>
              <a:rPr sz="1000" i="1" dirty="0">
                <a:latin typeface="Arial"/>
                <a:cs typeface="Arial"/>
                <a:hlinkClick r:id="rId18" action="ppaction://hlinksldjump"/>
              </a:rPr>
              <a:t>a</a:t>
            </a:r>
            <a:r>
              <a:rPr sz="1000" i="1" spc="-10" dirty="0">
                <a:latin typeface="Arial"/>
                <a:cs typeface="Arial"/>
                <a:hlinkClick r:id="rId18" action="ppaction://hlinksldjump"/>
              </a:rPr>
              <a:t>l</a:t>
            </a:r>
            <a:r>
              <a:rPr sz="1000" i="1" dirty="0">
                <a:latin typeface="Arial"/>
                <a:cs typeface="Arial"/>
                <a:hlinkClick r:id="rId18" action="ppaction://hlinksldjump"/>
              </a:rPr>
              <a:t>ys</a:t>
            </a:r>
            <a:r>
              <a:rPr sz="1000" i="1" spc="-10" dirty="0">
                <a:latin typeface="Arial"/>
                <a:cs typeface="Arial"/>
                <a:hlinkClick r:id="rId18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18" action="ppaction://hlinksldjump"/>
              </a:rPr>
              <a:t>s </a:t>
            </a:r>
            <a:r>
              <a:rPr sz="1000" i="1" dirty="0">
                <a:latin typeface="Arial"/>
                <a:cs typeface="Arial"/>
                <a:hlinkClick r:id="rId18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18" action="ppaction://hlinksldjump"/>
              </a:rPr>
              <a:t>42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18" action="ppaction://hlinksldjump"/>
              </a:rPr>
              <a:t>Costs 	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42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19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ro</a:t>
            </a:r>
            <a:r>
              <a:rPr sz="1000" dirty="0">
                <a:latin typeface="Arial"/>
                <a:cs typeface="Arial"/>
                <a:hlinkClick r:id="rId19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t 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a</a:t>
            </a:r>
            <a:r>
              <a:rPr sz="1000" spc="0" dirty="0">
                <a:latin typeface="Arial"/>
                <a:cs typeface="Arial"/>
                <a:hlinkClick r:id="rId19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g</a:t>
            </a:r>
            <a:r>
              <a:rPr sz="1000" spc="-15" dirty="0">
                <a:latin typeface="Arial"/>
                <a:cs typeface="Arial"/>
                <a:hlinkClick r:id="rId1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ns </a:t>
            </a:r>
            <a:r>
              <a:rPr sz="1000" dirty="0">
                <a:latin typeface="Arial"/>
                <a:cs typeface="Arial"/>
                <a:hlinkClick r:id="rId19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44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20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20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20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20" action="ppaction://hlinksldjump"/>
              </a:rPr>
              <a:t>c</a:t>
            </a:r>
            <a:r>
              <a:rPr sz="1000" i="1" spc="-5" dirty="0">
                <a:latin typeface="Arial"/>
                <a:cs typeface="Arial"/>
                <a:hlinkClick r:id="rId20" action="ppaction://hlinksldjump"/>
              </a:rPr>
              <a:t>es </a:t>
            </a:r>
            <a:r>
              <a:rPr sz="1000" i="1" dirty="0">
                <a:latin typeface="Arial"/>
                <a:cs typeface="Arial"/>
                <a:hlinkClick r:id="rId20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20" action="ppaction://hlinksldjump"/>
              </a:rPr>
              <a:t>45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51930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1</a:t>
            </a:fld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38708"/>
            <a:ext cx="5753735" cy="4707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1590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PCPs are typically used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viscous fluids, environments with pressure or volume fluctuations that  would lead to irregular </a:t>
            </a:r>
            <a:r>
              <a:rPr sz="1000" dirty="0">
                <a:latin typeface="Arial"/>
                <a:cs typeface="Arial"/>
              </a:rPr>
              <a:t>flow </a:t>
            </a:r>
            <a:r>
              <a:rPr sz="1000" spc="-5" dirty="0">
                <a:latin typeface="Arial"/>
                <a:cs typeface="Arial"/>
              </a:rPr>
              <a:t>with centrifugal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and fluids that require low </a:t>
            </a:r>
            <a:r>
              <a:rPr sz="1000" dirty="0">
                <a:latin typeface="Arial"/>
                <a:cs typeface="Arial"/>
              </a:rPr>
              <a:t>shear (turbulence </a:t>
            </a:r>
            <a:r>
              <a:rPr sz="1000" spc="-5" dirty="0">
                <a:latin typeface="Arial"/>
                <a:cs typeface="Arial"/>
              </a:rPr>
              <a:t>within  the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fluid).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50">
              <a:latin typeface="Times New Roman"/>
              <a:cs typeface="Times New Roman"/>
            </a:endParaRPr>
          </a:p>
          <a:p>
            <a:pPr marL="377825" lvl="1" indent="-365125">
              <a:lnSpc>
                <a:spcPct val="100000"/>
              </a:lnSpc>
              <a:buFont typeface="Arial"/>
              <a:buAutoNum type="arabicPeriod" startAt="3"/>
              <a:tabLst>
                <a:tab pos="377825" algn="l"/>
                <a:tab pos="378460" algn="l"/>
              </a:tabLst>
            </a:pPr>
            <a:r>
              <a:rPr sz="1200" b="1" i="1" dirty="0">
                <a:latin typeface="Arial"/>
                <a:cs typeface="Arial"/>
              </a:rPr>
              <a:t>Multiphase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43700"/>
              </a:lnSpc>
              <a:spcBef>
                <a:spcPts val="715"/>
              </a:spcBef>
            </a:pP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are </a:t>
            </a:r>
            <a:r>
              <a:rPr sz="1000" dirty="0">
                <a:latin typeface="Arial"/>
                <a:cs typeface="Arial"/>
              </a:rPr>
              <a:t>units </a:t>
            </a:r>
            <a:r>
              <a:rPr sz="1000" spc="-5" dirty="0">
                <a:latin typeface="Arial"/>
                <a:cs typeface="Arial"/>
              </a:rPr>
              <a:t>designed </a:t>
            </a:r>
            <a:r>
              <a:rPr sz="1000" dirty="0">
                <a:latin typeface="Arial"/>
                <a:cs typeface="Arial"/>
              </a:rPr>
              <a:t>to pump more </a:t>
            </a:r>
            <a:r>
              <a:rPr sz="1000" spc="-5" dirty="0">
                <a:latin typeface="Arial"/>
                <a:cs typeface="Arial"/>
              </a:rPr>
              <a:t>than one </a:t>
            </a:r>
            <a:r>
              <a:rPr sz="1000" dirty="0">
                <a:latin typeface="Arial"/>
                <a:cs typeface="Arial"/>
              </a:rPr>
              <a:t>state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matter </a:t>
            </a:r>
            <a:r>
              <a:rPr sz="1000" spc="-5" dirty="0">
                <a:latin typeface="Arial"/>
                <a:cs typeface="Arial"/>
              </a:rPr>
              <a:t>simultaneously, at least  gas and liquids, and often including solids such as </a:t>
            </a:r>
            <a:r>
              <a:rPr sz="1000" dirty="0">
                <a:latin typeface="Arial"/>
                <a:cs typeface="Arial"/>
              </a:rPr>
              <a:t>sand </a:t>
            </a:r>
            <a:r>
              <a:rPr sz="1000" spc="-5" dirty="0">
                <a:latin typeface="Arial"/>
                <a:cs typeface="Arial"/>
              </a:rPr>
              <a:t>or </a:t>
            </a:r>
            <a:r>
              <a:rPr sz="1000" dirty="0">
                <a:latin typeface="Arial"/>
                <a:cs typeface="Arial"/>
              </a:rPr>
              <a:t>bitumen. </a:t>
            </a: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are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often  a twin-screw design because of this design’s </a:t>
            </a:r>
            <a:r>
              <a:rPr sz="1000" dirty="0">
                <a:latin typeface="Arial"/>
                <a:cs typeface="Arial"/>
              </a:rPr>
              <a:t>ability </a:t>
            </a:r>
            <a:r>
              <a:rPr sz="1000" spc="-5" dirty="0">
                <a:latin typeface="Arial"/>
                <a:cs typeface="Arial"/>
              </a:rPr>
              <a:t>to cope with high viscosities, variable pressures,  and highly variable gas content </a:t>
            </a:r>
            <a:r>
              <a:rPr sz="1000" dirty="0">
                <a:latin typeface="Arial"/>
                <a:cs typeface="Arial"/>
              </a:rPr>
              <a:t>(referred </a:t>
            </a:r>
            <a:r>
              <a:rPr sz="1000" spc="-5" dirty="0">
                <a:latin typeface="Arial"/>
                <a:cs typeface="Arial"/>
              </a:rPr>
              <a:t>to as Gas Void Fraction, or </a:t>
            </a:r>
            <a:r>
              <a:rPr sz="1000" dirty="0">
                <a:latin typeface="Arial"/>
                <a:cs typeface="Arial"/>
              </a:rPr>
              <a:t>GVF). </a:t>
            </a:r>
            <a:r>
              <a:rPr sz="1000" spc="-5" dirty="0">
                <a:latin typeface="Arial"/>
                <a:cs typeface="Arial"/>
              </a:rPr>
              <a:t>API </a:t>
            </a:r>
            <a:r>
              <a:rPr sz="1000" dirty="0">
                <a:latin typeface="Arial"/>
                <a:cs typeface="Arial"/>
              </a:rPr>
              <a:t>676 </a:t>
            </a:r>
            <a:r>
              <a:rPr sz="1000" spc="-5" dirty="0">
                <a:latin typeface="Arial"/>
                <a:cs typeface="Arial"/>
              </a:rPr>
              <a:t>standards cover  Multiphase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spc="-10" dirty="0">
                <a:latin typeface="Arial"/>
                <a:cs typeface="Arial"/>
              </a:rPr>
              <a:t>well </a:t>
            </a:r>
            <a:r>
              <a:rPr sz="1000" spc="-5" dirty="0">
                <a:latin typeface="Arial"/>
                <a:cs typeface="Arial"/>
              </a:rPr>
              <a:t>as Progressing </a:t>
            </a:r>
            <a:r>
              <a:rPr sz="1000" dirty="0">
                <a:latin typeface="Arial"/>
                <a:cs typeface="Arial"/>
              </a:rPr>
              <a:t>Cavity Pumps. </a:t>
            </a: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are used to eliminate  wellhead flaring (burning of co-produced natural gas) because they </a:t>
            </a:r>
            <a:r>
              <a:rPr sz="1000" dirty="0">
                <a:latin typeface="Arial"/>
                <a:cs typeface="Arial"/>
              </a:rPr>
              <a:t>can pump </a:t>
            </a:r>
            <a:r>
              <a:rPr sz="1000" spc="-5" dirty="0">
                <a:latin typeface="Arial"/>
                <a:cs typeface="Arial"/>
              </a:rPr>
              <a:t>the gas and the oil  simultaneously. </a:t>
            </a:r>
            <a:r>
              <a:rPr sz="1000" spc="5" dirty="0">
                <a:latin typeface="Arial"/>
                <a:cs typeface="Arial"/>
              </a:rPr>
              <a:t>With </a:t>
            </a:r>
            <a:r>
              <a:rPr sz="1000" spc="-5" dirty="0">
                <a:latin typeface="Arial"/>
                <a:cs typeface="Arial"/>
              </a:rPr>
              <a:t>traditional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the gas </a:t>
            </a:r>
            <a:r>
              <a:rPr sz="1000" dirty="0">
                <a:latin typeface="Arial"/>
                <a:cs typeface="Arial"/>
              </a:rPr>
              <a:t>must </a:t>
            </a:r>
            <a:r>
              <a:rPr sz="1000" spc="-5" dirty="0">
                <a:latin typeface="Arial"/>
                <a:cs typeface="Arial"/>
              </a:rPr>
              <a:t>be separated at the wellhead and if the operator  does not install separate infrastructure to gather the </a:t>
            </a:r>
            <a:r>
              <a:rPr sz="1000" dirty="0">
                <a:latin typeface="Arial"/>
                <a:cs typeface="Arial"/>
              </a:rPr>
              <a:t>gas,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simply </a:t>
            </a:r>
            <a:r>
              <a:rPr sz="1000" spc="-5" dirty="0">
                <a:latin typeface="Arial"/>
                <a:cs typeface="Arial"/>
              </a:rPr>
              <a:t>flared. Using multiphase </a:t>
            </a:r>
            <a:r>
              <a:rPr sz="1000" dirty="0">
                <a:latin typeface="Arial"/>
                <a:cs typeface="Arial"/>
              </a:rPr>
              <a:t>pumps  </a:t>
            </a:r>
            <a:r>
              <a:rPr sz="1000" spc="-5" dirty="0">
                <a:latin typeface="Arial"/>
                <a:cs typeface="Arial"/>
              </a:rPr>
              <a:t>also reduces total equipment costs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eliminating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need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separation equipment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each  wellhead.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operator can separate </a:t>
            </a:r>
            <a:r>
              <a:rPr sz="1000" dirty="0">
                <a:latin typeface="Arial"/>
                <a:cs typeface="Arial"/>
              </a:rPr>
              <a:t>streams </a:t>
            </a:r>
            <a:r>
              <a:rPr sz="1000" spc="-5" dirty="0">
                <a:latin typeface="Arial"/>
                <a:cs typeface="Arial"/>
              </a:rPr>
              <a:t>from multiple wells served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same </a:t>
            </a:r>
            <a:r>
              <a:rPr sz="1000" spc="-5" dirty="0">
                <a:latin typeface="Arial"/>
                <a:cs typeface="Arial"/>
              </a:rPr>
              <a:t>multiphase 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at a central location at lower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cost.</a:t>
            </a:r>
            <a:endParaRPr sz="1000">
              <a:latin typeface="Arial"/>
              <a:cs typeface="Arial"/>
            </a:endParaRPr>
          </a:p>
          <a:p>
            <a:pPr marL="12700" marR="61594">
              <a:lnSpc>
                <a:spcPct val="1435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typically use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advanced </a:t>
            </a:r>
            <a:r>
              <a:rPr sz="1000" dirty="0">
                <a:latin typeface="Arial"/>
                <a:cs typeface="Arial"/>
              </a:rPr>
              <a:t>metallurgy </a:t>
            </a:r>
            <a:r>
              <a:rPr sz="1000" spc="-5" dirty="0">
                <a:latin typeface="Arial"/>
                <a:cs typeface="Arial"/>
              </a:rPr>
              <a:t>(such as stainless or super duplex steel)  </a:t>
            </a:r>
            <a:r>
              <a:rPr sz="1000" spc="-10" dirty="0">
                <a:latin typeface="Arial"/>
                <a:cs typeface="Arial"/>
              </a:rPr>
              <a:t>than </a:t>
            </a:r>
            <a:r>
              <a:rPr sz="1000" dirty="0">
                <a:latin typeface="Arial"/>
                <a:cs typeface="Arial"/>
              </a:rPr>
              <a:t>screw pumps </a:t>
            </a:r>
            <a:r>
              <a:rPr sz="1000" spc="-5" dirty="0">
                <a:latin typeface="Arial"/>
                <a:cs typeface="Arial"/>
              </a:rPr>
              <a:t>designed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liquids service, to withstand both abrasion from higher solids content,  and pressure fluctuations due to varying fluid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composition.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Times New Roman"/>
              <a:cs typeface="Times New Roman"/>
            </a:endParaRPr>
          </a:p>
          <a:p>
            <a:pPr marL="377825" lvl="1" indent="-365125">
              <a:lnSpc>
                <a:spcPct val="100000"/>
              </a:lnSpc>
              <a:buFont typeface="Arial"/>
              <a:buAutoNum type="arabicPeriod" startAt="4"/>
              <a:tabLst>
                <a:tab pos="377825" algn="l"/>
                <a:tab pos="378460" algn="l"/>
              </a:tabLst>
            </a:pPr>
            <a:r>
              <a:rPr sz="1200" b="1" i="1" spc="-5" dirty="0">
                <a:latin typeface="Arial"/>
                <a:cs typeface="Arial"/>
              </a:rPr>
              <a:t>Electric submersible </a:t>
            </a:r>
            <a:r>
              <a:rPr sz="1200" b="1" i="1" dirty="0">
                <a:latin typeface="Arial"/>
                <a:cs typeface="Arial"/>
              </a:rPr>
              <a:t>Pumps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(ESPs)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4" y="5913500"/>
            <a:ext cx="5746115" cy="3280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7150">
              <a:lnSpc>
                <a:spcPct val="145000"/>
              </a:lnSpc>
            </a:pPr>
            <a:r>
              <a:rPr sz="1000" b="1" spc="-5" dirty="0">
                <a:latin typeface="Arial"/>
                <a:cs typeface="Arial"/>
              </a:rPr>
              <a:t>Submersible Pumps</a:t>
            </a:r>
            <a:r>
              <a:rPr sz="1000" spc="-5" dirty="0">
                <a:latin typeface="Arial"/>
                <a:cs typeface="Arial"/>
              </a:rPr>
              <a:t>: Submersible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as defined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this study, are part of a </a:t>
            </a:r>
            <a:r>
              <a:rPr sz="1000" spc="5" dirty="0">
                <a:latin typeface="Arial"/>
                <a:cs typeface="Arial"/>
              </a:rPr>
              <a:t>family </a:t>
            </a:r>
            <a:r>
              <a:rPr sz="1000" spc="-5" dirty="0">
                <a:latin typeface="Arial"/>
                <a:cs typeface="Arial"/>
              </a:rPr>
              <a:t>of artificial </a:t>
            </a:r>
            <a:r>
              <a:rPr sz="1000" dirty="0">
                <a:latin typeface="Arial"/>
                <a:cs typeface="Arial"/>
              </a:rPr>
              <a:t>lift  </a:t>
            </a:r>
            <a:r>
              <a:rPr sz="1000" spc="-5" dirty="0">
                <a:latin typeface="Arial"/>
                <a:cs typeface="Arial"/>
              </a:rPr>
              <a:t>tools and technologies. Artificial </a:t>
            </a:r>
            <a:r>
              <a:rPr sz="1000" dirty="0">
                <a:latin typeface="Arial"/>
                <a:cs typeface="Arial"/>
              </a:rPr>
              <a:t>lift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includes:</a:t>
            </a:r>
            <a:endParaRPr sz="1000">
              <a:latin typeface="Arial"/>
              <a:cs typeface="Arial"/>
            </a:endParaRPr>
          </a:p>
          <a:p>
            <a:pPr marL="469265" marR="330835" indent="-227965">
              <a:lnSpc>
                <a:spcPct val="143000"/>
              </a:lnSpc>
              <a:spcBef>
                <a:spcPts val="6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Hydraulic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(such as jet </a:t>
            </a:r>
            <a:r>
              <a:rPr sz="1000" dirty="0">
                <a:latin typeface="Arial"/>
                <a:cs typeface="Arial"/>
              </a:rPr>
              <a:t>pumps), </a:t>
            </a:r>
            <a:r>
              <a:rPr sz="1000" spc="-5" dirty="0">
                <a:latin typeface="Arial"/>
                <a:cs typeface="Arial"/>
              </a:rPr>
              <a:t>which </a:t>
            </a:r>
            <a:r>
              <a:rPr sz="1000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be </a:t>
            </a:r>
            <a:r>
              <a:rPr sz="1000" dirty="0">
                <a:latin typeface="Arial"/>
                <a:cs typeface="Arial"/>
              </a:rPr>
              <a:t>used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conditions of relatively high  solids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Gas lift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which </a:t>
            </a:r>
            <a:r>
              <a:rPr sz="1000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be used in conditions of abrasive </a:t>
            </a:r>
            <a:r>
              <a:rPr sz="1000" dirty="0">
                <a:latin typeface="Arial"/>
                <a:cs typeface="Arial"/>
              </a:rPr>
              <a:t>elements, </a:t>
            </a:r>
            <a:r>
              <a:rPr sz="1000" spc="-5" dirty="0">
                <a:latin typeface="Arial"/>
                <a:cs typeface="Arial"/>
              </a:rPr>
              <a:t>including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sand</a:t>
            </a:r>
            <a:endParaRPr sz="1000">
              <a:latin typeface="Arial"/>
              <a:cs typeface="Arial"/>
            </a:endParaRPr>
          </a:p>
          <a:p>
            <a:pPr marL="469265" marR="306705" indent="-227965">
              <a:lnSpc>
                <a:spcPct val="144000"/>
              </a:lnSpc>
              <a:spcBef>
                <a:spcPts val="6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Rod </a:t>
            </a:r>
            <a:r>
              <a:rPr sz="1000" dirty="0">
                <a:latin typeface="Arial"/>
                <a:cs typeface="Arial"/>
              </a:rPr>
              <a:t>Lift pumps, </a:t>
            </a:r>
            <a:r>
              <a:rPr sz="1000" spc="-5" dirty="0">
                <a:latin typeface="Arial"/>
                <a:cs typeface="Arial"/>
              </a:rPr>
              <a:t>which are used downhole but are actuated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surface power rather than  downhole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power</a:t>
            </a:r>
            <a:endParaRPr sz="1000">
              <a:latin typeface="Arial"/>
              <a:cs typeface="Arial"/>
            </a:endParaRPr>
          </a:p>
          <a:p>
            <a:pPr marL="469265" marR="161925" indent="-227965">
              <a:lnSpc>
                <a:spcPct val="144000"/>
              </a:lnSpc>
              <a:spcBef>
                <a:spcPts val="5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Plunger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which </a:t>
            </a:r>
            <a:r>
              <a:rPr sz="100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usually used </a:t>
            </a:r>
            <a:r>
              <a:rPr sz="1000" dirty="0">
                <a:latin typeface="Arial"/>
                <a:cs typeface="Arial"/>
              </a:rPr>
              <a:t>for small </a:t>
            </a:r>
            <a:r>
              <a:rPr sz="1000" spc="-5" dirty="0">
                <a:latin typeface="Arial"/>
                <a:cs typeface="Arial"/>
              </a:rPr>
              <a:t>amounts of liquid or short </a:t>
            </a:r>
            <a:r>
              <a:rPr sz="1000" dirty="0">
                <a:latin typeface="Arial"/>
                <a:cs typeface="Arial"/>
              </a:rPr>
              <a:t>distances </a:t>
            </a:r>
            <a:r>
              <a:rPr sz="1000" spc="-5" dirty="0">
                <a:latin typeface="Arial"/>
                <a:cs typeface="Arial"/>
              </a:rPr>
              <a:t>to the  </a:t>
            </a:r>
            <a:r>
              <a:rPr sz="1000" dirty="0">
                <a:latin typeface="Arial"/>
                <a:cs typeface="Arial"/>
              </a:rPr>
              <a:t>surface</a:t>
            </a:r>
            <a:endParaRPr sz="1000">
              <a:latin typeface="Arial"/>
              <a:cs typeface="Arial"/>
            </a:endParaRPr>
          </a:p>
          <a:p>
            <a:pPr marL="469265" marR="261620" indent="-227965">
              <a:lnSpc>
                <a:spcPct val="144000"/>
              </a:lnSpc>
              <a:spcBef>
                <a:spcPts val="5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ESPs, which are actuated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5" dirty="0">
                <a:latin typeface="Arial"/>
                <a:cs typeface="Arial"/>
              </a:rPr>
              <a:t>directly beneath (usually) or above </a:t>
            </a:r>
            <a:r>
              <a:rPr sz="1000" dirty="0">
                <a:latin typeface="Arial"/>
                <a:cs typeface="Arial"/>
              </a:rPr>
              <a:t>(sometimes) </a:t>
            </a:r>
            <a:r>
              <a:rPr sz="1000" spc="-5" dirty="0">
                <a:latin typeface="Arial"/>
                <a:cs typeface="Arial"/>
              </a:rPr>
              <a:t>the  </a:t>
            </a:r>
            <a:r>
              <a:rPr sz="1000" dirty="0">
                <a:latin typeface="Arial"/>
                <a:cs typeface="Arial"/>
              </a:rPr>
              <a:t>pump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Since ESPs are used specifically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downhole oil and gas pumping, the scoped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fall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in  the </a:t>
            </a:r>
            <a:r>
              <a:rPr sz="1000" dirty="0">
                <a:latin typeface="Arial"/>
                <a:cs typeface="Arial"/>
              </a:rPr>
              <a:t>category </a:t>
            </a:r>
            <a:r>
              <a:rPr sz="1000" spc="-5" dirty="0">
                <a:latin typeface="Arial"/>
                <a:cs typeface="Arial"/>
              </a:rPr>
              <a:t>of downhole drilling tools than in the </a:t>
            </a:r>
            <a:r>
              <a:rPr sz="1000" dirty="0">
                <a:latin typeface="Arial"/>
                <a:cs typeface="Arial"/>
              </a:rPr>
              <a:t>category </a:t>
            </a:r>
            <a:r>
              <a:rPr sz="1000" spc="-5" dirty="0">
                <a:latin typeface="Arial"/>
                <a:cs typeface="Arial"/>
              </a:rPr>
              <a:t>of submersible </a:t>
            </a:r>
            <a:r>
              <a:rPr sz="1000" dirty="0">
                <a:latin typeface="Arial"/>
                <a:cs typeface="Arial"/>
              </a:rPr>
              <a:t>pumps. </a:t>
            </a:r>
            <a:r>
              <a:rPr sz="1000" spc="-5" dirty="0">
                <a:latin typeface="Arial"/>
                <a:cs typeface="Arial"/>
              </a:rPr>
              <a:t>Their suppliers also 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other specialized drilling equipment, such as hangers and </a:t>
            </a:r>
            <a:r>
              <a:rPr sz="1000" dirty="0">
                <a:latin typeface="Arial"/>
                <a:cs typeface="Arial"/>
              </a:rPr>
              <a:t>fishing </a:t>
            </a:r>
            <a:r>
              <a:rPr sz="1000" spc="-5" dirty="0">
                <a:latin typeface="Arial"/>
                <a:cs typeface="Arial"/>
              </a:rPr>
              <a:t>tools, rather than</a:t>
            </a:r>
            <a:r>
              <a:rPr sz="1000" spc="1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other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37946"/>
            <a:ext cx="5673090" cy="5311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89230">
              <a:lnSpc>
                <a:spcPct val="144000"/>
              </a:lnSpc>
            </a:pPr>
            <a:r>
              <a:rPr sz="1000" dirty="0">
                <a:latin typeface="Arial"/>
                <a:cs typeface="Arial"/>
              </a:rPr>
              <a:t>pumps. </a:t>
            </a:r>
            <a:r>
              <a:rPr sz="1000" spc="-5" dirty="0">
                <a:latin typeface="Arial"/>
                <a:cs typeface="Arial"/>
              </a:rPr>
              <a:t>This being said,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types of submersible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this </a:t>
            </a:r>
            <a:r>
              <a:rPr sz="1000" dirty="0">
                <a:latin typeface="Arial"/>
                <a:cs typeface="Arial"/>
              </a:rPr>
              <a:t>study </a:t>
            </a:r>
            <a:r>
              <a:rPr sz="1000" spc="-5" dirty="0">
                <a:latin typeface="Arial"/>
                <a:cs typeface="Arial"/>
              </a:rPr>
              <a:t>are all vertical and have the  following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characterics: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00">
              <a:latin typeface="Times New Roman"/>
              <a:cs typeface="Times New Roman"/>
            </a:endParaRPr>
          </a:p>
          <a:p>
            <a:pPr marL="469265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Motor integral with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pump, and typically but not necessarily below the</a:t>
            </a:r>
            <a:r>
              <a:rPr sz="1000" spc="1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pump</a:t>
            </a:r>
            <a:endParaRPr sz="1000">
              <a:latin typeface="Arial"/>
              <a:cs typeface="Arial"/>
            </a:endParaRPr>
          </a:p>
          <a:p>
            <a:pPr marL="469265" marR="26670" indent="-227965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Single stage and </a:t>
            </a:r>
            <a:r>
              <a:rPr sz="1000" dirty="0">
                <a:latin typeface="Arial"/>
                <a:cs typeface="Arial"/>
              </a:rPr>
              <a:t>multi-stage, </a:t>
            </a:r>
            <a:r>
              <a:rPr sz="1000" spc="-5" dirty="0">
                <a:latin typeface="Arial"/>
                <a:cs typeface="Arial"/>
              </a:rPr>
              <a:t>although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are </a:t>
            </a:r>
            <a:r>
              <a:rPr sz="1000" dirty="0">
                <a:latin typeface="Arial"/>
                <a:cs typeface="Arial"/>
              </a:rPr>
              <a:t>multi-stage </a:t>
            </a:r>
            <a:r>
              <a:rPr sz="1000" spc="-5" dirty="0">
                <a:latin typeface="Arial"/>
                <a:cs typeface="Arial"/>
              </a:rPr>
              <a:t>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pressure and volume  requirements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Centrifugal (multiphase submersible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are included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Multiphase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chapter)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This study excludes </a:t>
            </a:r>
            <a:r>
              <a:rPr sz="1000" dirty="0">
                <a:latin typeface="Arial"/>
                <a:cs typeface="Arial"/>
              </a:rPr>
              <a:t>general </a:t>
            </a:r>
            <a:r>
              <a:rPr sz="1000" spc="-5" dirty="0">
                <a:latin typeface="Arial"/>
                <a:cs typeface="Arial"/>
              </a:rPr>
              <a:t>submersible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whose specifications are significantly lighter in </a:t>
            </a:r>
            <a:r>
              <a:rPr sz="1000" dirty="0">
                <a:latin typeface="Arial"/>
                <a:cs typeface="Arial"/>
              </a:rPr>
              <a:t>duty  </a:t>
            </a:r>
            <a:r>
              <a:rPr sz="1000" spc="-5" dirty="0">
                <a:latin typeface="Arial"/>
                <a:cs typeface="Arial"/>
              </a:rPr>
              <a:t>compared to the severe and specific requirements of pumping </a:t>
            </a:r>
            <a:r>
              <a:rPr sz="1000" dirty="0">
                <a:latin typeface="Arial"/>
                <a:cs typeface="Arial"/>
              </a:rPr>
              <a:t>heavy </a:t>
            </a:r>
            <a:r>
              <a:rPr sz="1000" spc="-5" dirty="0">
                <a:latin typeface="Arial"/>
                <a:cs typeface="Arial"/>
              </a:rPr>
              <a:t>crude from the bottom of an oil  well.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00">
              <a:latin typeface="Times New Roman"/>
              <a:cs typeface="Times New Roman"/>
            </a:endParaRPr>
          </a:p>
          <a:p>
            <a:pPr marL="502920" indent="-228600">
              <a:lnSpc>
                <a:spcPct val="100000"/>
              </a:lnSpc>
              <a:buFont typeface="Symbol"/>
              <a:buChar char=""/>
              <a:tabLst>
                <a:tab pos="502920" algn="l"/>
                <a:tab pos="503555" algn="l"/>
              </a:tabLst>
            </a:pPr>
            <a:r>
              <a:rPr sz="1000" dirty="0">
                <a:latin typeface="Arial"/>
                <a:cs typeface="Arial"/>
              </a:rPr>
              <a:t>Pumps for </a:t>
            </a:r>
            <a:r>
              <a:rPr sz="1000" spc="-5" dirty="0">
                <a:latin typeface="Arial"/>
                <a:cs typeface="Arial"/>
              </a:rPr>
              <a:t>lifting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seawater</a:t>
            </a:r>
            <a:endParaRPr sz="1000">
              <a:latin typeface="Arial"/>
              <a:cs typeface="Arial"/>
            </a:endParaRPr>
          </a:p>
          <a:p>
            <a:pPr marL="502920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502920" algn="l"/>
                <a:tab pos="503555" algn="l"/>
              </a:tabLst>
            </a:pPr>
            <a:r>
              <a:rPr sz="1000" spc="-5" dirty="0">
                <a:latin typeface="Arial"/>
                <a:cs typeface="Arial"/>
              </a:rPr>
              <a:t>Pumping out </a:t>
            </a:r>
            <a:r>
              <a:rPr sz="1000" dirty="0">
                <a:latin typeface="Arial"/>
                <a:cs typeface="Arial"/>
              </a:rPr>
              <a:t>cargo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holds</a:t>
            </a:r>
            <a:endParaRPr sz="1000">
              <a:latin typeface="Arial"/>
              <a:cs typeface="Arial"/>
            </a:endParaRPr>
          </a:p>
          <a:p>
            <a:pPr marL="50292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02920" algn="l"/>
                <a:tab pos="503555" algn="l"/>
              </a:tabLst>
            </a:pPr>
            <a:r>
              <a:rPr sz="1000" dirty="0">
                <a:latin typeface="Arial"/>
                <a:cs typeface="Arial"/>
              </a:rPr>
              <a:t>Pumps for </a:t>
            </a:r>
            <a:r>
              <a:rPr sz="1000" spc="-5" dirty="0">
                <a:latin typeface="Arial"/>
                <a:cs typeface="Arial"/>
              </a:rPr>
              <a:t>pumping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drainage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Symbol"/>
              <a:buChar char=""/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It also excludes highly </a:t>
            </a:r>
            <a:r>
              <a:rPr sz="1000" dirty="0">
                <a:latin typeface="Arial"/>
                <a:cs typeface="Arial"/>
              </a:rPr>
              <a:t>other </a:t>
            </a:r>
            <a:r>
              <a:rPr sz="1000" spc="-5" dirty="0">
                <a:latin typeface="Arial"/>
                <a:cs typeface="Arial"/>
              </a:rPr>
              <a:t>specialized submersible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such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as;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00">
              <a:latin typeface="Times New Roman"/>
              <a:cs typeface="Times New Roman"/>
            </a:endParaRPr>
          </a:p>
          <a:p>
            <a:pPr marL="502920" indent="-228600">
              <a:lnSpc>
                <a:spcPct val="100000"/>
              </a:lnSpc>
              <a:buFont typeface="Symbol"/>
              <a:buChar char=""/>
              <a:tabLst>
                <a:tab pos="502920" algn="l"/>
                <a:tab pos="503555" algn="l"/>
              </a:tabLst>
            </a:pPr>
            <a:r>
              <a:rPr sz="1000" spc="-10" dirty="0">
                <a:latin typeface="Arial"/>
                <a:cs typeface="Arial"/>
              </a:rPr>
              <a:t>API </a:t>
            </a:r>
            <a:r>
              <a:rPr sz="1000" spc="-5" dirty="0">
                <a:latin typeface="Arial"/>
                <a:cs typeface="Arial"/>
              </a:rPr>
              <a:t>standard rod drawn, downhole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  <a:p>
            <a:pPr marL="960119" lvl="1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60119" algn="l"/>
                <a:tab pos="960755" algn="l"/>
              </a:tabLst>
            </a:pPr>
            <a:r>
              <a:rPr sz="1000" spc="-10" dirty="0">
                <a:latin typeface="Arial"/>
                <a:cs typeface="Arial"/>
              </a:rPr>
              <a:t>API </a:t>
            </a:r>
            <a:r>
              <a:rPr sz="1000" spc="-5" dirty="0">
                <a:latin typeface="Arial"/>
                <a:cs typeface="Arial"/>
              </a:rPr>
              <a:t>Tubing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  <a:p>
            <a:pPr marL="960119" lvl="1" indent="-228600">
              <a:lnSpc>
                <a:spcPct val="100000"/>
              </a:lnSpc>
              <a:spcBef>
                <a:spcPts val="515"/>
              </a:spcBef>
              <a:buFont typeface="Courier New"/>
              <a:buChar char="o"/>
              <a:tabLst>
                <a:tab pos="960119" algn="l"/>
                <a:tab pos="960755" algn="l"/>
              </a:tabLst>
            </a:pPr>
            <a:r>
              <a:rPr sz="1000" spc="-5" dirty="0">
                <a:latin typeface="Arial"/>
                <a:cs typeface="Arial"/>
              </a:rPr>
              <a:t>Bottom Hold-Down Insert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Thin </a:t>
            </a:r>
            <a:r>
              <a:rPr sz="1000" spc="5" dirty="0">
                <a:latin typeface="Arial"/>
                <a:cs typeface="Arial"/>
              </a:rPr>
              <a:t>Wall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Heavy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Wall</a:t>
            </a:r>
            <a:endParaRPr sz="1000">
              <a:latin typeface="Arial"/>
              <a:cs typeface="Arial"/>
            </a:endParaRPr>
          </a:p>
          <a:p>
            <a:pPr marL="960119" lvl="1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60119" algn="l"/>
                <a:tab pos="960755" algn="l"/>
              </a:tabLst>
            </a:pPr>
            <a:r>
              <a:rPr sz="1000" dirty="0">
                <a:latin typeface="Arial"/>
                <a:cs typeface="Arial"/>
              </a:rPr>
              <a:t>Top </a:t>
            </a:r>
            <a:r>
              <a:rPr sz="1000" spc="-5" dirty="0">
                <a:latin typeface="Arial"/>
                <a:cs typeface="Arial"/>
              </a:rPr>
              <a:t>Hold-Down Insert Pumps, Thin </a:t>
            </a:r>
            <a:r>
              <a:rPr sz="1000" spc="5" dirty="0">
                <a:latin typeface="Arial"/>
                <a:cs typeface="Arial"/>
              </a:rPr>
              <a:t>Wall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Heavy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Wall</a:t>
            </a:r>
            <a:endParaRPr sz="1000">
              <a:latin typeface="Arial"/>
              <a:cs typeface="Arial"/>
            </a:endParaRPr>
          </a:p>
          <a:p>
            <a:pPr marL="960119" lvl="1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60119" algn="l"/>
                <a:tab pos="960755" algn="l"/>
              </a:tabLst>
            </a:pPr>
            <a:r>
              <a:rPr sz="1000" spc="-5" dirty="0">
                <a:latin typeface="Arial"/>
                <a:cs typeface="Arial"/>
              </a:rPr>
              <a:t>Traveling Barrel Insert Pumps, Thin </a:t>
            </a:r>
            <a:r>
              <a:rPr sz="1000" spc="5" dirty="0">
                <a:latin typeface="Arial"/>
                <a:cs typeface="Arial"/>
              </a:rPr>
              <a:t>Wall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Heavy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Wall</a:t>
            </a:r>
            <a:endParaRPr sz="1000">
              <a:latin typeface="Arial"/>
              <a:cs typeface="Arial"/>
            </a:endParaRPr>
          </a:p>
          <a:p>
            <a:pPr marL="502920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502920" algn="l"/>
                <a:tab pos="503555" algn="l"/>
              </a:tabLst>
            </a:pPr>
            <a:r>
              <a:rPr sz="1000" spc="-5" dirty="0">
                <a:latin typeface="Arial"/>
                <a:cs typeface="Arial"/>
              </a:rPr>
              <a:t>Hydraulic </a:t>
            </a:r>
            <a:r>
              <a:rPr sz="1000" dirty="0">
                <a:latin typeface="Arial"/>
                <a:cs typeface="Arial"/>
              </a:rPr>
              <a:t>jet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pump</a:t>
            </a:r>
            <a:endParaRPr sz="1000">
              <a:latin typeface="Arial"/>
              <a:cs typeface="Arial"/>
            </a:endParaRPr>
          </a:p>
          <a:p>
            <a:pPr marL="50292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02920" algn="l"/>
                <a:tab pos="503555" algn="l"/>
              </a:tabLst>
            </a:pPr>
            <a:r>
              <a:rPr sz="1000" spc="-5" dirty="0">
                <a:latin typeface="Arial"/>
                <a:cs typeface="Arial"/>
              </a:rPr>
              <a:t>Gas lift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  <a:p>
            <a:pPr marL="50292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02920" algn="l"/>
                <a:tab pos="503555" algn="l"/>
              </a:tabLst>
            </a:pPr>
            <a:r>
              <a:rPr sz="1000" spc="-5" dirty="0">
                <a:latin typeface="Arial"/>
                <a:cs typeface="Arial"/>
              </a:rPr>
              <a:t>Rod </a:t>
            </a:r>
            <a:r>
              <a:rPr sz="1000" dirty="0">
                <a:latin typeface="Arial"/>
                <a:cs typeface="Arial"/>
              </a:rPr>
              <a:t>Lift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  <a:p>
            <a:pPr marL="502920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502920" algn="l"/>
                <a:tab pos="503555" algn="l"/>
              </a:tabLst>
            </a:pPr>
            <a:r>
              <a:rPr sz="1000" spc="-5" dirty="0">
                <a:latin typeface="Arial"/>
                <a:cs typeface="Arial"/>
              </a:rPr>
              <a:t>Plunger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99921"/>
            <a:ext cx="5736590" cy="66363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765">
              <a:lnSpc>
                <a:spcPct val="100000"/>
              </a:lnSpc>
              <a:tabLst>
                <a:tab pos="299085" algn="l"/>
              </a:tabLst>
            </a:pPr>
            <a:r>
              <a:rPr sz="1400" b="1" dirty="0">
                <a:latin typeface="Arial"/>
                <a:cs typeface="Arial"/>
              </a:rPr>
              <a:t>2	</a:t>
            </a:r>
            <a:r>
              <a:rPr sz="1400" b="1" spc="-5" dirty="0">
                <a:latin typeface="Arial"/>
                <a:cs typeface="Arial"/>
              </a:rPr>
              <a:t>Methodological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Notes</a:t>
            </a:r>
            <a:endParaRPr sz="1400">
              <a:latin typeface="Arial"/>
              <a:cs typeface="Arial"/>
            </a:endParaRPr>
          </a:p>
          <a:p>
            <a:pPr marL="241300" marR="216535" indent="-228600">
              <a:lnSpc>
                <a:spcPct val="144000"/>
              </a:lnSpc>
              <a:spcBef>
                <a:spcPts val="880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Demand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nominal (not real, inflation-adjusted), and </a:t>
            </a:r>
            <a:r>
              <a:rPr sz="100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based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Sales excluding backlog that  has not </a:t>
            </a:r>
            <a:r>
              <a:rPr sz="1000" spc="-10" dirty="0">
                <a:latin typeface="Arial"/>
                <a:cs typeface="Arial"/>
              </a:rPr>
              <a:t>yet </a:t>
            </a:r>
            <a:r>
              <a:rPr sz="1000" spc="-5" dirty="0">
                <a:latin typeface="Arial"/>
                <a:cs typeface="Arial"/>
              </a:rPr>
              <a:t>been recognized as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revenue.</a:t>
            </a:r>
            <a:endParaRPr sz="1000">
              <a:latin typeface="Arial"/>
              <a:cs typeface="Arial"/>
            </a:endParaRPr>
          </a:p>
          <a:p>
            <a:pPr marL="241300" marR="10795" indent="-228600" algn="just">
              <a:lnSpc>
                <a:spcPct val="143700"/>
              </a:lnSpc>
              <a:spcBef>
                <a:spcPts val="600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Prices are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new </a:t>
            </a:r>
            <a:r>
              <a:rPr sz="1000" dirty="0">
                <a:latin typeface="Arial"/>
                <a:cs typeface="Arial"/>
              </a:rPr>
              <a:t>commitments. </a:t>
            </a:r>
            <a:r>
              <a:rPr sz="1000" spc="-5" dirty="0">
                <a:latin typeface="Arial"/>
                <a:cs typeface="Arial"/>
              </a:rPr>
              <a:t>Average </a:t>
            </a:r>
            <a:r>
              <a:rPr sz="1000" dirty="0">
                <a:latin typeface="Arial"/>
                <a:cs typeface="Arial"/>
              </a:rPr>
              <a:t>market prices </a:t>
            </a:r>
            <a:r>
              <a:rPr sz="1000" spc="-5" dirty="0">
                <a:latin typeface="Arial"/>
                <a:cs typeface="Arial"/>
              </a:rPr>
              <a:t>typically lag the index based on the </a:t>
            </a:r>
            <a:r>
              <a:rPr sz="1000" dirty="0">
                <a:latin typeface="Arial"/>
                <a:cs typeface="Arial"/>
              </a:rPr>
              <a:t>time  </a:t>
            </a:r>
            <a:r>
              <a:rPr sz="1000" spc="-5" dirty="0">
                <a:latin typeface="Arial"/>
                <a:cs typeface="Arial"/>
              </a:rPr>
              <a:t>it </a:t>
            </a:r>
            <a:r>
              <a:rPr sz="1000" dirty="0">
                <a:latin typeface="Arial"/>
                <a:cs typeface="Arial"/>
              </a:rPr>
              <a:t>takes for </a:t>
            </a:r>
            <a:r>
              <a:rPr sz="1000" spc="-5" dirty="0">
                <a:latin typeface="Arial"/>
                <a:cs typeface="Arial"/>
              </a:rPr>
              <a:t>pre-existing contracts to end or roll over. Price changes are </a:t>
            </a:r>
            <a:r>
              <a:rPr sz="1000" dirty="0">
                <a:latin typeface="Arial"/>
                <a:cs typeface="Arial"/>
              </a:rPr>
              <a:t>nominal </a:t>
            </a:r>
            <a:r>
              <a:rPr sz="1000" spc="-5" dirty="0">
                <a:latin typeface="Arial"/>
                <a:cs typeface="Arial"/>
              </a:rPr>
              <a:t>(not real, </a:t>
            </a:r>
            <a:r>
              <a:rPr sz="1000" dirty="0">
                <a:latin typeface="Arial"/>
                <a:cs typeface="Arial"/>
              </a:rPr>
              <a:t>inflation-  </a:t>
            </a:r>
            <a:r>
              <a:rPr sz="1000" spc="-5" dirty="0">
                <a:latin typeface="Arial"/>
                <a:cs typeface="Arial"/>
              </a:rPr>
              <a:t>adjusted). Price changes </a:t>
            </a:r>
            <a:r>
              <a:rPr sz="100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net of the cost of quality improvements, so actual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prices </a:t>
            </a:r>
            <a:r>
              <a:rPr sz="1000" spc="5" dirty="0">
                <a:latin typeface="Arial"/>
                <a:cs typeface="Arial"/>
              </a:rPr>
              <a:t>may  </a:t>
            </a:r>
            <a:r>
              <a:rPr sz="1000" spc="-5" dirty="0">
                <a:latin typeface="Arial"/>
                <a:cs typeface="Arial"/>
              </a:rPr>
              <a:t>exceed the amounts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indicated.</a:t>
            </a:r>
            <a:endParaRPr sz="1000">
              <a:latin typeface="Arial"/>
              <a:cs typeface="Arial"/>
            </a:endParaRPr>
          </a:p>
          <a:p>
            <a:pPr marL="241300" marR="137795" indent="-228600">
              <a:lnSpc>
                <a:spcPct val="143800"/>
              </a:lnSpc>
              <a:spcBef>
                <a:spcPts val="595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Capacity includes base production capability plus plant openings and </a:t>
            </a:r>
            <a:r>
              <a:rPr sz="1000" dirty="0">
                <a:latin typeface="Arial"/>
                <a:cs typeface="Arial"/>
              </a:rPr>
              <a:t>temporary capacity  </a:t>
            </a:r>
            <a:r>
              <a:rPr sz="1000" spc="-5" dirty="0">
                <a:latin typeface="Arial"/>
                <a:cs typeface="Arial"/>
              </a:rPr>
              <a:t>increases such as extra </a:t>
            </a:r>
            <a:r>
              <a:rPr sz="1000" dirty="0">
                <a:latin typeface="Arial"/>
                <a:cs typeface="Arial"/>
              </a:rPr>
              <a:t>shifts, </a:t>
            </a:r>
            <a:r>
              <a:rPr sz="1000" spc="-5" dirty="0">
                <a:latin typeface="Arial"/>
                <a:cs typeface="Arial"/>
              </a:rPr>
              <a:t>minus plant closings </a:t>
            </a:r>
            <a:r>
              <a:rPr sz="1000" dirty="0">
                <a:latin typeface="Arial"/>
                <a:cs typeface="Arial"/>
              </a:rPr>
              <a:t>and temporary capacity </a:t>
            </a:r>
            <a:r>
              <a:rPr sz="1000" spc="-5" dirty="0">
                <a:latin typeface="Arial"/>
                <a:cs typeface="Arial"/>
              </a:rPr>
              <a:t>reductions such as  reductions of working hours or suspension of </a:t>
            </a:r>
            <a:r>
              <a:rPr sz="1000" dirty="0">
                <a:latin typeface="Arial"/>
                <a:cs typeface="Arial"/>
              </a:rPr>
              <a:t>operations. </a:t>
            </a:r>
            <a:r>
              <a:rPr sz="1000" spc="-5" dirty="0">
                <a:latin typeface="Arial"/>
                <a:cs typeface="Arial"/>
              </a:rPr>
              <a:t>Capacity estimates are unadjusted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possible efficiencies from process improvements. Capacity is adjusted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productivity  improvements.</a:t>
            </a:r>
            <a:endParaRPr sz="1000">
              <a:latin typeface="Arial"/>
              <a:cs typeface="Arial"/>
            </a:endParaRPr>
          </a:p>
          <a:p>
            <a:pPr marL="241300" marR="35560" indent="-228600">
              <a:lnSpc>
                <a:spcPct val="143800"/>
              </a:lnSpc>
              <a:spcBef>
                <a:spcPts val="585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Capacity utilization means output as a percent of possible production, given no major investment.  Capacity utilization </a:t>
            </a:r>
            <a:r>
              <a:rPr sz="1000" dirty="0">
                <a:latin typeface="Arial"/>
                <a:cs typeface="Arial"/>
              </a:rPr>
              <a:t>rates are </a:t>
            </a:r>
            <a:r>
              <a:rPr sz="1000" spc="-5" dirty="0">
                <a:latin typeface="Arial"/>
                <a:cs typeface="Arial"/>
              </a:rPr>
              <a:t>either self-reported or </a:t>
            </a:r>
            <a:r>
              <a:rPr sz="1000" dirty="0">
                <a:latin typeface="Arial"/>
                <a:cs typeface="Arial"/>
              </a:rPr>
              <a:t>estimated. </a:t>
            </a:r>
            <a:r>
              <a:rPr sz="1000" spc="-5" dirty="0">
                <a:latin typeface="Arial"/>
                <a:cs typeface="Arial"/>
              </a:rPr>
              <a:t>Orders above </a:t>
            </a:r>
            <a:r>
              <a:rPr sz="1000" dirty="0">
                <a:latin typeface="Arial"/>
                <a:cs typeface="Arial"/>
              </a:rPr>
              <a:t>capacity to </a:t>
            </a:r>
            <a:r>
              <a:rPr sz="1000" spc="-5" dirty="0">
                <a:latin typeface="Arial"/>
                <a:cs typeface="Arial"/>
              </a:rPr>
              <a:t>produce  are considered backlog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do not result in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rates above 100%. Overtime  increases the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rate and could </a:t>
            </a:r>
            <a:r>
              <a:rPr sz="1000" spc="5" dirty="0">
                <a:latin typeface="Arial"/>
                <a:cs typeface="Arial"/>
              </a:rPr>
              <a:t>make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</a:t>
            </a:r>
            <a:r>
              <a:rPr sz="1000" spc="5" dirty="0">
                <a:latin typeface="Arial"/>
                <a:cs typeface="Arial"/>
              </a:rPr>
              <a:t>rates </a:t>
            </a:r>
            <a:r>
              <a:rPr sz="1000" spc="-5" dirty="0">
                <a:latin typeface="Arial"/>
                <a:cs typeface="Arial"/>
              </a:rPr>
              <a:t>exceed 100%,  whereas extra shifts count toward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and would not </a:t>
            </a:r>
            <a:r>
              <a:rPr sz="1000" dirty="0">
                <a:latin typeface="Arial"/>
                <a:cs typeface="Arial"/>
              </a:rPr>
              <a:t>normally </a:t>
            </a:r>
            <a:r>
              <a:rPr sz="1000" spc="-5" dirty="0">
                <a:latin typeface="Arial"/>
                <a:cs typeface="Arial"/>
              </a:rPr>
              <a:t>result in capacity utilization  rates exceeding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100%.</a:t>
            </a:r>
            <a:endParaRPr sz="1000">
              <a:latin typeface="Arial"/>
              <a:cs typeface="Arial"/>
            </a:endParaRPr>
          </a:p>
          <a:p>
            <a:pPr marL="241300" marR="213995" indent="-228600">
              <a:lnSpc>
                <a:spcPct val="143500"/>
              </a:lnSpc>
              <a:spcBef>
                <a:spcPts val="605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Capacity Margin is the aggregate amount of available (unutilized)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based on utilization  rates and total capacity. It is not adjusted </a:t>
            </a:r>
            <a:r>
              <a:rPr sz="1000" dirty="0">
                <a:latin typeface="Arial"/>
                <a:cs typeface="Arial"/>
              </a:rPr>
              <a:t>for capacity </a:t>
            </a:r>
            <a:r>
              <a:rPr sz="1000" spc="-5" dirty="0">
                <a:latin typeface="Arial"/>
                <a:cs typeface="Arial"/>
              </a:rPr>
              <a:t>that suppliers </a:t>
            </a:r>
            <a:r>
              <a:rPr sz="1000" spc="5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have reserved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specific customers, so actual available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5" dirty="0">
                <a:latin typeface="Arial"/>
                <a:cs typeface="Arial"/>
              </a:rPr>
              <a:t>may </a:t>
            </a:r>
            <a:r>
              <a:rPr sz="1000" dirty="0">
                <a:latin typeface="Arial"/>
                <a:cs typeface="Arial"/>
              </a:rPr>
              <a:t>be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lower.</a:t>
            </a:r>
            <a:endParaRPr sz="1000">
              <a:latin typeface="Arial"/>
              <a:cs typeface="Arial"/>
            </a:endParaRPr>
          </a:p>
          <a:p>
            <a:pPr marL="241300" marR="5080" indent="-228600">
              <a:lnSpc>
                <a:spcPct val="143700"/>
              </a:lnSpc>
              <a:spcBef>
                <a:spcPts val="605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Order 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Configure-to-Order (also called Assemble-to-Order), Make-to-Order, and  where specified, Engineered-to-Order </a:t>
            </a:r>
            <a:r>
              <a:rPr sz="1000" dirty="0">
                <a:latin typeface="Arial"/>
                <a:cs typeface="Arial"/>
              </a:rPr>
              <a:t>items, </a:t>
            </a:r>
            <a:r>
              <a:rPr sz="1000" spc="-5" dirty="0">
                <a:latin typeface="Arial"/>
                <a:cs typeface="Arial"/>
              </a:rPr>
              <a:t>not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stocked/inventories </a:t>
            </a:r>
            <a:r>
              <a:rPr sz="1000" dirty="0">
                <a:latin typeface="Arial"/>
                <a:cs typeface="Arial"/>
              </a:rPr>
              <a:t>items </a:t>
            </a:r>
            <a:r>
              <a:rPr sz="1000" spc="-5" dirty="0">
                <a:latin typeface="Arial"/>
                <a:cs typeface="Arial"/>
              </a:rPr>
              <a:t>(for which lead </a:t>
            </a:r>
            <a:r>
              <a:rPr sz="1000" dirty="0">
                <a:latin typeface="Arial"/>
                <a:cs typeface="Arial"/>
              </a:rPr>
              <a:t>time  </a:t>
            </a:r>
            <a:r>
              <a:rPr sz="1000" spc="-5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very </a:t>
            </a:r>
            <a:r>
              <a:rPr sz="1000" spc="-5" dirty="0">
                <a:latin typeface="Arial"/>
                <a:cs typeface="Arial"/>
              </a:rPr>
              <a:t>short). If categories consist only of stocked/inventoried </a:t>
            </a:r>
            <a:r>
              <a:rPr sz="1000" dirty="0">
                <a:latin typeface="Arial"/>
                <a:cs typeface="Arial"/>
              </a:rPr>
              <a:t>items, </a:t>
            </a:r>
            <a:r>
              <a:rPr sz="1000" spc="-10" dirty="0">
                <a:latin typeface="Arial"/>
                <a:cs typeface="Arial"/>
              </a:rPr>
              <a:t>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not </a:t>
            </a:r>
            <a:r>
              <a:rPr sz="1000" dirty="0">
                <a:latin typeface="Arial"/>
                <a:cs typeface="Arial"/>
              </a:rPr>
              <a:t>tracked. The  </a:t>
            </a:r>
            <a:r>
              <a:rPr sz="1000" spc="-5" dirty="0">
                <a:latin typeface="Arial"/>
                <a:cs typeface="Arial"/>
              </a:rPr>
              <a:t>basis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ex-works </a:t>
            </a:r>
            <a:r>
              <a:rPr sz="1000" spc="-5" dirty="0">
                <a:latin typeface="Arial"/>
                <a:cs typeface="Arial"/>
              </a:rPr>
              <a:t>(from the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the order is placed until it is </a:t>
            </a:r>
            <a:r>
              <a:rPr sz="1000" dirty="0">
                <a:latin typeface="Arial"/>
                <a:cs typeface="Arial"/>
              </a:rPr>
              <a:t>ready for shipping). Where </a:t>
            </a:r>
            <a:r>
              <a:rPr sz="1000" spc="-5" dirty="0">
                <a:latin typeface="Arial"/>
                <a:cs typeface="Arial"/>
              </a:rPr>
              <a:t>there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  choice, Order 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based on oil and gas applications of </a:t>
            </a:r>
            <a:r>
              <a:rPr sz="1000" dirty="0">
                <a:latin typeface="Arial"/>
                <a:cs typeface="Arial"/>
              </a:rPr>
              <a:t>higher-value </a:t>
            </a:r>
            <a:r>
              <a:rPr sz="1000" spc="-5" dirty="0">
                <a:latin typeface="Arial"/>
                <a:cs typeface="Arial"/>
              </a:rPr>
              <a:t>items within each  </a:t>
            </a:r>
            <a:r>
              <a:rPr sz="1000" dirty="0">
                <a:latin typeface="Arial"/>
                <a:cs typeface="Arial"/>
              </a:rPr>
              <a:t>category </a:t>
            </a:r>
            <a:r>
              <a:rPr sz="1000" spc="-5" dirty="0">
                <a:latin typeface="Arial"/>
                <a:cs typeface="Arial"/>
              </a:rPr>
              <a:t>(e.g., stainless steel rather than carbon steel, or with customizations such as </a:t>
            </a:r>
            <a:r>
              <a:rPr sz="1000" dirty="0">
                <a:latin typeface="Arial"/>
                <a:cs typeface="Arial"/>
              </a:rPr>
              <a:t>ceramic  </a:t>
            </a:r>
            <a:r>
              <a:rPr sz="1000" spc="-5" dirty="0">
                <a:latin typeface="Arial"/>
                <a:cs typeface="Arial"/>
              </a:rPr>
              <a:t>coating).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899921"/>
            <a:ext cx="4912995" cy="557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86385" algn="l"/>
              </a:tabLst>
            </a:pPr>
            <a:r>
              <a:rPr sz="1400" b="1" dirty="0">
                <a:latin typeface="Arial"/>
                <a:cs typeface="Arial"/>
              </a:rPr>
              <a:t>3	</a:t>
            </a:r>
            <a:r>
              <a:rPr sz="1400" b="1" spc="-5" dirty="0">
                <a:latin typeface="Arial"/>
                <a:cs typeface="Arial"/>
              </a:rPr>
              <a:t>Vital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Statistics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00">
              <a:latin typeface="Times New Roman"/>
              <a:cs typeface="Times New Roman"/>
            </a:endParaRPr>
          </a:p>
          <a:p>
            <a:pPr marL="852169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1: Demand, Order Lead Time, </a:t>
            </a:r>
            <a:r>
              <a:rPr sz="1000" b="1" dirty="0">
                <a:latin typeface="Arial"/>
                <a:cs typeface="Arial"/>
              </a:rPr>
              <a:t>Capacity </a:t>
            </a:r>
            <a:r>
              <a:rPr sz="1000" b="1" spc="-5" dirty="0">
                <a:latin typeface="Arial"/>
                <a:cs typeface="Arial"/>
              </a:rPr>
              <a:t>Utilization, and</a:t>
            </a:r>
            <a:r>
              <a:rPr sz="1000" b="1" spc="5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Prices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365758" y="1600453"/>
          <a:ext cx="4831080" cy="721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3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99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83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79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55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08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47320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Metric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147955" marR="132715" indent="78740">
                        <a:lnSpc>
                          <a:spcPct val="143300"/>
                        </a:lnSpc>
                        <a:spcBef>
                          <a:spcPts val="730"/>
                        </a:spcBef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Time  Hori</a:t>
                      </a:r>
                      <a:r>
                        <a:rPr sz="9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z</a:t>
                      </a: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on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9271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140335" marR="128905" indent="8890">
                        <a:lnSpc>
                          <a:spcPct val="143300"/>
                        </a:lnSpc>
                        <a:spcBef>
                          <a:spcPts val="730"/>
                        </a:spcBef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Centrifugal  Engineer</a:t>
                      </a:r>
                      <a:r>
                        <a:rPr sz="9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9271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98450" marR="105410" indent="-161925">
                        <a:lnSpc>
                          <a:spcPct val="143300"/>
                        </a:lnSpc>
                        <a:spcBef>
                          <a:spcPts val="730"/>
                        </a:spcBef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Progressing  Cavity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9271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13030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Multiphase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Electric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86360" marR="84455" algn="ctr">
                        <a:lnSpc>
                          <a:spcPct val="143300"/>
                        </a:lnSpc>
                        <a:spcBef>
                          <a:spcPts val="10"/>
                        </a:spcBef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Submersi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le  Pumps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442974" y="2751683"/>
            <a:ext cx="477520" cy="607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415" marR="5080" indent="-6350" algn="just">
              <a:lnSpc>
                <a:spcPct val="144000"/>
              </a:lnSpc>
            </a:pPr>
            <a:r>
              <a:rPr sz="900" b="1" spc="-5" dirty="0">
                <a:latin typeface="Arial"/>
                <a:cs typeface="Arial"/>
              </a:rPr>
              <a:t>Demand  ($M,</a:t>
            </a:r>
            <a:r>
              <a:rPr sz="900" b="1" spc="-7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per  </a:t>
            </a:r>
            <a:r>
              <a:rPr sz="900" b="1" dirty="0">
                <a:latin typeface="Arial"/>
                <a:cs typeface="Arial"/>
              </a:rPr>
              <a:t>qu</a:t>
            </a:r>
            <a:r>
              <a:rPr sz="900" b="1" spc="-5" dirty="0">
                <a:latin typeface="Arial"/>
                <a:cs typeface="Arial"/>
              </a:rPr>
              <a:t>arter)</a:t>
            </a:r>
            <a:endParaRPr sz="9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28773" y="2371597"/>
            <a:ext cx="46672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spc="-5" dirty="0">
                <a:latin typeface="Arial"/>
                <a:cs typeface="Arial"/>
              </a:rPr>
              <a:t>Q2</a:t>
            </a:r>
            <a:r>
              <a:rPr sz="900" b="1" spc="-7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2013</a:t>
            </a:r>
            <a:endParaRPr sz="9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24326" y="2374645"/>
            <a:ext cx="31305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1</a:t>
            </a:r>
            <a:r>
              <a:rPr sz="900" dirty="0">
                <a:latin typeface="Arial"/>
                <a:cs typeface="Arial"/>
              </a:rPr>
              <a:t>,7</a:t>
            </a:r>
            <a:r>
              <a:rPr sz="900" spc="-5" dirty="0">
                <a:latin typeface="Arial"/>
                <a:cs typeface="Arial"/>
              </a:rPr>
              <a:t>95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90796" y="2374645"/>
            <a:ext cx="217804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288</a:t>
            </a:r>
            <a:endParaRPr sz="9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82336" y="2374645"/>
            <a:ext cx="15367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37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18809" y="2374645"/>
            <a:ext cx="31305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1</a:t>
            </a:r>
            <a:r>
              <a:rPr sz="900" dirty="0">
                <a:latin typeface="Arial"/>
                <a:cs typeface="Arial"/>
              </a:rPr>
              <a:t>,</a:t>
            </a:r>
            <a:r>
              <a:rPr sz="900" spc="5" dirty="0">
                <a:latin typeface="Arial"/>
                <a:cs typeface="Arial"/>
              </a:rPr>
              <a:t>0</a:t>
            </a:r>
            <a:r>
              <a:rPr sz="900" spc="-5" dirty="0">
                <a:latin typeface="Arial"/>
                <a:cs typeface="Arial"/>
              </a:rPr>
              <a:t>34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996694" y="2639821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80" h="318769">
                <a:moveTo>
                  <a:pt x="0" y="318516"/>
                </a:moveTo>
                <a:lnTo>
                  <a:pt x="68580" y="318516"/>
                </a:lnTo>
                <a:lnTo>
                  <a:pt x="68580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656967" y="2639821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80" h="318769">
                <a:moveTo>
                  <a:pt x="0" y="318516"/>
                </a:moveTo>
                <a:lnTo>
                  <a:pt x="68580" y="318516"/>
                </a:lnTo>
                <a:lnTo>
                  <a:pt x="68580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65273" y="2639821"/>
            <a:ext cx="591820" cy="318770"/>
          </a:xfrm>
          <a:custGeom>
            <a:avLst/>
            <a:gdLst/>
            <a:ahLst/>
            <a:cxnLst/>
            <a:rect l="l" t="t" r="r" b="b"/>
            <a:pathLst>
              <a:path w="591819" h="318769">
                <a:moveTo>
                  <a:pt x="0" y="318516"/>
                </a:moveTo>
                <a:lnTo>
                  <a:pt x="591616" y="318516"/>
                </a:lnTo>
                <a:lnTo>
                  <a:pt x="591616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128773" y="2690114"/>
            <a:ext cx="46672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spc="-5" dirty="0">
                <a:latin typeface="Arial"/>
                <a:cs typeface="Arial"/>
              </a:rPr>
              <a:t>Q2</a:t>
            </a:r>
            <a:r>
              <a:rPr sz="900" b="1" spc="-7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2015</a:t>
            </a:r>
            <a:endParaRPr sz="9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725547" y="2639821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80" h="318769">
                <a:moveTo>
                  <a:pt x="0" y="318516"/>
                </a:moveTo>
                <a:lnTo>
                  <a:pt x="68580" y="318516"/>
                </a:lnTo>
                <a:lnTo>
                  <a:pt x="68580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85567" y="2639821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80" h="318769">
                <a:moveTo>
                  <a:pt x="0" y="318516"/>
                </a:moveTo>
                <a:lnTo>
                  <a:pt x="68580" y="318516"/>
                </a:lnTo>
                <a:lnTo>
                  <a:pt x="68580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94126" y="2639821"/>
            <a:ext cx="91440" cy="318770"/>
          </a:xfrm>
          <a:custGeom>
            <a:avLst/>
            <a:gdLst/>
            <a:ahLst/>
            <a:cxnLst/>
            <a:rect l="l" t="t" r="r" b="b"/>
            <a:pathLst>
              <a:path w="91439" h="318769">
                <a:moveTo>
                  <a:pt x="0" y="318516"/>
                </a:moveTo>
                <a:lnTo>
                  <a:pt x="91439" y="318516"/>
                </a:lnTo>
                <a:lnTo>
                  <a:pt x="9143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54147" y="2639821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80" h="318769">
                <a:moveTo>
                  <a:pt x="0" y="318516"/>
                </a:moveTo>
                <a:lnTo>
                  <a:pt x="68580" y="318516"/>
                </a:lnTo>
                <a:lnTo>
                  <a:pt x="68580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539363" y="2639821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69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022726" y="2639821"/>
            <a:ext cx="516890" cy="318770"/>
          </a:xfrm>
          <a:custGeom>
            <a:avLst/>
            <a:gdLst/>
            <a:ahLst/>
            <a:cxnLst/>
            <a:rect l="l" t="t" r="r" b="b"/>
            <a:pathLst>
              <a:path w="516889" h="318769">
                <a:moveTo>
                  <a:pt x="0" y="318516"/>
                </a:moveTo>
                <a:lnTo>
                  <a:pt x="516636" y="318516"/>
                </a:lnTo>
                <a:lnTo>
                  <a:pt x="516636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781426" y="2693161"/>
            <a:ext cx="65595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	</a:t>
            </a:r>
            <a:r>
              <a:rPr sz="900" spc="-5" dirty="0">
                <a:latin typeface="Arial"/>
                <a:cs typeface="Arial"/>
              </a:rPr>
              <a:t>1</a:t>
            </a:r>
            <a:r>
              <a:rPr sz="900" dirty="0">
                <a:latin typeface="Arial"/>
                <a:cs typeface="Arial"/>
              </a:rPr>
              <a:t>,9</a:t>
            </a:r>
            <a:r>
              <a:rPr sz="900" spc="-5" dirty="0">
                <a:latin typeface="Arial"/>
                <a:cs typeface="Arial"/>
              </a:rPr>
              <a:t>48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607942" y="2639821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69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768216" y="2639821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69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676522" y="2639821"/>
            <a:ext cx="92075" cy="318770"/>
          </a:xfrm>
          <a:custGeom>
            <a:avLst/>
            <a:gdLst/>
            <a:ahLst/>
            <a:cxnLst/>
            <a:rect l="l" t="t" r="r" b="b"/>
            <a:pathLst>
              <a:path w="92075" h="318769">
                <a:moveTo>
                  <a:pt x="0" y="318516"/>
                </a:moveTo>
                <a:lnTo>
                  <a:pt x="91744" y="318516"/>
                </a:lnTo>
                <a:lnTo>
                  <a:pt x="91744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663822" y="2693161"/>
            <a:ext cx="13906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836796" y="2639821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69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493640" y="2639821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69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905377" y="2639821"/>
            <a:ext cx="588645" cy="318770"/>
          </a:xfrm>
          <a:custGeom>
            <a:avLst/>
            <a:gdLst/>
            <a:ahLst/>
            <a:cxnLst/>
            <a:rect l="l" t="t" r="r" b="b"/>
            <a:pathLst>
              <a:path w="588645" h="318769">
                <a:moveTo>
                  <a:pt x="0" y="318516"/>
                </a:moveTo>
                <a:lnTo>
                  <a:pt x="588263" y="318516"/>
                </a:lnTo>
                <a:lnTo>
                  <a:pt x="588263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090796" y="2693161"/>
            <a:ext cx="217804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311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562221" y="2639821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69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722240" y="2639821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69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630801" y="2639821"/>
            <a:ext cx="91440" cy="318770"/>
          </a:xfrm>
          <a:custGeom>
            <a:avLst/>
            <a:gdLst/>
            <a:ahLst/>
            <a:cxnLst/>
            <a:rect l="l" t="t" r="r" b="b"/>
            <a:pathLst>
              <a:path w="91439" h="318769">
                <a:moveTo>
                  <a:pt x="0" y="318516"/>
                </a:moveTo>
                <a:lnTo>
                  <a:pt x="91439" y="318516"/>
                </a:lnTo>
                <a:lnTo>
                  <a:pt x="9143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4618101" y="2693161"/>
            <a:ext cx="13906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</a:t>
            </a:r>
            <a:endParaRPr sz="9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790821" y="2639821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69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258689" y="2639821"/>
            <a:ext cx="69215" cy="318770"/>
          </a:xfrm>
          <a:custGeom>
            <a:avLst/>
            <a:gdLst/>
            <a:ahLst/>
            <a:cxnLst/>
            <a:rect l="l" t="t" r="r" b="b"/>
            <a:pathLst>
              <a:path w="69214" h="318769">
                <a:moveTo>
                  <a:pt x="0" y="318516"/>
                </a:moveTo>
                <a:lnTo>
                  <a:pt x="68884" y="318516"/>
                </a:lnTo>
                <a:lnTo>
                  <a:pt x="68884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859401" y="2639821"/>
            <a:ext cx="399415" cy="318770"/>
          </a:xfrm>
          <a:custGeom>
            <a:avLst/>
            <a:gdLst/>
            <a:ahLst/>
            <a:cxnLst/>
            <a:rect l="l" t="t" r="r" b="b"/>
            <a:pathLst>
              <a:path w="399414" h="318769">
                <a:moveTo>
                  <a:pt x="0" y="318516"/>
                </a:moveTo>
                <a:lnTo>
                  <a:pt x="399288" y="318516"/>
                </a:lnTo>
                <a:lnTo>
                  <a:pt x="399288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4982336" y="2693161"/>
            <a:ext cx="15367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40</a:t>
            </a:r>
            <a:endParaRPr sz="9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327650" y="2639821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69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487670" y="2639821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69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396229" y="2639821"/>
            <a:ext cx="91440" cy="318770"/>
          </a:xfrm>
          <a:custGeom>
            <a:avLst/>
            <a:gdLst/>
            <a:ahLst/>
            <a:cxnLst/>
            <a:rect l="l" t="t" r="r" b="b"/>
            <a:pathLst>
              <a:path w="91439" h="318769">
                <a:moveTo>
                  <a:pt x="0" y="318516"/>
                </a:moveTo>
                <a:lnTo>
                  <a:pt x="91439" y="318516"/>
                </a:lnTo>
                <a:lnTo>
                  <a:pt x="9143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556250" y="2639821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69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127750" y="2639821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69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624829" y="2639821"/>
            <a:ext cx="502920" cy="318770"/>
          </a:xfrm>
          <a:custGeom>
            <a:avLst/>
            <a:gdLst/>
            <a:ahLst/>
            <a:cxnLst/>
            <a:rect l="l" t="t" r="r" b="b"/>
            <a:pathLst>
              <a:path w="502920" h="318769">
                <a:moveTo>
                  <a:pt x="0" y="318516"/>
                </a:moveTo>
                <a:lnTo>
                  <a:pt x="502920" y="318516"/>
                </a:lnTo>
                <a:lnTo>
                  <a:pt x="502920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383529" y="2693161"/>
            <a:ext cx="64897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47345" algn="l"/>
              </a:tabLst>
            </a:pP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	</a:t>
            </a:r>
            <a:r>
              <a:rPr sz="900" dirty="0">
                <a:latin typeface="Arial"/>
                <a:cs typeface="Arial"/>
              </a:rPr>
              <a:t>1,</a:t>
            </a:r>
            <a:r>
              <a:rPr sz="900" spc="-5" dirty="0">
                <a:latin typeface="Arial"/>
                <a:cs typeface="Arial"/>
              </a:rPr>
              <a:t>119</a:t>
            </a:r>
            <a:endParaRPr sz="9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128773" y="3009010"/>
            <a:ext cx="46672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spc="-5" dirty="0">
                <a:latin typeface="Arial"/>
                <a:cs typeface="Arial"/>
              </a:rPr>
              <a:t>Q2</a:t>
            </a:r>
            <a:r>
              <a:rPr sz="900" b="1" spc="-7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2020</a:t>
            </a:r>
            <a:endParaRPr sz="9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781426" y="3012058"/>
            <a:ext cx="65595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	</a:t>
            </a:r>
            <a:r>
              <a:rPr sz="900" spc="-5" dirty="0">
                <a:latin typeface="Arial"/>
                <a:cs typeface="Arial"/>
              </a:rPr>
              <a:t>2</a:t>
            </a:r>
            <a:r>
              <a:rPr sz="900" dirty="0">
                <a:latin typeface="Arial"/>
                <a:cs typeface="Arial"/>
              </a:rPr>
              <a:t>,5</a:t>
            </a:r>
            <a:r>
              <a:rPr sz="900" spc="-5" dirty="0">
                <a:latin typeface="Arial"/>
                <a:cs typeface="Arial"/>
              </a:rPr>
              <a:t>58</a:t>
            </a:r>
            <a:endParaRPr sz="9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663822" y="3012058"/>
            <a:ext cx="13906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</a:t>
            </a:r>
            <a:endParaRPr sz="9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090796" y="3012058"/>
            <a:ext cx="217804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402</a:t>
            </a:r>
            <a:endParaRPr sz="9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618101" y="3012058"/>
            <a:ext cx="13906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</a:t>
            </a:r>
            <a:endParaRPr sz="9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982336" y="3012058"/>
            <a:ext cx="15367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49</a:t>
            </a:r>
            <a:endParaRPr sz="9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383529" y="3012058"/>
            <a:ext cx="64833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47345" algn="l"/>
              </a:tabLst>
            </a:pP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	</a:t>
            </a:r>
            <a:r>
              <a:rPr sz="900" spc="-5" dirty="0">
                <a:latin typeface="Arial"/>
                <a:cs typeface="Arial"/>
              </a:rPr>
              <a:t>1</a:t>
            </a:r>
            <a:r>
              <a:rPr sz="900" dirty="0">
                <a:latin typeface="Arial"/>
                <a:cs typeface="Arial"/>
              </a:rPr>
              <a:t>,4</a:t>
            </a:r>
            <a:r>
              <a:rPr sz="900" spc="-5" dirty="0">
                <a:latin typeface="Arial"/>
                <a:cs typeface="Arial"/>
              </a:rPr>
              <a:t>42</a:t>
            </a:r>
            <a:endParaRPr sz="9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996694" y="3278758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80" h="318770">
                <a:moveTo>
                  <a:pt x="0" y="318516"/>
                </a:moveTo>
                <a:lnTo>
                  <a:pt x="68580" y="318516"/>
                </a:lnTo>
                <a:lnTo>
                  <a:pt x="68580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656967" y="3278758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80" h="318770">
                <a:moveTo>
                  <a:pt x="0" y="318516"/>
                </a:moveTo>
                <a:lnTo>
                  <a:pt x="68580" y="318516"/>
                </a:lnTo>
                <a:lnTo>
                  <a:pt x="68580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065273" y="3278758"/>
            <a:ext cx="591820" cy="318770"/>
          </a:xfrm>
          <a:custGeom>
            <a:avLst/>
            <a:gdLst/>
            <a:ahLst/>
            <a:cxnLst/>
            <a:rect l="l" t="t" r="r" b="b"/>
            <a:pathLst>
              <a:path w="591819" h="318770">
                <a:moveTo>
                  <a:pt x="0" y="318516"/>
                </a:moveTo>
                <a:lnTo>
                  <a:pt x="591616" y="318516"/>
                </a:lnTo>
                <a:lnTo>
                  <a:pt x="591616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2169922" y="3329051"/>
            <a:ext cx="38354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dirty="0">
                <a:latin typeface="Arial"/>
                <a:cs typeface="Arial"/>
              </a:rPr>
              <a:t>‘13-‘1</a:t>
            </a:r>
            <a:r>
              <a:rPr sz="900" b="1" spc="-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725547" y="3278758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80" h="318770">
                <a:moveTo>
                  <a:pt x="0" y="318516"/>
                </a:moveTo>
                <a:lnTo>
                  <a:pt x="68580" y="318516"/>
                </a:lnTo>
                <a:lnTo>
                  <a:pt x="68580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885567" y="3278758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80" h="318770">
                <a:moveTo>
                  <a:pt x="0" y="318516"/>
                </a:moveTo>
                <a:lnTo>
                  <a:pt x="68580" y="318516"/>
                </a:lnTo>
                <a:lnTo>
                  <a:pt x="68580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794126" y="3278758"/>
            <a:ext cx="91440" cy="318770"/>
          </a:xfrm>
          <a:custGeom>
            <a:avLst/>
            <a:gdLst/>
            <a:ahLst/>
            <a:cxnLst/>
            <a:rect l="l" t="t" r="r" b="b"/>
            <a:pathLst>
              <a:path w="91439" h="318770">
                <a:moveTo>
                  <a:pt x="0" y="318516"/>
                </a:moveTo>
                <a:lnTo>
                  <a:pt x="91439" y="318516"/>
                </a:lnTo>
                <a:lnTo>
                  <a:pt x="9143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2781426" y="3332098"/>
            <a:ext cx="13906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</a:t>
            </a:r>
            <a:endParaRPr sz="90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2954147" y="3278758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80" h="318770">
                <a:moveTo>
                  <a:pt x="0" y="318516"/>
                </a:moveTo>
                <a:lnTo>
                  <a:pt x="68580" y="318516"/>
                </a:lnTo>
                <a:lnTo>
                  <a:pt x="68580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539363" y="3278758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022726" y="3278758"/>
            <a:ext cx="516890" cy="318770"/>
          </a:xfrm>
          <a:custGeom>
            <a:avLst/>
            <a:gdLst/>
            <a:ahLst/>
            <a:cxnLst/>
            <a:rect l="l" t="t" r="r" b="b"/>
            <a:pathLst>
              <a:path w="516889" h="318770">
                <a:moveTo>
                  <a:pt x="0" y="318516"/>
                </a:moveTo>
                <a:lnTo>
                  <a:pt x="516636" y="318516"/>
                </a:lnTo>
                <a:lnTo>
                  <a:pt x="516636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3138042" y="3332098"/>
            <a:ext cx="28702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8</a:t>
            </a:r>
            <a:r>
              <a:rPr sz="900" dirty="0">
                <a:latin typeface="Arial"/>
                <a:cs typeface="Arial"/>
              </a:rPr>
              <a:t>.5</a:t>
            </a:r>
            <a:r>
              <a:rPr sz="900" spc="-5" dirty="0"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3607942" y="3278758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768216" y="3278758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676522" y="3278758"/>
            <a:ext cx="92075" cy="318770"/>
          </a:xfrm>
          <a:custGeom>
            <a:avLst/>
            <a:gdLst/>
            <a:ahLst/>
            <a:cxnLst/>
            <a:rect l="l" t="t" r="r" b="b"/>
            <a:pathLst>
              <a:path w="92075" h="318770">
                <a:moveTo>
                  <a:pt x="0" y="318516"/>
                </a:moveTo>
                <a:lnTo>
                  <a:pt x="91744" y="318516"/>
                </a:lnTo>
                <a:lnTo>
                  <a:pt x="91744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3663822" y="3332098"/>
            <a:ext cx="13906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</a:t>
            </a:r>
            <a:endParaRPr sz="90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836796" y="3278758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493640" y="3278758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905377" y="3278758"/>
            <a:ext cx="588645" cy="318770"/>
          </a:xfrm>
          <a:custGeom>
            <a:avLst/>
            <a:gdLst/>
            <a:ahLst/>
            <a:cxnLst/>
            <a:rect l="l" t="t" r="r" b="b"/>
            <a:pathLst>
              <a:path w="588645" h="318770">
                <a:moveTo>
                  <a:pt x="0" y="318516"/>
                </a:moveTo>
                <a:lnTo>
                  <a:pt x="588263" y="318516"/>
                </a:lnTo>
                <a:lnTo>
                  <a:pt x="588263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4055745" y="3332098"/>
            <a:ext cx="28702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8</a:t>
            </a:r>
            <a:r>
              <a:rPr sz="900" dirty="0">
                <a:latin typeface="Arial"/>
                <a:cs typeface="Arial"/>
              </a:rPr>
              <a:t>.1</a:t>
            </a:r>
            <a:r>
              <a:rPr sz="900" spc="-5" dirty="0"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4562221" y="3278758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722240" y="3278758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630801" y="3278758"/>
            <a:ext cx="91440" cy="318770"/>
          </a:xfrm>
          <a:custGeom>
            <a:avLst/>
            <a:gdLst/>
            <a:ahLst/>
            <a:cxnLst/>
            <a:rect l="l" t="t" r="r" b="b"/>
            <a:pathLst>
              <a:path w="91439" h="318770">
                <a:moveTo>
                  <a:pt x="0" y="318516"/>
                </a:moveTo>
                <a:lnTo>
                  <a:pt x="91439" y="318516"/>
                </a:lnTo>
                <a:lnTo>
                  <a:pt x="9143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790821" y="3278758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258689" y="3278758"/>
            <a:ext cx="69215" cy="318770"/>
          </a:xfrm>
          <a:custGeom>
            <a:avLst/>
            <a:gdLst/>
            <a:ahLst/>
            <a:cxnLst/>
            <a:rect l="l" t="t" r="r" b="b"/>
            <a:pathLst>
              <a:path w="69214" h="318770">
                <a:moveTo>
                  <a:pt x="0" y="318516"/>
                </a:moveTo>
                <a:lnTo>
                  <a:pt x="68884" y="318516"/>
                </a:lnTo>
                <a:lnTo>
                  <a:pt x="68884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859401" y="3278758"/>
            <a:ext cx="399415" cy="318770"/>
          </a:xfrm>
          <a:custGeom>
            <a:avLst/>
            <a:gdLst/>
            <a:ahLst/>
            <a:cxnLst/>
            <a:rect l="l" t="t" r="r" b="b"/>
            <a:pathLst>
              <a:path w="399414" h="318770">
                <a:moveTo>
                  <a:pt x="0" y="318516"/>
                </a:moveTo>
                <a:lnTo>
                  <a:pt x="399288" y="318516"/>
                </a:lnTo>
                <a:lnTo>
                  <a:pt x="399288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4618101" y="3332098"/>
            <a:ext cx="51562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  </a:t>
            </a:r>
            <a:r>
              <a:rPr sz="900" spc="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8.0%</a:t>
            </a:r>
            <a:endParaRPr sz="900">
              <a:latin typeface="Arial"/>
              <a:cs typeface="Arial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5327650" y="3278758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487670" y="3278758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396229" y="3278758"/>
            <a:ext cx="91440" cy="318770"/>
          </a:xfrm>
          <a:custGeom>
            <a:avLst/>
            <a:gdLst/>
            <a:ahLst/>
            <a:cxnLst/>
            <a:rect l="l" t="t" r="r" b="b"/>
            <a:pathLst>
              <a:path w="91439" h="318770">
                <a:moveTo>
                  <a:pt x="0" y="318516"/>
                </a:moveTo>
                <a:lnTo>
                  <a:pt x="91439" y="318516"/>
                </a:lnTo>
                <a:lnTo>
                  <a:pt x="9143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5383529" y="3332098"/>
            <a:ext cx="13906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</a:t>
            </a:r>
            <a:endParaRPr sz="900">
              <a:latin typeface="Arial"/>
              <a:cs typeface="Arial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5556250" y="3278758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127750" y="3278758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6"/>
                </a:moveTo>
                <a:lnTo>
                  <a:pt x="68579" y="318516"/>
                </a:lnTo>
                <a:lnTo>
                  <a:pt x="68579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624829" y="3278758"/>
            <a:ext cx="502920" cy="318770"/>
          </a:xfrm>
          <a:custGeom>
            <a:avLst/>
            <a:gdLst/>
            <a:ahLst/>
            <a:cxnLst/>
            <a:rect l="l" t="t" r="r" b="b"/>
            <a:pathLst>
              <a:path w="502920" h="318770">
                <a:moveTo>
                  <a:pt x="0" y="318516"/>
                </a:moveTo>
                <a:lnTo>
                  <a:pt x="502920" y="318516"/>
                </a:lnTo>
                <a:lnTo>
                  <a:pt x="502920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5732526" y="3332098"/>
            <a:ext cx="28765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8</a:t>
            </a:r>
            <a:r>
              <a:rPr sz="900" dirty="0">
                <a:latin typeface="Arial"/>
                <a:cs typeface="Arial"/>
              </a:rPr>
              <a:t>.</a:t>
            </a:r>
            <a:r>
              <a:rPr sz="900" spc="5" dirty="0">
                <a:latin typeface="Arial"/>
                <a:cs typeface="Arial"/>
              </a:rPr>
              <a:t>2</a:t>
            </a:r>
            <a:r>
              <a:rPr sz="900" spc="-5" dirty="0"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2169922" y="3647566"/>
            <a:ext cx="38354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dirty="0">
                <a:latin typeface="Arial"/>
                <a:cs typeface="Arial"/>
              </a:rPr>
              <a:t>‘13-‘2</a:t>
            </a:r>
            <a:r>
              <a:rPr sz="900" b="1" spc="-5" dirty="0"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2781426" y="3650615"/>
            <a:ext cx="67564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37185" algn="l"/>
              </a:tabLst>
            </a:pP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	</a:t>
            </a:r>
            <a:r>
              <a:rPr sz="900" spc="-5" dirty="0">
                <a:latin typeface="Arial"/>
                <a:cs typeface="Arial"/>
              </a:rPr>
              <a:t>42</a:t>
            </a:r>
            <a:r>
              <a:rPr sz="900" dirty="0">
                <a:latin typeface="Arial"/>
                <a:cs typeface="Arial"/>
              </a:rPr>
              <a:t>.5</a:t>
            </a:r>
            <a:r>
              <a:rPr sz="900" spc="-5" dirty="0"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3663822" y="3650615"/>
            <a:ext cx="13906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</a:t>
            </a:r>
            <a:endParaRPr sz="90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4023740" y="3650615"/>
            <a:ext cx="35115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39</a:t>
            </a:r>
            <a:r>
              <a:rPr sz="900" dirty="0">
                <a:latin typeface="Arial"/>
                <a:cs typeface="Arial"/>
              </a:rPr>
              <a:t>.6</a:t>
            </a:r>
            <a:r>
              <a:rPr sz="900" spc="-5" dirty="0"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4618101" y="3650615"/>
            <a:ext cx="57975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  </a:t>
            </a:r>
            <a:r>
              <a:rPr sz="900" spc="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34.9%</a:t>
            </a:r>
            <a:endParaRPr sz="9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5383529" y="3650615"/>
            <a:ext cx="66865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29565" algn="l"/>
              </a:tabLst>
            </a:pP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	</a:t>
            </a:r>
            <a:r>
              <a:rPr sz="900" spc="-5" dirty="0">
                <a:latin typeface="Arial"/>
                <a:cs typeface="Arial"/>
              </a:rPr>
              <a:t>39</a:t>
            </a:r>
            <a:r>
              <a:rPr sz="900" dirty="0">
                <a:latin typeface="Arial"/>
                <a:cs typeface="Arial"/>
              </a:rPr>
              <a:t>.</a:t>
            </a:r>
            <a:r>
              <a:rPr sz="900" spc="5" dirty="0">
                <a:latin typeface="Arial"/>
                <a:cs typeface="Arial"/>
              </a:rPr>
              <a:t>5</a:t>
            </a:r>
            <a:r>
              <a:rPr sz="900" spc="-5" dirty="0"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graphicFrame>
        <p:nvGraphicFramePr>
          <p:cNvPr id="92" name="object 92"/>
          <p:cNvGraphicFramePr>
            <a:graphicFrameLocks noGrp="1"/>
          </p:cNvGraphicFramePr>
          <p:nvPr/>
        </p:nvGraphicFramePr>
        <p:xfrm>
          <a:off x="1365758" y="3915790"/>
          <a:ext cx="4831080" cy="15963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15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08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54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46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13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463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760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0847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850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20040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95885" marR="86995" indent="-1270" algn="ctr">
                        <a:lnSpc>
                          <a:spcPct val="143700"/>
                        </a:lnSpc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Order  </a:t>
                      </a:r>
                      <a:r>
                        <a:rPr sz="900" b="1" dirty="0">
                          <a:latin typeface="Arial"/>
                          <a:cs typeface="Arial"/>
                        </a:rPr>
                        <a:t>Lead  Time  (Weeks)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2013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30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8.0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5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/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31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16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R="7493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8.5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38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≡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7493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▼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19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9.0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77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‘13-‘15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/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3.3%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6.7%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R="7493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-2.5%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R="18161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6.8%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5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‘13-‘20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27%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≡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18%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0922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≡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-5%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86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≡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4986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12.5%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3" name="object 93"/>
          <p:cNvSpPr txBox="1"/>
          <p:nvPr/>
        </p:nvSpPr>
        <p:spPr>
          <a:xfrm>
            <a:off x="1430782" y="5944534"/>
            <a:ext cx="506095" cy="603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70" algn="ctr">
              <a:lnSpc>
                <a:spcPct val="143300"/>
              </a:lnSpc>
            </a:pPr>
            <a:r>
              <a:rPr sz="900" b="1" dirty="0">
                <a:latin typeface="Arial"/>
                <a:cs typeface="Arial"/>
              </a:rPr>
              <a:t>Capaci</a:t>
            </a:r>
            <a:r>
              <a:rPr sz="900" b="1" spc="10" dirty="0">
                <a:latin typeface="Arial"/>
                <a:cs typeface="Arial"/>
              </a:rPr>
              <a:t>t</a:t>
            </a:r>
            <a:r>
              <a:rPr sz="900" b="1" dirty="0">
                <a:latin typeface="Arial"/>
                <a:cs typeface="Arial"/>
              </a:rPr>
              <a:t>y  Utili</a:t>
            </a:r>
            <a:r>
              <a:rPr sz="900" b="1" spc="5" dirty="0">
                <a:latin typeface="Arial"/>
                <a:cs typeface="Arial"/>
              </a:rPr>
              <a:t>z</a:t>
            </a:r>
            <a:r>
              <a:rPr sz="900" b="1" spc="-5" dirty="0">
                <a:latin typeface="Arial"/>
                <a:cs typeface="Arial"/>
              </a:rPr>
              <a:t>a</a:t>
            </a:r>
            <a:r>
              <a:rPr sz="900" b="1" dirty="0">
                <a:latin typeface="Arial"/>
                <a:cs typeface="Arial"/>
              </a:rPr>
              <a:t>tio  n</a:t>
            </a:r>
            <a:r>
              <a:rPr sz="900" b="1" spc="-100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(%)</a:t>
            </a:r>
            <a:endParaRPr sz="90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2128773" y="5561964"/>
            <a:ext cx="46672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spc="-5" dirty="0">
                <a:latin typeface="Arial"/>
                <a:cs typeface="Arial"/>
              </a:rPr>
              <a:t>Q2</a:t>
            </a:r>
            <a:r>
              <a:rPr sz="900" b="1" spc="-7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2013</a:t>
            </a:r>
            <a:endParaRPr sz="90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3153282" y="5565012"/>
            <a:ext cx="255904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84%</a:t>
            </a:r>
            <a:endParaRPr sz="90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4072509" y="5565012"/>
            <a:ext cx="255904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83%</a:t>
            </a:r>
            <a:endParaRPr sz="90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4932045" y="5565012"/>
            <a:ext cx="255904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84%</a:t>
            </a:r>
            <a:endParaRPr sz="90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5749290" y="5565012"/>
            <a:ext cx="25527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90%</a:t>
            </a:r>
            <a:endParaRPr sz="900">
              <a:latin typeface="Arial"/>
              <a:cs typeface="Arial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1996694" y="5831712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80" h="318770">
                <a:moveTo>
                  <a:pt x="0" y="318515"/>
                </a:moveTo>
                <a:lnTo>
                  <a:pt x="68580" y="318515"/>
                </a:lnTo>
                <a:lnTo>
                  <a:pt x="68580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2656967" y="5831712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80" h="318770">
                <a:moveTo>
                  <a:pt x="0" y="318515"/>
                </a:moveTo>
                <a:lnTo>
                  <a:pt x="68580" y="318515"/>
                </a:lnTo>
                <a:lnTo>
                  <a:pt x="68580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2065273" y="5831712"/>
            <a:ext cx="591820" cy="318770"/>
          </a:xfrm>
          <a:custGeom>
            <a:avLst/>
            <a:gdLst/>
            <a:ahLst/>
            <a:cxnLst/>
            <a:rect l="l" t="t" r="r" b="b"/>
            <a:pathLst>
              <a:path w="591819" h="318770">
                <a:moveTo>
                  <a:pt x="0" y="318515"/>
                </a:moveTo>
                <a:lnTo>
                  <a:pt x="591616" y="318515"/>
                </a:lnTo>
                <a:lnTo>
                  <a:pt x="591616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725547" y="5831712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80" h="318770">
                <a:moveTo>
                  <a:pt x="0" y="318515"/>
                </a:moveTo>
                <a:lnTo>
                  <a:pt x="68580" y="318515"/>
                </a:lnTo>
                <a:lnTo>
                  <a:pt x="68580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885567" y="5831712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80" h="318770">
                <a:moveTo>
                  <a:pt x="0" y="318515"/>
                </a:moveTo>
                <a:lnTo>
                  <a:pt x="68580" y="318515"/>
                </a:lnTo>
                <a:lnTo>
                  <a:pt x="68580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794126" y="5831712"/>
            <a:ext cx="91440" cy="318770"/>
          </a:xfrm>
          <a:custGeom>
            <a:avLst/>
            <a:gdLst/>
            <a:ahLst/>
            <a:cxnLst/>
            <a:rect l="l" t="t" r="r" b="b"/>
            <a:pathLst>
              <a:path w="91439" h="318770">
                <a:moveTo>
                  <a:pt x="0" y="318515"/>
                </a:moveTo>
                <a:lnTo>
                  <a:pt x="91439" y="318515"/>
                </a:lnTo>
                <a:lnTo>
                  <a:pt x="91439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 txBox="1"/>
          <p:nvPr/>
        </p:nvSpPr>
        <p:spPr>
          <a:xfrm>
            <a:off x="2128773" y="5885052"/>
            <a:ext cx="79121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64845" algn="l"/>
              </a:tabLst>
            </a:pPr>
            <a:r>
              <a:rPr sz="900" b="1" spc="-5" dirty="0">
                <a:latin typeface="Arial"/>
                <a:cs typeface="Arial"/>
              </a:rPr>
              <a:t>Q2</a:t>
            </a:r>
            <a:r>
              <a:rPr sz="900" b="1" spc="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2015</a:t>
            </a:r>
            <a:r>
              <a:rPr sz="900" b="1" dirty="0">
                <a:latin typeface="Arial"/>
                <a:cs typeface="Arial"/>
              </a:rPr>
              <a:t>	</a:t>
            </a: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</a:t>
            </a:r>
            <a:endParaRPr sz="900">
              <a:latin typeface="Arial"/>
              <a:cs typeface="Arial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2954147" y="5831712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80" h="318770">
                <a:moveTo>
                  <a:pt x="0" y="318515"/>
                </a:moveTo>
                <a:lnTo>
                  <a:pt x="68580" y="318515"/>
                </a:lnTo>
                <a:lnTo>
                  <a:pt x="68580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539363" y="5831712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5"/>
                </a:moveTo>
                <a:lnTo>
                  <a:pt x="68579" y="318515"/>
                </a:lnTo>
                <a:lnTo>
                  <a:pt x="68579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3022726" y="5831712"/>
            <a:ext cx="516890" cy="318770"/>
          </a:xfrm>
          <a:custGeom>
            <a:avLst/>
            <a:gdLst/>
            <a:ahLst/>
            <a:cxnLst/>
            <a:rect l="l" t="t" r="r" b="b"/>
            <a:pathLst>
              <a:path w="516889" h="318770">
                <a:moveTo>
                  <a:pt x="0" y="318515"/>
                </a:moveTo>
                <a:lnTo>
                  <a:pt x="516636" y="318515"/>
                </a:lnTo>
                <a:lnTo>
                  <a:pt x="516636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 txBox="1"/>
          <p:nvPr/>
        </p:nvSpPr>
        <p:spPr>
          <a:xfrm>
            <a:off x="3153282" y="5885052"/>
            <a:ext cx="255904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87%</a:t>
            </a:r>
            <a:endParaRPr sz="900">
              <a:latin typeface="Arial"/>
              <a:cs typeface="Arial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3607942" y="5831712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5"/>
                </a:moveTo>
                <a:lnTo>
                  <a:pt x="68579" y="318515"/>
                </a:lnTo>
                <a:lnTo>
                  <a:pt x="68579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3768216" y="5831712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5"/>
                </a:moveTo>
                <a:lnTo>
                  <a:pt x="68579" y="318515"/>
                </a:lnTo>
                <a:lnTo>
                  <a:pt x="68579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3676522" y="5831712"/>
            <a:ext cx="92075" cy="318770"/>
          </a:xfrm>
          <a:custGeom>
            <a:avLst/>
            <a:gdLst/>
            <a:ahLst/>
            <a:cxnLst/>
            <a:rect l="l" t="t" r="r" b="b"/>
            <a:pathLst>
              <a:path w="92075" h="318770">
                <a:moveTo>
                  <a:pt x="0" y="318515"/>
                </a:moveTo>
                <a:lnTo>
                  <a:pt x="91744" y="318515"/>
                </a:lnTo>
                <a:lnTo>
                  <a:pt x="91744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 txBox="1"/>
          <p:nvPr/>
        </p:nvSpPr>
        <p:spPr>
          <a:xfrm>
            <a:off x="3663822" y="5885052"/>
            <a:ext cx="13906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</a:t>
            </a:r>
            <a:endParaRPr sz="900">
              <a:latin typeface="Arial"/>
              <a:cs typeface="Arial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3836796" y="5831712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5"/>
                </a:moveTo>
                <a:lnTo>
                  <a:pt x="68579" y="318515"/>
                </a:lnTo>
                <a:lnTo>
                  <a:pt x="68579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493640" y="5831712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5"/>
                </a:moveTo>
                <a:lnTo>
                  <a:pt x="68579" y="318515"/>
                </a:lnTo>
                <a:lnTo>
                  <a:pt x="68579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3905377" y="5831712"/>
            <a:ext cx="588645" cy="318770"/>
          </a:xfrm>
          <a:custGeom>
            <a:avLst/>
            <a:gdLst/>
            <a:ahLst/>
            <a:cxnLst/>
            <a:rect l="l" t="t" r="r" b="b"/>
            <a:pathLst>
              <a:path w="588645" h="318770">
                <a:moveTo>
                  <a:pt x="0" y="318515"/>
                </a:moveTo>
                <a:lnTo>
                  <a:pt x="588263" y="318515"/>
                </a:lnTo>
                <a:lnTo>
                  <a:pt x="588263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 txBox="1"/>
          <p:nvPr/>
        </p:nvSpPr>
        <p:spPr>
          <a:xfrm>
            <a:off x="4072509" y="5885052"/>
            <a:ext cx="255904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85%</a:t>
            </a:r>
            <a:endParaRPr sz="900">
              <a:latin typeface="Arial"/>
              <a:cs typeface="Arial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4562221" y="5831712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5"/>
                </a:moveTo>
                <a:lnTo>
                  <a:pt x="68579" y="318515"/>
                </a:lnTo>
                <a:lnTo>
                  <a:pt x="68579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722240" y="5831712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5"/>
                </a:moveTo>
                <a:lnTo>
                  <a:pt x="68579" y="318515"/>
                </a:lnTo>
                <a:lnTo>
                  <a:pt x="68579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630801" y="5831712"/>
            <a:ext cx="91440" cy="318770"/>
          </a:xfrm>
          <a:custGeom>
            <a:avLst/>
            <a:gdLst/>
            <a:ahLst/>
            <a:cxnLst/>
            <a:rect l="l" t="t" r="r" b="b"/>
            <a:pathLst>
              <a:path w="91439" h="318770">
                <a:moveTo>
                  <a:pt x="0" y="318515"/>
                </a:moveTo>
                <a:lnTo>
                  <a:pt x="91439" y="318515"/>
                </a:lnTo>
                <a:lnTo>
                  <a:pt x="91439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790821" y="5831712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5"/>
                </a:moveTo>
                <a:lnTo>
                  <a:pt x="68579" y="318515"/>
                </a:lnTo>
                <a:lnTo>
                  <a:pt x="68579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5258689" y="5831712"/>
            <a:ext cx="69215" cy="318770"/>
          </a:xfrm>
          <a:custGeom>
            <a:avLst/>
            <a:gdLst/>
            <a:ahLst/>
            <a:cxnLst/>
            <a:rect l="l" t="t" r="r" b="b"/>
            <a:pathLst>
              <a:path w="69214" h="318770">
                <a:moveTo>
                  <a:pt x="0" y="318515"/>
                </a:moveTo>
                <a:lnTo>
                  <a:pt x="68884" y="318515"/>
                </a:lnTo>
                <a:lnTo>
                  <a:pt x="68884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859401" y="5831712"/>
            <a:ext cx="399415" cy="318770"/>
          </a:xfrm>
          <a:custGeom>
            <a:avLst/>
            <a:gdLst/>
            <a:ahLst/>
            <a:cxnLst/>
            <a:rect l="l" t="t" r="r" b="b"/>
            <a:pathLst>
              <a:path w="399414" h="318770">
                <a:moveTo>
                  <a:pt x="0" y="318515"/>
                </a:moveTo>
                <a:lnTo>
                  <a:pt x="399288" y="318515"/>
                </a:lnTo>
                <a:lnTo>
                  <a:pt x="399288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327650" y="5831712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5"/>
                </a:moveTo>
                <a:lnTo>
                  <a:pt x="68579" y="318515"/>
                </a:lnTo>
                <a:lnTo>
                  <a:pt x="68579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487670" y="5831712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5"/>
                </a:moveTo>
                <a:lnTo>
                  <a:pt x="68579" y="318515"/>
                </a:lnTo>
                <a:lnTo>
                  <a:pt x="68579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396229" y="5831712"/>
            <a:ext cx="91440" cy="318770"/>
          </a:xfrm>
          <a:custGeom>
            <a:avLst/>
            <a:gdLst/>
            <a:ahLst/>
            <a:cxnLst/>
            <a:rect l="l" t="t" r="r" b="b"/>
            <a:pathLst>
              <a:path w="91439" h="318770">
                <a:moveTo>
                  <a:pt x="0" y="318515"/>
                </a:moveTo>
                <a:lnTo>
                  <a:pt x="91439" y="318515"/>
                </a:lnTo>
                <a:lnTo>
                  <a:pt x="91439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 txBox="1"/>
          <p:nvPr/>
        </p:nvSpPr>
        <p:spPr>
          <a:xfrm>
            <a:off x="4618101" y="5885052"/>
            <a:ext cx="90424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26390" algn="l"/>
                <a:tab pos="777875" algn="l"/>
              </a:tabLst>
            </a:pPr>
            <a:r>
              <a:rPr sz="900" dirty="0">
                <a:solidFill>
                  <a:srgbClr val="008000"/>
                </a:solidFill>
                <a:latin typeface="Arial"/>
                <a:cs typeface="Arial"/>
              </a:rPr>
              <a:t>▼	</a:t>
            </a:r>
            <a:r>
              <a:rPr sz="900" spc="-5" dirty="0">
                <a:latin typeface="Arial"/>
                <a:cs typeface="Arial"/>
              </a:rPr>
              <a:t>82%	</a:t>
            </a: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</a:t>
            </a:r>
            <a:endParaRPr sz="900">
              <a:latin typeface="Arial"/>
              <a:cs typeface="Arial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5556250" y="5831712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5"/>
                </a:moveTo>
                <a:lnTo>
                  <a:pt x="68579" y="318515"/>
                </a:lnTo>
                <a:lnTo>
                  <a:pt x="68579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6127750" y="5831712"/>
            <a:ext cx="68580" cy="318770"/>
          </a:xfrm>
          <a:custGeom>
            <a:avLst/>
            <a:gdLst/>
            <a:ahLst/>
            <a:cxnLst/>
            <a:rect l="l" t="t" r="r" b="b"/>
            <a:pathLst>
              <a:path w="68579" h="318770">
                <a:moveTo>
                  <a:pt x="0" y="318515"/>
                </a:moveTo>
                <a:lnTo>
                  <a:pt x="68579" y="318515"/>
                </a:lnTo>
                <a:lnTo>
                  <a:pt x="68579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5624829" y="5831712"/>
            <a:ext cx="502920" cy="318770"/>
          </a:xfrm>
          <a:custGeom>
            <a:avLst/>
            <a:gdLst/>
            <a:ahLst/>
            <a:cxnLst/>
            <a:rect l="l" t="t" r="r" b="b"/>
            <a:pathLst>
              <a:path w="502920" h="318770">
                <a:moveTo>
                  <a:pt x="0" y="318515"/>
                </a:moveTo>
                <a:lnTo>
                  <a:pt x="502920" y="318515"/>
                </a:lnTo>
                <a:lnTo>
                  <a:pt x="502920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 txBox="1"/>
          <p:nvPr/>
        </p:nvSpPr>
        <p:spPr>
          <a:xfrm>
            <a:off x="5749290" y="5885052"/>
            <a:ext cx="25527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92%</a:t>
            </a:r>
            <a:endParaRPr sz="900">
              <a:latin typeface="Arial"/>
              <a:cs typeface="Arial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2128773" y="6203568"/>
            <a:ext cx="79121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64845" algn="l"/>
              </a:tabLst>
            </a:pPr>
            <a:r>
              <a:rPr sz="900" b="1" spc="-5" dirty="0">
                <a:latin typeface="Arial"/>
                <a:cs typeface="Arial"/>
              </a:rPr>
              <a:t>Q</a:t>
            </a:r>
            <a:r>
              <a:rPr sz="900" b="1" dirty="0">
                <a:latin typeface="Arial"/>
                <a:cs typeface="Arial"/>
              </a:rPr>
              <a:t>2</a:t>
            </a:r>
            <a:r>
              <a:rPr sz="900" b="1" spc="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2020</a:t>
            </a:r>
            <a:r>
              <a:rPr sz="900" b="1" dirty="0">
                <a:latin typeface="Arial"/>
                <a:cs typeface="Arial"/>
              </a:rPr>
              <a:t>	</a:t>
            </a: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</a:t>
            </a:r>
            <a:endParaRPr sz="900">
              <a:latin typeface="Arial"/>
              <a:cs typeface="Arial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3153282" y="6203568"/>
            <a:ext cx="255904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89%</a:t>
            </a:r>
            <a:endParaRPr sz="900">
              <a:latin typeface="Arial"/>
              <a:cs typeface="Arial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3663822" y="6203568"/>
            <a:ext cx="13906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</a:t>
            </a:r>
            <a:endParaRPr sz="900">
              <a:latin typeface="Arial"/>
              <a:cs typeface="Arial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4072509" y="6203568"/>
            <a:ext cx="255904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85%</a:t>
            </a:r>
            <a:endParaRPr sz="900">
              <a:latin typeface="Arial"/>
              <a:cs typeface="Arial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4618101" y="6203568"/>
            <a:ext cx="90424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26390" algn="l"/>
                <a:tab pos="777875" algn="l"/>
              </a:tabLst>
            </a:pPr>
            <a:r>
              <a:rPr sz="900" dirty="0">
                <a:solidFill>
                  <a:srgbClr val="008000"/>
                </a:solidFill>
                <a:latin typeface="Arial"/>
                <a:cs typeface="Arial"/>
              </a:rPr>
              <a:t>▼	</a:t>
            </a:r>
            <a:r>
              <a:rPr sz="900" spc="-5" dirty="0">
                <a:latin typeface="Arial"/>
                <a:cs typeface="Arial"/>
              </a:rPr>
              <a:t>82%	</a:t>
            </a: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</a:t>
            </a:r>
            <a:endParaRPr sz="900">
              <a:latin typeface="Arial"/>
              <a:cs typeface="Arial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5749290" y="6203568"/>
            <a:ext cx="25527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91%</a:t>
            </a:r>
            <a:endParaRPr sz="900">
              <a:latin typeface="Arial"/>
              <a:cs typeface="Arial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1996694" y="6468744"/>
            <a:ext cx="68580" cy="320040"/>
          </a:xfrm>
          <a:custGeom>
            <a:avLst/>
            <a:gdLst/>
            <a:ahLst/>
            <a:cxnLst/>
            <a:rect l="l" t="t" r="r" b="b"/>
            <a:pathLst>
              <a:path w="68580" h="320040">
                <a:moveTo>
                  <a:pt x="0" y="320039"/>
                </a:moveTo>
                <a:lnTo>
                  <a:pt x="68580" y="320039"/>
                </a:lnTo>
                <a:lnTo>
                  <a:pt x="68580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2656967" y="6468744"/>
            <a:ext cx="68580" cy="320040"/>
          </a:xfrm>
          <a:custGeom>
            <a:avLst/>
            <a:gdLst/>
            <a:ahLst/>
            <a:cxnLst/>
            <a:rect l="l" t="t" r="r" b="b"/>
            <a:pathLst>
              <a:path w="68580" h="320040">
                <a:moveTo>
                  <a:pt x="0" y="320039"/>
                </a:moveTo>
                <a:lnTo>
                  <a:pt x="68580" y="320039"/>
                </a:lnTo>
                <a:lnTo>
                  <a:pt x="68580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2065273" y="6468744"/>
            <a:ext cx="591820" cy="320040"/>
          </a:xfrm>
          <a:custGeom>
            <a:avLst/>
            <a:gdLst/>
            <a:ahLst/>
            <a:cxnLst/>
            <a:rect l="l" t="t" r="r" b="b"/>
            <a:pathLst>
              <a:path w="591819" h="320040">
                <a:moveTo>
                  <a:pt x="0" y="320039"/>
                </a:moveTo>
                <a:lnTo>
                  <a:pt x="591616" y="320039"/>
                </a:lnTo>
                <a:lnTo>
                  <a:pt x="591616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 txBox="1"/>
          <p:nvPr/>
        </p:nvSpPr>
        <p:spPr>
          <a:xfrm>
            <a:off x="2169922" y="6519036"/>
            <a:ext cx="38354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dirty="0">
                <a:latin typeface="Arial"/>
                <a:cs typeface="Arial"/>
              </a:rPr>
              <a:t>‘13-‘1</a:t>
            </a:r>
            <a:r>
              <a:rPr sz="900" b="1" spc="-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2725547" y="6468744"/>
            <a:ext cx="68580" cy="320040"/>
          </a:xfrm>
          <a:custGeom>
            <a:avLst/>
            <a:gdLst/>
            <a:ahLst/>
            <a:cxnLst/>
            <a:rect l="l" t="t" r="r" b="b"/>
            <a:pathLst>
              <a:path w="68580" h="320040">
                <a:moveTo>
                  <a:pt x="0" y="320039"/>
                </a:moveTo>
                <a:lnTo>
                  <a:pt x="68580" y="320039"/>
                </a:lnTo>
                <a:lnTo>
                  <a:pt x="68580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2885567" y="6468744"/>
            <a:ext cx="68580" cy="320040"/>
          </a:xfrm>
          <a:custGeom>
            <a:avLst/>
            <a:gdLst/>
            <a:ahLst/>
            <a:cxnLst/>
            <a:rect l="l" t="t" r="r" b="b"/>
            <a:pathLst>
              <a:path w="68580" h="320040">
                <a:moveTo>
                  <a:pt x="0" y="320039"/>
                </a:moveTo>
                <a:lnTo>
                  <a:pt x="68580" y="320039"/>
                </a:lnTo>
                <a:lnTo>
                  <a:pt x="68580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2794126" y="6468744"/>
            <a:ext cx="91440" cy="320040"/>
          </a:xfrm>
          <a:custGeom>
            <a:avLst/>
            <a:gdLst/>
            <a:ahLst/>
            <a:cxnLst/>
            <a:rect l="l" t="t" r="r" b="b"/>
            <a:pathLst>
              <a:path w="91439" h="320040">
                <a:moveTo>
                  <a:pt x="0" y="320039"/>
                </a:moveTo>
                <a:lnTo>
                  <a:pt x="91439" y="320039"/>
                </a:lnTo>
                <a:lnTo>
                  <a:pt x="91439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 txBox="1"/>
          <p:nvPr/>
        </p:nvSpPr>
        <p:spPr>
          <a:xfrm>
            <a:off x="2781426" y="6522084"/>
            <a:ext cx="13906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</a:t>
            </a:r>
            <a:endParaRPr sz="900">
              <a:latin typeface="Arial"/>
              <a:cs typeface="Arial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2954147" y="6468744"/>
            <a:ext cx="68580" cy="320040"/>
          </a:xfrm>
          <a:custGeom>
            <a:avLst/>
            <a:gdLst/>
            <a:ahLst/>
            <a:cxnLst/>
            <a:rect l="l" t="t" r="r" b="b"/>
            <a:pathLst>
              <a:path w="68580" h="320040">
                <a:moveTo>
                  <a:pt x="0" y="320039"/>
                </a:moveTo>
                <a:lnTo>
                  <a:pt x="68580" y="320039"/>
                </a:lnTo>
                <a:lnTo>
                  <a:pt x="68580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3539363" y="6468744"/>
            <a:ext cx="68580" cy="320040"/>
          </a:xfrm>
          <a:custGeom>
            <a:avLst/>
            <a:gdLst/>
            <a:ahLst/>
            <a:cxnLst/>
            <a:rect l="l" t="t" r="r" b="b"/>
            <a:pathLst>
              <a:path w="68579" h="320040">
                <a:moveTo>
                  <a:pt x="0" y="320039"/>
                </a:moveTo>
                <a:lnTo>
                  <a:pt x="68579" y="320039"/>
                </a:lnTo>
                <a:lnTo>
                  <a:pt x="68579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3022726" y="6468744"/>
            <a:ext cx="516890" cy="320040"/>
          </a:xfrm>
          <a:custGeom>
            <a:avLst/>
            <a:gdLst/>
            <a:ahLst/>
            <a:cxnLst/>
            <a:rect l="l" t="t" r="r" b="b"/>
            <a:pathLst>
              <a:path w="516889" h="320040">
                <a:moveTo>
                  <a:pt x="0" y="320039"/>
                </a:moveTo>
                <a:lnTo>
                  <a:pt x="516636" y="320039"/>
                </a:lnTo>
                <a:lnTo>
                  <a:pt x="516636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 txBox="1"/>
          <p:nvPr/>
        </p:nvSpPr>
        <p:spPr>
          <a:xfrm>
            <a:off x="3138042" y="6522084"/>
            <a:ext cx="28702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2</a:t>
            </a:r>
            <a:r>
              <a:rPr sz="900" dirty="0">
                <a:latin typeface="Arial"/>
                <a:cs typeface="Arial"/>
              </a:rPr>
              <a:t>.9</a:t>
            </a:r>
            <a:r>
              <a:rPr sz="900" spc="-5" dirty="0"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3607942" y="6468744"/>
            <a:ext cx="68580" cy="320040"/>
          </a:xfrm>
          <a:custGeom>
            <a:avLst/>
            <a:gdLst/>
            <a:ahLst/>
            <a:cxnLst/>
            <a:rect l="l" t="t" r="r" b="b"/>
            <a:pathLst>
              <a:path w="68579" h="320040">
                <a:moveTo>
                  <a:pt x="0" y="320039"/>
                </a:moveTo>
                <a:lnTo>
                  <a:pt x="68579" y="320039"/>
                </a:lnTo>
                <a:lnTo>
                  <a:pt x="68579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3768216" y="6468744"/>
            <a:ext cx="68580" cy="320040"/>
          </a:xfrm>
          <a:custGeom>
            <a:avLst/>
            <a:gdLst/>
            <a:ahLst/>
            <a:cxnLst/>
            <a:rect l="l" t="t" r="r" b="b"/>
            <a:pathLst>
              <a:path w="68579" h="320040">
                <a:moveTo>
                  <a:pt x="0" y="320039"/>
                </a:moveTo>
                <a:lnTo>
                  <a:pt x="68579" y="320039"/>
                </a:lnTo>
                <a:lnTo>
                  <a:pt x="68579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3676522" y="6468744"/>
            <a:ext cx="92075" cy="320040"/>
          </a:xfrm>
          <a:custGeom>
            <a:avLst/>
            <a:gdLst/>
            <a:ahLst/>
            <a:cxnLst/>
            <a:rect l="l" t="t" r="r" b="b"/>
            <a:pathLst>
              <a:path w="92075" h="320040">
                <a:moveTo>
                  <a:pt x="0" y="320039"/>
                </a:moveTo>
                <a:lnTo>
                  <a:pt x="91744" y="320039"/>
                </a:lnTo>
                <a:lnTo>
                  <a:pt x="91744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 txBox="1"/>
          <p:nvPr/>
        </p:nvSpPr>
        <p:spPr>
          <a:xfrm>
            <a:off x="3663822" y="6522084"/>
            <a:ext cx="13906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</a:t>
            </a:r>
            <a:endParaRPr sz="900">
              <a:latin typeface="Arial"/>
              <a:cs typeface="Arial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3836796" y="6468744"/>
            <a:ext cx="68580" cy="320040"/>
          </a:xfrm>
          <a:custGeom>
            <a:avLst/>
            <a:gdLst/>
            <a:ahLst/>
            <a:cxnLst/>
            <a:rect l="l" t="t" r="r" b="b"/>
            <a:pathLst>
              <a:path w="68579" h="320040">
                <a:moveTo>
                  <a:pt x="0" y="320039"/>
                </a:moveTo>
                <a:lnTo>
                  <a:pt x="68579" y="320039"/>
                </a:lnTo>
                <a:lnTo>
                  <a:pt x="68579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4493640" y="6468744"/>
            <a:ext cx="68580" cy="320040"/>
          </a:xfrm>
          <a:custGeom>
            <a:avLst/>
            <a:gdLst/>
            <a:ahLst/>
            <a:cxnLst/>
            <a:rect l="l" t="t" r="r" b="b"/>
            <a:pathLst>
              <a:path w="68579" h="320040">
                <a:moveTo>
                  <a:pt x="0" y="320039"/>
                </a:moveTo>
                <a:lnTo>
                  <a:pt x="68579" y="320039"/>
                </a:lnTo>
                <a:lnTo>
                  <a:pt x="68579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3905377" y="6468744"/>
            <a:ext cx="588645" cy="320040"/>
          </a:xfrm>
          <a:custGeom>
            <a:avLst/>
            <a:gdLst/>
            <a:ahLst/>
            <a:cxnLst/>
            <a:rect l="l" t="t" r="r" b="b"/>
            <a:pathLst>
              <a:path w="588645" h="320040">
                <a:moveTo>
                  <a:pt x="0" y="320039"/>
                </a:moveTo>
                <a:lnTo>
                  <a:pt x="588263" y="320039"/>
                </a:lnTo>
                <a:lnTo>
                  <a:pt x="588263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 txBox="1"/>
          <p:nvPr/>
        </p:nvSpPr>
        <p:spPr>
          <a:xfrm>
            <a:off x="4055745" y="6522084"/>
            <a:ext cx="28702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1</a:t>
            </a:r>
            <a:r>
              <a:rPr sz="900" dirty="0">
                <a:latin typeface="Arial"/>
                <a:cs typeface="Arial"/>
              </a:rPr>
              <a:t>.6</a:t>
            </a:r>
            <a:r>
              <a:rPr sz="900" spc="-5" dirty="0"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158" name="object 158"/>
          <p:cNvSpPr/>
          <p:nvPr/>
        </p:nvSpPr>
        <p:spPr>
          <a:xfrm>
            <a:off x="4562221" y="6468744"/>
            <a:ext cx="68580" cy="320040"/>
          </a:xfrm>
          <a:custGeom>
            <a:avLst/>
            <a:gdLst/>
            <a:ahLst/>
            <a:cxnLst/>
            <a:rect l="l" t="t" r="r" b="b"/>
            <a:pathLst>
              <a:path w="68579" h="320040">
                <a:moveTo>
                  <a:pt x="0" y="320039"/>
                </a:moveTo>
                <a:lnTo>
                  <a:pt x="68579" y="320039"/>
                </a:lnTo>
                <a:lnTo>
                  <a:pt x="68579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4722240" y="6468744"/>
            <a:ext cx="68580" cy="320040"/>
          </a:xfrm>
          <a:custGeom>
            <a:avLst/>
            <a:gdLst/>
            <a:ahLst/>
            <a:cxnLst/>
            <a:rect l="l" t="t" r="r" b="b"/>
            <a:pathLst>
              <a:path w="68579" h="320040">
                <a:moveTo>
                  <a:pt x="0" y="320039"/>
                </a:moveTo>
                <a:lnTo>
                  <a:pt x="68579" y="320039"/>
                </a:lnTo>
                <a:lnTo>
                  <a:pt x="68579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4630801" y="6468744"/>
            <a:ext cx="91440" cy="320040"/>
          </a:xfrm>
          <a:custGeom>
            <a:avLst/>
            <a:gdLst/>
            <a:ahLst/>
            <a:cxnLst/>
            <a:rect l="l" t="t" r="r" b="b"/>
            <a:pathLst>
              <a:path w="91439" h="320040">
                <a:moveTo>
                  <a:pt x="0" y="320039"/>
                </a:moveTo>
                <a:lnTo>
                  <a:pt x="91439" y="320039"/>
                </a:lnTo>
                <a:lnTo>
                  <a:pt x="91439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4790821" y="6468744"/>
            <a:ext cx="68580" cy="320040"/>
          </a:xfrm>
          <a:custGeom>
            <a:avLst/>
            <a:gdLst/>
            <a:ahLst/>
            <a:cxnLst/>
            <a:rect l="l" t="t" r="r" b="b"/>
            <a:pathLst>
              <a:path w="68579" h="320040">
                <a:moveTo>
                  <a:pt x="0" y="320039"/>
                </a:moveTo>
                <a:lnTo>
                  <a:pt x="68579" y="320039"/>
                </a:lnTo>
                <a:lnTo>
                  <a:pt x="68579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258689" y="6468744"/>
            <a:ext cx="69215" cy="320040"/>
          </a:xfrm>
          <a:custGeom>
            <a:avLst/>
            <a:gdLst/>
            <a:ahLst/>
            <a:cxnLst/>
            <a:rect l="l" t="t" r="r" b="b"/>
            <a:pathLst>
              <a:path w="69214" h="320040">
                <a:moveTo>
                  <a:pt x="0" y="320039"/>
                </a:moveTo>
                <a:lnTo>
                  <a:pt x="68884" y="320039"/>
                </a:lnTo>
                <a:lnTo>
                  <a:pt x="68884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4859401" y="6468744"/>
            <a:ext cx="399415" cy="320040"/>
          </a:xfrm>
          <a:custGeom>
            <a:avLst/>
            <a:gdLst/>
            <a:ahLst/>
            <a:cxnLst/>
            <a:rect l="l" t="t" r="r" b="b"/>
            <a:pathLst>
              <a:path w="399414" h="320040">
                <a:moveTo>
                  <a:pt x="0" y="320039"/>
                </a:moveTo>
                <a:lnTo>
                  <a:pt x="399288" y="320039"/>
                </a:lnTo>
                <a:lnTo>
                  <a:pt x="399288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5327650" y="6468744"/>
            <a:ext cx="68580" cy="320040"/>
          </a:xfrm>
          <a:custGeom>
            <a:avLst/>
            <a:gdLst/>
            <a:ahLst/>
            <a:cxnLst/>
            <a:rect l="l" t="t" r="r" b="b"/>
            <a:pathLst>
              <a:path w="68579" h="320040">
                <a:moveTo>
                  <a:pt x="0" y="320039"/>
                </a:moveTo>
                <a:lnTo>
                  <a:pt x="68579" y="320039"/>
                </a:lnTo>
                <a:lnTo>
                  <a:pt x="68579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487670" y="6468744"/>
            <a:ext cx="68580" cy="320040"/>
          </a:xfrm>
          <a:custGeom>
            <a:avLst/>
            <a:gdLst/>
            <a:ahLst/>
            <a:cxnLst/>
            <a:rect l="l" t="t" r="r" b="b"/>
            <a:pathLst>
              <a:path w="68579" h="320040">
                <a:moveTo>
                  <a:pt x="0" y="320039"/>
                </a:moveTo>
                <a:lnTo>
                  <a:pt x="68579" y="320039"/>
                </a:lnTo>
                <a:lnTo>
                  <a:pt x="68579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396229" y="6468744"/>
            <a:ext cx="91440" cy="320040"/>
          </a:xfrm>
          <a:custGeom>
            <a:avLst/>
            <a:gdLst/>
            <a:ahLst/>
            <a:cxnLst/>
            <a:rect l="l" t="t" r="r" b="b"/>
            <a:pathLst>
              <a:path w="91439" h="320040">
                <a:moveTo>
                  <a:pt x="0" y="320039"/>
                </a:moveTo>
                <a:lnTo>
                  <a:pt x="91439" y="320039"/>
                </a:lnTo>
                <a:lnTo>
                  <a:pt x="91439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 txBox="1"/>
          <p:nvPr/>
        </p:nvSpPr>
        <p:spPr>
          <a:xfrm>
            <a:off x="4618101" y="6522084"/>
            <a:ext cx="90424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91465" algn="l"/>
                <a:tab pos="777875" algn="l"/>
              </a:tabLst>
            </a:pPr>
            <a:r>
              <a:rPr sz="900" dirty="0">
                <a:solidFill>
                  <a:srgbClr val="008000"/>
                </a:solidFill>
                <a:latin typeface="Arial"/>
                <a:cs typeface="Arial"/>
              </a:rPr>
              <a:t>▼	</a:t>
            </a:r>
            <a:r>
              <a:rPr sz="900" dirty="0">
                <a:latin typeface="Arial"/>
                <a:cs typeface="Arial"/>
              </a:rPr>
              <a:t>-</a:t>
            </a:r>
            <a:r>
              <a:rPr sz="900" spc="-5" dirty="0">
                <a:latin typeface="Arial"/>
                <a:cs typeface="Arial"/>
              </a:rPr>
              <a:t>1</a:t>
            </a:r>
            <a:r>
              <a:rPr sz="900" dirty="0">
                <a:latin typeface="Arial"/>
                <a:cs typeface="Arial"/>
              </a:rPr>
              <a:t>.6</a:t>
            </a:r>
            <a:r>
              <a:rPr sz="900" spc="-5" dirty="0">
                <a:latin typeface="Arial"/>
                <a:cs typeface="Arial"/>
              </a:rPr>
              <a:t>%	</a:t>
            </a: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</a:t>
            </a:r>
            <a:endParaRPr sz="900">
              <a:latin typeface="Arial"/>
              <a:cs typeface="Arial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5556250" y="6468744"/>
            <a:ext cx="68580" cy="320040"/>
          </a:xfrm>
          <a:custGeom>
            <a:avLst/>
            <a:gdLst/>
            <a:ahLst/>
            <a:cxnLst/>
            <a:rect l="l" t="t" r="r" b="b"/>
            <a:pathLst>
              <a:path w="68579" h="320040">
                <a:moveTo>
                  <a:pt x="0" y="320039"/>
                </a:moveTo>
                <a:lnTo>
                  <a:pt x="68579" y="320039"/>
                </a:lnTo>
                <a:lnTo>
                  <a:pt x="68579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6127750" y="6468744"/>
            <a:ext cx="68580" cy="320040"/>
          </a:xfrm>
          <a:custGeom>
            <a:avLst/>
            <a:gdLst/>
            <a:ahLst/>
            <a:cxnLst/>
            <a:rect l="l" t="t" r="r" b="b"/>
            <a:pathLst>
              <a:path w="68579" h="320040">
                <a:moveTo>
                  <a:pt x="0" y="320039"/>
                </a:moveTo>
                <a:lnTo>
                  <a:pt x="68579" y="320039"/>
                </a:lnTo>
                <a:lnTo>
                  <a:pt x="68579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5624829" y="6468744"/>
            <a:ext cx="502920" cy="320040"/>
          </a:xfrm>
          <a:custGeom>
            <a:avLst/>
            <a:gdLst/>
            <a:ahLst/>
            <a:cxnLst/>
            <a:rect l="l" t="t" r="r" b="b"/>
            <a:pathLst>
              <a:path w="502920" h="320040">
                <a:moveTo>
                  <a:pt x="0" y="320039"/>
                </a:moveTo>
                <a:lnTo>
                  <a:pt x="502920" y="320039"/>
                </a:lnTo>
                <a:lnTo>
                  <a:pt x="502920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 txBox="1"/>
          <p:nvPr/>
        </p:nvSpPr>
        <p:spPr>
          <a:xfrm>
            <a:off x="5732526" y="6522084"/>
            <a:ext cx="28765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2</a:t>
            </a:r>
            <a:r>
              <a:rPr sz="900" dirty="0">
                <a:latin typeface="Arial"/>
                <a:cs typeface="Arial"/>
              </a:rPr>
              <a:t>.</a:t>
            </a:r>
            <a:r>
              <a:rPr sz="900" spc="5" dirty="0">
                <a:latin typeface="Arial"/>
                <a:cs typeface="Arial"/>
              </a:rPr>
              <a:t>0</a:t>
            </a:r>
            <a:r>
              <a:rPr sz="900" spc="-5" dirty="0"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2169922" y="6839077"/>
            <a:ext cx="38354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dirty="0">
                <a:latin typeface="Arial"/>
                <a:cs typeface="Arial"/>
              </a:rPr>
              <a:t>‘13-‘2</a:t>
            </a:r>
            <a:r>
              <a:rPr sz="900" b="1" spc="-5" dirty="0"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2781426" y="6842125"/>
            <a:ext cx="13906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</a:t>
            </a:r>
            <a:endParaRPr sz="900">
              <a:latin typeface="Arial"/>
              <a:cs typeface="Arial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3138042" y="6842125"/>
            <a:ext cx="28702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5</a:t>
            </a:r>
            <a:r>
              <a:rPr sz="900" dirty="0">
                <a:latin typeface="Arial"/>
                <a:cs typeface="Arial"/>
              </a:rPr>
              <a:t>.5</a:t>
            </a:r>
            <a:r>
              <a:rPr sz="900" spc="-5" dirty="0"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175" name="object 175"/>
          <p:cNvSpPr txBox="1"/>
          <p:nvPr/>
        </p:nvSpPr>
        <p:spPr>
          <a:xfrm>
            <a:off x="3663822" y="6842125"/>
            <a:ext cx="13906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FF0000"/>
                </a:solidFill>
                <a:latin typeface="Arial"/>
                <a:cs typeface="Arial"/>
              </a:rPr>
              <a:t>▲</a:t>
            </a:r>
            <a:endParaRPr sz="900">
              <a:latin typeface="Arial"/>
              <a:cs typeface="Arial"/>
            </a:endParaRPr>
          </a:p>
        </p:txBody>
      </p:sp>
      <p:sp>
        <p:nvSpPr>
          <p:cNvPr id="176" name="object 176"/>
          <p:cNvSpPr txBox="1"/>
          <p:nvPr/>
        </p:nvSpPr>
        <p:spPr>
          <a:xfrm>
            <a:off x="4055745" y="6842125"/>
            <a:ext cx="28702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2</a:t>
            </a:r>
            <a:r>
              <a:rPr sz="900" dirty="0">
                <a:latin typeface="Arial"/>
                <a:cs typeface="Arial"/>
              </a:rPr>
              <a:t>.1</a:t>
            </a:r>
            <a:r>
              <a:rPr sz="900" spc="-5" dirty="0"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177" name="object 177"/>
          <p:cNvSpPr txBox="1"/>
          <p:nvPr/>
        </p:nvSpPr>
        <p:spPr>
          <a:xfrm>
            <a:off x="4618101" y="6842125"/>
            <a:ext cx="86995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91465" algn="l"/>
                <a:tab pos="789940" algn="l"/>
              </a:tabLst>
            </a:pPr>
            <a:r>
              <a:rPr sz="900" dirty="0">
                <a:solidFill>
                  <a:srgbClr val="008000"/>
                </a:solidFill>
                <a:latin typeface="Arial"/>
                <a:cs typeface="Arial"/>
              </a:rPr>
              <a:t>▼	</a:t>
            </a:r>
            <a:r>
              <a:rPr sz="900" dirty="0">
                <a:latin typeface="Arial"/>
                <a:cs typeface="Arial"/>
              </a:rPr>
              <a:t>-</a:t>
            </a:r>
            <a:r>
              <a:rPr sz="900" spc="-5" dirty="0">
                <a:latin typeface="Arial"/>
                <a:cs typeface="Arial"/>
              </a:rPr>
              <a:t>2</a:t>
            </a:r>
            <a:r>
              <a:rPr sz="900" dirty="0">
                <a:latin typeface="Arial"/>
                <a:cs typeface="Arial"/>
              </a:rPr>
              <a:t>.1</a:t>
            </a:r>
            <a:r>
              <a:rPr sz="900" spc="-5" dirty="0">
                <a:latin typeface="Arial"/>
                <a:cs typeface="Arial"/>
              </a:rPr>
              <a:t>%	≡</a:t>
            </a:r>
            <a:endParaRPr sz="900">
              <a:latin typeface="Arial"/>
              <a:cs typeface="Arial"/>
            </a:endParaRPr>
          </a:p>
        </p:txBody>
      </p:sp>
      <p:sp>
        <p:nvSpPr>
          <p:cNvPr id="178" name="object 178"/>
          <p:cNvSpPr txBox="1"/>
          <p:nvPr/>
        </p:nvSpPr>
        <p:spPr>
          <a:xfrm>
            <a:off x="5732526" y="6842125"/>
            <a:ext cx="28765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0</a:t>
            </a:r>
            <a:r>
              <a:rPr sz="900" dirty="0">
                <a:latin typeface="Arial"/>
                <a:cs typeface="Arial"/>
              </a:rPr>
              <a:t>.</a:t>
            </a:r>
            <a:r>
              <a:rPr sz="900" spc="5" dirty="0">
                <a:latin typeface="Arial"/>
                <a:cs typeface="Arial"/>
              </a:rPr>
              <a:t>5</a:t>
            </a:r>
            <a:r>
              <a:rPr sz="900" spc="-5" dirty="0"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1365758" y="7107377"/>
            <a:ext cx="631190" cy="313055"/>
          </a:xfrm>
          <a:custGeom>
            <a:avLst/>
            <a:gdLst/>
            <a:ahLst/>
            <a:cxnLst/>
            <a:rect l="l" t="t" r="r" b="b"/>
            <a:pathLst>
              <a:path w="631189" h="313054">
                <a:moveTo>
                  <a:pt x="0" y="312724"/>
                </a:moveTo>
                <a:lnTo>
                  <a:pt x="630935" y="312724"/>
                </a:lnTo>
                <a:lnTo>
                  <a:pt x="630935" y="0"/>
                </a:lnTo>
                <a:lnTo>
                  <a:pt x="0" y="0"/>
                </a:lnTo>
                <a:lnTo>
                  <a:pt x="0" y="312724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1996694" y="7107377"/>
            <a:ext cx="68580" cy="319405"/>
          </a:xfrm>
          <a:custGeom>
            <a:avLst/>
            <a:gdLst/>
            <a:ahLst/>
            <a:cxnLst/>
            <a:rect l="l" t="t" r="r" b="b"/>
            <a:pathLst>
              <a:path w="68580" h="319404">
                <a:moveTo>
                  <a:pt x="0" y="318820"/>
                </a:moveTo>
                <a:lnTo>
                  <a:pt x="68580" y="318820"/>
                </a:lnTo>
                <a:lnTo>
                  <a:pt x="68580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2656967" y="7107377"/>
            <a:ext cx="68580" cy="319405"/>
          </a:xfrm>
          <a:custGeom>
            <a:avLst/>
            <a:gdLst/>
            <a:ahLst/>
            <a:cxnLst/>
            <a:rect l="l" t="t" r="r" b="b"/>
            <a:pathLst>
              <a:path w="68580" h="319404">
                <a:moveTo>
                  <a:pt x="0" y="318820"/>
                </a:moveTo>
                <a:lnTo>
                  <a:pt x="68580" y="318820"/>
                </a:lnTo>
                <a:lnTo>
                  <a:pt x="68580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2065273" y="7107377"/>
            <a:ext cx="591820" cy="319405"/>
          </a:xfrm>
          <a:custGeom>
            <a:avLst/>
            <a:gdLst/>
            <a:ahLst/>
            <a:cxnLst/>
            <a:rect l="l" t="t" r="r" b="b"/>
            <a:pathLst>
              <a:path w="591819" h="319404">
                <a:moveTo>
                  <a:pt x="0" y="318820"/>
                </a:moveTo>
                <a:lnTo>
                  <a:pt x="591616" y="318820"/>
                </a:lnTo>
                <a:lnTo>
                  <a:pt x="591616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 txBox="1"/>
          <p:nvPr/>
        </p:nvSpPr>
        <p:spPr>
          <a:xfrm>
            <a:off x="2128773" y="7157973"/>
            <a:ext cx="466725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spc="-5" dirty="0">
                <a:latin typeface="Arial"/>
                <a:cs typeface="Arial"/>
              </a:rPr>
              <a:t>Q2</a:t>
            </a:r>
            <a:r>
              <a:rPr sz="900" b="1" spc="-7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2013</a:t>
            </a:r>
            <a:endParaRPr sz="900">
              <a:latin typeface="Arial"/>
              <a:cs typeface="Arial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2725547" y="7107377"/>
            <a:ext cx="68580" cy="319405"/>
          </a:xfrm>
          <a:custGeom>
            <a:avLst/>
            <a:gdLst/>
            <a:ahLst/>
            <a:cxnLst/>
            <a:rect l="l" t="t" r="r" b="b"/>
            <a:pathLst>
              <a:path w="68580" h="319404">
                <a:moveTo>
                  <a:pt x="0" y="318820"/>
                </a:moveTo>
                <a:lnTo>
                  <a:pt x="68580" y="318820"/>
                </a:lnTo>
                <a:lnTo>
                  <a:pt x="68580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2885567" y="7107377"/>
            <a:ext cx="68580" cy="319405"/>
          </a:xfrm>
          <a:custGeom>
            <a:avLst/>
            <a:gdLst/>
            <a:ahLst/>
            <a:cxnLst/>
            <a:rect l="l" t="t" r="r" b="b"/>
            <a:pathLst>
              <a:path w="68580" h="319404">
                <a:moveTo>
                  <a:pt x="0" y="318820"/>
                </a:moveTo>
                <a:lnTo>
                  <a:pt x="68580" y="318820"/>
                </a:lnTo>
                <a:lnTo>
                  <a:pt x="68580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2794126" y="7107377"/>
            <a:ext cx="91440" cy="319405"/>
          </a:xfrm>
          <a:custGeom>
            <a:avLst/>
            <a:gdLst/>
            <a:ahLst/>
            <a:cxnLst/>
            <a:rect l="l" t="t" r="r" b="b"/>
            <a:pathLst>
              <a:path w="91439" h="319404">
                <a:moveTo>
                  <a:pt x="0" y="318820"/>
                </a:moveTo>
                <a:lnTo>
                  <a:pt x="91439" y="318820"/>
                </a:lnTo>
                <a:lnTo>
                  <a:pt x="91439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2954147" y="7107377"/>
            <a:ext cx="68580" cy="319405"/>
          </a:xfrm>
          <a:custGeom>
            <a:avLst/>
            <a:gdLst/>
            <a:ahLst/>
            <a:cxnLst/>
            <a:rect l="l" t="t" r="r" b="b"/>
            <a:pathLst>
              <a:path w="68580" h="319404">
                <a:moveTo>
                  <a:pt x="0" y="318820"/>
                </a:moveTo>
                <a:lnTo>
                  <a:pt x="68580" y="318820"/>
                </a:lnTo>
                <a:lnTo>
                  <a:pt x="68580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3539363" y="7107377"/>
            <a:ext cx="68580" cy="319405"/>
          </a:xfrm>
          <a:custGeom>
            <a:avLst/>
            <a:gdLst/>
            <a:ahLst/>
            <a:cxnLst/>
            <a:rect l="l" t="t" r="r" b="b"/>
            <a:pathLst>
              <a:path w="68579" h="319404">
                <a:moveTo>
                  <a:pt x="0" y="318820"/>
                </a:moveTo>
                <a:lnTo>
                  <a:pt x="68579" y="318820"/>
                </a:lnTo>
                <a:lnTo>
                  <a:pt x="68579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3022726" y="7107377"/>
            <a:ext cx="516890" cy="319405"/>
          </a:xfrm>
          <a:custGeom>
            <a:avLst/>
            <a:gdLst/>
            <a:ahLst/>
            <a:cxnLst/>
            <a:rect l="l" t="t" r="r" b="b"/>
            <a:pathLst>
              <a:path w="516889" h="319404">
                <a:moveTo>
                  <a:pt x="0" y="318820"/>
                </a:moveTo>
                <a:lnTo>
                  <a:pt x="516636" y="318820"/>
                </a:lnTo>
                <a:lnTo>
                  <a:pt x="516636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 txBox="1"/>
          <p:nvPr/>
        </p:nvSpPr>
        <p:spPr>
          <a:xfrm>
            <a:off x="3124326" y="7161021"/>
            <a:ext cx="312420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131</a:t>
            </a:r>
            <a:r>
              <a:rPr sz="900" dirty="0">
                <a:latin typeface="Arial"/>
                <a:cs typeface="Arial"/>
              </a:rPr>
              <a:t>.8</a:t>
            </a:r>
            <a:endParaRPr sz="900">
              <a:latin typeface="Arial"/>
              <a:cs typeface="Arial"/>
            </a:endParaRPr>
          </a:p>
        </p:txBody>
      </p:sp>
      <p:sp>
        <p:nvSpPr>
          <p:cNvPr id="191" name="object 191"/>
          <p:cNvSpPr/>
          <p:nvPr/>
        </p:nvSpPr>
        <p:spPr>
          <a:xfrm>
            <a:off x="3607942" y="7107377"/>
            <a:ext cx="68580" cy="319405"/>
          </a:xfrm>
          <a:custGeom>
            <a:avLst/>
            <a:gdLst/>
            <a:ahLst/>
            <a:cxnLst/>
            <a:rect l="l" t="t" r="r" b="b"/>
            <a:pathLst>
              <a:path w="68579" h="319404">
                <a:moveTo>
                  <a:pt x="0" y="318820"/>
                </a:moveTo>
                <a:lnTo>
                  <a:pt x="68579" y="318820"/>
                </a:lnTo>
                <a:lnTo>
                  <a:pt x="68579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3768216" y="7107377"/>
            <a:ext cx="68580" cy="319405"/>
          </a:xfrm>
          <a:custGeom>
            <a:avLst/>
            <a:gdLst/>
            <a:ahLst/>
            <a:cxnLst/>
            <a:rect l="l" t="t" r="r" b="b"/>
            <a:pathLst>
              <a:path w="68579" h="319404">
                <a:moveTo>
                  <a:pt x="0" y="318820"/>
                </a:moveTo>
                <a:lnTo>
                  <a:pt x="68579" y="318820"/>
                </a:lnTo>
                <a:lnTo>
                  <a:pt x="68579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3676522" y="7107377"/>
            <a:ext cx="92075" cy="319405"/>
          </a:xfrm>
          <a:custGeom>
            <a:avLst/>
            <a:gdLst/>
            <a:ahLst/>
            <a:cxnLst/>
            <a:rect l="l" t="t" r="r" b="b"/>
            <a:pathLst>
              <a:path w="92075" h="319404">
                <a:moveTo>
                  <a:pt x="0" y="318820"/>
                </a:moveTo>
                <a:lnTo>
                  <a:pt x="91744" y="318820"/>
                </a:lnTo>
                <a:lnTo>
                  <a:pt x="91744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3836796" y="7107377"/>
            <a:ext cx="68580" cy="319405"/>
          </a:xfrm>
          <a:custGeom>
            <a:avLst/>
            <a:gdLst/>
            <a:ahLst/>
            <a:cxnLst/>
            <a:rect l="l" t="t" r="r" b="b"/>
            <a:pathLst>
              <a:path w="68579" h="319404">
                <a:moveTo>
                  <a:pt x="0" y="318820"/>
                </a:moveTo>
                <a:lnTo>
                  <a:pt x="68579" y="318820"/>
                </a:lnTo>
                <a:lnTo>
                  <a:pt x="68579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4493640" y="7107377"/>
            <a:ext cx="68580" cy="319405"/>
          </a:xfrm>
          <a:custGeom>
            <a:avLst/>
            <a:gdLst/>
            <a:ahLst/>
            <a:cxnLst/>
            <a:rect l="l" t="t" r="r" b="b"/>
            <a:pathLst>
              <a:path w="68579" h="319404">
                <a:moveTo>
                  <a:pt x="0" y="318820"/>
                </a:moveTo>
                <a:lnTo>
                  <a:pt x="68579" y="318820"/>
                </a:lnTo>
                <a:lnTo>
                  <a:pt x="68579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3905377" y="7107377"/>
            <a:ext cx="588645" cy="319405"/>
          </a:xfrm>
          <a:custGeom>
            <a:avLst/>
            <a:gdLst/>
            <a:ahLst/>
            <a:cxnLst/>
            <a:rect l="l" t="t" r="r" b="b"/>
            <a:pathLst>
              <a:path w="588645" h="319404">
                <a:moveTo>
                  <a:pt x="0" y="318820"/>
                </a:moveTo>
                <a:lnTo>
                  <a:pt x="588263" y="318820"/>
                </a:lnTo>
                <a:lnTo>
                  <a:pt x="588263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 txBox="1"/>
          <p:nvPr/>
        </p:nvSpPr>
        <p:spPr>
          <a:xfrm>
            <a:off x="4090796" y="7161021"/>
            <a:ext cx="217804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140</a:t>
            </a:r>
            <a:endParaRPr sz="900">
              <a:latin typeface="Arial"/>
              <a:cs typeface="Arial"/>
            </a:endParaRPr>
          </a:p>
        </p:txBody>
      </p:sp>
      <p:sp>
        <p:nvSpPr>
          <p:cNvPr id="198" name="object 198"/>
          <p:cNvSpPr/>
          <p:nvPr/>
        </p:nvSpPr>
        <p:spPr>
          <a:xfrm>
            <a:off x="4562221" y="7107377"/>
            <a:ext cx="68580" cy="319405"/>
          </a:xfrm>
          <a:custGeom>
            <a:avLst/>
            <a:gdLst/>
            <a:ahLst/>
            <a:cxnLst/>
            <a:rect l="l" t="t" r="r" b="b"/>
            <a:pathLst>
              <a:path w="68579" h="319404">
                <a:moveTo>
                  <a:pt x="0" y="318820"/>
                </a:moveTo>
                <a:lnTo>
                  <a:pt x="68579" y="318820"/>
                </a:lnTo>
                <a:lnTo>
                  <a:pt x="68579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4722240" y="7107377"/>
            <a:ext cx="68580" cy="319405"/>
          </a:xfrm>
          <a:custGeom>
            <a:avLst/>
            <a:gdLst/>
            <a:ahLst/>
            <a:cxnLst/>
            <a:rect l="l" t="t" r="r" b="b"/>
            <a:pathLst>
              <a:path w="68579" h="319404">
                <a:moveTo>
                  <a:pt x="0" y="318820"/>
                </a:moveTo>
                <a:lnTo>
                  <a:pt x="68579" y="318820"/>
                </a:lnTo>
                <a:lnTo>
                  <a:pt x="68579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4630801" y="7107377"/>
            <a:ext cx="91440" cy="319405"/>
          </a:xfrm>
          <a:custGeom>
            <a:avLst/>
            <a:gdLst/>
            <a:ahLst/>
            <a:cxnLst/>
            <a:rect l="l" t="t" r="r" b="b"/>
            <a:pathLst>
              <a:path w="91439" h="319404">
                <a:moveTo>
                  <a:pt x="0" y="318820"/>
                </a:moveTo>
                <a:lnTo>
                  <a:pt x="91439" y="318820"/>
                </a:lnTo>
                <a:lnTo>
                  <a:pt x="91439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4790821" y="7107377"/>
            <a:ext cx="68580" cy="319405"/>
          </a:xfrm>
          <a:custGeom>
            <a:avLst/>
            <a:gdLst/>
            <a:ahLst/>
            <a:cxnLst/>
            <a:rect l="l" t="t" r="r" b="b"/>
            <a:pathLst>
              <a:path w="68579" h="319404">
                <a:moveTo>
                  <a:pt x="0" y="318820"/>
                </a:moveTo>
                <a:lnTo>
                  <a:pt x="68579" y="318820"/>
                </a:lnTo>
                <a:lnTo>
                  <a:pt x="68579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5258689" y="7107377"/>
            <a:ext cx="69215" cy="319405"/>
          </a:xfrm>
          <a:custGeom>
            <a:avLst/>
            <a:gdLst/>
            <a:ahLst/>
            <a:cxnLst/>
            <a:rect l="l" t="t" r="r" b="b"/>
            <a:pathLst>
              <a:path w="69214" h="319404">
                <a:moveTo>
                  <a:pt x="0" y="318820"/>
                </a:moveTo>
                <a:lnTo>
                  <a:pt x="68884" y="318820"/>
                </a:lnTo>
                <a:lnTo>
                  <a:pt x="68884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4859401" y="7107377"/>
            <a:ext cx="399415" cy="319405"/>
          </a:xfrm>
          <a:custGeom>
            <a:avLst/>
            <a:gdLst/>
            <a:ahLst/>
            <a:cxnLst/>
            <a:rect l="l" t="t" r="r" b="b"/>
            <a:pathLst>
              <a:path w="399414" h="319404">
                <a:moveTo>
                  <a:pt x="0" y="318820"/>
                </a:moveTo>
                <a:lnTo>
                  <a:pt x="399288" y="318820"/>
                </a:lnTo>
                <a:lnTo>
                  <a:pt x="399288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 txBox="1"/>
          <p:nvPr/>
        </p:nvSpPr>
        <p:spPr>
          <a:xfrm>
            <a:off x="4950333" y="7161021"/>
            <a:ext cx="217804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133</a:t>
            </a:r>
            <a:endParaRPr sz="900">
              <a:latin typeface="Arial"/>
              <a:cs typeface="Arial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5327650" y="7107377"/>
            <a:ext cx="68580" cy="319405"/>
          </a:xfrm>
          <a:custGeom>
            <a:avLst/>
            <a:gdLst/>
            <a:ahLst/>
            <a:cxnLst/>
            <a:rect l="l" t="t" r="r" b="b"/>
            <a:pathLst>
              <a:path w="68579" h="319404">
                <a:moveTo>
                  <a:pt x="0" y="318820"/>
                </a:moveTo>
                <a:lnTo>
                  <a:pt x="68579" y="318820"/>
                </a:lnTo>
                <a:lnTo>
                  <a:pt x="68579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5487670" y="7107377"/>
            <a:ext cx="68580" cy="319405"/>
          </a:xfrm>
          <a:custGeom>
            <a:avLst/>
            <a:gdLst/>
            <a:ahLst/>
            <a:cxnLst/>
            <a:rect l="l" t="t" r="r" b="b"/>
            <a:pathLst>
              <a:path w="68579" h="319404">
                <a:moveTo>
                  <a:pt x="0" y="318820"/>
                </a:moveTo>
                <a:lnTo>
                  <a:pt x="68579" y="318820"/>
                </a:lnTo>
                <a:lnTo>
                  <a:pt x="68579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5396229" y="7107377"/>
            <a:ext cx="91440" cy="319405"/>
          </a:xfrm>
          <a:custGeom>
            <a:avLst/>
            <a:gdLst/>
            <a:ahLst/>
            <a:cxnLst/>
            <a:rect l="l" t="t" r="r" b="b"/>
            <a:pathLst>
              <a:path w="91439" h="319404">
                <a:moveTo>
                  <a:pt x="0" y="318820"/>
                </a:moveTo>
                <a:lnTo>
                  <a:pt x="91439" y="318820"/>
                </a:lnTo>
                <a:lnTo>
                  <a:pt x="91439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5556250" y="7107377"/>
            <a:ext cx="68580" cy="319405"/>
          </a:xfrm>
          <a:custGeom>
            <a:avLst/>
            <a:gdLst/>
            <a:ahLst/>
            <a:cxnLst/>
            <a:rect l="l" t="t" r="r" b="b"/>
            <a:pathLst>
              <a:path w="68579" h="319404">
                <a:moveTo>
                  <a:pt x="0" y="318820"/>
                </a:moveTo>
                <a:lnTo>
                  <a:pt x="68579" y="318820"/>
                </a:lnTo>
                <a:lnTo>
                  <a:pt x="68579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6127750" y="7107377"/>
            <a:ext cx="68580" cy="319405"/>
          </a:xfrm>
          <a:custGeom>
            <a:avLst/>
            <a:gdLst/>
            <a:ahLst/>
            <a:cxnLst/>
            <a:rect l="l" t="t" r="r" b="b"/>
            <a:pathLst>
              <a:path w="68579" h="319404">
                <a:moveTo>
                  <a:pt x="0" y="318820"/>
                </a:moveTo>
                <a:lnTo>
                  <a:pt x="68579" y="318820"/>
                </a:lnTo>
                <a:lnTo>
                  <a:pt x="68579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5624829" y="7107377"/>
            <a:ext cx="502920" cy="319405"/>
          </a:xfrm>
          <a:custGeom>
            <a:avLst/>
            <a:gdLst/>
            <a:ahLst/>
            <a:cxnLst/>
            <a:rect l="l" t="t" r="r" b="b"/>
            <a:pathLst>
              <a:path w="502920" h="319404">
                <a:moveTo>
                  <a:pt x="0" y="318820"/>
                </a:moveTo>
                <a:lnTo>
                  <a:pt x="502920" y="318820"/>
                </a:lnTo>
                <a:lnTo>
                  <a:pt x="502920" y="0"/>
                </a:lnTo>
                <a:lnTo>
                  <a:pt x="0" y="0"/>
                </a:lnTo>
                <a:lnTo>
                  <a:pt x="0" y="31882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 txBox="1"/>
          <p:nvPr/>
        </p:nvSpPr>
        <p:spPr>
          <a:xfrm>
            <a:off x="5767578" y="7161021"/>
            <a:ext cx="217804" cy="15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latin typeface="Arial"/>
                <a:cs typeface="Arial"/>
              </a:rPr>
              <a:t>138</a:t>
            </a:r>
            <a:endParaRPr sz="900">
              <a:latin typeface="Arial"/>
              <a:cs typeface="Arial"/>
            </a:endParaRPr>
          </a:p>
        </p:txBody>
      </p:sp>
      <p:sp>
        <p:nvSpPr>
          <p:cNvPr id="213" name="object 2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14</a:t>
            </a:r>
          </a:p>
        </p:txBody>
      </p:sp>
      <p:graphicFrame>
        <p:nvGraphicFramePr>
          <p:cNvPr id="212" name="object 212"/>
          <p:cNvGraphicFramePr>
            <a:graphicFrameLocks noGrp="1"/>
          </p:cNvGraphicFramePr>
          <p:nvPr/>
        </p:nvGraphicFramePr>
        <p:xfrm>
          <a:off x="1365758" y="7420102"/>
          <a:ext cx="4831080" cy="12833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15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8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72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27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32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54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878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208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850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26136">
                <a:tc rowSpan="4">
                  <a:txBody>
                    <a:bodyPr/>
                    <a:lstStyle/>
                    <a:p>
                      <a:pPr marL="146050" indent="-190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Prices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11125" marR="104139" indent="34925">
                        <a:lnSpc>
                          <a:spcPct val="143300"/>
                        </a:lnSpc>
                        <a:spcBef>
                          <a:spcPts val="48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(Index  2005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Q</a:t>
                      </a:r>
                      <a:r>
                        <a:rPr sz="900" b="1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6700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=100)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588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9055" marB="0"/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140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905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9055" marB="0"/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149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9055" marB="0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9055" marB="0"/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141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9055" marB="0"/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9055" marB="0"/>
                </a:tc>
                <a:tc>
                  <a:txBody>
                    <a:bodyPr/>
                    <a:lstStyle/>
                    <a:p>
                      <a:pPr marR="215900" algn="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147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905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51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16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158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167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155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1590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167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16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‘13-‘15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R="140335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6.3%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6%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5.6%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R="18161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6.5%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5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16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‘13-‘20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08585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19.6%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19.0%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16.5%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4986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21.1%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99921"/>
            <a:ext cx="4403090" cy="1197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86385" algn="l"/>
              </a:tabLst>
            </a:pPr>
            <a:r>
              <a:rPr sz="1400" b="1" dirty="0">
                <a:latin typeface="Arial"/>
                <a:cs typeface="Arial"/>
              </a:rPr>
              <a:t>4	</a:t>
            </a:r>
            <a:r>
              <a:rPr sz="1400" b="1" spc="-5" dirty="0">
                <a:latin typeface="Arial"/>
                <a:cs typeface="Arial"/>
              </a:rPr>
              <a:t>Centrifugal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Engineered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4.1	Market</a:t>
            </a:r>
            <a:r>
              <a:rPr sz="1200" b="1" i="1" spc="-6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Overview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Times New Roman"/>
              <a:cs typeface="Times New Roman"/>
            </a:endParaRPr>
          </a:p>
          <a:p>
            <a:pPr marL="1351915" algn="ctr">
              <a:lnSpc>
                <a:spcPct val="100000"/>
              </a:lnSpc>
              <a:spcBef>
                <a:spcPts val="5"/>
              </a:spcBef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2: Key Indicators for Centrifugal</a:t>
            </a:r>
            <a:r>
              <a:rPr sz="1000" b="1" spc="4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Engineered</a:t>
            </a:r>
            <a:endParaRPr sz="1000">
              <a:latin typeface="Arial"/>
              <a:cs typeface="Arial"/>
            </a:endParaRPr>
          </a:p>
          <a:p>
            <a:pPr marL="1350645" algn="ctr">
              <a:lnSpc>
                <a:spcPct val="100000"/>
              </a:lnSpc>
              <a:spcBef>
                <a:spcPts val="565"/>
              </a:spcBef>
            </a:pPr>
            <a:r>
              <a:rPr sz="1000" dirty="0">
                <a:latin typeface="Arial"/>
                <a:cs typeface="Arial"/>
              </a:rPr>
              <a:t>(Total </a:t>
            </a:r>
            <a:r>
              <a:rPr sz="1000" spc="-5" dirty="0">
                <a:latin typeface="Arial"/>
                <a:cs typeface="Arial"/>
              </a:rPr>
              <a:t>Change over </a:t>
            </a:r>
            <a:r>
              <a:rPr sz="1000" dirty="0">
                <a:latin typeface="Arial"/>
                <a:cs typeface="Arial"/>
              </a:rPr>
              <a:t>Each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Period)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66925" y="2234437"/>
          <a:ext cx="4434840" cy="1346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0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5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5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82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60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8223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Key</a:t>
                      </a:r>
                      <a:r>
                        <a:rPr sz="10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Indicators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8511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Q1 2013 –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Q1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0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Q1 2013 –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Q1</a:t>
                      </a:r>
                      <a:r>
                        <a:rPr sz="10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Demand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Growth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635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8.5%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42.5%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Demand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1,795-1,948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1,795-2,558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Capacity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Utilization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635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3.1%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5.7%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1035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Prices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635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6.3%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19.6%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02004" y="3935094"/>
            <a:ext cx="5744845" cy="5471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lvl="2" indent="-456565">
              <a:lnSpc>
                <a:spcPct val="100000"/>
              </a:lnSpc>
              <a:buFont typeface="Arial"/>
              <a:buAutoNum type="arabicPeriod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Demand</a:t>
            </a:r>
            <a:endParaRPr sz="1000">
              <a:latin typeface="Arial"/>
              <a:cs typeface="Arial"/>
            </a:endParaRPr>
          </a:p>
          <a:p>
            <a:pPr marL="12700" marR="410845">
              <a:lnSpc>
                <a:spcPct val="144000"/>
              </a:lnSpc>
              <a:spcBef>
                <a:spcPts val="600"/>
              </a:spcBef>
            </a:pPr>
            <a:r>
              <a:rPr sz="1000" b="1" spc="-5" dirty="0">
                <a:latin typeface="Arial"/>
                <a:cs typeface="Arial"/>
              </a:rPr>
              <a:t>Demand </a:t>
            </a:r>
            <a:r>
              <a:rPr sz="1000" b="1" dirty="0">
                <a:latin typeface="Arial"/>
                <a:cs typeface="Arial"/>
              </a:rPr>
              <a:t>growth will </a:t>
            </a:r>
            <a:r>
              <a:rPr sz="1000" b="1" spc="-5" dirty="0">
                <a:latin typeface="Arial"/>
                <a:cs typeface="Arial"/>
              </a:rPr>
              <a:t>accelerate </a:t>
            </a:r>
            <a:r>
              <a:rPr sz="1000" b="1" dirty="0">
                <a:latin typeface="Arial"/>
                <a:cs typeface="Arial"/>
              </a:rPr>
              <a:t>from 2% </a:t>
            </a:r>
            <a:r>
              <a:rPr sz="1000" b="1" spc="-5" dirty="0">
                <a:latin typeface="Arial"/>
                <a:cs typeface="Arial"/>
              </a:rPr>
              <a:t>in 2013 to </a:t>
            </a:r>
            <a:r>
              <a:rPr sz="1000" b="1" spc="-10" dirty="0">
                <a:latin typeface="Arial"/>
                <a:cs typeface="Arial"/>
              </a:rPr>
              <a:t>6% </a:t>
            </a:r>
            <a:r>
              <a:rPr sz="1000" b="1" spc="-5" dirty="0">
                <a:latin typeface="Arial"/>
                <a:cs typeface="Arial"/>
              </a:rPr>
              <a:t>annually through </a:t>
            </a:r>
            <a:r>
              <a:rPr sz="1000" b="1" dirty="0">
                <a:latin typeface="Arial"/>
                <a:cs typeface="Arial"/>
              </a:rPr>
              <a:t>2020 </a:t>
            </a:r>
            <a:r>
              <a:rPr sz="1000" b="1" spc="-5" dirty="0">
                <a:latin typeface="Arial"/>
                <a:cs typeface="Arial"/>
              </a:rPr>
              <a:t>as </a:t>
            </a:r>
            <a:r>
              <a:rPr sz="1000" b="1" dirty="0">
                <a:latin typeface="Arial"/>
                <a:cs typeface="Arial"/>
              </a:rPr>
              <a:t>oil </a:t>
            </a:r>
            <a:r>
              <a:rPr sz="1000" b="1" spc="-5" dirty="0">
                <a:latin typeface="Arial"/>
                <a:cs typeface="Arial"/>
              </a:rPr>
              <a:t>price  growth picks up from a slight drop in 2013 to </a:t>
            </a:r>
            <a:r>
              <a:rPr sz="1000" b="1" dirty="0">
                <a:latin typeface="Arial"/>
                <a:cs typeface="Arial"/>
              </a:rPr>
              <a:t>3-4%</a:t>
            </a:r>
            <a:r>
              <a:rPr sz="1000" b="1" spc="7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annually.</a:t>
            </a:r>
            <a:endParaRPr sz="1000">
              <a:latin typeface="Arial"/>
              <a:cs typeface="Arial"/>
            </a:endParaRPr>
          </a:p>
          <a:p>
            <a:pPr marL="127000" marR="328930">
              <a:lnSpc>
                <a:spcPct val="1441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Demand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Centrifugal Engineered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comes primarily from the oil &amp; gas (upstream and  downstream), chemicals, and power industries, as well as municipal water treatment and flood  control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 lesser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extent.</a:t>
            </a:r>
            <a:endParaRPr sz="1000">
              <a:latin typeface="Arial"/>
              <a:cs typeface="Arial"/>
            </a:endParaRPr>
          </a:p>
          <a:p>
            <a:pPr marL="127000" marR="31115">
              <a:lnSpc>
                <a:spcPct val="1430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Global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spc="-5" dirty="0">
                <a:latin typeface="Arial"/>
                <a:cs typeface="Arial"/>
              </a:rPr>
              <a:t>stable in Q1, as a </a:t>
            </a:r>
            <a:r>
              <a:rPr sz="1000" dirty="0">
                <a:latin typeface="Arial"/>
                <a:cs typeface="Arial"/>
              </a:rPr>
              <a:t>temporary </a:t>
            </a:r>
            <a:r>
              <a:rPr sz="1000" spc="-5" dirty="0">
                <a:latin typeface="Arial"/>
                <a:cs typeface="Arial"/>
              </a:rPr>
              <a:t>dip in North American orders balanced out growth 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Asian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spending.</a:t>
            </a:r>
            <a:endParaRPr sz="1000">
              <a:latin typeface="Arial"/>
              <a:cs typeface="Arial"/>
            </a:endParaRPr>
          </a:p>
          <a:p>
            <a:pPr marL="127000" marR="94615">
              <a:lnSpc>
                <a:spcPct val="1440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Asian demand rose 2% last quarter, as capital purchases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chemical </a:t>
            </a:r>
            <a:r>
              <a:rPr sz="1000" spc="-5" dirty="0">
                <a:latin typeface="Arial"/>
                <a:cs typeface="Arial"/>
              </a:rPr>
              <a:t>industry increased 2.6%,  upstream oil &amp; gas spending rose 1.7%, and downstream oil &amp; gas purchases rose 1.2%. Orders  that contributed to this increase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include:</a:t>
            </a:r>
            <a:endParaRPr sz="1000">
              <a:latin typeface="Arial"/>
              <a:cs typeface="Arial"/>
            </a:endParaRPr>
          </a:p>
          <a:p>
            <a:pPr marL="583565" marR="98425" lvl="3" indent="-227965">
              <a:lnSpc>
                <a:spcPct val="143700"/>
              </a:lnSpc>
              <a:spcBef>
                <a:spcPts val="66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PetroChina ordered 40 pumps from Sulzer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2012 </a:t>
            </a:r>
            <a:r>
              <a:rPr sz="1000" dirty="0">
                <a:latin typeface="Arial"/>
                <a:cs typeface="Arial"/>
              </a:rPr>
              <a:t>Q4, </a:t>
            </a:r>
            <a:r>
              <a:rPr sz="1000" spc="-5" dirty="0">
                <a:latin typeface="Arial"/>
                <a:cs typeface="Arial"/>
              </a:rPr>
              <a:t>progress payments on which will  continue until final delivery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2014. </a:t>
            </a:r>
            <a:r>
              <a:rPr sz="1000" dirty="0">
                <a:latin typeface="Arial"/>
                <a:cs typeface="Arial"/>
              </a:rPr>
              <a:t>The pumps, </a:t>
            </a:r>
            <a:r>
              <a:rPr sz="1000" spc="-5" dirty="0">
                <a:latin typeface="Arial"/>
                <a:cs typeface="Arial"/>
              </a:rPr>
              <a:t>all to API 610 </a:t>
            </a:r>
            <a:r>
              <a:rPr sz="1000" dirty="0">
                <a:latin typeface="Arial"/>
                <a:cs typeface="Arial"/>
              </a:rPr>
              <a:t>specifications, </a:t>
            </a:r>
            <a:r>
              <a:rPr sz="1000" spc="-5" dirty="0">
                <a:latin typeface="Arial"/>
                <a:cs typeface="Arial"/>
              </a:rPr>
              <a:t>consist of 12 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residue hydrodesulfurization unit, </a:t>
            </a:r>
            <a:r>
              <a:rPr sz="1000" dirty="0">
                <a:latin typeface="Arial"/>
                <a:cs typeface="Arial"/>
              </a:rPr>
              <a:t>18 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hydrotreater </a:t>
            </a:r>
            <a:r>
              <a:rPr sz="1000" spc="-5" dirty="0">
                <a:latin typeface="Arial"/>
                <a:cs typeface="Arial"/>
              </a:rPr>
              <a:t>and a </a:t>
            </a:r>
            <a:r>
              <a:rPr sz="1000" dirty="0">
                <a:latin typeface="Arial"/>
                <a:cs typeface="Arial"/>
              </a:rPr>
              <a:t>total </a:t>
            </a:r>
            <a:r>
              <a:rPr sz="1000" spc="-5" dirty="0">
                <a:latin typeface="Arial"/>
                <a:cs typeface="Arial"/>
              </a:rPr>
              <a:t>of 10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oil  storage, transportation, and </a:t>
            </a:r>
            <a:r>
              <a:rPr sz="1000" dirty="0">
                <a:latin typeface="Arial"/>
                <a:cs typeface="Arial"/>
              </a:rPr>
              <a:t>utility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units.</a:t>
            </a:r>
            <a:endParaRPr sz="1000">
              <a:latin typeface="Arial"/>
              <a:cs typeface="Arial"/>
            </a:endParaRPr>
          </a:p>
          <a:p>
            <a:pPr marL="583565" marR="5080" lvl="3" indent="-227965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Shell ordered </a:t>
            </a:r>
            <a:r>
              <a:rPr sz="1000" dirty="0">
                <a:latin typeface="Arial"/>
                <a:cs typeface="Arial"/>
              </a:rPr>
              <a:t>11 </a:t>
            </a:r>
            <a:r>
              <a:rPr sz="1000" spc="-5" dirty="0">
                <a:latin typeface="Arial"/>
                <a:cs typeface="Arial"/>
              </a:rPr>
              <a:t>API 610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from </a:t>
            </a:r>
            <a:r>
              <a:rPr sz="1000" spc="5" dirty="0">
                <a:latin typeface="Arial"/>
                <a:cs typeface="Arial"/>
              </a:rPr>
              <a:t>Weir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petrochemical plant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Australia. This order  was also placed in 2012 </a:t>
            </a:r>
            <a:r>
              <a:rPr sz="1000" dirty="0">
                <a:latin typeface="Arial"/>
                <a:cs typeface="Arial"/>
              </a:rPr>
              <a:t>Q4, </a:t>
            </a:r>
            <a:r>
              <a:rPr sz="1000" spc="-5" dirty="0">
                <a:latin typeface="Arial"/>
                <a:cs typeface="Arial"/>
              </a:rPr>
              <a:t>with </a:t>
            </a:r>
            <a:r>
              <a:rPr sz="1000" dirty="0">
                <a:latin typeface="Arial"/>
                <a:cs typeface="Arial"/>
              </a:rPr>
              <a:t>delivery </a:t>
            </a:r>
            <a:r>
              <a:rPr sz="1000" spc="-5" dirty="0">
                <a:latin typeface="Arial"/>
                <a:cs typeface="Arial"/>
              </a:rPr>
              <a:t>scheduled </a:t>
            </a:r>
            <a:r>
              <a:rPr sz="1000" spc="5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2014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Q1.</a:t>
            </a:r>
            <a:endParaRPr sz="1000">
              <a:latin typeface="Arial"/>
              <a:cs typeface="Arial"/>
            </a:endParaRPr>
          </a:p>
          <a:p>
            <a:pPr marL="583565" marR="60325" lvl="3" indent="-227965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Petronas took </a:t>
            </a:r>
            <a:r>
              <a:rPr sz="1000" dirty="0">
                <a:latin typeface="Arial"/>
                <a:cs typeface="Arial"/>
              </a:rPr>
              <a:t>delivery </a:t>
            </a:r>
            <a:r>
              <a:rPr sz="1000" spc="-5" dirty="0">
                <a:latin typeface="Arial"/>
                <a:cs typeface="Arial"/>
              </a:rPr>
              <a:t>of four API 610 units from Amarinth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March, to </a:t>
            </a:r>
            <a:r>
              <a:rPr sz="1000" dirty="0">
                <a:latin typeface="Arial"/>
                <a:cs typeface="Arial"/>
              </a:rPr>
              <a:t>transfer </a:t>
            </a:r>
            <a:r>
              <a:rPr sz="1000" spc="-5" dirty="0">
                <a:latin typeface="Arial"/>
                <a:cs typeface="Arial"/>
              </a:rPr>
              <a:t>crude oil at  its Kebabangan field </a:t>
            </a:r>
            <a:r>
              <a:rPr sz="1000" dirty="0">
                <a:latin typeface="Arial"/>
                <a:cs typeface="Arial"/>
              </a:rPr>
              <a:t>off </a:t>
            </a:r>
            <a:r>
              <a:rPr sz="1000" spc="-5" dirty="0">
                <a:latin typeface="Arial"/>
                <a:cs typeface="Arial"/>
              </a:rPr>
              <a:t>the cost of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Malaysia.</a:t>
            </a:r>
            <a:endParaRPr sz="1000">
              <a:latin typeface="Arial"/>
              <a:cs typeface="Arial"/>
            </a:endParaRPr>
          </a:p>
          <a:p>
            <a:pPr marL="127000" marR="130175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In the Americas, demand shrank slightly </a:t>
            </a:r>
            <a:r>
              <a:rPr sz="1000" dirty="0">
                <a:latin typeface="Arial"/>
                <a:cs typeface="Arial"/>
              </a:rPr>
              <a:t>(1%) </a:t>
            </a:r>
            <a:r>
              <a:rPr sz="1000" spc="-5" dirty="0">
                <a:latin typeface="Arial"/>
                <a:cs typeface="Arial"/>
              </a:rPr>
              <a:t>on a </a:t>
            </a:r>
            <a:r>
              <a:rPr sz="1000" spc="-10" dirty="0">
                <a:latin typeface="Arial"/>
                <a:cs typeface="Arial"/>
              </a:rPr>
              <a:t>2% </a:t>
            </a:r>
            <a:r>
              <a:rPr sz="1000" spc="-5" dirty="0">
                <a:latin typeface="Arial"/>
                <a:cs typeface="Arial"/>
              </a:rPr>
              <a:t>drop in North American upstream oil &amp; gas  spending. This decline is due to </a:t>
            </a:r>
            <a:r>
              <a:rPr sz="1000" spc="-10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factors – prolonged </a:t>
            </a:r>
            <a:r>
              <a:rPr sz="1000" dirty="0">
                <a:latin typeface="Arial"/>
                <a:cs typeface="Arial"/>
              </a:rPr>
              <a:t>low </a:t>
            </a:r>
            <a:r>
              <a:rPr sz="1000" spc="-5" dirty="0">
                <a:latin typeface="Arial"/>
                <a:cs typeface="Arial"/>
              </a:rPr>
              <a:t>natural gas prices in the US </a:t>
            </a:r>
            <a:r>
              <a:rPr sz="1000" spc="5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the  annual “spring breakup”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Canada. </a:t>
            </a:r>
            <a:r>
              <a:rPr sz="1000" dirty="0">
                <a:latin typeface="Arial"/>
                <a:cs typeface="Arial"/>
              </a:rPr>
              <a:t>Chemical industry </a:t>
            </a:r>
            <a:r>
              <a:rPr sz="1000" spc="-5" dirty="0">
                <a:latin typeface="Arial"/>
                <a:cs typeface="Arial"/>
              </a:rPr>
              <a:t>spending growth of 1% </a:t>
            </a:r>
            <a:r>
              <a:rPr sz="1000" dirty="0">
                <a:latin typeface="Arial"/>
                <a:cs typeface="Arial"/>
              </a:rPr>
              <a:t>last </a:t>
            </a:r>
            <a:r>
              <a:rPr sz="1000" spc="-5" dirty="0">
                <a:latin typeface="Arial"/>
                <a:cs typeface="Arial"/>
              </a:rPr>
              <a:t>quarter slowed  the regional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decline.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493002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16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016304" y="838250"/>
            <a:ext cx="5623560" cy="8655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800"/>
              </a:lnSpc>
            </a:pPr>
            <a:r>
              <a:rPr sz="1000" spc="-5" dirty="0">
                <a:latin typeface="Arial"/>
                <a:cs typeface="Arial"/>
              </a:rPr>
              <a:t>Low wellhead natural gas prices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US </a:t>
            </a:r>
            <a:r>
              <a:rPr sz="1000" spc="-5" dirty="0">
                <a:latin typeface="Arial"/>
                <a:cs typeface="Arial"/>
              </a:rPr>
              <a:t>last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have curtailed </a:t>
            </a:r>
            <a:r>
              <a:rPr sz="1000" dirty="0">
                <a:latin typeface="Arial"/>
                <a:cs typeface="Arial"/>
              </a:rPr>
              <a:t>rig </a:t>
            </a:r>
            <a:r>
              <a:rPr sz="1000" spc="-5" dirty="0">
                <a:latin typeface="Arial"/>
                <a:cs typeface="Arial"/>
              </a:rPr>
              <a:t>counts and upstream  spending. US natural gas prices remained </a:t>
            </a:r>
            <a:r>
              <a:rPr sz="1000" dirty="0">
                <a:latin typeface="Arial"/>
                <a:cs typeface="Arial"/>
              </a:rPr>
              <a:t>below $3/mmbtu for </a:t>
            </a:r>
            <a:r>
              <a:rPr sz="1000" spc="-5" dirty="0">
                <a:latin typeface="Arial"/>
                <a:cs typeface="Arial"/>
              </a:rPr>
              <a:t>virtually all of </a:t>
            </a:r>
            <a:r>
              <a:rPr sz="1000" dirty="0">
                <a:latin typeface="Arial"/>
                <a:cs typeface="Arial"/>
              </a:rPr>
              <a:t>2012, </a:t>
            </a:r>
            <a:r>
              <a:rPr sz="1000" spc="-5" dirty="0">
                <a:latin typeface="Arial"/>
                <a:cs typeface="Arial"/>
              </a:rPr>
              <a:t>causing an 11%  decline in US </a:t>
            </a:r>
            <a:r>
              <a:rPr sz="1000" dirty="0">
                <a:latin typeface="Arial"/>
                <a:cs typeface="Arial"/>
              </a:rPr>
              <a:t>rig </a:t>
            </a:r>
            <a:r>
              <a:rPr sz="1000" spc="-5" dirty="0">
                <a:latin typeface="Arial"/>
                <a:cs typeface="Arial"/>
              </a:rPr>
              <a:t>counts last year.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slide continued into Q1, when US rig counts dropped another  2%, although 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primarily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execution of spending reduction plans </a:t>
            </a:r>
            <a:r>
              <a:rPr sz="1000" dirty="0">
                <a:latin typeface="Arial"/>
                <a:cs typeface="Arial"/>
              </a:rPr>
              <a:t>made </a:t>
            </a:r>
            <a:r>
              <a:rPr sz="1000" spc="-5" dirty="0">
                <a:latin typeface="Arial"/>
                <a:cs typeface="Arial"/>
              </a:rPr>
              <a:t>during the gas  price </a:t>
            </a:r>
            <a:r>
              <a:rPr sz="1000" dirty="0">
                <a:latin typeface="Arial"/>
                <a:cs typeface="Arial"/>
              </a:rPr>
              <a:t>slump, </a:t>
            </a:r>
            <a:r>
              <a:rPr sz="1000" spc="-5" dirty="0">
                <a:latin typeface="Arial"/>
                <a:cs typeface="Arial"/>
              </a:rPr>
              <a:t>as natural gas prices have </a:t>
            </a:r>
            <a:r>
              <a:rPr sz="1000" dirty="0">
                <a:latin typeface="Arial"/>
                <a:cs typeface="Arial"/>
              </a:rPr>
              <a:t>risen to approximately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$4/mmbtu.</a:t>
            </a:r>
            <a:endParaRPr sz="1000">
              <a:latin typeface="Arial"/>
              <a:cs typeface="Arial"/>
            </a:endParaRPr>
          </a:p>
          <a:p>
            <a:pPr marL="12700" marR="15875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In Canada, hundreds of rigs are idled every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ground thaws in spring, </a:t>
            </a:r>
            <a:r>
              <a:rPr sz="1000" dirty="0">
                <a:latin typeface="Arial"/>
                <a:cs typeface="Arial"/>
              </a:rPr>
              <a:t>making </a:t>
            </a:r>
            <a:r>
              <a:rPr sz="1000" spc="-5" dirty="0">
                <a:latin typeface="Arial"/>
                <a:cs typeface="Arial"/>
              </a:rPr>
              <a:t>the soil too  </a:t>
            </a:r>
            <a:r>
              <a:rPr sz="1000" dirty="0">
                <a:latin typeface="Arial"/>
                <a:cs typeface="Arial"/>
              </a:rPr>
              <a:t>soft for </a:t>
            </a:r>
            <a:r>
              <a:rPr sz="1000" spc="-5" dirty="0">
                <a:latin typeface="Arial"/>
                <a:cs typeface="Arial"/>
              </a:rPr>
              <a:t>drilling. This decline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short-term to some extent, as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of these rigs </a:t>
            </a:r>
            <a:r>
              <a:rPr sz="100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redeployed </a:t>
            </a:r>
            <a:r>
              <a:rPr sz="1000" dirty="0">
                <a:latin typeface="Arial"/>
                <a:cs typeface="Arial"/>
              </a:rPr>
              <a:t>to  </a:t>
            </a:r>
            <a:r>
              <a:rPr sz="1000" spc="-5" dirty="0">
                <a:latin typeface="Arial"/>
                <a:cs typeface="Arial"/>
              </a:rPr>
              <a:t>sites that are suitable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year-round drilling within a few </a:t>
            </a:r>
            <a:r>
              <a:rPr sz="1000" dirty="0">
                <a:latin typeface="Arial"/>
                <a:cs typeface="Arial"/>
              </a:rPr>
              <a:t>months. </a:t>
            </a:r>
            <a:r>
              <a:rPr sz="1000" spc="-5" dirty="0">
                <a:latin typeface="Arial"/>
                <a:cs typeface="Arial"/>
              </a:rPr>
              <a:t>For perspective, Canadian Rig  counts typically fall from 500-700 active rigs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February to 100-200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April, then resurge to 350-  500 until the next winter. The decline in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spending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not proportional with rig counts, however,  as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wells drilled during the winter are completed afterward, and production and transfer </a:t>
            </a:r>
            <a:r>
              <a:rPr sz="1000" dirty="0">
                <a:latin typeface="Arial"/>
                <a:cs typeface="Arial"/>
              </a:rPr>
              <a:t>pumps  </a:t>
            </a:r>
            <a:r>
              <a:rPr sz="1000" spc="-5" dirty="0">
                <a:latin typeface="Arial"/>
                <a:cs typeface="Arial"/>
              </a:rPr>
              <a:t>installed during the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downtime.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EMEA demand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dirty="0">
                <a:latin typeface="Arial"/>
                <a:cs typeface="Arial"/>
              </a:rPr>
              <a:t>steady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Q1, </a:t>
            </a:r>
            <a:r>
              <a:rPr sz="1000" spc="-5" dirty="0">
                <a:latin typeface="Arial"/>
                <a:cs typeface="Arial"/>
              </a:rPr>
              <a:t>as a 2.5% dip in upstream oil &amp; gas spending (driven </a:t>
            </a:r>
            <a:r>
              <a:rPr sz="1000" spc="5" dirty="0">
                <a:latin typeface="Arial"/>
                <a:cs typeface="Arial"/>
              </a:rPr>
              <a:t>by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  <a:p>
            <a:pPr marL="12700" marR="277495">
              <a:lnSpc>
                <a:spcPct val="143000"/>
              </a:lnSpc>
              <a:spcBef>
                <a:spcPts val="10"/>
              </a:spcBef>
            </a:pPr>
            <a:r>
              <a:rPr sz="1000" spc="-5" dirty="0">
                <a:latin typeface="Arial"/>
                <a:cs typeface="Arial"/>
              </a:rPr>
              <a:t>$10/bbl dip in Brent crude oil prices over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quarter) canceled out a 2.5% increase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chemical  </a:t>
            </a:r>
            <a:r>
              <a:rPr sz="1000" dirty="0">
                <a:latin typeface="Arial"/>
                <a:cs typeface="Arial"/>
              </a:rPr>
              <a:t>industry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spending.</a:t>
            </a:r>
            <a:endParaRPr sz="1000">
              <a:latin typeface="Arial"/>
              <a:cs typeface="Arial"/>
            </a:endParaRPr>
          </a:p>
          <a:p>
            <a:pPr marL="12700" marR="138430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Demand growth will accelerate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0.7% per quarter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rest of 2013,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full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growth of 2%,  driven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continued growth in Asia and the Middle East and an uptick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US upstream oil &amp; gas  spending. Oil prices, which will dip </a:t>
            </a:r>
            <a:r>
              <a:rPr sz="1000" dirty="0">
                <a:latin typeface="Arial"/>
                <a:cs typeface="Arial"/>
              </a:rPr>
              <a:t>slightly on </a:t>
            </a:r>
            <a:r>
              <a:rPr sz="1000" spc="-5" dirty="0">
                <a:latin typeface="Arial"/>
                <a:cs typeface="Arial"/>
              </a:rPr>
              <a:t>a global basis this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dirty="0">
                <a:latin typeface="Arial"/>
                <a:cs typeface="Arial"/>
              </a:rPr>
              <a:t>due to </a:t>
            </a:r>
            <a:r>
              <a:rPr sz="1000" spc="-5" dirty="0">
                <a:latin typeface="Arial"/>
                <a:cs typeface="Arial"/>
              </a:rPr>
              <a:t>a decline in Brent  crude, will </a:t>
            </a:r>
            <a:r>
              <a:rPr sz="1000" dirty="0">
                <a:latin typeface="Arial"/>
                <a:cs typeface="Arial"/>
              </a:rPr>
              <a:t>grow </a:t>
            </a:r>
            <a:r>
              <a:rPr sz="1000" spc="-5" dirty="0">
                <a:latin typeface="Arial"/>
                <a:cs typeface="Arial"/>
              </a:rPr>
              <a:t>at </a:t>
            </a:r>
            <a:r>
              <a:rPr sz="1000" dirty="0">
                <a:latin typeface="Arial"/>
                <a:cs typeface="Arial"/>
              </a:rPr>
              <a:t>3-4% per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through 2020, supporting investment </a:t>
            </a:r>
            <a:r>
              <a:rPr sz="1000" spc="5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both upstream and  downstream oil &amp;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gas.</a:t>
            </a:r>
            <a:endParaRPr sz="1000">
              <a:latin typeface="Arial"/>
              <a:cs typeface="Arial"/>
            </a:endParaRPr>
          </a:p>
          <a:p>
            <a:pPr marL="12700" marR="81915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In Asia, where demand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grow nearly </a:t>
            </a:r>
            <a:r>
              <a:rPr sz="1000" spc="-5" dirty="0">
                <a:latin typeface="Arial"/>
                <a:cs typeface="Arial"/>
              </a:rPr>
              <a:t>9% this year, Chinese NOCs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drive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of the growth.  PetroChina and Sinopec </a:t>
            </a:r>
            <a:r>
              <a:rPr sz="100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both raising their capital expenditures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double-digit </a:t>
            </a:r>
            <a:r>
              <a:rPr sz="1000" spc="-5" dirty="0">
                <a:latin typeface="Arial"/>
                <a:cs typeface="Arial"/>
              </a:rPr>
              <a:t>percentages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2013,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on shale gas developments. CNOOC plans to spend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$13b on  offshore projects this </a:t>
            </a:r>
            <a:r>
              <a:rPr sz="1000" spc="-10" dirty="0">
                <a:latin typeface="Arial"/>
                <a:cs typeface="Arial"/>
              </a:rPr>
              <a:t>year, </a:t>
            </a:r>
            <a:r>
              <a:rPr sz="1000" spc="-5" dirty="0">
                <a:latin typeface="Arial"/>
                <a:cs typeface="Arial"/>
              </a:rPr>
              <a:t>up from $11b last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year.</a:t>
            </a:r>
            <a:endParaRPr sz="1000">
              <a:latin typeface="Arial"/>
              <a:cs typeface="Arial"/>
            </a:endParaRPr>
          </a:p>
          <a:p>
            <a:pPr marL="12700" marR="52069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In EMEA, overall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will increase 1.5% in 2013. Most of the 2% regional upstream spending  growth will be driven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oil &amp; gas </a:t>
            </a:r>
            <a:r>
              <a:rPr sz="1000" dirty="0">
                <a:latin typeface="Arial"/>
                <a:cs typeface="Arial"/>
              </a:rPr>
              <a:t>programs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Abu Dhabi, where ADNOC is increasing its upstream  spending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33% this year, Oman with a 17% planned increase, and Saudi Arabia with a 4%  increase.</a:t>
            </a:r>
            <a:endParaRPr sz="1000">
              <a:latin typeface="Arial"/>
              <a:cs typeface="Arial"/>
            </a:endParaRPr>
          </a:p>
          <a:p>
            <a:pPr marL="12700" marR="32384">
              <a:lnSpc>
                <a:spcPct val="1436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In the Americas, overall </a:t>
            </a:r>
            <a:r>
              <a:rPr sz="1000" dirty="0">
                <a:latin typeface="Arial"/>
                <a:cs typeface="Arial"/>
              </a:rPr>
              <a:t>demand for </a:t>
            </a:r>
            <a:r>
              <a:rPr sz="1000" spc="-5" dirty="0">
                <a:latin typeface="Arial"/>
                <a:cs typeface="Arial"/>
              </a:rPr>
              <a:t>Centrifugal Engineered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grow </a:t>
            </a:r>
            <a:r>
              <a:rPr sz="1000" spc="-5" dirty="0">
                <a:latin typeface="Arial"/>
                <a:cs typeface="Arial"/>
              </a:rPr>
              <a:t>just 1%, the slowest of  any </a:t>
            </a:r>
            <a:r>
              <a:rPr sz="1000" dirty="0">
                <a:latin typeface="Arial"/>
                <a:cs typeface="Arial"/>
              </a:rPr>
              <a:t>region </a:t>
            </a:r>
            <a:r>
              <a:rPr sz="1000" spc="-5" dirty="0">
                <a:latin typeface="Arial"/>
                <a:cs typeface="Arial"/>
              </a:rPr>
              <a:t>due to the drop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Q1 </a:t>
            </a:r>
            <a:r>
              <a:rPr sz="1000" dirty="0">
                <a:latin typeface="Arial"/>
                <a:cs typeface="Arial"/>
              </a:rPr>
              <a:t>orders. </a:t>
            </a:r>
            <a:r>
              <a:rPr sz="1000" spc="-5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North </a:t>
            </a:r>
            <a:r>
              <a:rPr sz="1000" spc="-5" dirty="0">
                <a:latin typeface="Arial"/>
                <a:cs typeface="Arial"/>
              </a:rPr>
              <a:t>America, a 3% increase in </a:t>
            </a:r>
            <a:r>
              <a:rPr sz="1000" dirty="0">
                <a:latin typeface="Arial"/>
                <a:cs typeface="Arial"/>
              </a:rPr>
              <a:t>overall </a:t>
            </a:r>
            <a:r>
              <a:rPr sz="1000" spc="-5" dirty="0">
                <a:latin typeface="Arial"/>
                <a:cs typeface="Arial"/>
              </a:rPr>
              <a:t>oil &amp; gas  </a:t>
            </a:r>
            <a:r>
              <a:rPr sz="1000" dirty="0">
                <a:latin typeface="Arial"/>
                <a:cs typeface="Arial"/>
              </a:rPr>
              <a:t>industry </a:t>
            </a:r>
            <a:r>
              <a:rPr sz="1000" spc="-5" dirty="0">
                <a:latin typeface="Arial"/>
                <a:cs typeface="Arial"/>
              </a:rPr>
              <a:t>spending </a:t>
            </a:r>
            <a:r>
              <a:rPr sz="1000" dirty="0">
                <a:latin typeface="Arial"/>
                <a:cs typeface="Arial"/>
              </a:rPr>
              <a:t>for the </a:t>
            </a:r>
            <a:r>
              <a:rPr sz="1000" spc="-10" dirty="0">
                <a:latin typeface="Arial"/>
                <a:cs typeface="Arial"/>
              </a:rPr>
              <a:t>year will </a:t>
            </a:r>
            <a:r>
              <a:rPr sz="1000" spc="-5" dirty="0">
                <a:latin typeface="Arial"/>
                <a:cs typeface="Arial"/>
              </a:rPr>
              <a:t>outweigh a </a:t>
            </a:r>
            <a:r>
              <a:rPr sz="1000" spc="-10" dirty="0">
                <a:latin typeface="Arial"/>
                <a:cs typeface="Arial"/>
              </a:rPr>
              <a:t>1% </a:t>
            </a:r>
            <a:r>
              <a:rPr sz="1000" spc="-5" dirty="0">
                <a:latin typeface="Arial"/>
                <a:cs typeface="Arial"/>
              </a:rPr>
              <a:t>drop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capital expenditures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power  generation industry. Most </a:t>
            </a:r>
            <a:r>
              <a:rPr sz="100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the growth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US upstream activity will be in the shale sector,  particularly ones rich in crude oil and NGLs such as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Barnett Shale. In addition, US natural gas  prices have rebounded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just over </a:t>
            </a:r>
            <a:r>
              <a:rPr sz="1000" dirty="0">
                <a:latin typeface="Arial"/>
                <a:cs typeface="Arial"/>
              </a:rPr>
              <a:t>$4/mmbtu, </a:t>
            </a:r>
            <a:r>
              <a:rPr sz="1000" spc="-5" dirty="0">
                <a:latin typeface="Arial"/>
                <a:cs typeface="Arial"/>
              </a:rPr>
              <a:t>up from as low as </a:t>
            </a:r>
            <a:r>
              <a:rPr sz="1000" dirty="0">
                <a:latin typeface="Arial"/>
                <a:cs typeface="Arial"/>
              </a:rPr>
              <a:t>$2.25/mmbtu </a:t>
            </a:r>
            <a:r>
              <a:rPr sz="1000" spc="-10" dirty="0">
                <a:latin typeface="Arial"/>
                <a:cs typeface="Arial"/>
              </a:rPr>
              <a:t>in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2012.</a:t>
            </a:r>
            <a:endParaRPr sz="1000">
              <a:latin typeface="Arial"/>
              <a:cs typeface="Arial"/>
            </a:endParaRPr>
          </a:p>
          <a:p>
            <a:pPr marL="12700" marR="99695">
              <a:lnSpc>
                <a:spcPct val="1441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Expansions in Latin America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also contribute to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upstream growth, as PDVSA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budgeting a  46% increase in </a:t>
            </a:r>
            <a:r>
              <a:rPr sz="1000" dirty="0">
                <a:latin typeface="Arial"/>
                <a:cs typeface="Arial"/>
              </a:rPr>
              <a:t>overall </a:t>
            </a:r>
            <a:r>
              <a:rPr sz="1000" spc="-5" dirty="0">
                <a:latin typeface="Arial"/>
                <a:cs typeface="Arial"/>
              </a:rPr>
              <a:t>upstream spending this year, while Petrobras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planning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increase  upstream investments </a:t>
            </a:r>
            <a:r>
              <a:rPr sz="1000" dirty="0">
                <a:latin typeface="Arial"/>
                <a:cs typeface="Arial"/>
              </a:rPr>
              <a:t>by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8%.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7692389"/>
            <a:ext cx="5724525" cy="1730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lvl="2" indent="-456565">
              <a:lnSpc>
                <a:spcPct val="100000"/>
              </a:lnSpc>
              <a:buFont typeface="Arial"/>
              <a:buAutoNum type="arabicPeriod" startAt="2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Supply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(Capacity)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500"/>
              </a:lnSpc>
              <a:spcBef>
                <a:spcPts val="605"/>
              </a:spcBef>
            </a:pPr>
            <a:r>
              <a:rPr sz="1000" b="1" dirty="0">
                <a:latin typeface="Arial"/>
                <a:cs typeface="Arial"/>
              </a:rPr>
              <a:t>ITT, </a:t>
            </a:r>
            <a:r>
              <a:rPr sz="1000" b="1" spc="-5" dirty="0">
                <a:latin typeface="Arial"/>
                <a:cs typeface="Arial"/>
              </a:rPr>
              <a:t>Sulzer, Ruhrpumpen, KSB, and Deep Blue </a:t>
            </a:r>
            <a:r>
              <a:rPr sz="1000" b="1" dirty="0">
                <a:latin typeface="Arial"/>
                <a:cs typeface="Arial"/>
              </a:rPr>
              <a:t>opened </a:t>
            </a:r>
            <a:r>
              <a:rPr sz="1000" b="1" spc="-5" dirty="0">
                <a:latin typeface="Arial"/>
                <a:cs typeface="Arial"/>
              </a:rPr>
              <a:t>enough capacity in </a:t>
            </a:r>
            <a:r>
              <a:rPr sz="1000" b="1" dirty="0">
                <a:latin typeface="Arial"/>
                <a:cs typeface="Arial"/>
              </a:rPr>
              <a:t>late </a:t>
            </a:r>
            <a:r>
              <a:rPr sz="1000" b="1" spc="-5" dirty="0">
                <a:latin typeface="Arial"/>
                <a:cs typeface="Arial"/>
              </a:rPr>
              <a:t>2012 and </a:t>
            </a:r>
            <a:r>
              <a:rPr sz="1000" b="1" dirty="0">
                <a:latin typeface="Arial"/>
                <a:cs typeface="Arial"/>
              </a:rPr>
              <a:t>early  </a:t>
            </a:r>
            <a:r>
              <a:rPr sz="1000" b="1" spc="-5" dirty="0">
                <a:latin typeface="Arial"/>
                <a:cs typeface="Arial"/>
              </a:rPr>
              <a:t>2013 to prevent major </a:t>
            </a:r>
            <a:r>
              <a:rPr sz="1000" b="1" dirty="0">
                <a:latin typeface="Arial"/>
                <a:cs typeface="Arial"/>
              </a:rPr>
              <a:t>lead </a:t>
            </a:r>
            <a:r>
              <a:rPr sz="1000" b="1" spc="-5" dirty="0">
                <a:latin typeface="Arial"/>
                <a:cs typeface="Arial"/>
              </a:rPr>
              <a:t>time increases, but rapid demand </a:t>
            </a:r>
            <a:r>
              <a:rPr sz="1000" b="1" dirty="0">
                <a:latin typeface="Arial"/>
                <a:cs typeface="Arial"/>
              </a:rPr>
              <a:t>growth </a:t>
            </a:r>
            <a:r>
              <a:rPr sz="1000" b="1" spc="-5" dirty="0">
                <a:latin typeface="Arial"/>
                <a:cs typeface="Arial"/>
              </a:rPr>
              <a:t>beginning in 2014 creates  the risk of expanding </a:t>
            </a:r>
            <a:r>
              <a:rPr sz="1000" b="1" dirty="0">
                <a:latin typeface="Arial"/>
                <a:cs typeface="Arial"/>
              </a:rPr>
              <a:t>lead </a:t>
            </a:r>
            <a:r>
              <a:rPr sz="1000" b="1" spc="-5" dirty="0">
                <a:latin typeface="Arial"/>
                <a:cs typeface="Arial"/>
              </a:rPr>
              <a:t>times and the loss of bargaining leverage for</a:t>
            </a:r>
            <a:r>
              <a:rPr sz="1000" b="1" spc="13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buyers.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top Centrifugal Engineered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manufacturers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are: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Times New Roman"/>
              <a:cs typeface="Times New Roman"/>
            </a:endParaRPr>
          </a:p>
          <a:p>
            <a:pPr marL="583565" lvl="3" indent="-227965">
              <a:lnSpc>
                <a:spcPct val="100000"/>
              </a:lnSpc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Sulzer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Flowserve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79193" y="4973573"/>
            <a:ext cx="4273550" cy="2200275"/>
          </a:xfrm>
          <a:custGeom>
            <a:avLst/>
            <a:gdLst/>
            <a:ahLst/>
            <a:cxnLst/>
            <a:rect l="l" t="t" r="r" b="b"/>
            <a:pathLst>
              <a:path w="4273550" h="2200275">
                <a:moveTo>
                  <a:pt x="0" y="2200272"/>
                </a:moveTo>
                <a:lnTo>
                  <a:pt x="4273101" y="2200272"/>
                </a:lnTo>
                <a:lnTo>
                  <a:pt x="4273101" y="0"/>
                </a:lnTo>
                <a:lnTo>
                  <a:pt x="0" y="0"/>
                </a:lnTo>
                <a:lnTo>
                  <a:pt x="0" y="2200272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85932" y="6599799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469"/>
                </a:lnTo>
              </a:path>
            </a:pathLst>
          </a:custGeom>
          <a:ln w="914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25554" y="658914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127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69748" y="6581527"/>
            <a:ext cx="0" cy="285115"/>
          </a:xfrm>
          <a:custGeom>
            <a:avLst/>
            <a:gdLst/>
            <a:ahLst/>
            <a:cxnLst/>
            <a:rect l="l" t="t" r="r" b="b"/>
            <a:pathLst>
              <a:path h="285115">
                <a:moveTo>
                  <a:pt x="0" y="0"/>
                </a:moveTo>
                <a:lnTo>
                  <a:pt x="0" y="284741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13942" y="6567823"/>
            <a:ext cx="0" cy="298450"/>
          </a:xfrm>
          <a:custGeom>
            <a:avLst/>
            <a:gdLst/>
            <a:ahLst/>
            <a:cxnLst/>
            <a:rect l="l" t="t" r="r" b="b"/>
            <a:pathLst>
              <a:path h="298450">
                <a:moveTo>
                  <a:pt x="0" y="0"/>
                </a:moveTo>
                <a:lnTo>
                  <a:pt x="0" y="298445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58136" y="6561732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536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01568" y="6555642"/>
            <a:ext cx="0" cy="311150"/>
          </a:xfrm>
          <a:custGeom>
            <a:avLst/>
            <a:gdLst/>
            <a:ahLst/>
            <a:cxnLst/>
            <a:rect l="l" t="t" r="r" b="b"/>
            <a:pathLst>
              <a:path h="311150">
                <a:moveTo>
                  <a:pt x="0" y="0"/>
                </a:moveTo>
                <a:lnTo>
                  <a:pt x="0" y="310626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45762" y="6546505"/>
            <a:ext cx="0" cy="320040"/>
          </a:xfrm>
          <a:custGeom>
            <a:avLst/>
            <a:gdLst/>
            <a:ahLst/>
            <a:cxnLst/>
            <a:rect l="l" t="t" r="r" b="b"/>
            <a:pathLst>
              <a:path h="320040">
                <a:moveTo>
                  <a:pt x="0" y="0"/>
                </a:moveTo>
                <a:lnTo>
                  <a:pt x="0" y="319762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89956" y="6541937"/>
            <a:ext cx="0" cy="324485"/>
          </a:xfrm>
          <a:custGeom>
            <a:avLst/>
            <a:gdLst/>
            <a:ahLst/>
            <a:cxnLst/>
            <a:rect l="l" t="t" r="r" b="b"/>
            <a:pathLst>
              <a:path h="324484">
                <a:moveTo>
                  <a:pt x="0" y="0"/>
                </a:moveTo>
                <a:lnTo>
                  <a:pt x="0" y="324330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33388" y="6537369"/>
            <a:ext cx="0" cy="328930"/>
          </a:xfrm>
          <a:custGeom>
            <a:avLst/>
            <a:gdLst/>
            <a:ahLst/>
            <a:cxnLst/>
            <a:rect l="l" t="t" r="r" b="b"/>
            <a:pathLst>
              <a:path h="328929">
                <a:moveTo>
                  <a:pt x="0" y="0"/>
                </a:moveTo>
                <a:lnTo>
                  <a:pt x="0" y="328898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77582" y="6523666"/>
            <a:ext cx="0" cy="342900"/>
          </a:xfrm>
          <a:custGeom>
            <a:avLst/>
            <a:gdLst/>
            <a:ahLst/>
            <a:cxnLst/>
            <a:rect l="l" t="t" r="r" b="b"/>
            <a:pathLst>
              <a:path h="342900">
                <a:moveTo>
                  <a:pt x="0" y="0"/>
                </a:moveTo>
                <a:lnTo>
                  <a:pt x="0" y="342603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021776" y="6511484"/>
            <a:ext cx="0" cy="354965"/>
          </a:xfrm>
          <a:custGeom>
            <a:avLst/>
            <a:gdLst/>
            <a:ahLst/>
            <a:cxnLst/>
            <a:rect l="l" t="t" r="r" b="b"/>
            <a:pathLst>
              <a:path h="354965">
                <a:moveTo>
                  <a:pt x="0" y="0"/>
                </a:moveTo>
                <a:lnTo>
                  <a:pt x="0" y="354784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65970" y="6502348"/>
            <a:ext cx="0" cy="364490"/>
          </a:xfrm>
          <a:custGeom>
            <a:avLst/>
            <a:gdLst/>
            <a:ahLst/>
            <a:cxnLst/>
            <a:rect l="l" t="t" r="r" b="b"/>
            <a:pathLst>
              <a:path h="364490">
                <a:moveTo>
                  <a:pt x="0" y="0"/>
                </a:moveTo>
                <a:lnTo>
                  <a:pt x="0" y="363920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109403" y="6482553"/>
            <a:ext cx="0" cy="384175"/>
          </a:xfrm>
          <a:custGeom>
            <a:avLst/>
            <a:gdLst/>
            <a:ahLst/>
            <a:cxnLst/>
            <a:rect l="l" t="t" r="r" b="b"/>
            <a:pathLst>
              <a:path h="384175">
                <a:moveTo>
                  <a:pt x="0" y="0"/>
                </a:moveTo>
                <a:lnTo>
                  <a:pt x="0" y="383715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53597" y="6482553"/>
            <a:ext cx="0" cy="384175"/>
          </a:xfrm>
          <a:custGeom>
            <a:avLst/>
            <a:gdLst/>
            <a:ahLst/>
            <a:cxnLst/>
            <a:rect l="l" t="t" r="r" b="b"/>
            <a:pathLst>
              <a:path h="384175">
                <a:moveTo>
                  <a:pt x="0" y="0"/>
                </a:moveTo>
                <a:lnTo>
                  <a:pt x="0" y="383715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97790" y="6482553"/>
            <a:ext cx="0" cy="384175"/>
          </a:xfrm>
          <a:custGeom>
            <a:avLst/>
            <a:gdLst/>
            <a:ahLst/>
            <a:cxnLst/>
            <a:rect l="l" t="t" r="r" b="b"/>
            <a:pathLst>
              <a:path h="384175">
                <a:moveTo>
                  <a:pt x="0" y="0"/>
                </a:moveTo>
                <a:lnTo>
                  <a:pt x="0" y="383715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41984" y="6487121"/>
            <a:ext cx="0" cy="379730"/>
          </a:xfrm>
          <a:custGeom>
            <a:avLst/>
            <a:gdLst/>
            <a:ahLst/>
            <a:cxnLst/>
            <a:rect l="l" t="t" r="r" b="b"/>
            <a:pathLst>
              <a:path h="379729">
                <a:moveTo>
                  <a:pt x="0" y="0"/>
                </a:moveTo>
                <a:lnTo>
                  <a:pt x="0" y="379147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85416" y="6526710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557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329611" y="6549551"/>
            <a:ext cx="0" cy="316865"/>
          </a:xfrm>
          <a:custGeom>
            <a:avLst/>
            <a:gdLst/>
            <a:ahLst/>
            <a:cxnLst/>
            <a:rect l="l" t="t" r="r" b="b"/>
            <a:pathLst>
              <a:path h="316865">
                <a:moveTo>
                  <a:pt x="0" y="0"/>
                </a:moveTo>
                <a:lnTo>
                  <a:pt x="0" y="316717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373804" y="6561732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536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417237" y="6567823"/>
            <a:ext cx="0" cy="298450"/>
          </a:xfrm>
          <a:custGeom>
            <a:avLst/>
            <a:gdLst/>
            <a:ahLst/>
            <a:cxnLst/>
            <a:rect l="l" t="t" r="r" b="b"/>
            <a:pathLst>
              <a:path h="298450">
                <a:moveTo>
                  <a:pt x="0" y="0"/>
                </a:moveTo>
                <a:lnTo>
                  <a:pt x="0" y="298445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461430" y="6555642"/>
            <a:ext cx="0" cy="311150"/>
          </a:xfrm>
          <a:custGeom>
            <a:avLst/>
            <a:gdLst/>
            <a:ahLst/>
            <a:cxnLst/>
            <a:rect l="l" t="t" r="r" b="b"/>
            <a:pathLst>
              <a:path h="311150">
                <a:moveTo>
                  <a:pt x="0" y="0"/>
                </a:moveTo>
                <a:lnTo>
                  <a:pt x="0" y="310626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505624" y="6540415"/>
            <a:ext cx="0" cy="326390"/>
          </a:xfrm>
          <a:custGeom>
            <a:avLst/>
            <a:gdLst/>
            <a:ahLst/>
            <a:cxnLst/>
            <a:rect l="l" t="t" r="r" b="b"/>
            <a:pathLst>
              <a:path h="326390">
                <a:moveTo>
                  <a:pt x="0" y="0"/>
                </a:moveTo>
                <a:lnTo>
                  <a:pt x="0" y="325853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549818" y="6529756"/>
            <a:ext cx="0" cy="336550"/>
          </a:xfrm>
          <a:custGeom>
            <a:avLst/>
            <a:gdLst/>
            <a:ahLst/>
            <a:cxnLst/>
            <a:rect l="l" t="t" r="r" b="b"/>
            <a:pathLst>
              <a:path h="336550">
                <a:moveTo>
                  <a:pt x="0" y="0"/>
                </a:moveTo>
                <a:lnTo>
                  <a:pt x="0" y="336512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593250" y="6517575"/>
            <a:ext cx="0" cy="349250"/>
          </a:xfrm>
          <a:custGeom>
            <a:avLst/>
            <a:gdLst/>
            <a:ahLst/>
            <a:cxnLst/>
            <a:rect l="l" t="t" r="r" b="b"/>
            <a:pathLst>
              <a:path h="349250">
                <a:moveTo>
                  <a:pt x="0" y="0"/>
                </a:moveTo>
                <a:lnTo>
                  <a:pt x="0" y="348693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637445" y="6499302"/>
            <a:ext cx="0" cy="367030"/>
          </a:xfrm>
          <a:custGeom>
            <a:avLst/>
            <a:gdLst/>
            <a:ahLst/>
            <a:cxnLst/>
            <a:rect l="l" t="t" r="r" b="b"/>
            <a:pathLst>
              <a:path h="367029">
                <a:moveTo>
                  <a:pt x="0" y="0"/>
                </a:moveTo>
                <a:lnTo>
                  <a:pt x="0" y="366965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81638" y="649016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4">
                <a:moveTo>
                  <a:pt x="0" y="0"/>
                </a:moveTo>
                <a:lnTo>
                  <a:pt x="0" y="376101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25833" y="6477985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283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769264" y="6468849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419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813459" y="6461235"/>
            <a:ext cx="0" cy="405130"/>
          </a:xfrm>
          <a:custGeom>
            <a:avLst/>
            <a:gdLst/>
            <a:ahLst/>
            <a:cxnLst/>
            <a:rect l="l" t="t" r="r" b="b"/>
            <a:pathLst>
              <a:path h="405129">
                <a:moveTo>
                  <a:pt x="0" y="0"/>
                </a:moveTo>
                <a:lnTo>
                  <a:pt x="0" y="405032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57652" y="6455145"/>
            <a:ext cx="0" cy="411480"/>
          </a:xfrm>
          <a:custGeom>
            <a:avLst/>
            <a:gdLst/>
            <a:ahLst/>
            <a:cxnLst/>
            <a:rect l="l" t="t" r="r" b="b"/>
            <a:pathLst>
              <a:path h="411479">
                <a:moveTo>
                  <a:pt x="0" y="0"/>
                </a:moveTo>
                <a:lnTo>
                  <a:pt x="0" y="411123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901085" y="6447531"/>
            <a:ext cx="0" cy="419100"/>
          </a:xfrm>
          <a:custGeom>
            <a:avLst/>
            <a:gdLst/>
            <a:ahLst/>
            <a:cxnLst/>
            <a:rect l="l" t="t" r="r" b="b"/>
            <a:pathLst>
              <a:path h="419100">
                <a:moveTo>
                  <a:pt x="0" y="0"/>
                </a:moveTo>
                <a:lnTo>
                  <a:pt x="0" y="418737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945278" y="6441440"/>
            <a:ext cx="0" cy="425450"/>
          </a:xfrm>
          <a:custGeom>
            <a:avLst/>
            <a:gdLst/>
            <a:ahLst/>
            <a:cxnLst/>
            <a:rect l="l" t="t" r="r" b="b"/>
            <a:pathLst>
              <a:path h="425450">
                <a:moveTo>
                  <a:pt x="0" y="0"/>
                </a:moveTo>
                <a:lnTo>
                  <a:pt x="0" y="424827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989473" y="6446009"/>
            <a:ext cx="0" cy="420370"/>
          </a:xfrm>
          <a:custGeom>
            <a:avLst/>
            <a:gdLst/>
            <a:ahLst/>
            <a:cxnLst/>
            <a:rect l="l" t="t" r="r" b="b"/>
            <a:pathLst>
              <a:path h="420370">
                <a:moveTo>
                  <a:pt x="0" y="0"/>
                </a:moveTo>
                <a:lnTo>
                  <a:pt x="0" y="420259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033666" y="6444486"/>
            <a:ext cx="0" cy="422275"/>
          </a:xfrm>
          <a:custGeom>
            <a:avLst/>
            <a:gdLst/>
            <a:ahLst/>
            <a:cxnLst/>
            <a:rect l="l" t="t" r="r" b="b"/>
            <a:pathLst>
              <a:path h="422275">
                <a:moveTo>
                  <a:pt x="0" y="0"/>
                </a:moveTo>
                <a:lnTo>
                  <a:pt x="0" y="421782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077099" y="6441440"/>
            <a:ext cx="0" cy="425450"/>
          </a:xfrm>
          <a:custGeom>
            <a:avLst/>
            <a:gdLst/>
            <a:ahLst/>
            <a:cxnLst/>
            <a:rect l="l" t="t" r="r" b="b"/>
            <a:pathLst>
              <a:path h="425450">
                <a:moveTo>
                  <a:pt x="0" y="0"/>
                </a:moveTo>
                <a:lnTo>
                  <a:pt x="0" y="424827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121293" y="6438395"/>
            <a:ext cx="0" cy="427990"/>
          </a:xfrm>
          <a:custGeom>
            <a:avLst/>
            <a:gdLst/>
            <a:ahLst/>
            <a:cxnLst/>
            <a:rect l="l" t="t" r="r" b="b"/>
            <a:pathLst>
              <a:path h="427990">
                <a:moveTo>
                  <a:pt x="0" y="0"/>
                </a:moveTo>
                <a:lnTo>
                  <a:pt x="0" y="427873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165486" y="6430782"/>
            <a:ext cx="0" cy="435609"/>
          </a:xfrm>
          <a:custGeom>
            <a:avLst/>
            <a:gdLst/>
            <a:ahLst/>
            <a:cxnLst/>
            <a:rect l="l" t="t" r="r" b="b"/>
            <a:pathLst>
              <a:path h="435609">
                <a:moveTo>
                  <a:pt x="0" y="0"/>
                </a:moveTo>
                <a:lnTo>
                  <a:pt x="0" y="435486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208919" y="6424691"/>
            <a:ext cx="0" cy="441959"/>
          </a:xfrm>
          <a:custGeom>
            <a:avLst/>
            <a:gdLst/>
            <a:ahLst/>
            <a:cxnLst/>
            <a:rect l="l" t="t" r="r" b="b"/>
            <a:pathLst>
              <a:path h="441959">
                <a:moveTo>
                  <a:pt x="0" y="0"/>
                </a:moveTo>
                <a:lnTo>
                  <a:pt x="0" y="441577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253112" y="6418600"/>
            <a:ext cx="0" cy="447675"/>
          </a:xfrm>
          <a:custGeom>
            <a:avLst/>
            <a:gdLst/>
            <a:ahLst/>
            <a:cxnLst/>
            <a:rect l="l" t="t" r="r" b="b"/>
            <a:pathLst>
              <a:path h="447675">
                <a:moveTo>
                  <a:pt x="0" y="0"/>
                </a:moveTo>
                <a:lnTo>
                  <a:pt x="0" y="447667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297307" y="6410987"/>
            <a:ext cx="0" cy="455295"/>
          </a:xfrm>
          <a:custGeom>
            <a:avLst/>
            <a:gdLst/>
            <a:ahLst/>
            <a:cxnLst/>
            <a:rect l="l" t="t" r="r" b="b"/>
            <a:pathLst>
              <a:path h="455295">
                <a:moveTo>
                  <a:pt x="0" y="0"/>
                </a:moveTo>
                <a:lnTo>
                  <a:pt x="0" y="455281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341500" y="6404896"/>
            <a:ext cx="0" cy="461645"/>
          </a:xfrm>
          <a:custGeom>
            <a:avLst/>
            <a:gdLst/>
            <a:ahLst/>
            <a:cxnLst/>
            <a:rect l="l" t="t" r="r" b="b"/>
            <a:pathLst>
              <a:path h="461645">
                <a:moveTo>
                  <a:pt x="0" y="0"/>
                </a:moveTo>
                <a:lnTo>
                  <a:pt x="0" y="461372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384933" y="6398805"/>
            <a:ext cx="0" cy="467995"/>
          </a:xfrm>
          <a:custGeom>
            <a:avLst/>
            <a:gdLst/>
            <a:ahLst/>
            <a:cxnLst/>
            <a:rect l="l" t="t" r="r" b="b"/>
            <a:pathLst>
              <a:path h="467995">
                <a:moveTo>
                  <a:pt x="0" y="0"/>
                </a:moveTo>
                <a:lnTo>
                  <a:pt x="0" y="467462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429126" y="6391192"/>
            <a:ext cx="0" cy="475615"/>
          </a:xfrm>
          <a:custGeom>
            <a:avLst/>
            <a:gdLst/>
            <a:ahLst/>
            <a:cxnLst/>
            <a:rect l="l" t="t" r="r" b="b"/>
            <a:pathLst>
              <a:path h="475615">
                <a:moveTo>
                  <a:pt x="0" y="0"/>
                </a:moveTo>
                <a:lnTo>
                  <a:pt x="0" y="475076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473321" y="6385102"/>
            <a:ext cx="0" cy="481330"/>
          </a:xfrm>
          <a:custGeom>
            <a:avLst/>
            <a:gdLst/>
            <a:ahLst/>
            <a:cxnLst/>
            <a:rect l="l" t="t" r="r" b="b"/>
            <a:pathLst>
              <a:path h="481329">
                <a:moveTo>
                  <a:pt x="0" y="0"/>
                </a:moveTo>
                <a:lnTo>
                  <a:pt x="0" y="481166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516752" y="6379011"/>
            <a:ext cx="0" cy="487680"/>
          </a:xfrm>
          <a:custGeom>
            <a:avLst/>
            <a:gdLst/>
            <a:ahLst/>
            <a:cxnLst/>
            <a:rect l="l" t="t" r="r" b="b"/>
            <a:pathLst>
              <a:path h="487679">
                <a:moveTo>
                  <a:pt x="0" y="0"/>
                </a:moveTo>
                <a:lnTo>
                  <a:pt x="0" y="487257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560947" y="6371397"/>
            <a:ext cx="0" cy="495300"/>
          </a:xfrm>
          <a:custGeom>
            <a:avLst/>
            <a:gdLst/>
            <a:ahLst/>
            <a:cxnLst/>
            <a:rect l="l" t="t" r="r" b="b"/>
            <a:pathLst>
              <a:path h="495300">
                <a:moveTo>
                  <a:pt x="0" y="0"/>
                </a:moveTo>
                <a:lnTo>
                  <a:pt x="0" y="494871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605141" y="6365307"/>
            <a:ext cx="0" cy="501015"/>
          </a:xfrm>
          <a:custGeom>
            <a:avLst/>
            <a:gdLst/>
            <a:ahLst/>
            <a:cxnLst/>
            <a:rect l="l" t="t" r="r" b="b"/>
            <a:pathLst>
              <a:path h="501015">
                <a:moveTo>
                  <a:pt x="0" y="0"/>
                </a:moveTo>
                <a:lnTo>
                  <a:pt x="0" y="500961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649335" y="6357693"/>
            <a:ext cx="0" cy="508634"/>
          </a:xfrm>
          <a:custGeom>
            <a:avLst/>
            <a:gdLst/>
            <a:ahLst/>
            <a:cxnLst/>
            <a:rect l="l" t="t" r="r" b="b"/>
            <a:pathLst>
              <a:path h="508634">
                <a:moveTo>
                  <a:pt x="0" y="0"/>
                </a:moveTo>
                <a:lnTo>
                  <a:pt x="0" y="508575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692767" y="6350080"/>
            <a:ext cx="0" cy="516255"/>
          </a:xfrm>
          <a:custGeom>
            <a:avLst/>
            <a:gdLst/>
            <a:ahLst/>
            <a:cxnLst/>
            <a:rect l="l" t="t" r="r" b="b"/>
            <a:pathLst>
              <a:path h="516254">
                <a:moveTo>
                  <a:pt x="0" y="0"/>
                </a:moveTo>
                <a:lnTo>
                  <a:pt x="0" y="516188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736960" y="6342466"/>
            <a:ext cx="0" cy="523875"/>
          </a:xfrm>
          <a:custGeom>
            <a:avLst/>
            <a:gdLst/>
            <a:ahLst/>
            <a:cxnLst/>
            <a:rect l="l" t="t" r="r" b="b"/>
            <a:pathLst>
              <a:path h="523875">
                <a:moveTo>
                  <a:pt x="0" y="0"/>
                </a:moveTo>
                <a:lnTo>
                  <a:pt x="0" y="523801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781155" y="6334853"/>
            <a:ext cx="0" cy="531495"/>
          </a:xfrm>
          <a:custGeom>
            <a:avLst/>
            <a:gdLst/>
            <a:ahLst/>
            <a:cxnLst/>
            <a:rect l="l" t="t" r="r" b="b"/>
            <a:pathLst>
              <a:path h="531495">
                <a:moveTo>
                  <a:pt x="0" y="0"/>
                </a:moveTo>
                <a:lnTo>
                  <a:pt x="0" y="531415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824586" y="6327240"/>
            <a:ext cx="0" cy="539115"/>
          </a:xfrm>
          <a:custGeom>
            <a:avLst/>
            <a:gdLst/>
            <a:ahLst/>
            <a:cxnLst/>
            <a:rect l="l" t="t" r="r" b="b"/>
            <a:pathLst>
              <a:path h="539115">
                <a:moveTo>
                  <a:pt x="0" y="0"/>
                </a:moveTo>
                <a:lnTo>
                  <a:pt x="0" y="539028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868781" y="6319626"/>
            <a:ext cx="0" cy="546735"/>
          </a:xfrm>
          <a:custGeom>
            <a:avLst/>
            <a:gdLst/>
            <a:ahLst/>
            <a:cxnLst/>
            <a:rect l="l" t="t" r="r" b="b"/>
            <a:pathLst>
              <a:path h="546734">
                <a:moveTo>
                  <a:pt x="0" y="0"/>
                </a:moveTo>
                <a:lnTo>
                  <a:pt x="0" y="546642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912974" y="6312013"/>
            <a:ext cx="0" cy="554355"/>
          </a:xfrm>
          <a:custGeom>
            <a:avLst/>
            <a:gdLst/>
            <a:ahLst/>
            <a:cxnLst/>
            <a:rect l="l" t="t" r="r" b="b"/>
            <a:pathLst>
              <a:path h="554354">
                <a:moveTo>
                  <a:pt x="0" y="0"/>
                </a:moveTo>
                <a:lnTo>
                  <a:pt x="0" y="554255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957169" y="6304400"/>
            <a:ext cx="0" cy="561975"/>
          </a:xfrm>
          <a:custGeom>
            <a:avLst/>
            <a:gdLst/>
            <a:ahLst/>
            <a:cxnLst/>
            <a:rect l="l" t="t" r="r" b="b"/>
            <a:pathLst>
              <a:path h="561975">
                <a:moveTo>
                  <a:pt x="0" y="0"/>
                </a:moveTo>
                <a:lnTo>
                  <a:pt x="0" y="561868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000600" y="6296786"/>
            <a:ext cx="0" cy="569595"/>
          </a:xfrm>
          <a:custGeom>
            <a:avLst/>
            <a:gdLst/>
            <a:ahLst/>
            <a:cxnLst/>
            <a:rect l="l" t="t" r="r" b="b"/>
            <a:pathLst>
              <a:path h="569595">
                <a:moveTo>
                  <a:pt x="0" y="0"/>
                </a:moveTo>
                <a:lnTo>
                  <a:pt x="0" y="569482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044795" y="6289173"/>
            <a:ext cx="0" cy="577215"/>
          </a:xfrm>
          <a:custGeom>
            <a:avLst/>
            <a:gdLst/>
            <a:ahLst/>
            <a:cxnLst/>
            <a:rect l="l" t="t" r="r" b="b"/>
            <a:pathLst>
              <a:path h="577215">
                <a:moveTo>
                  <a:pt x="0" y="0"/>
                </a:moveTo>
                <a:lnTo>
                  <a:pt x="0" y="577095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088988" y="6281559"/>
            <a:ext cx="0" cy="584835"/>
          </a:xfrm>
          <a:custGeom>
            <a:avLst/>
            <a:gdLst/>
            <a:ahLst/>
            <a:cxnLst/>
            <a:rect l="l" t="t" r="r" b="b"/>
            <a:pathLst>
              <a:path h="584834">
                <a:moveTo>
                  <a:pt x="0" y="0"/>
                </a:moveTo>
                <a:lnTo>
                  <a:pt x="0" y="584709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132421" y="6273946"/>
            <a:ext cx="0" cy="592455"/>
          </a:xfrm>
          <a:custGeom>
            <a:avLst/>
            <a:gdLst/>
            <a:ahLst/>
            <a:cxnLst/>
            <a:rect l="l" t="t" r="r" b="b"/>
            <a:pathLst>
              <a:path h="592454">
                <a:moveTo>
                  <a:pt x="0" y="0"/>
                </a:moveTo>
                <a:lnTo>
                  <a:pt x="0" y="592322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176615" y="6266333"/>
            <a:ext cx="0" cy="600075"/>
          </a:xfrm>
          <a:custGeom>
            <a:avLst/>
            <a:gdLst/>
            <a:ahLst/>
            <a:cxnLst/>
            <a:rect l="l" t="t" r="r" b="b"/>
            <a:pathLst>
              <a:path h="600075">
                <a:moveTo>
                  <a:pt x="0" y="0"/>
                </a:moveTo>
                <a:lnTo>
                  <a:pt x="0" y="599935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220809" y="6257196"/>
            <a:ext cx="0" cy="609600"/>
          </a:xfrm>
          <a:custGeom>
            <a:avLst/>
            <a:gdLst/>
            <a:ahLst/>
            <a:cxnLst/>
            <a:rect l="l" t="t" r="r" b="b"/>
            <a:pathLst>
              <a:path h="609600">
                <a:moveTo>
                  <a:pt x="0" y="0"/>
                </a:moveTo>
                <a:lnTo>
                  <a:pt x="0" y="609072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265003" y="6249583"/>
            <a:ext cx="0" cy="617220"/>
          </a:xfrm>
          <a:custGeom>
            <a:avLst/>
            <a:gdLst/>
            <a:ahLst/>
            <a:cxnLst/>
            <a:rect l="l" t="t" r="r" b="b"/>
            <a:pathLst>
              <a:path h="617220">
                <a:moveTo>
                  <a:pt x="0" y="0"/>
                </a:moveTo>
                <a:lnTo>
                  <a:pt x="0" y="616685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308434" y="6240447"/>
            <a:ext cx="0" cy="626110"/>
          </a:xfrm>
          <a:custGeom>
            <a:avLst/>
            <a:gdLst/>
            <a:ahLst/>
            <a:cxnLst/>
            <a:rect l="l" t="t" r="r" b="b"/>
            <a:pathLst>
              <a:path h="626109">
                <a:moveTo>
                  <a:pt x="0" y="0"/>
                </a:moveTo>
                <a:lnTo>
                  <a:pt x="0" y="625821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352629" y="6231311"/>
            <a:ext cx="0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0"/>
                </a:moveTo>
                <a:lnTo>
                  <a:pt x="0" y="634957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585932" y="6319626"/>
            <a:ext cx="0" cy="280670"/>
          </a:xfrm>
          <a:custGeom>
            <a:avLst/>
            <a:gdLst/>
            <a:ahLst/>
            <a:cxnLst/>
            <a:rect l="l" t="t" r="r" b="b"/>
            <a:pathLst>
              <a:path h="280670">
                <a:moveTo>
                  <a:pt x="0" y="0"/>
                </a:moveTo>
                <a:lnTo>
                  <a:pt x="0" y="280173"/>
                </a:lnTo>
              </a:path>
            </a:pathLst>
          </a:custGeom>
          <a:ln w="914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625554" y="6299831"/>
            <a:ext cx="0" cy="289560"/>
          </a:xfrm>
          <a:custGeom>
            <a:avLst/>
            <a:gdLst/>
            <a:ahLst/>
            <a:cxnLst/>
            <a:rect l="l" t="t" r="r" b="b"/>
            <a:pathLst>
              <a:path h="289559">
                <a:moveTo>
                  <a:pt x="0" y="0"/>
                </a:moveTo>
                <a:lnTo>
                  <a:pt x="0" y="289309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669748" y="6281559"/>
            <a:ext cx="0" cy="300355"/>
          </a:xfrm>
          <a:custGeom>
            <a:avLst/>
            <a:gdLst/>
            <a:ahLst/>
            <a:cxnLst/>
            <a:rect l="l" t="t" r="r" b="b"/>
            <a:pathLst>
              <a:path h="300354">
                <a:moveTo>
                  <a:pt x="0" y="0"/>
                </a:moveTo>
                <a:lnTo>
                  <a:pt x="0" y="299967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713942" y="6258719"/>
            <a:ext cx="0" cy="309245"/>
          </a:xfrm>
          <a:custGeom>
            <a:avLst/>
            <a:gdLst/>
            <a:ahLst/>
            <a:cxnLst/>
            <a:rect l="l" t="t" r="r" b="b"/>
            <a:pathLst>
              <a:path h="309245">
                <a:moveTo>
                  <a:pt x="0" y="0"/>
                </a:moveTo>
                <a:lnTo>
                  <a:pt x="0" y="309104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758136" y="6243492"/>
            <a:ext cx="0" cy="318770"/>
          </a:xfrm>
          <a:custGeom>
            <a:avLst/>
            <a:gdLst/>
            <a:ahLst/>
            <a:cxnLst/>
            <a:rect l="l" t="t" r="r" b="b"/>
            <a:pathLst>
              <a:path h="318770">
                <a:moveTo>
                  <a:pt x="0" y="0"/>
                </a:moveTo>
                <a:lnTo>
                  <a:pt x="0" y="318240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801568" y="6228265"/>
            <a:ext cx="0" cy="327660"/>
          </a:xfrm>
          <a:custGeom>
            <a:avLst/>
            <a:gdLst/>
            <a:ahLst/>
            <a:cxnLst/>
            <a:rect l="l" t="t" r="r" b="b"/>
            <a:pathLst>
              <a:path h="327659">
                <a:moveTo>
                  <a:pt x="0" y="0"/>
                </a:moveTo>
                <a:lnTo>
                  <a:pt x="0" y="327376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845762" y="6209993"/>
            <a:ext cx="0" cy="336550"/>
          </a:xfrm>
          <a:custGeom>
            <a:avLst/>
            <a:gdLst/>
            <a:ahLst/>
            <a:cxnLst/>
            <a:rect l="l" t="t" r="r" b="b"/>
            <a:pathLst>
              <a:path h="336550">
                <a:moveTo>
                  <a:pt x="0" y="0"/>
                </a:moveTo>
                <a:lnTo>
                  <a:pt x="0" y="336512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889956" y="6196289"/>
            <a:ext cx="0" cy="346075"/>
          </a:xfrm>
          <a:custGeom>
            <a:avLst/>
            <a:gdLst/>
            <a:ahLst/>
            <a:cxnLst/>
            <a:rect l="l" t="t" r="r" b="b"/>
            <a:pathLst>
              <a:path h="346075">
                <a:moveTo>
                  <a:pt x="0" y="0"/>
                </a:moveTo>
                <a:lnTo>
                  <a:pt x="0" y="345648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933388" y="6179540"/>
            <a:ext cx="0" cy="358140"/>
          </a:xfrm>
          <a:custGeom>
            <a:avLst/>
            <a:gdLst/>
            <a:ahLst/>
            <a:cxnLst/>
            <a:rect l="l" t="t" r="r" b="b"/>
            <a:pathLst>
              <a:path h="358140">
                <a:moveTo>
                  <a:pt x="0" y="0"/>
                </a:moveTo>
                <a:lnTo>
                  <a:pt x="0" y="357829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977582" y="6150609"/>
            <a:ext cx="0" cy="373380"/>
          </a:xfrm>
          <a:custGeom>
            <a:avLst/>
            <a:gdLst/>
            <a:ahLst/>
            <a:cxnLst/>
            <a:rect l="l" t="t" r="r" b="b"/>
            <a:pathLst>
              <a:path h="373379">
                <a:moveTo>
                  <a:pt x="0" y="0"/>
                </a:moveTo>
                <a:lnTo>
                  <a:pt x="0" y="373056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021776" y="6123201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283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065970" y="6098838"/>
            <a:ext cx="0" cy="403860"/>
          </a:xfrm>
          <a:custGeom>
            <a:avLst/>
            <a:gdLst/>
            <a:ahLst/>
            <a:cxnLst/>
            <a:rect l="l" t="t" r="r" b="b"/>
            <a:pathLst>
              <a:path h="403859">
                <a:moveTo>
                  <a:pt x="0" y="0"/>
                </a:moveTo>
                <a:lnTo>
                  <a:pt x="0" y="403510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109403" y="6062293"/>
            <a:ext cx="0" cy="420370"/>
          </a:xfrm>
          <a:custGeom>
            <a:avLst/>
            <a:gdLst/>
            <a:ahLst/>
            <a:cxnLst/>
            <a:rect l="l" t="t" r="r" b="b"/>
            <a:pathLst>
              <a:path h="420370">
                <a:moveTo>
                  <a:pt x="0" y="0"/>
                </a:moveTo>
                <a:lnTo>
                  <a:pt x="0" y="420259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153597" y="6047066"/>
            <a:ext cx="0" cy="435609"/>
          </a:xfrm>
          <a:custGeom>
            <a:avLst/>
            <a:gdLst/>
            <a:ahLst/>
            <a:cxnLst/>
            <a:rect l="l" t="t" r="r" b="b"/>
            <a:pathLst>
              <a:path h="435610">
                <a:moveTo>
                  <a:pt x="0" y="0"/>
                </a:moveTo>
                <a:lnTo>
                  <a:pt x="0" y="435486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197790" y="6033362"/>
            <a:ext cx="0" cy="449580"/>
          </a:xfrm>
          <a:custGeom>
            <a:avLst/>
            <a:gdLst/>
            <a:ahLst/>
            <a:cxnLst/>
            <a:rect l="l" t="t" r="r" b="b"/>
            <a:pathLst>
              <a:path h="449579">
                <a:moveTo>
                  <a:pt x="0" y="0"/>
                </a:moveTo>
                <a:lnTo>
                  <a:pt x="0" y="449190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241984" y="6024226"/>
            <a:ext cx="0" cy="462915"/>
          </a:xfrm>
          <a:custGeom>
            <a:avLst/>
            <a:gdLst/>
            <a:ahLst/>
            <a:cxnLst/>
            <a:rect l="l" t="t" r="r" b="b"/>
            <a:pathLst>
              <a:path h="462914">
                <a:moveTo>
                  <a:pt x="0" y="0"/>
                </a:moveTo>
                <a:lnTo>
                  <a:pt x="0" y="462894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285416" y="6092747"/>
            <a:ext cx="0" cy="434340"/>
          </a:xfrm>
          <a:custGeom>
            <a:avLst/>
            <a:gdLst/>
            <a:ahLst/>
            <a:cxnLst/>
            <a:rect l="l" t="t" r="r" b="b"/>
            <a:pathLst>
              <a:path h="434340">
                <a:moveTo>
                  <a:pt x="0" y="0"/>
                </a:moveTo>
                <a:lnTo>
                  <a:pt x="0" y="433963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329611" y="6141473"/>
            <a:ext cx="0" cy="408305"/>
          </a:xfrm>
          <a:custGeom>
            <a:avLst/>
            <a:gdLst/>
            <a:ahLst/>
            <a:cxnLst/>
            <a:rect l="l" t="t" r="r" b="b"/>
            <a:pathLst>
              <a:path h="408304">
                <a:moveTo>
                  <a:pt x="0" y="0"/>
                </a:moveTo>
                <a:lnTo>
                  <a:pt x="0" y="408078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373804" y="6174971"/>
            <a:ext cx="0" cy="387350"/>
          </a:xfrm>
          <a:custGeom>
            <a:avLst/>
            <a:gdLst/>
            <a:ahLst/>
            <a:cxnLst/>
            <a:rect l="l" t="t" r="r" b="b"/>
            <a:pathLst>
              <a:path h="387350">
                <a:moveTo>
                  <a:pt x="0" y="0"/>
                </a:moveTo>
                <a:lnTo>
                  <a:pt x="0" y="386760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417237" y="6197812"/>
            <a:ext cx="0" cy="370205"/>
          </a:xfrm>
          <a:custGeom>
            <a:avLst/>
            <a:gdLst/>
            <a:ahLst/>
            <a:cxnLst/>
            <a:rect l="l" t="t" r="r" b="b"/>
            <a:pathLst>
              <a:path h="370204">
                <a:moveTo>
                  <a:pt x="0" y="0"/>
                </a:moveTo>
                <a:lnTo>
                  <a:pt x="0" y="370011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461430" y="6178017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624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505624" y="6153654"/>
            <a:ext cx="0" cy="387350"/>
          </a:xfrm>
          <a:custGeom>
            <a:avLst/>
            <a:gdLst/>
            <a:ahLst/>
            <a:cxnLst/>
            <a:rect l="l" t="t" r="r" b="b"/>
            <a:pathLst>
              <a:path h="387350">
                <a:moveTo>
                  <a:pt x="0" y="0"/>
                </a:moveTo>
                <a:lnTo>
                  <a:pt x="0" y="386760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549818" y="6133859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896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593250" y="6112542"/>
            <a:ext cx="0" cy="405130"/>
          </a:xfrm>
          <a:custGeom>
            <a:avLst/>
            <a:gdLst/>
            <a:ahLst/>
            <a:cxnLst/>
            <a:rect l="l" t="t" r="r" b="b"/>
            <a:pathLst>
              <a:path h="405129">
                <a:moveTo>
                  <a:pt x="0" y="0"/>
                </a:moveTo>
                <a:lnTo>
                  <a:pt x="0" y="405032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637445" y="6072952"/>
            <a:ext cx="0" cy="426720"/>
          </a:xfrm>
          <a:custGeom>
            <a:avLst/>
            <a:gdLst/>
            <a:ahLst/>
            <a:cxnLst/>
            <a:rect l="l" t="t" r="r" b="b"/>
            <a:pathLst>
              <a:path h="426720">
                <a:moveTo>
                  <a:pt x="0" y="0"/>
                </a:moveTo>
                <a:lnTo>
                  <a:pt x="0" y="426350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681638" y="6044021"/>
            <a:ext cx="0" cy="446405"/>
          </a:xfrm>
          <a:custGeom>
            <a:avLst/>
            <a:gdLst/>
            <a:ahLst/>
            <a:cxnLst/>
            <a:rect l="l" t="t" r="r" b="b"/>
            <a:pathLst>
              <a:path h="446404">
                <a:moveTo>
                  <a:pt x="0" y="0"/>
                </a:moveTo>
                <a:lnTo>
                  <a:pt x="0" y="446145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725833" y="6012045"/>
            <a:ext cx="0" cy="466090"/>
          </a:xfrm>
          <a:custGeom>
            <a:avLst/>
            <a:gdLst/>
            <a:ahLst/>
            <a:cxnLst/>
            <a:rect l="l" t="t" r="r" b="b"/>
            <a:pathLst>
              <a:path h="466089">
                <a:moveTo>
                  <a:pt x="0" y="0"/>
                </a:moveTo>
                <a:lnTo>
                  <a:pt x="0" y="465940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769264" y="5980069"/>
            <a:ext cx="0" cy="488950"/>
          </a:xfrm>
          <a:custGeom>
            <a:avLst/>
            <a:gdLst/>
            <a:ahLst/>
            <a:cxnLst/>
            <a:rect l="l" t="t" r="r" b="b"/>
            <a:pathLst>
              <a:path h="488950">
                <a:moveTo>
                  <a:pt x="0" y="0"/>
                </a:moveTo>
                <a:lnTo>
                  <a:pt x="0" y="488780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813459" y="5966364"/>
            <a:ext cx="0" cy="495300"/>
          </a:xfrm>
          <a:custGeom>
            <a:avLst/>
            <a:gdLst/>
            <a:ahLst/>
            <a:cxnLst/>
            <a:rect l="l" t="t" r="r" b="b"/>
            <a:pathLst>
              <a:path h="495300">
                <a:moveTo>
                  <a:pt x="0" y="0"/>
                </a:moveTo>
                <a:lnTo>
                  <a:pt x="0" y="494871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857652" y="5952660"/>
            <a:ext cx="0" cy="502920"/>
          </a:xfrm>
          <a:custGeom>
            <a:avLst/>
            <a:gdLst/>
            <a:ahLst/>
            <a:cxnLst/>
            <a:rect l="l" t="t" r="r" b="b"/>
            <a:pathLst>
              <a:path h="502920">
                <a:moveTo>
                  <a:pt x="0" y="0"/>
                </a:moveTo>
                <a:lnTo>
                  <a:pt x="0" y="502484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3901085" y="5940479"/>
            <a:ext cx="0" cy="507365"/>
          </a:xfrm>
          <a:custGeom>
            <a:avLst/>
            <a:gdLst/>
            <a:ahLst/>
            <a:cxnLst/>
            <a:rect l="l" t="t" r="r" b="b"/>
            <a:pathLst>
              <a:path h="507364">
                <a:moveTo>
                  <a:pt x="0" y="0"/>
                </a:moveTo>
                <a:lnTo>
                  <a:pt x="0" y="507052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3945278" y="5926775"/>
            <a:ext cx="0" cy="514984"/>
          </a:xfrm>
          <a:custGeom>
            <a:avLst/>
            <a:gdLst/>
            <a:ahLst/>
            <a:cxnLst/>
            <a:rect l="l" t="t" r="r" b="b"/>
            <a:pathLst>
              <a:path h="514985">
                <a:moveTo>
                  <a:pt x="0" y="0"/>
                </a:moveTo>
                <a:lnTo>
                  <a:pt x="0" y="514665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3989473" y="5929820"/>
            <a:ext cx="0" cy="516255"/>
          </a:xfrm>
          <a:custGeom>
            <a:avLst/>
            <a:gdLst/>
            <a:ahLst/>
            <a:cxnLst/>
            <a:rect l="l" t="t" r="r" b="b"/>
            <a:pathLst>
              <a:path h="516254">
                <a:moveTo>
                  <a:pt x="0" y="0"/>
                </a:moveTo>
                <a:lnTo>
                  <a:pt x="0" y="516188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033666" y="5926775"/>
            <a:ext cx="0" cy="518159"/>
          </a:xfrm>
          <a:custGeom>
            <a:avLst/>
            <a:gdLst/>
            <a:ahLst/>
            <a:cxnLst/>
            <a:rect l="l" t="t" r="r" b="b"/>
            <a:pathLst>
              <a:path h="518160">
                <a:moveTo>
                  <a:pt x="0" y="0"/>
                </a:moveTo>
                <a:lnTo>
                  <a:pt x="0" y="517711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077099" y="5920684"/>
            <a:ext cx="0" cy="521334"/>
          </a:xfrm>
          <a:custGeom>
            <a:avLst/>
            <a:gdLst/>
            <a:ahLst/>
            <a:cxnLst/>
            <a:rect l="l" t="t" r="r" b="b"/>
            <a:pathLst>
              <a:path h="521335">
                <a:moveTo>
                  <a:pt x="0" y="0"/>
                </a:moveTo>
                <a:lnTo>
                  <a:pt x="0" y="520756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121293" y="5916116"/>
            <a:ext cx="0" cy="522605"/>
          </a:xfrm>
          <a:custGeom>
            <a:avLst/>
            <a:gdLst/>
            <a:ahLst/>
            <a:cxnLst/>
            <a:rect l="l" t="t" r="r" b="b"/>
            <a:pathLst>
              <a:path h="522604">
                <a:moveTo>
                  <a:pt x="0" y="0"/>
                </a:moveTo>
                <a:lnTo>
                  <a:pt x="0" y="522279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165486" y="5908502"/>
            <a:ext cx="0" cy="522605"/>
          </a:xfrm>
          <a:custGeom>
            <a:avLst/>
            <a:gdLst/>
            <a:ahLst/>
            <a:cxnLst/>
            <a:rect l="l" t="t" r="r" b="b"/>
            <a:pathLst>
              <a:path h="522604">
                <a:moveTo>
                  <a:pt x="0" y="0"/>
                </a:moveTo>
                <a:lnTo>
                  <a:pt x="0" y="522279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208919" y="5900889"/>
            <a:ext cx="0" cy="523875"/>
          </a:xfrm>
          <a:custGeom>
            <a:avLst/>
            <a:gdLst/>
            <a:ahLst/>
            <a:cxnLst/>
            <a:rect l="l" t="t" r="r" b="b"/>
            <a:pathLst>
              <a:path h="523875">
                <a:moveTo>
                  <a:pt x="0" y="0"/>
                </a:moveTo>
                <a:lnTo>
                  <a:pt x="0" y="523801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253112" y="5893276"/>
            <a:ext cx="0" cy="525780"/>
          </a:xfrm>
          <a:custGeom>
            <a:avLst/>
            <a:gdLst/>
            <a:ahLst/>
            <a:cxnLst/>
            <a:rect l="l" t="t" r="r" b="b"/>
            <a:pathLst>
              <a:path h="525779">
                <a:moveTo>
                  <a:pt x="0" y="0"/>
                </a:moveTo>
                <a:lnTo>
                  <a:pt x="0" y="525324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297307" y="5885662"/>
            <a:ext cx="0" cy="525780"/>
          </a:xfrm>
          <a:custGeom>
            <a:avLst/>
            <a:gdLst/>
            <a:ahLst/>
            <a:cxnLst/>
            <a:rect l="l" t="t" r="r" b="b"/>
            <a:pathLst>
              <a:path h="525779">
                <a:moveTo>
                  <a:pt x="0" y="0"/>
                </a:moveTo>
                <a:lnTo>
                  <a:pt x="0" y="525324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341500" y="5875004"/>
            <a:ext cx="0" cy="530225"/>
          </a:xfrm>
          <a:custGeom>
            <a:avLst/>
            <a:gdLst/>
            <a:ahLst/>
            <a:cxnLst/>
            <a:rect l="l" t="t" r="r" b="b"/>
            <a:pathLst>
              <a:path h="530225">
                <a:moveTo>
                  <a:pt x="0" y="0"/>
                </a:moveTo>
                <a:lnTo>
                  <a:pt x="0" y="529892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384933" y="5865867"/>
            <a:ext cx="0" cy="533400"/>
          </a:xfrm>
          <a:custGeom>
            <a:avLst/>
            <a:gdLst/>
            <a:ahLst/>
            <a:cxnLst/>
            <a:rect l="l" t="t" r="r" b="b"/>
            <a:pathLst>
              <a:path h="533400">
                <a:moveTo>
                  <a:pt x="0" y="0"/>
                </a:moveTo>
                <a:lnTo>
                  <a:pt x="0" y="532938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429126" y="5855209"/>
            <a:ext cx="0" cy="536575"/>
          </a:xfrm>
          <a:custGeom>
            <a:avLst/>
            <a:gdLst/>
            <a:ahLst/>
            <a:cxnLst/>
            <a:rect l="l" t="t" r="r" b="b"/>
            <a:pathLst>
              <a:path h="536575">
                <a:moveTo>
                  <a:pt x="0" y="0"/>
                </a:moveTo>
                <a:lnTo>
                  <a:pt x="0" y="535983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473321" y="5844550"/>
            <a:ext cx="0" cy="541020"/>
          </a:xfrm>
          <a:custGeom>
            <a:avLst/>
            <a:gdLst/>
            <a:ahLst/>
            <a:cxnLst/>
            <a:rect l="l" t="t" r="r" b="b"/>
            <a:pathLst>
              <a:path h="541020">
                <a:moveTo>
                  <a:pt x="0" y="0"/>
                </a:moveTo>
                <a:lnTo>
                  <a:pt x="0" y="540551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516752" y="5830846"/>
            <a:ext cx="0" cy="548640"/>
          </a:xfrm>
          <a:custGeom>
            <a:avLst/>
            <a:gdLst/>
            <a:ahLst/>
            <a:cxnLst/>
            <a:rect l="l" t="t" r="r" b="b"/>
            <a:pathLst>
              <a:path h="548639">
                <a:moveTo>
                  <a:pt x="0" y="0"/>
                </a:moveTo>
                <a:lnTo>
                  <a:pt x="0" y="548164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560947" y="5817142"/>
            <a:ext cx="0" cy="554355"/>
          </a:xfrm>
          <a:custGeom>
            <a:avLst/>
            <a:gdLst/>
            <a:ahLst/>
            <a:cxnLst/>
            <a:rect l="l" t="t" r="r" b="b"/>
            <a:pathLst>
              <a:path h="554354">
                <a:moveTo>
                  <a:pt x="0" y="0"/>
                </a:moveTo>
                <a:lnTo>
                  <a:pt x="0" y="554255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605141" y="5803438"/>
            <a:ext cx="0" cy="561975"/>
          </a:xfrm>
          <a:custGeom>
            <a:avLst/>
            <a:gdLst/>
            <a:ahLst/>
            <a:cxnLst/>
            <a:rect l="l" t="t" r="r" b="b"/>
            <a:pathLst>
              <a:path h="561975">
                <a:moveTo>
                  <a:pt x="0" y="0"/>
                </a:moveTo>
                <a:lnTo>
                  <a:pt x="0" y="561868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649335" y="5789734"/>
            <a:ext cx="0" cy="568325"/>
          </a:xfrm>
          <a:custGeom>
            <a:avLst/>
            <a:gdLst/>
            <a:ahLst/>
            <a:cxnLst/>
            <a:rect l="l" t="t" r="r" b="b"/>
            <a:pathLst>
              <a:path h="568325">
                <a:moveTo>
                  <a:pt x="0" y="0"/>
                </a:moveTo>
                <a:lnTo>
                  <a:pt x="0" y="567959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692767" y="5776029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4050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736960" y="5762325"/>
            <a:ext cx="0" cy="580390"/>
          </a:xfrm>
          <a:custGeom>
            <a:avLst/>
            <a:gdLst/>
            <a:ahLst/>
            <a:cxnLst/>
            <a:rect l="l" t="t" r="r" b="b"/>
            <a:pathLst>
              <a:path h="580389">
                <a:moveTo>
                  <a:pt x="0" y="0"/>
                </a:moveTo>
                <a:lnTo>
                  <a:pt x="0" y="580141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781155" y="5747099"/>
            <a:ext cx="0" cy="588010"/>
          </a:xfrm>
          <a:custGeom>
            <a:avLst/>
            <a:gdLst/>
            <a:ahLst/>
            <a:cxnLst/>
            <a:rect l="l" t="t" r="r" b="b"/>
            <a:pathLst>
              <a:path h="588010">
                <a:moveTo>
                  <a:pt x="0" y="0"/>
                </a:moveTo>
                <a:lnTo>
                  <a:pt x="0" y="587754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824586" y="5733395"/>
            <a:ext cx="0" cy="594360"/>
          </a:xfrm>
          <a:custGeom>
            <a:avLst/>
            <a:gdLst/>
            <a:ahLst/>
            <a:cxnLst/>
            <a:rect l="l" t="t" r="r" b="b"/>
            <a:pathLst>
              <a:path h="594360">
                <a:moveTo>
                  <a:pt x="0" y="0"/>
                </a:moveTo>
                <a:lnTo>
                  <a:pt x="0" y="593845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868781" y="5719690"/>
            <a:ext cx="0" cy="600075"/>
          </a:xfrm>
          <a:custGeom>
            <a:avLst/>
            <a:gdLst/>
            <a:ahLst/>
            <a:cxnLst/>
            <a:rect l="l" t="t" r="r" b="b"/>
            <a:pathLst>
              <a:path h="600075">
                <a:moveTo>
                  <a:pt x="0" y="0"/>
                </a:moveTo>
                <a:lnTo>
                  <a:pt x="0" y="599935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912974" y="5704463"/>
            <a:ext cx="0" cy="607695"/>
          </a:xfrm>
          <a:custGeom>
            <a:avLst/>
            <a:gdLst/>
            <a:ahLst/>
            <a:cxnLst/>
            <a:rect l="l" t="t" r="r" b="b"/>
            <a:pathLst>
              <a:path h="607695">
                <a:moveTo>
                  <a:pt x="0" y="0"/>
                </a:moveTo>
                <a:lnTo>
                  <a:pt x="0" y="607549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957169" y="5690760"/>
            <a:ext cx="0" cy="614045"/>
          </a:xfrm>
          <a:custGeom>
            <a:avLst/>
            <a:gdLst/>
            <a:ahLst/>
            <a:cxnLst/>
            <a:rect l="l" t="t" r="r" b="b"/>
            <a:pathLst>
              <a:path h="614045">
                <a:moveTo>
                  <a:pt x="0" y="0"/>
                </a:moveTo>
                <a:lnTo>
                  <a:pt x="0" y="613640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5000600" y="5675533"/>
            <a:ext cx="0" cy="621665"/>
          </a:xfrm>
          <a:custGeom>
            <a:avLst/>
            <a:gdLst/>
            <a:ahLst/>
            <a:cxnLst/>
            <a:rect l="l" t="t" r="r" b="b"/>
            <a:pathLst>
              <a:path h="621664">
                <a:moveTo>
                  <a:pt x="0" y="0"/>
                </a:moveTo>
                <a:lnTo>
                  <a:pt x="0" y="621253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044795" y="5660306"/>
            <a:ext cx="0" cy="629285"/>
          </a:xfrm>
          <a:custGeom>
            <a:avLst/>
            <a:gdLst/>
            <a:ahLst/>
            <a:cxnLst/>
            <a:rect l="l" t="t" r="r" b="b"/>
            <a:pathLst>
              <a:path h="629285">
                <a:moveTo>
                  <a:pt x="0" y="0"/>
                </a:moveTo>
                <a:lnTo>
                  <a:pt x="0" y="628866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088988" y="5645079"/>
            <a:ext cx="0" cy="636905"/>
          </a:xfrm>
          <a:custGeom>
            <a:avLst/>
            <a:gdLst/>
            <a:ahLst/>
            <a:cxnLst/>
            <a:rect l="l" t="t" r="r" b="b"/>
            <a:pathLst>
              <a:path h="636904">
                <a:moveTo>
                  <a:pt x="0" y="0"/>
                </a:moveTo>
                <a:lnTo>
                  <a:pt x="0" y="636480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132421" y="5629852"/>
            <a:ext cx="0" cy="644525"/>
          </a:xfrm>
          <a:custGeom>
            <a:avLst/>
            <a:gdLst/>
            <a:ahLst/>
            <a:cxnLst/>
            <a:rect l="l" t="t" r="r" b="b"/>
            <a:pathLst>
              <a:path h="644525">
                <a:moveTo>
                  <a:pt x="0" y="0"/>
                </a:moveTo>
                <a:lnTo>
                  <a:pt x="0" y="644093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5176615" y="5614625"/>
            <a:ext cx="0" cy="652145"/>
          </a:xfrm>
          <a:custGeom>
            <a:avLst/>
            <a:gdLst/>
            <a:ahLst/>
            <a:cxnLst/>
            <a:rect l="l" t="t" r="r" b="b"/>
            <a:pathLst>
              <a:path h="652145">
                <a:moveTo>
                  <a:pt x="0" y="0"/>
                </a:moveTo>
                <a:lnTo>
                  <a:pt x="0" y="651707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5220809" y="5597876"/>
            <a:ext cx="0" cy="659765"/>
          </a:xfrm>
          <a:custGeom>
            <a:avLst/>
            <a:gdLst/>
            <a:ahLst/>
            <a:cxnLst/>
            <a:rect l="l" t="t" r="r" b="b"/>
            <a:pathLst>
              <a:path h="659764">
                <a:moveTo>
                  <a:pt x="0" y="0"/>
                </a:moveTo>
                <a:lnTo>
                  <a:pt x="0" y="659320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5265003" y="5581126"/>
            <a:ext cx="0" cy="668655"/>
          </a:xfrm>
          <a:custGeom>
            <a:avLst/>
            <a:gdLst/>
            <a:ahLst/>
            <a:cxnLst/>
            <a:rect l="l" t="t" r="r" b="b"/>
            <a:pathLst>
              <a:path h="668654">
                <a:moveTo>
                  <a:pt x="0" y="0"/>
                </a:moveTo>
                <a:lnTo>
                  <a:pt x="0" y="668456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5308434" y="5564377"/>
            <a:ext cx="0" cy="676275"/>
          </a:xfrm>
          <a:custGeom>
            <a:avLst/>
            <a:gdLst/>
            <a:ahLst/>
            <a:cxnLst/>
            <a:rect l="l" t="t" r="r" b="b"/>
            <a:pathLst>
              <a:path h="676275">
                <a:moveTo>
                  <a:pt x="0" y="0"/>
                </a:moveTo>
                <a:lnTo>
                  <a:pt x="0" y="676069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5352629" y="5547628"/>
            <a:ext cx="0" cy="683895"/>
          </a:xfrm>
          <a:custGeom>
            <a:avLst/>
            <a:gdLst/>
            <a:ahLst/>
            <a:cxnLst/>
            <a:rect l="l" t="t" r="r" b="b"/>
            <a:pathLst>
              <a:path h="683895">
                <a:moveTo>
                  <a:pt x="0" y="0"/>
                </a:moveTo>
                <a:lnTo>
                  <a:pt x="0" y="683683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2581360" y="6305161"/>
            <a:ext cx="9525" cy="0"/>
          </a:xfrm>
          <a:custGeom>
            <a:avLst/>
            <a:gdLst/>
            <a:ahLst/>
            <a:cxnLst/>
            <a:rect l="l" t="t" r="r" b="b"/>
            <a:pathLst>
              <a:path w="9525">
                <a:moveTo>
                  <a:pt x="0" y="0"/>
                </a:moveTo>
                <a:lnTo>
                  <a:pt x="9143" y="0"/>
                </a:lnTo>
              </a:path>
            </a:pathLst>
          </a:custGeom>
          <a:ln w="28930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2616411" y="6284605"/>
            <a:ext cx="18415" cy="0"/>
          </a:xfrm>
          <a:custGeom>
            <a:avLst/>
            <a:gdLst/>
            <a:ahLst/>
            <a:cxnLst/>
            <a:rect l="l" t="t" r="r" b="b"/>
            <a:pathLst>
              <a:path w="18414">
                <a:moveTo>
                  <a:pt x="0" y="0"/>
                </a:moveTo>
                <a:lnTo>
                  <a:pt x="18287" y="0"/>
                </a:lnTo>
              </a:path>
            </a:pathLst>
          </a:custGeom>
          <a:ln w="3045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2660605" y="6265571"/>
            <a:ext cx="18415" cy="0"/>
          </a:xfrm>
          <a:custGeom>
            <a:avLst/>
            <a:gdLst/>
            <a:ahLst/>
            <a:cxnLst/>
            <a:rect l="l" t="t" r="r" b="b"/>
            <a:pathLst>
              <a:path w="18414">
                <a:moveTo>
                  <a:pt x="0" y="0"/>
                </a:moveTo>
                <a:lnTo>
                  <a:pt x="18287" y="0"/>
                </a:lnTo>
              </a:path>
            </a:pathLst>
          </a:custGeom>
          <a:ln w="31976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2704799" y="6241970"/>
            <a:ext cx="18415" cy="0"/>
          </a:xfrm>
          <a:custGeom>
            <a:avLst/>
            <a:gdLst/>
            <a:ahLst/>
            <a:cxnLst/>
            <a:rect l="l" t="t" r="r" b="b"/>
            <a:pathLst>
              <a:path w="18414">
                <a:moveTo>
                  <a:pt x="0" y="0"/>
                </a:moveTo>
                <a:lnTo>
                  <a:pt x="18287" y="0"/>
                </a:lnTo>
              </a:path>
            </a:pathLst>
          </a:custGeom>
          <a:ln w="3349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2748993" y="6225981"/>
            <a:ext cx="18415" cy="0"/>
          </a:xfrm>
          <a:custGeom>
            <a:avLst/>
            <a:gdLst/>
            <a:ahLst/>
            <a:cxnLst/>
            <a:rect l="l" t="t" r="r" b="b"/>
            <a:pathLst>
              <a:path w="18414">
                <a:moveTo>
                  <a:pt x="0" y="0"/>
                </a:moveTo>
                <a:lnTo>
                  <a:pt x="18287" y="0"/>
                </a:lnTo>
              </a:path>
            </a:pathLst>
          </a:custGeom>
          <a:ln w="3502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793187" y="6209993"/>
            <a:ext cx="17145" cy="0"/>
          </a:xfrm>
          <a:custGeom>
            <a:avLst/>
            <a:gdLst/>
            <a:ahLst/>
            <a:cxnLst/>
            <a:rect l="l" t="t" r="r" b="b"/>
            <a:pathLst>
              <a:path w="17144">
                <a:moveTo>
                  <a:pt x="0" y="0"/>
                </a:moveTo>
                <a:lnTo>
                  <a:pt x="16763" y="0"/>
                </a:lnTo>
              </a:path>
            </a:pathLst>
          </a:custGeom>
          <a:ln w="3654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2837381" y="6190960"/>
            <a:ext cx="17145" cy="0"/>
          </a:xfrm>
          <a:custGeom>
            <a:avLst/>
            <a:gdLst/>
            <a:ahLst/>
            <a:cxnLst/>
            <a:rect l="l" t="t" r="r" b="b"/>
            <a:pathLst>
              <a:path w="17144">
                <a:moveTo>
                  <a:pt x="0" y="0"/>
                </a:moveTo>
                <a:lnTo>
                  <a:pt x="16763" y="0"/>
                </a:lnTo>
              </a:path>
            </a:pathLst>
          </a:custGeom>
          <a:ln w="3806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2881575" y="6177256"/>
            <a:ext cx="17145" cy="0"/>
          </a:xfrm>
          <a:custGeom>
            <a:avLst/>
            <a:gdLst/>
            <a:ahLst/>
            <a:cxnLst/>
            <a:rect l="l" t="t" r="r" b="b"/>
            <a:pathLst>
              <a:path w="17144">
                <a:moveTo>
                  <a:pt x="0" y="0"/>
                </a:moveTo>
                <a:lnTo>
                  <a:pt x="16763" y="0"/>
                </a:lnTo>
              </a:path>
            </a:pathLst>
          </a:custGeom>
          <a:ln w="3806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2924245" y="6158984"/>
            <a:ext cx="18415" cy="0"/>
          </a:xfrm>
          <a:custGeom>
            <a:avLst/>
            <a:gdLst/>
            <a:ahLst/>
            <a:cxnLst/>
            <a:rect l="l" t="t" r="r" b="b"/>
            <a:pathLst>
              <a:path w="18414">
                <a:moveTo>
                  <a:pt x="0" y="0"/>
                </a:moveTo>
                <a:lnTo>
                  <a:pt x="18287" y="0"/>
                </a:lnTo>
              </a:path>
            </a:pathLst>
          </a:custGeom>
          <a:ln w="41112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2968439" y="6129291"/>
            <a:ext cx="18415" cy="0"/>
          </a:xfrm>
          <a:custGeom>
            <a:avLst/>
            <a:gdLst/>
            <a:ahLst/>
            <a:cxnLst/>
            <a:rect l="l" t="t" r="r" b="b"/>
            <a:pathLst>
              <a:path w="18414">
                <a:moveTo>
                  <a:pt x="0" y="0"/>
                </a:moveTo>
                <a:lnTo>
                  <a:pt x="18287" y="0"/>
                </a:lnTo>
              </a:path>
            </a:pathLst>
          </a:custGeom>
          <a:ln w="4263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3012633" y="6101122"/>
            <a:ext cx="18415" cy="0"/>
          </a:xfrm>
          <a:custGeom>
            <a:avLst/>
            <a:gdLst/>
            <a:ahLst/>
            <a:cxnLst/>
            <a:rect l="l" t="t" r="r" b="b"/>
            <a:pathLst>
              <a:path w="18414">
                <a:moveTo>
                  <a:pt x="0" y="0"/>
                </a:moveTo>
                <a:lnTo>
                  <a:pt x="18287" y="0"/>
                </a:lnTo>
              </a:path>
            </a:pathLst>
          </a:custGeom>
          <a:ln w="4415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3056827" y="6075236"/>
            <a:ext cx="18415" cy="0"/>
          </a:xfrm>
          <a:custGeom>
            <a:avLst/>
            <a:gdLst/>
            <a:ahLst/>
            <a:cxnLst/>
            <a:rect l="l" t="t" r="r" b="b"/>
            <a:pathLst>
              <a:path w="18414">
                <a:moveTo>
                  <a:pt x="0" y="0"/>
                </a:moveTo>
                <a:lnTo>
                  <a:pt x="18287" y="0"/>
                </a:lnTo>
              </a:path>
            </a:pathLst>
          </a:custGeom>
          <a:ln w="472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3109403" y="6010522"/>
            <a:ext cx="0" cy="52069"/>
          </a:xfrm>
          <a:custGeom>
            <a:avLst/>
            <a:gdLst/>
            <a:ahLst/>
            <a:cxnLst/>
            <a:rect l="l" t="t" r="r" b="b"/>
            <a:pathLst>
              <a:path h="52070">
                <a:moveTo>
                  <a:pt x="0" y="0"/>
                </a:moveTo>
                <a:lnTo>
                  <a:pt x="0" y="51771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3153597" y="5993773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3293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3197790" y="5977023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39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3241984" y="5964842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384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3285416" y="6033362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384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3329611" y="6083611"/>
            <a:ext cx="0" cy="58419"/>
          </a:xfrm>
          <a:custGeom>
            <a:avLst/>
            <a:gdLst/>
            <a:ahLst/>
            <a:cxnLst/>
            <a:rect l="l" t="t" r="r" b="b"/>
            <a:pathLst>
              <a:path h="58420">
                <a:moveTo>
                  <a:pt x="0" y="0"/>
                </a:moveTo>
                <a:lnTo>
                  <a:pt x="0" y="57861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3373804" y="6115587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384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3417237" y="6139950"/>
            <a:ext cx="0" cy="58419"/>
          </a:xfrm>
          <a:custGeom>
            <a:avLst/>
            <a:gdLst/>
            <a:ahLst/>
            <a:cxnLst/>
            <a:rect l="l" t="t" r="r" b="b"/>
            <a:pathLst>
              <a:path h="58420">
                <a:moveTo>
                  <a:pt x="0" y="0"/>
                </a:moveTo>
                <a:lnTo>
                  <a:pt x="0" y="57861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3461430" y="6117110"/>
            <a:ext cx="0" cy="60960"/>
          </a:xfrm>
          <a:custGeom>
            <a:avLst/>
            <a:gdLst/>
            <a:ahLst/>
            <a:cxnLst/>
            <a:rect l="l" t="t" r="r" b="b"/>
            <a:pathLst>
              <a:path h="60960">
                <a:moveTo>
                  <a:pt x="0" y="0"/>
                </a:moveTo>
                <a:lnTo>
                  <a:pt x="0" y="60907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3505624" y="6089701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0"/>
                </a:moveTo>
                <a:lnTo>
                  <a:pt x="0" y="63952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3549818" y="6066861"/>
            <a:ext cx="0" cy="67310"/>
          </a:xfrm>
          <a:custGeom>
            <a:avLst/>
            <a:gdLst/>
            <a:ahLst/>
            <a:cxnLst/>
            <a:rect l="l" t="t" r="r" b="b"/>
            <a:pathLst>
              <a:path h="67310">
                <a:moveTo>
                  <a:pt x="0" y="0"/>
                </a:moveTo>
                <a:lnTo>
                  <a:pt x="0" y="66997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3593250" y="6042499"/>
            <a:ext cx="0" cy="70485"/>
          </a:xfrm>
          <a:custGeom>
            <a:avLst/>
            <a:gdLst/>
            <a:ahLst/>
            <a:cxnLst/>
            <a:rect l="l" t="t" r="r" b="b"/>
            <a:pathLst>
              <a:path h="70485">
                <a:moveTo>
                  <a:pt x="0" y="0"/>
                </a:moveTo>
                <a:lnTo>
                  <a:pt x="0" y="70043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3637445" y="5998341"/>
            <a:ext cx="0" cy="74930"/>
          </a:xfrm>
          <a:custGeom>
            <a:avLst/>
            <a:gdLst/>
            <a:ahLst/>
            <a:cxnLst/>
            <a:rect l="l" t="t" r="r" b="b"/>
            <a:pathLst>
              <a:path h="74929">
                <a:moveTo>
                  <a:pt x="0" y="0"/>
                </a:moveTo>
                <a:lnTo>
                  <a:pt x="0" y="74611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3681638" y="5964842"/>
            <a:ext cx="0" cy="79375"/>
          </a:xfrm>
          <a:custGeom>
            <a:avLst/>
            <a:gdLst/>
            <a:ahLst/>
            <a:cxnLst/>
            <a:rect l="l" t="t" r="r" b="b"/>
            <a:pathLst>
              <a:path h="79375">
                <a:moveTo>
                  <a:pt x="0" y="0"/>
                </a:moveTo>
                <a:lnTo>
                  <a:pt x="0" y="79179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3725833" y="5928297"/>
            <a:ext cx="0" cy="83820"/>
          </a:xfrm>
          <a:custGeom>
            <a:avLst/>
            <a:gdLst/>
            <a:ahLst/>
            <a:cxnLst/>
            <a:rect l="l" t="t" r="r" b="b"/>
            <a:pathLst>
              <a:path h="83820">
                <a:moveTo>
                  <a:pt x="0" y="0"/>
                </a:moveTo>
                <a:lnTo>
                  <a:pt x="0" y="83747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3769264" y="5893276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0"/>
                </a:moveTo>
                <a:lnTo>
                  <a:pt x="0" y="86792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3813459" y="5876526"/>
            <a:ext cx="0" cy="90170"/>
          </a:xfrm>
          <a:custGeom>
            <a:avLst/>
            <a:gdLst/>
            <a:ahLst/>
            <a:cxnLst/>
            <a:rect l="l" t="t" r="r" b="b"/>
            <a:pathLst>
              <a:path h="90170">
                <a:moveTo>
                  <a:pt x="0" y="0"/>
                </a:moveTo>
                <a:lnTo>
                  <a:pt x="0" y="89838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3857652" y="5859777"/>
            <a:ext cx="0" cy="93345"/>
          </a:xfrm>
          <a:custGeom>
            <a:avLst/>
            <a:gdLst/>
            <a:ahLst/>
            <a:cxnLst/>
            <a:rect l="l" t="t" r="r" b="b"/>
            <a:pathLst>
              <a:path h="93345">
                <a:moveTo>
                  <a:pt x="0" y="0"/>
                </a:moveTo>
                <a:lnTo>
                  <a:pt x="0" y="92883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3901085" y="5843027"/>
            <a:ext cx="0" cy="97790"/>
          </a:xfrm>
          <a:custGeom>
            <a:avLst/>
            <a:gdLst/>
            <a:ahLst/>
            <a:cxnLst/>
            <a:rect l="l" t="t" r="r" b="b"/>
            <a:pathLst>
              <a:path h="97789">
                <a:moveTo>
                  <a:pt x="0" y="0"/>
                </a:moveTo>
                <a:lnTo>
                  <a:pt x="0" y="97451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3945278" y="5826278"/>
            <a:ext cx="0" cy="100965"/>
          </a:xfrm>
          <a:custGeom>
            <a:avLst/>
            <a:gdLst/>
            <a:ahLst/>
            <a:cxnLst/>
            <a:rect l="l" t="t" r="r" b="b"/>
            <a:pathLst>
              <a:path h="100964">
                <a:moveTo>
                  <a:pt x="0" y="0"/>
                </a:moveTo>
                <a:lnTo>
                  <a:pt x="0" y="100496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3989473" y="5829323"/>
            <a:ext cx="0" cy="100965"/>
          </a:xfrm>
          <a:custGeom>
            <a:avLst/>
            <a:gdLst/>
            <a:ahLst/>
            <a:cxnLst/>
            <a:rect l="l" t="t" r="r" b="b"/>
            <a:pathLst>
              <a:path h="100964">
                <a:moveTo>
                  <a:pt x="0" y="0"/>
                </a:moveTo>
                <a:lnTo>
                  <a:pt x="0" y="100496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4033666" y="5821710"/>
            <a:ext cx="0" cy="105410"/>
          </a:xfrm>
          <a:custGeom>
            <a:avLst/>
            <a:gdLst/>
            <a:ahLst/>
            <a:cxnLst/>
            <a:rect l="l" t="t" r="r" b="b"/>
            <a:pathLst>
              <a:path h="105410">
                <a:moveTo>
                  <a:pt x="0" y="0"/>
                </a:moveTo>
                <a:lnTo>
                  <a:pt x="0" y="105064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4077098" y="5814097"/>
            <a:ext cx="0" cy="106680"/>
          </a:xfrm>
          <a:custGeom>
            <a:avLst/>
            <a:gdLst/>
            <a:ahLst/>
            <a:cxnLst/>
            <a:rect l="l" t="t" r="r" b="b"/>
            <a:pathLst>
              <a:path h="106679">
                <a:moveTo>
                  <a:pt x="0" y="0"/>
                </a:moveTo>
                <a:lnTo>
                  <a:pt x="0" y="106587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4121293" y="5806483"/>
            <a:ext cx="0" cy="109855"/>
          </a:xfrm>
          <a:custGeom>
            <a:avLst/>
            <a:gdLst/>
            <a:ahLst/>
            <a:cxnLst/>
            <a:rect l="l" t="t" r="r" b="b"/>
            <a:pathLst>
              <a:path h="109854">
                <a:moveTo>
                  <a:pt x="0" y="0"/>
                </a:moveTo>
                <a:lnTo>
                  <a:pt x="0" y="109632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4165486" y="5795824"/>
            <a:ext cx="0" cy="113030"/>
          </a:xfrm>
          <a:custGeom>
            <a:avLst/>
            <a:gdLst/>
            <a:ahLst/>
            <a:cxnLst/>
            <a:rect l="l" t="t" r="r" b="b"/>
            <a:pathLst>
              <a:path h="113029">
                <a:moveTo>
                  <a:pt x="0" y="0"/>
                </a:moveTo>
                <a:lnTo>
                  <a:pt x="0" y="112678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4208919" y="5785165"/>
            <a:ext cx="0" cy="116205"/>
          </a:xfrm>
          <a:custGeom>
            <a:avLst/>
            <a:gdLst/>
            <a:ahLst/>
            <a:cxnLst/>
            <a:rect l="l" t="t" r="r" b="b"/>
            <a:pathLst>
              <a:path h="116204">
                <a:moveTo>
                  <a:pt x="0" y="0"/>
                </a:moveTo>
                <a:lnTo>
                  <a:pt x="0" y="115723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4253112" y="5772984"/>
            <a:ext cx="0" cy="120650"/>
          </a:xfrm>
          <a:custGeom>
            <a:avLst/>
            <a:gdLst/>
            <a:ahLst/>
            <a:cxnLst/>
            <a:rect l="l" t="t" r="r" b="b"/>
            <a:pathLst>
              <a:path h="120650">
                <a:moveTo>
                  <a:pt x="0" y="0"/>
                </a:moveTo>
                <a:lnTo>
                  <a:pt x="0" y="120291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4297307" y="5762325"/>
            <a:ext cx="0" cy="123825"/>
          </a:xfrm>
          <a:custGeom>
            <a:avLst/>
            <a:gdLst/>
            <a:ahLst/>
            <a:cxnLst/>
            <a:rect l="l" t="t" r="r" b="b"/>
            <a:pathLst>
              <a:path h="123825">
                <a:moveTo>
                  <a:pt x="0" y="0"/>
                </a:moveTo>
                <a:lnTo>
                  <a:pt x="0" y="123337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4341500" y="5747099"/>
            <a:ext cx="0" cy="128270"/>
          </a:xfrm>
          <a:custGeom>
            <a:avLst/>
            <a:gdLst/>
            <a:ahLst/>
            <a:cxnLst/>
            <a:rect l="l" t="t" r="r" b="b"/>
            <a:pathLst>
              <a:path h="128270">
                <a:moveTo>
                  <a:pt x="0" y="0"/>
                </a:moveTo>
                <a:lnTo>
                  <a:pt x="0" y="127905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4384933" y="5733395"/>
            <a:ext cx="0" cy="132715"/>
          </a:xfrm>
          <a:custGeom>
            <a:avLst/>
            <a:gdLst/>
            <a:ahLst/>
            <a:cxnLst/>
            <a:rect l="l" t="t" r="r" b="b"/>
            <a:pathLst>
              <a:path h="132714">
                <a:moveTo>
                  <a:pt x="0" y="0"/>
                </a:moveTo>
                <a:lnTo>
                  <a:pt x="0" y="132473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4429126" y="5719690"/>
            <a:ext cx="0" cy="135890"/>
          </a:xfrm>
          <a:custGeom>
            <a:avLst/>
            <a:gdLst/>
            <a:ahLst/>
            <a:cxnLst/>
            <a:rect l="l" t="t" r="r" b="b"/>
            <a:pathLst>
              <a:path h="135889">
                <a:moveTo>
                  <a:pt x="0" y="0"/>
                </a:moveTo>
                <a:lnTo>
                  <a:pt x="0" y="135518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4473321" y="570446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40086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4516752" y="5687714"/>
            <a:ext cx="0" cy="143510"/>
          </a:xfrm>
          <a:custGeom>
            <a:avLst/>
            <a:gdLst/>
            <a:ahLst/>
            <a:cxnLst/>
            <a:rect l="l" t="t" r="r" b="b"/>
            <a:pathLst>
              <a:path h="143510">
                <a:moveTo>
                  <a:pt x="0" y="0"/>
                </a:moveTo>
                <a:lnTo>
                  <a:pt x="0" y="143131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4560947" y="5669442"/>
            <a:ext cx="0" cy="147955"/>
          </a:xfrm>
          <a:custGeom>
            <a:avLst/>
            <a:gdLst/>
            <a:ahLst/>
            <a:cxnLst/>
            <a:rect l="l" t="t" r="r" b="b"/>
            <a:pathLst>
              <a:path h="147954">
                <a:moveTo>
                  <a:pt x="0" y="0"/>
                </a:moveTo>
                <a:lnTo>
                  <a:pt x="0" y="147699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4605141" y="5651170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268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4649335" y="5632898"/>
            <a:ext cx="0" cy="156845"/>
          </a:xfrm>
          <a:custGeom>
            <a:avLst/>
            <a:gdLst/>
            <a:ahLst/>
            <a:cxnLst/>
            <a:rect l="l" t="t" r="r" b="b"/>
            <a:pathLst>
              <a:path h="156845">
                <a:moveTo>
                  <a:pt x="0" y="0"/>
                </a:moveTo>
                <a:lnTo>
                  <a:pt x="0" y="156836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4692767" y="5614625"/>
            <a:ext cx="0" cy="161925"/>
          </a:xfrm>
          <a:custGeom>
            <a:avLst/>
            <a:gdLst/>
            <a:ahLst/>
            <a:cxnLst/>
            <a:rect l="l" t="t" r="r" b="b"/>
            <a:pathLst>
              <a:path h="161925">
                <a:moveTo>
                  <a:pt x="0" y="0"/>
                </a:moveTo>
                <a:lnTo>
                  <a:pt x="0" y="161404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4736960" y="5596353"/>
            <a:ext cx="0" cy="166370"/>
          </a:xfrm>
          <a:custGeom>
            <a:avLst/>
            <a:gdLst/>
            <a:ahLst/>
            <a:cxnLst/>
            <a:rect l="l" t="t" r="r" b="b"/>
            <a:pathLst>
              <a:path h="166370">
                <a:moveTo>
                  <a:pt x="0" y="0"/>
                </a:moveTo>
                <a:lnTo>
                  <a:pt x="0" y="165972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4781155" y="5578081"/>
            <a:ext cx="0" cy="169545"/>
          </a:xfrm>
          <a:custGeom>
            <a:avLst/>
            <a:gdLst/>
            <a:ahLst/>
            <a:cxnLst/>
            <a:rect l="l" t="t" r="r" b="b"/>
            <a:pathLst>
              <a:path h="169545">
                <a:moveTo>
                  <a:pt x="0" y="0"/>
                </a:moveTo>
                <a:lnTo>
                  <a:pt x="0" y="169017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4824586" y="5558286"/>
            <a:ext cx="0" cy="175260"/>
          </a:xfrm>
          <a:custGeom>
            <a:avLst/>
            <a:gdLst/>
            <a:ahLst/>
            <a:cxnLst/>
            <a:rect l="l" t="t" r="r" b="b"/>
            <a:pathLst>
              <a:path h="175260">
                <a:moveTo>
                  <a:pt x="0" y="0"/>
                </a:moveTo>
                <a:lnTo>
                  <a:pt x="0" y="175108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4868781" y="5540014"/>
            <a:ext cx="0" cy="179705"/>
          </a:xfrm>
          <a:custGeom>
            <a:avLst/>
            <a:gdLst/>
            <a:ahLst/>
            <a:cxnLst/>
            <a:rect l="l" t="t" r="r" b="b"/>
            <a:pathLst>
              <a:path h="179704">
                <a:moveTo>
                  <a:pt x="0" y="0"/>
                </a:moveTo>
                <a:lnTo>
                  <a:pt x="0" y="179676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4912974" y="5520219"/>
            <a:ext cx="0" cy="184785"/>
          </a:xfrm>
          <a:custGeom>
            <a:avLst/>
            <a:gdLst/>
            <a:ahLst/>
            <a:cxnLst/>
            <a:rect l="l" t="t" r="r" b="b"/>
            <a:pathLst>
              <a:path h="184785">
                <a:moveTo>
                  <a:pt x="0" y="0"/>
                </a:moveTo>
                <a:lnTo>
                  <a:pt x="0" y="184244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4957169" y="5501947"/>
            <a:ext cx="0" cy="189230"/>
          </a:xfrm>
          <a:custGeom>
            <a:avLst/>
            <a:gdLst/>
            <a:ahLst/>
            <a:cxnLst/>
            <a:rect l="l" t="t" r="r" b="b"/>
            <a:pathLst>
              <a:path h="189229">
                <a:moveTo>
                  <a:pt x="0" y="0"/>
                </a:moveTo>
                <a:lnTo>
                  <a:pt x="0" y="188812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000600" y="5482152"/>
            <a:ext cx="0" cy="193675"/>
          </a:xfrm>
          <a:custGeom>
            <a:avLst/>
            <a:gdLst/>
            <a:ahLst/>
            <a:cxnLst/>
            <a:rect l="l" t="t" r="r" b="b"/>
            <a:pathLst>
              <a:path h="193675">
                <a:moveTo>
                  <a:pt x="0" y="0"/>
                </a:moveTo>
                <a:lnTo>
                  <a:pt x="0" y="193380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044795" y="5462357"/>
            <a:ext cx="0" cy="198120"/>
          </a:xfrm>
          <a:custGeom>
            <a:avLst/>
            <a:gdLst/>
            <a:ahLst/>
            <a:cxnLst/>
            <a:rect l="l" t="t" r="r" b="b"/>
            <a:pathLst>
              <a:path h="198120">
                <a:moveTo>
                  <a:pt x="0" y="0"/>
                </a:moveTo>
                <a:lnTo>
                  <a:pt x="0" y="197948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088988" y="5441040"/>
            <a:ext cx="0" cy="204470"/>
          </a:xfrm>
          <a:custGeom>
            <a:avLst/>
            <a:gdLst/>
            <a:ahLst/>
            <a:cxnLst/>
            <a:rect l="l" t="t" r="r" b="b"/>
            <a:pathLst>
              <a:path h="204470">
                <a:moveTo>
                  <a:pt x="0" y="0"/>
                </a:moveTo>
                <a:lnTo>
                  <a:pt x="0" y="204039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132421" y="5421245"/>
            <a:ext cx="0" cy="208915"/>
          </a:xfrm>
          <a:custGeom>
            <a:avLst/>
            <a:gdLst/>
            <a:ahLst/>
            <a:cxnLst/>
            <a:rect l="l" t="t" r="r" b="b"/>
            <a:pathLst>
              <a:path h="208914">
                <a:moveTo>
                  <a:pt x="0" y="0"/>
                </a:moveTo>
                <a:lnTo>
                  <a:pt x="0" y="208607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176615" y="5399928"/>
            <a:ext cx="0" cy="215265"/>
          </a:xfrm>
          <a:custGeom>
            <a:avLst/>
            <a:gdLst/>
            <a:ahLst/>
            <a:cxnLst/>
            <a:rect l="l" t="t" r="r" b="b"/>
            <a:pathLst>
              <a:path h="215264">
                <a:moveTo>
                  <a:pt x="0" y="0"/>
                </a:moveTo>
                <a:lnTo>
                  <a:pt x="0" y="214697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220809" y="5378610"/>
            <a:ext cx="0" cy="219710"/>
          </a:xfrm>
          <a:custGeom>
            <a:avLst/>
            <a:gdLst/>
            <a:ahLst/>
            <a:cxnLst/>
            <a:rect l="l" t="t" r="r" b="b"/>
            <a:pathLst>
              <a:path h="219710">
                <a:moveTo>
                  <a:pt x="0" y="0"/>
                </a:moveTo>
                <a:lnTo>
                  <a:pt x="0" y="219265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265003" y="5355770"/>
            <a:ext cx="0" cy="225425"/>
          </a:xfrm>
          <a:custGeom>
            <a:avLst/>
            <a:gdLst/>
            <a:ahLst/>
            <a:cxnLst/>
            <a:rect l="l" t="t" r="r" b="b"/>
            <a:pathLst>
              <a:path h="225425">
                <a:moveTo>
                  <a:pt x="0" y="0"/>
                </a:moveTo>
                <a:lnTo>
                  <a:pt x="0" y="225356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308434" y="5334452"/>
            <a:ext cx="0" cy="230504"/>
          </a:xfrm>
          <a:custGeom>
            <a:avLst/>
            <a:gdLst/>
            <a:ahLst/>
            <a:cxnLst/>
            <a:rect l="l" t="t" r="r" b="b"/>
            <a:pathLst>
              <a:path h="230504">
                <a:moveTo>
                  <a:pt x="0" y="0"/>
                </a:moveTo>
                <a:lnTo>
                  <a:pt x="0" y="229924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5352629" y="5311612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015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2581360" y="5121277"/>
            <a:ext cx="0" cy="1744980"/>
          </a:xfrm>
          <a:custGeom>
            <a:avLst/>
            <a:gdLst/>
            <a:ahLst/>
            <a:cxnLst/>
            <a:rect l="l" t="t" r="r" b="b"/>
            <a:pathLst>
              <a:path h="1744979">
                <a:moveTo>
                  <a:pt x="0" y="1744991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2549358" y="6866268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2549358" y="6575436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2549358" y="6284605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2549358" y="5993773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2549358" y="5702941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2549358" y="5412109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2549358" y="5121277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2581361" y="6866268"/>
            <a:ext cx="2772410" cy="0"/>
          </a:xfrm>
          <a:custGeom>
            <a:avLst/>
            <a:gdLst/>
            <a:ahLst/>
            <a:cxnLst/>
            <a:rect l="l" t="t" r="r" b="b"/>
            <a:pathLst>
              <a:path w="2772410">
                <a:moveTo>
                  <a:pt x="0" y="0"/>
                </a:moveTo>
                <a:lnTo>
                  <a:pt x="277203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2581361" y="6866268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2758136" y="6866268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2933388" y="6866268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3110165" y="6866268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3285416" y="6866268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3462192" y="6866268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3637445" y="6866268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3812697" y="6866268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3989473" y="6866268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4164724" y="6866268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4341500" y="6866268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4516752" y="6866268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4693529" y="6866268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4868781" y="6866268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5045557" y="6866268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5220809" y="6866268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 txBox="1"/>
          <p:nvPr/>
        </p:nvSpPr>
        <p:spPr>
          <a:xfrm>
            <a:off x="2176936" y="6211981"/>
            <a:ext cx="294640" cy="144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1,000</a:t>
            </a:r>
            <a:endParaRPr sz="850">
              <a:latin typeface="Arial"/>
              <a:cs typeface="Arial"/>
            </a:endParaRPr>
          </a:p>
        </p:txBody>
      </p:sp>
      <p:sp>
        <p:nvSpPr>
          <p:cNvPr id="222" name="object 222"/>
          <p:cNvSpPr txBox="1"/>
          <p:nvPr/>
        </p:nvSpPr>
        <p:spPr>
          <a:xfrm>
            <a:off x="2176936" y="5920844"/>
            <a:ext cx="294640" cy="144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1,500</a:t>
            </a:r>
            <a:endParaRPr sz="850">
              <a:latin typeface="Arial"/>
              <a:cs typeface="Arial"/>
            </a:endParaRPr>
          </a:p>
        </p:txBody>
      </p:sp>
      <p:sp>
        <p:nvSpPr>
          <p:cNvPr id="223" name="object 223"/>
          <p:cNvSpPr txBox="1"/>
          <p:nvPr/>
        </p:nvSpPr>
        <p:spPr>
          <a:xfrm>
            <a:off x="1016304" y="837946"/>
            <a:ext cx="5624195" cy="493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7399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Global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growth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accelerate to 4%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2014 and 6%% annually beginning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2015, </a:t>
            </a:r>
            <a:r>
              <a:rPr sz="1000" spc="-5" dirty="0">
                <a:latin typeface="Arial"/>
                <a:cs typeface="Arial"/>
              </a:rPr>
              <a:t>again  primarily driven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Asian investments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oil &amp; gas, petrochemical, and </a:t>
            </a:r>
            <a:r>
              <a:rPr sz="1000" dirty="0">
                <a:latin typeface="Arial"/>
                <a:cs typeface="Arial"/>
              </a:rPr>
              <a:t>utility</a:t>
            </a:r>
            <a:r>
              <a:rPr sz="1000" spc="1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infrastructure.</a:t>
            </a:r>
            <a:endParaRPr sz="1000">
              <a:latin typeface="Arial"/>
              <a:cs typeface="Arial"/>
            </a:endParaRPr>
          </a:p>
          <a:p>
            <a:pPr marL="469265" marR="69850" indent="-227965">
              <a:lnSpc>
                <a:spcPct val="143800"/>
              </a:lnSpc>
              <a:spcBef>
                <a:spcPts val="66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Asian demand will </a:t>
            </a:r>
            <a:r>
              <a:rPr sz="1000" dirty="0">
                <a:latin typeface="Arial"/>
                <a:cs typeface="Arial"/>
              </a:rPr>
              <a:t>grow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10-14% annually. Downstream capital spending will </a:t>
            </a:r>
            <a:r>
              <a:rPr sz="1000" dirty="0">
                <a:latin typeface="Arial"/>
                <a:cs typeface="Arial"/>
              </a:rPr>
              <a:t>grow  </a:t>
            </a:r>
            <a:r>
              <a:rPr sz="1000" spc="-5" dirty="0">
                <a:latin typeface="Arial"/>
                <a:cs typeface="Arial"/>
              </a:rPr>
              <a:t>fastest, at annual rates of 11-15% as refiners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China, India, and </a:t>
            </a:r>
            <a:r>
              <a:rPr sz="1000" dirty="0">
                <a:latin typeface="Arial"/>
                <a:cs typeface="Arial"/>
              </a:rPr>
              <a:t>Vietnam </a:t>
            </a:r>
            <a:r>
              <a:rPr sz="1000" spc="-5" dirty="0">
                <a:latin typeface="Arial"/>
                <a:cs typeface="Arial"/>
              </a:rPr>
              <a:t>struggle to gain  self-sufficiency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fuel production and to </a:t>
            </a:r>
            <a:r>
              <a:rPr sz="1000" dirty="0">
                <a:latin typeface="Arial"/>
                <a:cs typeface="Arial"/>
              </a:rPr>
              <a:t>meet </a:t>
            </a:r>
            <a:r>
              <a:rPr sz="1000" spc="-5" dirty="0">
                <a:latin typeface="Arial"/>
                <a:cs typeface="Arial"/>
              </a:rPr>
              <a:t>global </a:t>
            </a:r>
            <a:r>
              <a:rPr sz="1000" dirty="0">
                <a:latin typeface="Arial"/>
                <a:cs typeface="Arial"/>
              </a:rPr>
              <a:t>fuel </a:t>
            </a:r>
            <a:r>
              <a:rPr sz="1000" spc="-5" dirty="0">
                <a:latin typeface="Arial"/>
                <a:cs typeface="Arial"/>
              </a:rPr>
              <a:t>quality standards such as </a:t>
            </a:r>
            <a:r>
              <a:rPr sz="1000" dirty="0">
                <a:latin typeface="Arial"/>
                <a:cs typeface="Arial"/>
              </a:rPr>
              <a:t>Euro-6.  </a:t>
            </a:r>
            <a:r>
              <a:rPr sz="1000" spc="-5" dirty="0">
                <a:latin typeface="Arial"/>
                <a:cs typeface="Arial"/>
              </a:rPr>
              <a:t>Chemical industry spending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trail refining </a:t>
            </a:r>
            <a:r>
              <a:rPr sz="1000" dirty="0">
                <a:latin typeface="Arial"/>
                <a:cs typeface="Arial"/>
              </a:rPr>
              <a:t>slightly </a:t>
            </a:r>
            <a:r>
              <a:rPr sz="1000" spc="-5" dirty="0">
                <a:latin typeface="Arial"/>
                <a:cs typeface="Arial"/>
              </a:rPr>
              <a:t>at </a:t>
            </a:r>
            <a:r>
              <a:rPr sz="1000" dirty="0">
                <a:latin typeface="Arial"/>
                <a:cs typeface="Arial"/>
              </a:rPr>
              <a:t>9-12% </a:t>
            </a:r>
            <a:r>
              <a:rPr sz="1000" spc="-5" dirty="0">
                <a:latin typeface="Arial"/>
                <a:cs typeface="Arial"/>
              </a:rPr>
              <a:t>annually, and upstream oil &amp;  gas spending growth will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slowest (although </a:t>
            </a:r>
            <a:r>
              <a:rPr sz="1000" dirty="0">
                <a:latin typeface="Arial"/>
                <a:cs typeface="Arial"/>
              </a:rPr>
              <a:t>still </a:t>
            </a:r>
            <a:r>
              <a:rPr sz="1000" spc="-5" dirty="0">
                <a:latin typeface="Arial"/>
                <a:cs typeface="Arial"/>
              </a:rPr>
              <a:t>aggressive) at 6-9% every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year.</a:t>
            </a:r>
            <a:endParaRPr sz="1000">
              <a:latin typeface="Arial"/>
              <a:cs typeface="Arial"/>
            </a:endParaRPr>
          </a:p>
          <a:p>
            <a:pPr marL="469265" marR="43180" indent="-227965">
              <a:lnSpc>
                <a:spcPct val="143800"/>
              </a:lnSpc>
              <a:spcBef>
                <a:spcPts val="7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Americas demand growth will remain between </a:t>
            </a:r>
            <a:r>
              <a:rPr sz="1000" dirty="0">
                <a:latin typeface="Arial"/>
                <a:cs typeface="Arial"/>
              </a:rPr>
              <a:t>5-6% annually </a:t>
            </a:r>
            <a:r>
              <a:rPr sz="1000" spc="-5" dirty="0">
                <a:latin typeface="Arial"/>
                <a:cs typeface="Arial"/>
              </a:rPr>
              <a:t>on </a:t>
            </a:r>
            <a:r>
              <a:rPr sz="1000" dirty="0">
                <a:latin typeface="Arial"/>
                <a:cs typeface="Arial"/>
              </a:rPr>
              <a:t>steady </a:t>
            </a:r>
            <a:r>
              <a:rPr sz="1000" spc="-5" dirty="0">
                <a:latin typeface="Arial"/>
                <a:cs typeface="Arial"/>
              </a:rPr>
              <a:t>increases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regional </a:t>
            </a:r>
            <a:r>
              <a:rPr sz="1000" dirty="0">
                <a:latin typeface="Arial"/>
                <a:cs typeface="Arial"/>
              </a:rPr>
              <a:t>refinery </a:t>
            </a:r>
            <a:r>
              <a:rPr sz="1000" spc="-5" dirty="0">
                <a:latin typeface="Arial"/>
                <a:cs typeface="Arial"/>
              </a:rPr>
              <a:t>spending growth of </a:t>
            </a:r>
            <a:r>
              <a:rPr sz="1000" dirty="0">
                <a:latin typeface="Arial"/>
                <a:cs typeface="Arial"/>
              </a:rPr>
              <a:t>6-7% </a:t>
            </a:r>
            <a:r>
              <a:rPr sz="1000" spc="-5" dirty="0">
                <a:latin typeface="Arial"/>
                <a:cs typeface="Arial"/>
              </a:rPr>
              <a:t>and 3-4%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chemicals </a:t>
            </a:r>
            <a:r>
              <a:rPr sz="1000" spc="-5" dirty="0">
                <a:latin typeface="Arial"/>
                <a:cs typeface="Arial"/>
              </a:rPr>
              <a:t>industry. Upstream  demand growth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be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volatile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rates of 4-8% per year, hinging to a large degree on  gas prices, which fluctuate </a:t>
            </a:r>
            <a:r>
              <a:rPr sz="1000" dirty="0">
                <a:latin typeface="Arial"/>
                <a:cs typeface="Arial"/>
              </a:rPr>
              <a:t>wildly </a:t>
            </a:r>
            <a:r>
              <a:rPr sz="1000" spc="-5" dirty="0">
                <a:latin typeface="Arial"/>
                <a:cs typeface="Arial"/>
              </a:rPr>
              <a:t>and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rapidly.</a:t>
            </a:r>
            <a:endParaRPr sz="1000">
              <a:latin typeface="Arial"/>
              <a:cs typeface="Arial"/>
            </a:endParaRPr>
          </a:p>
          <a:p>
            <a:pPr marL="469265" marR="5080" indent="-227965">
              <a:lnSpc>
                <a:spcPct val="143800"/>
              </a:lnSpc>
              <a:spcBef>
                <a:spcPts val="6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Oil &amp; gas spending in the Middle East, </a:t>
            </a:r>
            <a:r>
              <a:rPr sz="1000" spc="5" dirty="0">
                <a:latin typeface="Arial"/>
                <a:cs typeface="Arial"/>
              </a:rPr>
              <a:t>West </a:t>
            </a:r>
            <a:r>
              <a:rPr sz="1000" spc="-5" dirty="0">
                <a:latin typeface="Arial"/>
                <a:cs typeface="Arial"/>
              </a:rPr>
              <a:t>Africa, and the North Sea will be the strongest  driver of EMEA demand growth </a:t>
            </a:r>
            <a:r>
              <a:rPr sz="1000" dirty="0">
                <a:latin typeface="Arial"/>
                <a:cs typeface="Arial"/>
              </a:rPr>
              <a:t>(4-5% </a:t>
            </a:r>
            <a:r>
              <a:rPr sz="1000" spc="-5" dirty="0">
                <a:latin typeface="Arial"/>
                <a:cs typeface="Arial"/>
              </a:rPr>
              <a:t>annually </a:t>
            </a:r>
            <a:r>
              <a:rPr sz="1000" dirty="0">
                <a:latin typeface="Arial"/>
                <a:cs typeface="Arial"/>
              </a:rPr>
              <a:t>through </a:t>
            </a:r>
            <a:r>
              <a:rPr sz="1000" spc="-5" dirty="0">
                <a:latin typeface="Arial"/>
                <a:cs typeface="Arial"/>
              </a:rPr>
              <a:t>2020). Exploration and production  spending in Saudi Arabia, Iraq, Iran, Nigeria, Angola,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UK, and </a:t>
            </a:r>
            <a:r>
              <a:rPr sz="1000" dirty="0">
                <a:latin typeface="Arial"/>
                <a:cs typeface="Arial"/>
              </a:rPr>
              <a:t>Norway </a:t>
            </a:r>
            <a:r>
              <a:rPr sz="1000" spc="-5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drive </a:t>
            </a:r>
            <a:r>
              <a:rPr sz="1000" spc="-5" dirty="0">
                <a:latin typeface="Arial"/>
                <a:cs typeface="Arial"/>
              </a:rPr>
              <a:t>regional  upstream expenditures </a:t>
            </a:r>
            <a:r>
              <a:rPr sz="1000" dirty="0">
                <a:latin typeface="Arial"/>
                <a:cs typeface="Arial"/>
              </a:rPr>
              <a:t>up </a:t>
            </a:r>
            <a:r>
              <a:rPr sz="1000" spc="-5" dirty="0">
                <a:latin typeface="Arial"/>
                <a:cs typeface="Arial"/>
              </a:rPr>
              <a:t>5% annually. Chemical </a:t>
            </a:r>
            <a:r>
              <a:rPr sz="1000" dirty="0">
                <a:latin typeface="Arial"/>
                <a:cs typeface="Arial"/>
              </a:rPr>
              <a:t>industry </a:t>
            </a:r>
            <a:r>
              <a:rPr sz="1000" spc="-5" dirty="0">
                <a:latin typeface="Arial"/>
                <a:cs typeface="Arial"/>
              </a:rPr>
              <a:t>spending will </a:t>
            </a:r>
            <a:r>
              <a:rPr sz="1000" dirty="0">
                <a:latin typeface="Arial"/>
                <a:cs typeface="Arial"/>
              </a:rPr>
              <a:t>grow slightly  </a:t>
            </a:r>
            <a:r>
              <a:rPr sz="1000" spc="-5" dirty="0">
                <a:latin typeface="Arial"/>
                <a:cs typeface="Arial"/>
              </a:rPr>
              <a:t>slower, </a:t>
            </a:r>
            <a:r>
              <a:rPr sz="1000" dirty="0">
                <a:latin typeface="Arial"/>
                <a:cs typeface="Arial"/>
              </a:rPr>
              <a:t>at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3-4%.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117983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1: Demand for Centrifugal Engineered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50">
              <a:latin typeface="Times New Roman"/>
              <a:cs typeface="Times New Roman"/>
            </a:endParaRPr>
          </a:p>
          <a:p>
            <a:pPr marL="1172845">
              <a:lnSpc>
                <a:spcPct val="100000"/>
              </a:lnSpc>
              <a:spcBef>
                <a:spcPts val="5"/>
              </a:spcBef>
            </a:pP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3,000</a:t>
            </a:r>
            <a:endParaRPr sz="8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00">
              <a:latin typeface="Times New Roman"/>
              <a:cs typeface="Times New Roman"/>
            </a:endParaRPr>
          </a:p>
          <a:p>
            <a:pPr marL="1172845">
              <a:lnSpc>
                <a:spcPct val="100000"/>
              </a:lnSpc>
            </a:pP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2,500</a:t>
            </a:r>
            <a:endParaRPr sz="8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L="1172845">
              <a:lnSpc>
                <a:spcPct val="100000"/>
              </a:lnSpc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2,000</a:t>
            </a:r>
            <a:endParaRPr sz="850">
              <a:latin typeface="Arial"/>
              <a:cs typeface="Arial"/>
            </a:endParaRPr>
          </a:p>
        </p:txBody>
      </p:sp>
      <p:sp>
        <p:nvSpPr>
          <p:cNvPr id="224" name="object 224"/>
          <p:cNvSpPr txBox="1"/>
          <p:nvPr/>
        </p:nvSpPr>
        <p:spPr>
          <a:xfrm>
            <a:off x="2267152" y="6503117"/>
            <a:ext cx="3027045" cy="563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500</a:t>
            </a:r>
            <a:endParaRPr sz="8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00">
              <a:latin typeface="Times New Roman"/>
              <a:cs typeface="Times New Roman"/>
            </a:endParaRPr>
          </a:p>
          <a:p>
            <a:pPr marL="156845">
              <a:lnSpc>
                <a:spcPts val="1015"/>
              </a:lnSpc>
            </a:pP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-</a:t>
            </a:r>
            <a:endParaRPr sz="850">
              <a:latin typeface="Arial"/>
              <a:cs typeface="Arial"/>
            </a:endParaRPr>
          </a:p>
          <a:p>
            <a:pPr marL="167640">
              <a:lnSpc>
                <a:spcPts val="1015"/>
              </a:lnSpc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05 </a:t>
            </a:r>
            <a:r>
              <a:rPr sz="850" b="1" spc="-65" dirty="0">
                <a:solidFill>
                  <a:srgbClr val="404040"/>
                </a:solidFill>
                <a:latin typeface="Arial"/>
                <a:cs typeface="Arial"/>
              </a:rPr>
              <a:t>Q106  </a:t>
            </a: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07  08  09  10  11  12  13  14  15  16  17  18  19</a:t>
            </a:r>
            <a:r>
              <a:rPr sz="850" b="1" spc="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20</a:t>
            </a:r>
            <a:endParaRPr sz="850">
              <a:latin typeface="Arial"/>
              <a:cs typeface="Arial"/>
            </a:endParaRPr>
          </a:p>
        </p:txBody>
      </p:sp>
      <p:sp>
        <p:nvSpPr>
          <p:cNvPr id="225" name="object 225"/>
          <p:cNvSpPr txBox="1"/>
          <p:nvPr/>
        </p:nvSpPr>
        <p:spPr>
          <a:xfrm>
            <a:off x="1734156" y="5807233"/>
            <a:ext cx="328930" cy="36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spc="-5" dirty="0">
                <a:solidFill>
                  <a:srgbClr val="404040"/>
                </a:solidFill>
                <a:latin typeface="Arial"/>
                <a:cs typeface="Arial"/>
              </a:rPr>
              <a:t>Sales</a:t>
            </a:r>
            <a:r>
              <a:rPr sz="600" b="1" spc="-9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in</a:t>
            </a:r>
            <a:endParaRPr sz="600">
              <a:latin typeface="Arial"/>
              <a:cs typeface="Arial"/>
            </a:endParaRPr>
          </a:p>
          <a:p>
            <a:pPr marL="13970" marR="5080" indent="1270">
              <a:lnSpc>
                <a:spcPct val="95800"/>
              </a:lnSpc>
              <a:spcBef>
                <a:spcPts val="10"/>
              </a:spcBef>
            </a:pP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No</a:t>
            </a:r>
            <a:r>
              <a:rPr sz="600" b="1" spc="-10" dirty="0">
                <a:solidFill>
                  <a:srgbClr val="404040"/>
                </a:solidFill>
                <a:latin typeface="Arial"/>
                <a:cs typeface="Arial"/>
              </a:rPr>
              <a:t>m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600" b="1" spc="-10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al  </a:t>
            </a:r>
            <a:r>
              <a:rPr sz="600" b="1" spc="-5" dirty="0">
                <a:solidFill>
                  <a:srgbClr val="404040"/>
                </a:solidFill>
                <a:latin typeface="Arial"/>
                <a:cs typeface="Arial"/>
              </a:rPr>
              <a:t>Dollars  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($M</a:t>
            </a:r>
            <a:r>
              <a:rPr sz="600" b="1" spc="-10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04040"/>
                </a:solidFill>
                <a:latin typeface="Arial"/>
                <a:cs typeface="Arial"/>
              </a:rPr>
              <a:t>US)</a:t>
            </a:r>
            <a:endParaRPr sz="600">
              <a:latin typeface="Arial"/>
              <a:cs typeface="Arial"/>
            </a:endParaRPr>
          </a:p>
        </p:txBody>
      </p:sp>
      <p:sp>
        <p:nvSpPr>
          <p:cNvPr id="226" name="object 226"/>
          <p:cNvSpPr/>
          <p:nvPr/>
        </p:nvSpPr>
        <p:spPr>
          <a:xfrm>
            <a:off x="5457018" y="5800392"/>
            <a:ext cx="469900" cy="470534"/>
          </a:xfrm>
          <a:custGeom>
            <a:avLst/>
            <a:gdLst/>
            <a:ahLst/>
            <a:cxnLst/>
            <a:rect l="l" t="t" r="r" b="b"/>
            <a:pathLst>
              <a:path w="469900" h="470535">
                <a:moveTo>
                  <a:pt x="0" y="470508"/>
                </a:moveTo>
                <a:lnTo>
                  <a:pt x="469370" y="470508"/>
                </a:lnTo>
                <a:lnTo>
                  <a:pt x="469370" y="0"/>
                </a:lnTo>
                <a:lnTo>
                  <a:pt x="0" y="0"/>
                </a:lnTo>
                <a:lnTo>
                  <a:pt x="0" y="4705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5457018" y="5800392"/>
            <a:ext cx="469900" cy="470534"/>
          </a:xfrm>
          <a:custGeom>
            <a:avLst/>
            <a:gdLst/>
            <a:ahLst/>
            <a:cxnLst/>
            <a:rect l="l" t="t" r="r" b="b"/>
            <a:pathLst>
              <a:path w="469900" h="470535">
                <a:moveTo>
                  <a:pt x="0" y="470508"/>
                </a:moveTo>
                <a:lnTo>
                  <a:pt x="469370" y="470508"/>
                </a:lnTo>
                <a:lnTo>
                  <a:pt x="469370" y="0"/>
                </a:lnTo>
                <a:lnTo>
                  <a:pt x="0" y="0"/>
                </a:lnTo>
                <a:lnTo>
                  <a:pt x="0" y="47050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5504260" y="587881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098" y="0"/>
                </a:lnTo>
              </a:path>
            </a:pathLst>
          </a:custGeom>
          <a:ln w="3806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5504260" y="6035646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098" y="0"/>
                </a:lnTo>
              </a:path>
            </a:pathLst>
          </a:custGeom>
          <a:ln w="3806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5504260" y="6192482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098" y="0"/>
                </a:lnTo>
              </a:path>
            </a:pathLst>
          </a:custGeom>
          <a:ln w="380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 txBox="1"/>
          <p:nvPr/>
        </p:nvSpPr>
        <p:spPr>
          <a:xfrm>
            <a:off x="5457018" y="5800392"/>
            <a:ext cx="469900" cy="470534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210"/>
              </a:spcBef>
            </a:pPr>
            <a:r>
              <a:rPr sz="600" spc="-5" dirty="0">
                <a:solidFill>
                  <a:srgbClr val="404040"/>
                </a:solidFill>
                <a:latin typeface="Arial"/>
                <a:cs typeface="Arial"/>
              </a:rPr>
              <a:t>Asia</a:t>
            </a:r>
            <a:endParaRPr sz="600">
              <a:latin typeface="Arial"/>
              <a:cs typeface="Arial"/>
            </a:endParaRPr>
          </a:p>
          <a:p>
            <a:pPr marL="101600">
              <a:lnSpc>
                <a:spcPct val="100000"/>
              </a:lnSpc>
              <a:spcBef>
                <a:spcPts val="509"/>
              </a:spcBef>
            </a:pPr>
            <a:r>
              <a:rPr sz="600" spc="-5" dirty="0">
                <a:solidFill>
                  <a:srgbClr val="404040"/>
                </a:solidFill>
                <a:latin typeface="Arial"/>
                <a:cs typeface="Arial"/>
              </a:rPr>
              <a:t>EMEA</a:t>
            </a:r>
            <a:endParaRPr sz="600">
              <a:latin typeface="Arial"/>
              <a:cs typeface="Arial"/>
            </a:endParaRPr>
          </a:p>
          <a:p>
            <a:pPr marL="101600">
              <a:lnSpc>
                <a:spcPct val="100000"/>
              </a:lnSpc>
              <a:spcBef>
                <a:spcPts val="509"/>
              </a:spcBef>
            </a:pPr>
            <a:r>
              <a:rPr sz="600" spc="-5" dirty="0">
                <a:solidFill>
                  <a:srgbClr val="404040"/>
                </a:solidFill>
                <a:latin typeface="Arial"/>
                <a:cs typeface="Arial"/>
              </a:rPr>
              <a:t>Americas</a:t>
            </a:r>
            <a:endParaRPr sz="600">
              <a:latin typeface="Arial"/>
              <a:cs typeface="Arial"/>
            </a:endParaRPr>
          </a:p>
        </p:txBody>
      </p:sp>
      <p:sp>
        <p:nvSpPr>
          <p:cNvPr id="232" name="object 232"/>
          <p:cNvSpPr/>
          <p:nvPr/>
        </p:nvSpPr>
        <p:spPr>
          <a:xfrm>
            <a:off x="1679193" y="4973573"/>
            <a:ext cx="4273550" cy="2200275"/>
          </a:xfrm>
          <a:custGeom>
            <a:avLst/>
            <a:gdLst/>
            <a:ahLst/>
            <a:cxnLst/>
            <a:rect l="l" t="t" r="r" b="b"/>
            <a:pathLst>
              <a:path w="4273550" h="2200275">
                <a:moveTo>
                  <a:pt x="0" y="2200272"/>
                </a:moveTo>
                <a:lnTo>
                  <a:pt x="4273101" y="2200272"/>
                </a:lnTo>
                <a:lnTo>
                  <a:pt x="4273101" y="0"/>
                </a:lnTo>
                <a:lnTo>
                  <a:pt x="0" y="0"/>
                </a:lnTo>
                <a:lnTo>
                  <a:pt x="0" y="220027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17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914145"/>
            <a:ext cx="5631815" cy="5897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ITT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dirty="0">
                <a:latin typeface="Arial"/>
                <a:cs typeface="Arial"/>
              </a:rPr>
              <a:t>Weir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KSB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10" dirty="0">
                <a:latin typeface="Arial"/>
                <a:cs typeface="Arial"/>
              </a:rPr>
              <a:t>SPX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Ebara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Kirloskar Brothers,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Limited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Grundfos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Torishima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8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ITT, </a:t>
            </a:r>
            <a:r>
              <a:rPr sz="1000" spc="-5" dirty="0">
                <a:latin typeface="Arial"/>
                <a:cs typeface="Arial"/>
              </a:rPr>
              <a:t>Sulzer,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Chinese suppliers Deep Blue and </a:t>
            </a:r>
            <a:r>
              <a:rPr sz="1000" dirty="0">
                <a:latin typeface="Arial"/>
                <a:cs typeface="Arial"/>
              </a:rPr>
              <a:t>Fonda Pump </a:t>
            </a:r>
            <a:r>
              <a:rPr sz="1000" spc="-5" dirty="0">
                <a:latin typeface="Arial"/>
                <a:cs typeface="Arial"/>
              </a:rPr>
              <a:t>all opened </a:t>
            </a:r>
            <a:r>
              <a:rPr sz="1000" dirty="0">
                <a:latin typeface="Arial"/>
                <a:cs typeface="Arial"/>
              </a:rPr>
              <a:t>new </a:t>
            </a:r>
            <a:r>
              <a:rPr sz="1000" spc="-5" dirty="0">
                <a:latin typeface="Arial"/>
                <a:cs typeface="Arial"/>
              </a:rPr>
              <a:t>Asian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in  2012 or 2013 </a:t>
            </a:r>
            <a:r>
              <a:rPr sz="1000" dirty="0">
                <a:latin typeface="Arial"/>
                <a:cs typeface="Arial"/>
              </a:rPr>
              <a:t>Q1 </a:t>
            </a:r>
            <a:r>
              <a:rPr sz="1000" spc="-5" dirty="0">
                <a:latin typeface="Arial"/>
                <a:cs typeface="Arial"/>
              </a:rPr>
              <a:t>to keep </a:t>
            </a:r>
            <a:r>
              <a:rPr sz="1000" dirty="0">
                <a:latin typeface="Arial"/>
                <a:cs typeface="Arial"/>
              </a:rPr>
              <a:t>up </a:t>
            </a:r>
            <a:r>
              <a:rPr sz="1000" spc="-5" dirty="0">
                <a:latin typeface="Arial"/>
                <a:cs typeface="Arial"/>
              </a:rPr>
              <a:t>with order growth. </a:t>
            </a:r>
            <a:r>
              <a:rPr sz="1000" dirty="0">
                <a:latin typeface="Arial"/>
                <a:cs typeface="Arial"/>
              </a:rPr>
              <a:t>Ruhrpumpen </a:t>
            </a:r>
            <a:r>
              <a:rPr sz="1000" spc="-5" dirty="0">
                <a:latin typeface="Arial"/>
                <a:cs typeface="Arial"/>
              </a:rPr>
              <a:t>also added capacity, opening a new  plant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Argentina. Cumulatively, the </a:t>
            </a:r>
            <a:r>
              <a:rPr sz="1000" dirty="0">
                <a:latin typeface="Arial"/>
                <a:cs typeface="Arial"/>
              </a:rPr>
              <a:t>new capacity </a:t>
            </a:r>
            <a:r>
              <a:rPr sz="1000" spc="-5" dirty="0">
                <a:latin typeface="Arial"/>
                <a:cs typeface="Arial"/>
              </a:rPr>
              <a:t>added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$200m worth of capacity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10" dirty="0">
                <a:latin typeface="Arial"/>
                <a:cs typeface="Arial"/>
              </a:rPr>
              <a:t>API </a:t>
            </a:r>
            <a:r>
              <a:rPr sz="1000" spc="-5" dirty="0">
                <a:latin typeface="Arial"/>
                <a:cs typeface="Arial"/>
              </a:rPr>
              <a:t>610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to the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and reduced utilization rates from 89% in </a:t>
            </a:r>
            <a:r>
              <a:rPr sz="1000" dirty="0">
                <a:latin typeface="Arial"/>
                <a:cs typeface="Arial"/>
              </a:rPr>
              <a:t>mid-2012 </a:t>
            </a:r>
            <a:r>
              <a:rPr sz="1000" spc="-5" dirty="0">
                <a:latin typeface="Arial"/>
                <a:cs typeface="Arial"/>
              </a:rPr>
              <a:t>to 84%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2013  Q1.</a:t>
            </a:r>
            <a:endParaRPr sz="1000">
              <a:latin typeface="Arial"/>
              <a:cs typeface="Arial"/>
            </a:endParaRPr>
          </a:p>
          <a:p>
            <a:pPr marL="469265" marR="97790" indent="-227965">
              <a:lnSpc>
                <a:spcPct val="143300"/>
              </a:lnSpc>
              <a:spcBef>
                <a:spcPts val="6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ITT opened a </a:t>
            </a:r>
            <a:r>
              <a:rPr sz="1000" dirty="0">
                <a:latin typeface="Arial"/>
                <a:cs typeface="Arial"/>
              </a:rPr>
              <a:t>new </a:t>
            </a:r>
            <a:r>
              <a:rPr sz="1000" spc="-5" dirty="0">
                <a:latin typeface="Arial"/>
                <a:cs typeface="Arial"/>
              </a:rPr>
              <a:t>plant near Busan in South Korea in 2012 Q4.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old one, although not  </a:t>
            </a:r>
            <a:r>
              <a:rPr sz="1000" dirty="0">
                <a:latin typeface="Arial"/>
                <a:cs typeface="Arial"/>
              </a:rPr>
              <a:t>far </a:t>
            </a:r>
            <a:r>
              <a:rPr sz="1000" spc="-10" dirty="0">
                <a:latin typeface="Arial"/>
                <a:cs typeface="Arial"/>
              </a:rPr>
              <a:t>away, </a:t>
            </a:r>
            <a:r>
              <a:rPr sz="1000" spc="-5" dirty="0">
                <a:latin typeface="Arial"/>
                <a:cs typeface="Arial"/>
              </a:rPr>
              <a:t>was too </a:t>
            </a:r>
            <a:r>
              <a:rPr sz="1000" dirty="0">
                <a:latin typeface="Arial"/>
                <a:cs typeface="Arial"/>
              </a:rPr>
              <a:t>small </a:t>
            </a:r>
            <a:r>
              <a:rPr sz="1000" spc="-5" dirty="0">
                <a:latin typeface="Arial"/>
                <a:cs typeface="Arial"/>
              </a:rPr>
              <a:t>and had poor access to transportation infrastructure. </a:t>
            </a:r>
            <a:r>
              <a:rPr sz="1000" dirty="0">
                <a:latin typeface="Arial"/>
                <a:cs typeface="Arial"/>
              </a:rPr>
              <a:t>This </a:t>
            </a:r>
            <a:r>
              <a:rPr sz="1000" spc="-5" dirty="0">
                <a:latin typeface="Arial"/>
                <a:cs typeface="Arial"/>
              </a:rPr>
              <a:t>one is  half again as large, and represents an overall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expansion of about 10% </a:t>
            </a:r>
            <a:r>
              <a:rPr sz="1000" dirty="0">
                <a:latin typeface="Arial"/>
                <a:cs typeface="Arial"/>
              </a:rPr>
              <a:t>for ITT’s  </a:t>
            </a:r>
            <a:r>
              <a:rPr sz="1000" spc="-5" dirty="0">
                <a:latin typeface="Arial"/>
                <a:cs typeface="Arial"/>
              </a:rPr>
              <a:t>products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oil &amp; gas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industry.</a:t>
            </a:r>
            <a:endParaRPr sz="1000">
              <a:latin typeface="Arial"/>
              <a:cs typeface="Arial"/>
            </a:endParaRPr>
          </a:p>
          <a:p>
            <a:pPr marL="469265" marR="73660" indent="-227965">
              <a:lnSpc>
                <a:spcPct val="143200"/>
              </a:lnSpc>
              <a:spcBef>
                <a:spcPts val="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Fonda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expanded its Shenyang plant in 2012 </a:t>
            </a:r>
            <a:r>
              <a:rPr sz="1000" dirty="0">
                <a:latin typeface="Arial"/>
                <a:cs typeface="Arial"/>
              </a:rPr>
              <a:t>Q4, </a:t>
            </a:r>
            <a:r>
              <a:rPr sz="1000" spc="-5" dirty="0">
                <a:latin typeface="Arial"/>
                <a:cs typeface="Arial"/>
              </a:rPr>
              <a:t>reducing its utilization rate </a:t>
            </a:r>
            <a:r>
              <a:rPr sz="1000" dirty="0">
                <a:latin typeface="Arial"/>
                <a:cs typeface="Arial"/>
              </a:rPr>
              <a:t>abruptly  </a:t>
            </a:r>
            <a:r>
              <a:rPr sz="1000" spc="-5" dirty="0">
                <a:latin typeface="Arial"/>
                <a:cs typeface="Arial"/>
              </a:rPr>
              <a:t>from 85% to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60%.</a:t>
            </a:r>
            <a:endParaRPr sz="1000">
              <a:latin typeface="Arial"/>
              <a:cs typeface="Arial"/>
            </a:endParaRPr>
          </a:p>
          <a:p>
            <a:pPr marL="469265" marR="216535" indent="-227965">
              <a:lnSpc>
                <a:spcPct val="144000"/>
              </a:lnSpc>
              <a:spcBef>
                <a:spcPts val="7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Deep Blue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expanded its </a:t>
            </a:r>
            <a:r>
              <a:rPr sz="1000" dirty="0">
                <a:latin typeface="Arial"/>
                <a:cs typeface="Arial"/>
              </a:rPr>
              <a:t>assembly </a:t>
            </a:r>
            <a:r>
              <a:rPr sz="1000" spc="-5" dirty="0">
                <a:latin typeface="Arial"/>
                <a:cs typeface="Arial"/>
              </a:rPr>
              <a:t>plant in Houston and its </a:t>
            </a:r>
            <a:r>
              <a:rPr sz="1000" dirty="0">
                <a:latin typeface="Arial"/>
                <a:cs typeface="Arial"/>
              </a:rPr>
              <a:t>main factory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Dalian,  China in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2012.</a:t>
            </a:r>
            <a:endParaRPr sz="1000">
              <a:latin typeface="Arial"/>
              <a:cs typeface="Arial"/>
            </a:endParaRPr>
          </a:p>
          <a:p>
            <a:pPr marL="469265" marR="200025" indent="-227965">
              <a:lnSpc>
                <a:spcPct val="144000"/>
              </a:lnSpc>
              <a:spcBef>
                <a:spcPts val="5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Sulzer opened a </a:t>
            </a:r>
            <a:r>
              <a:rPr sz="1000" dirty="0">
                <a:latin typeface="Arial"/>
                <a:cs typeface="Arial"/>
              </a:rPr>
              <a:t>new </a:t>
            </a:r>
            <a:r>
              <a:rPr sz="1000" spc="-5" dirty="0">
                <a:latin typeface="Arial"/>
                <a:cs typeface="Arial"/>
              </a:rPr>
              <a:t>plant in 2013 Q1, in Kunshan, China.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$10.3m plant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initially  </a:t>
            </a:r>
            <a:r>
              <a:rPr sz="1000" dirty="0">
                <a:latin typeface="Arial"/>
                <a:cs typeface="Arial"/>
              </a:rPr>
              <a:t>employ 70 </a:t>
            </a:r>
            <a:r>
              <a:rPr sz="1000" spc="-5" dirty="0">
                <a:latin typeface="Arial"/>
                <a:cs typeface="Arial"/>
              </a:rPr>
              <a:t>workers, ramping up to </a:t>
            </a:r>
            <a:r>
              <a:rPr sz="1000" dirty="0">
                <a:latin typeface="Arial"/>
                <a:cs typeface="Arial"/>
              </a:rPr>
              <a:t>nearly </a:t>
            </a:r>
            <a:r>
              <a:rPr sz="1000" spc="-5" dirty="0">
                <a:latin typeface="Arial"/>
                <a:cs typeface="Arial"/>
              </a:rPr>
              <a:t>double that over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course of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2013.</a:t>
            </a:r>
            <a:endParaRPr sz="1000">
              <a:latin typeface="Arial"/>
              <a:cs typeface="Arial"/>
            </a:endParaRPr>
          </a:p>
          <a:p>
            <a:pPr marL="469265" marR="165100" indent="-227965">
              <a:lnSpc>
                <a:spcPct val="143500"/>
              </a:lnSpc>
              <a:spcBef>
                <a:spcPts val="6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Ruhrpumpen </a:t>
            </a:r>
            <a:r>
              <a:rPr sz="1000" dirty="0">
                <a:latin typeface="Arial"/>
                <a:cs typeface="Arial"/>
              </a:rPr>
              <a:t>opened </a:t>
            </a:r>
            <a:r>
              <a:rPr sz="1000" spc="-5" dirty="0">
                <a:latin typeface="Arial"/>
                <a:cs typeface="Arial"/>
              </a:rPr>
              <a:t>a new </a:t>
            </a:r>
            <a:r>
              <a:rPr sz="1000" dirty="0">
                <a:latin typeface="Arial"/>
                <a:cs typeface="Arial"/>
              </a:rPr>
              <a:t>factory </a:t>
            </a:r>
            <a:r>
              <a:rPr sz="1000" spc="-5" dirty="0">
                <a:latin typeface="Arial"/>
                <a:cs typeface="Arial"/>
              </a:rPr>
              <a:t>in Buenos Aires, Argentina in March 2013.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25k  square foot plant will manufacture </a:t>
            </a:r>
            <a:r>
              <a:rPr sz="1000" dirty="0">
                <a:latin typeface="Arial"/>
                <a:cs typeface="Arial"/>
              </a:rPr>
              <a:t>primarily </a:t>
            </a:r>
            <a:r>
              <a:rPr sz="1000" spc="-5" dirty="0">
                <a:latin typeface="Arial"/>
                <a:cs typeface="Arial"/>
              </a:rPr>
              <a:t>two-stage </a:t>
            </a:r>
            <a:r>
              <a:rPr sz="1000" spc="-10" dirty="0">
                <a:latin typeface="Arial"/>
                <a:cs typeface="Arial"/>
              </a:rPr>
              <a:t>API </a:t>
            </a:r>
            <a:r>
              <a:rPr sz="1000" spc="-5" dirty="0">
                <a:latin typeface="Arial"/>
                <a:cs typeface="Arial"/>
              </a:rPr>
              <a:t>610 units to begin with, adding  units with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stages as additional staff </a:t>
            </a:r>
            <a:r>
              <a:rPr sz="1000" spc="-10" dirty="0">
                <a:latin typeface="Arial"/>
                <a:cs typeface="Arial"/>
              </a:rPr>
              <a:t>is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trained.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06854" y="903477"/>
            <a:ext cx="354647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2: </a:t>
            </a:r>
            <a:r>
              <a:rPr sz="1000" b="1" dirty="0">
                <a:latin typeface="Arial"/>
                <a:cs typeface="Arial"/>
              </a:rPr>
              <a:t>Capacity </a:t>
            </a:r>
            <a:r>
              <a:rPr sz="1000" b="1" spc="-5" dirty="0">
                <a:latin typeface="Arial"/>
                <a:cs typeface="Arial"/>
              </a:rPr>
              <a:t>Margin - Centrifugal Engineered</a:t>
            </a:r>
            <a:r>
              <a:rPr sz="1000" b="1" spc="7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304" y="3821252"/>
            <a:ext cx="5642610" cy="5467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95910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KSB opened another factory </a:t>
            </a:r>
            <a:r>
              <a:rPr sz="1000" dirty="0">
                <a:latin typeface="Arial"/>
                <a:cs typeface="Arial"/>
              </a:rPr>
              <a:t>in early Q2. The new </a:t>
            </a:r>
            <a:r>
              <a:rPr sz="1000" spc="-5" dirty="0">
                <a:latin typeface="Arial"/>
                <a:cs typeface="Arial"/>
              </a:rPr>
              <a:t>unit is a </a:t>
            </a:r>
            <a:r>
              <a:rPr sz="1000" dirty="0">
                <a:latin typeface="Arial"/>
                <a:cs typeface="Arial"/>
              </a:rPr>
              <a:t>$19.35m, </a:t>
            </a:r>
            <a:r>
              <a:rPr sz="1000" spc="-5" dirty="0">
                <a:latin typeface="Arial"/>
                <a:cs typeface="Arial"/>
              </a:rPr>
              <a:t>300k square foot plant in  Jundiai, Brazil. It opened in April, with a </a:t>
            </a:r>
            <a:r>
              <a:rPr sz="1000" dirty="0">
                <a:latin typeface="Arial"/>
                <a:cs typeface="Arial"/>
              </a:rPr>
              <a:t>staff </a:t>
            </a:r>
            <a:r>
              <a:rPr sz="1000" spc="-5" dirty="0">
                <a:latin typeface="Arial"/>
                <a:cs typeface="Arial"/>
              </a:rPr>
              <a:t>of 123.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plant adds to KSB’s existing </a:t>
            </a:r>
            <a:r>
              <a:rPr sz="1000" dirty="0">
                <a:latin typeface="Arial"/>
                <a:cs typeface="Arial"/>
              </a:rPr>
              <a:t>factory in  </a:t>
            </a:r>
            <a:r>
              <a:rPr sz="1000" spc="-5" dirty="0">
                <a:latin typeface="Arial"/>
                <a:cs typeface="Arial"/>
              </a:rPr>
              <a:t>Várzea Paulista and a </a:t>
            </a:r>
            <a:r>
              <a:rPr sz="1000" dirty="0">
                <a:latin typeface="Arial"/>
                <a:cs typeface="Arial"/>
              </a:rPr>
              <a:t>foundry in </a:t>
            </a:r>
            <a:r>
              <a:rPr sz="1000" spc="-5" dirty="0">
                <a:latin typeface="Arial"/>
                <a:cs typeface="Arial"/>
              </a:rPr>
              <a:t>Americana. </a:t>
            </a:r>
            <a:r>
              <a:rPr sz="1000" dirty="0">
                <a:latin typeface="Arial"/>
                <a:cs typeface="Arial"/>
              </a:rPr>
              <a:t>The factory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5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both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and valves,  primarily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oil &amp; gas and power </a:t>
            </a:r>
            <a:r>
              <a:rPr sz="1000" dirty="0">
                <a:latin typeface="Arial"/>
                <a:cs typeface="Arial"/>
              </a:rPr>
              <a:t>generation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industries.</a:t>
            </a:r>
            <a:endParaRPr sz="1000">
              <a:latin typeface="Arial"/>
              <a:cs typeface="Arial"/>
            </a:endParaRPr>
          </a:p>
          <a:p>
            <a:pPr marL="12700" marR="34290">
              <a:lnSpc>
                <a:spcPct val="143600"/>
              </a:lnSpc>
              <a:spcBef>
                <a:spcPts val="605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addition of the above </a:t>
            </a:r>
            <a:r>
              <a:rPr sz="1000" dirty="0">
                <a:latin typeface="Arial"/>
                <a:cs typeface="Arial"/>
              </a:rPr>
              <a:t>new </a:t>
            </a:r>
            <a:r>
              <a:rPr sz="1000" spc="-5" dirty="0">
                <a:latin typeface="Arial"/>
                <a:cs typeface="Arial"/>
              </a:rPr>
              <a:t>plants has </a:t>
            </a:r>
            <a:r>
              <a:rPr sz="1000" dirty="0">
                <a:latin typeface="Arial"/>
                <a:cs typeface="Arial"/>
              </a:rPr>
              <a:t>temporarily </a:t>
            </a:r>
            <a:r>
              <a:rPr sz="1000" spc="-5" dirty="0">
                <a:latin typeface="Arial"/>
                <a:cs typeface="Arial"/>
              </a:rPr>
              <a:t>averted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increases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10" dirty="0">
                <a:latin typeface="Arial"/>
                <a:cs typeface="Arial"/>
              </a:rPr>
              <a:t>API </a:t>
            </a:r>
            <a:r>
              <a:rPr sz="1000" spc="-5" dirty="0">
                <a:latin typeface="Arial"/>
                <a:cs typeface="Arial"/>
              </a:rPr>
              <a:t>610 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keeping industry utilization rates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84%. However,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high </a:t>
            </a:r>
            <a:r>
              <a:rPr sz="1000" spc="-5" dirty="0">
                <a:latin typeface="Arial"/>
                <a:cs typeface="Arial"/>
              </a:rPr>
              <a:t>enough,  especially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bigger </a:t>
            </a:r>
            <a:r>
              <a:rPr sz="1000" dirty="0">
                <a:latin typeface="Arial"/>
                <a:cs typeface="Arial"/>
              </a:rPr>
              <a:t>units, </a:t>
            </a:r>
            <a:r>
              <a:rPr sz="1000" spc="-5" dirty="0">
                <a:latin typeface="Arial"/>
                <a:cs typeface="Arial"/>
              </a:rPr>
              <a:t>to create the risk of </a:t>
            </a:r>
            <a:r>
              <a:rPr sz="1000" spc="-10" dirty="0">
                <a:latin typeface="Arial"/>
                <a:cs typeface="Arial"/>
              </a:rPr>
              <a:t>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inflation and price</a:t>
            </a:r>
            <a:r>
              <a:rPr sz="1000" spc="1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distortions.</a:t>
            </a:r>
            <a:endParaRPr sz="1000">
              <a:latin typeface="Arial"/>
              <a:cs typeface="Arial"/>
            </a:endParaRPr>
          </a:p>
          <a:p>
            <a:pPr marL="469265" marR="5080" indent="-227965">
              <a:lnSpc>
                <a:spcPct val="143600"/>
              </a:lnSpc>
              <a:spcBef>
                <a:spcPts val="6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ITT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95% utilized in the </a:t>
            </a:r>
            <a:r>
              <a:rPr sz="1000" dirty="0">
                <a:latin typeface="Arial"/>
                <a:cs typeface="Arial"/>
              </a:rPr>
              <a:t>US </a:t>
            </a:r>
            <a:r>
              <a:rPr sz="1000" spc="-5" dirty="0">
                <a:latin typeface="Arial"/>
                <a:cs typeface="Arial"/>
              </a:rPr>
              <a:t>and Mexico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API 610 units with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one stage,  primarily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orders from US shale plays and petrochemical plants. </a:t>
            </a:r>
            <a:r>
              <a:rPr sz="1000" dirty="0">
                <a:latin typeface="Arial"/>
                <a:cs typeface="Arial"/>
              </a:rPr>
              <a:t>The machinery for  </a:t>
            </a:r>
            <a:r>
              <a:rPr sz="1000" spc="-5" dirty="0">
                <a:latin typeface="Arial"/>
                <a:cs typeface="Arial"/>
              </a:rPr>
              <a:t>finishing casings and impellers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the bottleneck, and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order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10 </a:t>
            </a:r>
            <a:r>
              <a:rPr sz="1000" dirty="0">
                <a:latin typeface="Arial"/>
                <a:cs typeface="Arial"/>
              </a:rPr>
              <a:t>two-stage </a:t>
            </a:r>
            <a:r>
              <a:rPr sz="1000" spc="-5" dirty="0">
                <a:latin typeface="Arial"/>
                <a:cs typeface="Arial"/>
              </a:rPr>
              <a:t>units would  </a:t>
            </a:r>
            <a:r>
              <a:rPr sz="1000" dirty="0">
                <a:latin typeface="Arial"/>
                <a:cs typeface="Arial"/>
              </a:rPr>
              <a:t>take </a:t>
            </a:r>
            <a:r>
              <a:rPr sz="1000" spc="-5" dirty="0">
                <a:latin typeface="Arial"/>
                <a:cs typeface="Arial"/>
              </a:rPr>
              <a:t>about a month longer than </a:t>
            </a:r>
            <a:r>
              <a:rPr sz="1000" dirty="0">
                <a:latin typeface="Arial"/>
                <a:cs typeface="Arial"/>
              </a:rPr>
              <a:t>ITT’s </a:t>
            </a:r>
            <a:r>
              <a:rPr sz="1000" spc="-5" dirty="0">
                <a:latin typeface="Arial"/>
                <a:cs typeface="Arial"/>
              </a:rPr>
              <a:t>typical 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for these </a:t>
            </a:r>
            <a:r>
              <a:rPr sz="1000" dirty="0">
                <a:latin typeface="Arial"/>
                <a:cs typeface="Arial"/>
              </a:rPr>
              <a:t>units </a:t>
            </a:r>
            <a:r>
              <a:rPr sz="1000" spc="-5" dirty="0">
                <a:latin typeface="Arial"/>
                <a:cs typeface="Arial"/>
              </a:rPr>
              <a:t>(30 </a:t>
            </a:r>
            <a:r>
              <a:rPr sz="1000" dirty="0">
                <a:latin typeface="Arial"/>
                <a:cs typeface="Arial"/>
              </a:rPr>
              <a:t>weeks). </a:t>
            </a:r>
            <a:r>
              <a:rPr sz="1000" spc="-5" dirty="0">
                <a:latin typeface="Arial"/>
                <a:cs typeface="Arial"/>
              </a:rPr>
              <a:t>Its Korean  operations are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85% utilized due to its recent expansion, but at current order rates the  plant will be 90% utilized within a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year.</a:t>
            </a:r>
            <a:endParaRPr sz="1000">
              <a:latin typeface="Arial"/>
              <a:cs typeface="Arial"/>
            </a:endParaRPr>
          </a:p>
          <a:p>
            <a:pPr marL="469265" marR="142875" indent="-227965" algn="just">
              <a:lnSpc>
                <a:spcPct val="143600"/>
              </a:lnSpc>
              <a:spcBef>
                <a:spcPts val="75"/>
              </a:spcBef>
              <a:buFont typeface="Symbol"/>
              <a:buChar char=""/>
              <a:tabLst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Sulzer is 90% utilized. It expects to maintain that utilization rate with further expansions </a:t>
            </a:r>
            <a:r>
              <a:rPr sz="1000" spc="1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China and </a:t>
            </a:r>
            <a:r>
              <a:rPr sz="1000" dirty="0">
                <a:latin typeface="Arial"/>
                <a:cs typeface="Arial"/>
              </a:rPr>
              <a:t>more workers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US, but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orders ($5m or </a:t>
            </a:r>
            <a:r>
              <a:rPr sz="1000" dirty="0">
                <a:latin typeface="Arial"/>
                <a:cs typeface="Arial"/>
              </a:rPr>
              <a:t>more) </a:t>
            </a:r>
            <a:r>
              <a:rPr sz="1000" spc="-5" dirty="0">
                <a:latin typeface="Arial"/>
                <a:cs typeface="Arial"/>
              </a:rPr>
              <a:t>are already subject to  higher than </a:t>
            </a:r>
            <a:r>
              <a:rPr sz="1000" dirty="0">
                <a:latin typeface="Arial"/>
                <a:cs typeface="Arial"/>
              </a:rPr>
              <a:t>normal </a:t>
            </a:r>
            <a:r>
              <a:rPr sz="1000" spc="-5" dirty="0">
                <a:latin typeface="Arial"/>
                <a:cs typeface="Arial"/>
              </a:rPr>
              <a:t>lead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times.</a:t>
            </a:r>
            <a:endParaRPr sz="1000">
              <a:latin typeface="Arial"/>
              <a:cs typeface="Arial"/>
            </a:endParaRPr>
          </a:p>
          <a:p>
            <a:pPr marL="469265" marR="183515" indent="-227965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Deep Blue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Company, a multinational manufacturer with production in the US,  Belgium, Dubai, and China,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75% utilized, </a:t>
            </a:r>
            <a:r>
              <a:rPr sz="1000" dirty="0">
                <a:latin typeface="Arial"/>
                <a:cs typeface="Arial"/>
              </a:rPr>
              <a:t>because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just expanded in both Dalian,  China and Houston,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US.</a:t>
            </a:r>
            <a:endParaRPr sz="1000">
              <a:latin typeface="Arial"/>
              <a:cs typeface="Arial"/>
            </a:endParaRPr>
          </a:p>
          <a:p>
            <a:pPr marL="469265" marR="22860" indent="-227965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Sundyne is 80-85% utilized. This level is not </a:t>
            </a:r>
            <a:r>
              <a:rPr sz="1000" spc="-10" dirty="0">
                <a:latin typeface="Arial"/>
                <a:cs typeface="Arial"/>
              </a:rPr>
              <a:t>yet </a:t>
            </a:r>
            <a:r>
              <a:rPr sz="1000" spc="-5" dirty="0">
                <a:latin typeface="Arial"/>
                <a:cs typeface="Arial"/>
              </a:rPr>
              <a:t>cause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concern, but it’s on the edge of it,  and one or two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orders, such as a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petrochemical plant overhaul </a:t>
            </a:r>
            <a:r>
              <a:rPr sz="1000" spc="-10" dirty="0">
                <a:latin typeface="Arial"/>
                <a:cs typeface="Arial"/>
              </a:rPr>
              <a:t>it is </a:t>
            </a:r>
            <a:r>
              <a:rPr sz="1000" spc="-5" dirty="0">
                <a:latin typeface="Arial"/>
                <a:cs typeface="Arial"/>
              </a:rPr>
              <a:t>bidding on  in Texas, could cause 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increases </a:t>
            </a:r>
            <a:r>
              <a:rPr sz="1000" dirty="0">
                <a:latin typeface="Arial"/>
                <a:cs typeface="Arial"/>
              </a:rPr>
              <a:t>for some </a:t>
            </a:r>
            <a:r>
              <a:rPr sz="1000" spc="-5" dirty="0">
                <a:latin typeface="Arial"/>
                <a:cs typeface="Arial"/>
              </a:rPr>
              <a:t>product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lines.</a:t>
            </a:r>
            <a:endParaRPr sz="1000">
              <a:latin typeface="Arial"/>
              <a:cs typeface="Arial"/>
            </a:endParaRPr>
          </a:p>
          <a:p>
            <a:pPr marL="469265" marR="36195" indent="-227965">
              <a:lnSpc>
                <a:spcPct val="144000"/>
              </a:lnSpc>
              <a:spcBef>
                <a:spcPts val="6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O’Drill MCM, a smaller player limited </a:t>
            </a:r>
            <a:r>
              <a:rPr sz="1000" dirty="0">
                <a:latin typeface="Arial"/>
                <a:cs typeface="Arial"/>
              </a:rPr>
              <a:t>mostly to </a:t>
            </a:r>
            <a:r>
              <a:rPr sz="1000" spc="-5" dirty="0">
                <a:latin typeface="Arial"/>
                <a:cs typeface="Arial"/>
              </a:rPr>
              <a:t>US </a:t>
            </a:r>
            <a:r>
              <a:rPr sz="1000" dirty="0">
                <a:latin typeface="Arial"/>
                <a:cs typeface="Arial"/>
              </a:rPr>
              <a:t>orders,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90-95% </a:t>
            </a:r>
            <a:r>
              <a:rPr sz="1000" spc="-5" dirty="0">
                <a:latin typeface="Arial"/>
                <a:cs typeface="Arial"/>
              </a:rPr>
              <a:t>utilized on orders from  the Barnett and Eagle </a:t>
            </a:r>
            <a:r>
              <a:rPr sz="1000" dirty="0">
                <a:latin typeface="Arial"/>
                <a:cs typeface="Arial"/>
              </a:rPr>
              <a:t>Ford </a:t>
            </a:r>
            <a:r>
              <a:rPr sz="1000" spc="-5" dirty="0">
                <a:latin typeface="Arial"/>
                <a:cs typeface="Arial"/>
              </a:rPr>
              <a:t>shale play in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Texas.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78711" y="1214361"/>
            <a:ext cx="4839335" cy="2531745"/>
          </a:xfrm>
          <a:custGeom>
            <a:avLst/>
            <a:gdLst/>
            <a:ahLst/>
            <a:cxnLst/>
            <a:rect l="l" t="t" r="r" b="b"/>
            <a:pathLst>
              <a:path w="4839335" h="2531745">
                <a:moveTo>
                  <a:pt x="0" y="2531399"/>
                </a:moveTo>
                <a:lnTo>
                  <a:pt x="4838829" y="2531399"/>
                </a:lnTo>
                <a:lnTo>
                  <a:pt x="4838829" y="0"/>
                </a:lnTo>
                <a:lnTo>
                  <a:pt x="0" y="0"/>
                </a:lnTo>
                <a:lnTo>
                  <a:pt x="0" y="2531399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22545" y="1801552"/>
            <a:ext cx="0" cy="1390650"/>
          </a:xfrm>
          <a:custGeom>
            <a:avLst/>
            <a:gdLst/>
            <a:ahLst/>
            <a:cxnLst/>
            <a:rect l="l" t="t" r="r" b="b"/>
            <a:pathLst>
              <a:path h="1390650">
                <a:moveTo>
                  <a:pt x="0" y="0"/>
                </a:moveTo>
                <a:lnTo>
                  <a:pt x="0" y="1390469"/>
                </a:lnTo>
              </a:path>
            </a:pathLst>
          </a:custGeom>
          <a:ln w="2436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00983" y="1809158"/>
            <a:ext cx="0" cy="1383030"/>
          </a:xfrm>
          <a:custGeom>
            <a:avLst/>
            <a:gdLst/>
            <a:ahLst/>
            <a:cxnLst/>
            <a:rect l="l" t="t" r="r" b="b"/>
            <a:pathLst>
              <a:path h="1383030">
                <a:moveTo>
                  <a:pt x="0" y="0"/>
                </a:moveTo>
                <a:lnTo>
                  <a:pt x="0" y="1382863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90845" y="1859360"/>
            <a:ext cx="0" cy="1332865"/>
          </a:xfrm>
          <a:custGeom>
            <a:avLst/>
            <a:gdLst/>
            <a:ahLst/>
            <a:cxnLst/>
            <a:rect l="l" t="t" r="r" b="b"/>
            <a:pathLst>
              <a:path h="1332864">
                <a:moveTo>
                  <a:pt x="0" y="0"/>
                </a:moveTo>
                <a:lnTo>
                  <a:pt x="0" y="1332661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80707" y="1894350"/>
            <a:ext cx="0" cy="1297940"/>
          </a:xfrm>
          <a:custGeom>
            <a:avLst/>
            <a:gdLst/>
            <a:ahLst/>
            <a:cxnLst/>
            <a:rect l="l" t="t" r="r" b="b"/>
            <a:pathLst>
              <a:path h="1297939">
                <a:moveTo>
                  <a:pt x="0" y="0"/>
                </a:moveTo>
                <a:lnTo>
                  <a:pt x="0" y="1297671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72092" y="1959764"/>
            <a:ext cx="0" cy="1232535"/>
          </a:xfrm>
          <a:custGeom>
            <a:avLst/>
            <a:gdLst/>
            <a:ahLst/>
            <a:cxnLst/>
            <a:rect l="l" t="t" r="r" b="b"/>
            <a:pathLst>
              <a:path h="1232535">
                <a:moveTo>
                  <a:pt x="0" y="0"/>
                </a:moveTo>
                <a:lnTo>
                  <a:pt x="0" y="1232257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61954" y="2003881"/>
            <a:ext cx="0" cy="1188720"/>
          </a:xfrm>
          <a:custGeom>
            <a:avLst/>
            <a:gdLst/>
            <a:ahLst/>
            <a:cxnLst/>
            <a:rect l="l" t="t" r="r" b="b"/>
            <a:pathLst>
              <a:path h="1188720">
                <a:moveTo>
                  <a:pt x="0" y="0"/>
                </a:moveTo>
                <a:lnTo>
                  <a:pt x="0" y="1188140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51815" y="2005403"/>
            <a:ext cx="0" cy="1186815"/>
          </a:xfrm>
          <a:custGeom>
            <a:avLst/>
            <a:gdLst/>
            <a:ahLst/>
            <a:cxnLst/>
            <a:rect l="l" t="t" r="r" b="b"/>
            <a:pathLst>
              <a:path h="1186814">
                <a:moveTo>
                  <a:pt x="0" y="0"/>
                </a:moveTo>
                <a:lnTo>
                  <a:pt x="0" y="1186618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43200" y="2006924"/>
            <a:ext cx="0" cy="1185545"/>
          </a:xfrm>
          <a:custGeom>
            <a:avLst/>
            <a:gdLst/>
            <a:ahLst/>
            <a:cxnLst/>
            <a:rect l="l" t="t" r="r" b="b"/>
            <a:pathLst>
              <a:path h="1185545">
                <a:moveTo>
                  <a:pt x="0" y="0"/>
                </a:moveTo>
                <a:lnTo>
                  <a:pt x="0" y="1185097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33062" y="2005403"/>
            <a:ext cx="0" cy="1186815"/>
          </a:xfrm>
          <a:custGeom>
            <a:avLst/>
            <a:gdLst/>
            <a:ahLst/>
            <a:cxnLst/>
            <a:rect l="l" t="t" r="r" b="b"/>
            <a:pathLst>
              <a:path h="1186814">
                <a:moveTo>
                  <a:pt x="0" y="0"/>
                </a:moveTo>
                <a:lnTo>
                  <a:pt x="0" y="1186618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22924" y="2003881"/>
            <a:ext cx="0" cy="1188720"/>
          </a:xfrm>
          <a:custGeom>
            <a:avLst/>
            <a:gdLst/>
            <a:ahLst/>
            <a:cxnLst/>
            <a:rect l="l" t="t" r="r" b="b"/>
            <a:pathLst>
              <a:path h="1188720">
                <a:moveTo>
                  <a:pt x="0" y="0"/>
                </a:moveTo>
                <a:lnTo>
                  <a:pt x="0" y="1188140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14309" y="2002360"/>
            <a:ext cx="0" cy="1189990"/>
          </a:xfrm>
          <a:custGeom>
            <a:avLst/>
            <a:gdLst/>
            <a:ahLst/>
            <a:cxnLst/>
            <a:rect l="l" t="t" r="r" b="b"/>
            <a:pathLst>
              <a:path h="1189989">
                <a:moveTo>
                  <a:pt x="0" y="0"/>
                </a:moveTo>
                <a:lnTo>
                  <a:pt x="0" y="1189661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04170" y="2002360"/>
            <a:ext cx="0" cy="1189990"/>
          </a:xfrm>
          <a:custGeom>
            <a:avLst/>
            <a:gdLst/>
            <a:ahLst/>
            <a:cxnLst/>
            <a:rect l="l" t="t" r="r" b="b"/>
            <a:pathLst>
              <a:path h="1189989">
                <a:moveTo>
                  <a:pt x="0" y="0"/>
                </a:moveTo>
                <a:lnTo>
                  <a:pt x="0" y="1189661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594032" y="1999318"/>
            <a:ext cx="0" cy="1193165"/>
          </a:xfrm>
          <a:custGeom>
            <a:avLst/>
            <a:gdLst/>
            <a:ahLst/>
            <a:cxnLst/>
            <a:rect l="l" t="t" r="r" b="b"/>
            <a:pathLst>
              <a:path h="1193164">
                <a:moveTo>
                  <a:pt x="0" y="0"/>
                </a:moveTo>
                <a:lnTo>
                  <a:pt x="0" y="1192704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85417" y="1994754"/>
            <a:ext cx="0" cy="1197610"/>
          </a:xfrm>
          <a:custGeom>
            <a:avLst/>
            <a:gdLst/>
            <a:ahLst/>
            <a:cxnLst/>
            <a:rect l="l" t="t" r="r" b="b"/>
            <a:pathLst>
              <a:path h="1197610">
                <a:moveTo>
                  <a:pt x="0" y="0"/>
                </a:moveTo>
                <a:lnTo>
                  <a:pt x="0" y="1197267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5279" y="1991711"/>
            <a:ext cx="0" cy="1200785"/>
          </a:xfrm>
          <a:custGeom>
            <a:avLst/>
            <a:gdLst/>
            <a:ahLst/>
            <a:cxnLst/>
            <a:rect l="l" t="t" r="r" b="b"/>
            <a:pathLst>
              <a:path h="1200785">
                <a:moveTo>
                  <a:pt x="0" y="0"/>
                </a:moveTo>
                <a:lnTo>
                  <a:pt x="0" y="1200310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865141" y="1988669"/>
            <a:ext cx="0" cy="1203960"/>
          </a:xfrm>
          <a:custGeom>
            <a:avLst/>
            <a:gdLst/>
            <a:ahLst/>
            <a:cxnLst/>
            <a:rect l="l" t="t" r="r" b="b"/>
            <a:pathLst>
              <a:path h="1203960">
                <a:moveTo>
                  <a:pt x="0" y="0"/>
                </a:moveTo>
                <a:lnTo>
                  <a:pt x="0" y="1203352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56525" y="1987147"/>
            <a:ext cx="0" cy="1205230"/>
          </a:xfrm>
          <a:custGeom>
            <a:avLst/>
            <a:gdLst/>
            <a:ahLst/>
            <a:cxnLst/>
            <a:rect l="l" t="t" r="r" b="b"/>
            <a:pathLst>
              <a:path h="1205230">
                <a:moveTo>
                  <a:pt x="0" y="0"/>
                </a:moveTo>
                <a:lnTo>
                  <a:pt x="0" y="1204874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046387" y="1984105"/>
            <a:ext cx="0" cy="1208405"/>
          </a:xfrm>
          <a:custGeom>
            <a:avLst/>
            <a:gdLst/>
            <a:ahLst/>
            <a:cxnLst/>
            <a:rect l="l" t="t" r="r" b="b"/>
            <a:pathLst>
              <a:path h="1208405">
                <a:moveTo>
                  <a:pt x="0" y="0"/>
                </a:moveTo>
                <a:lnTo>
                  <a:pt x="0" y="1207916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36249" y="1982584"/>
            <a:ext cx="0" cy="1209675"/>
          </a:xfrm>
          <a:custGeom>
            <a:avLst/>
            <a:gdLst/>
            <a:ahLst/>
            <a:cxnLst/>
            <a:rect l="l" t="t" r="r" b="b"/>
            <a:pathLst>
              <a:path h="1209675">
                <a:moveTo>
                  <a:pt x="0" y="0"/>
                </a:moveTo>
                <a:lnTo>
                  <a:pt x="0" y="1209438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227634" y="1981062"/>
            <a:ext cx="0" cy="1211580"/>
          </a:xfrm>
          <a:custGeom>
            <a:avLst/>
            <a:gdLst/>
            <a:ahLst/>
            <a:cxnLst/>
            <a:rect l="l" t="t" r="r" b="b"/>
            <a:pathLst>
              <a:path h="1211580">
                <a:moveTo>
                  <a:pt x="0" y="0"/>
                </a:moveTo>
                <a:lnTo>
                  <a:pt x="0" y="1210959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317496" y="1979541"/>
            <a:ext cx="0" cy="1212850"/>
          </a:xfrm>
          <a:custGeom>
            <a:avLst/>
            <a:gdLst/>
            <a:ahLst/>
            <a:cxnLst/>
            <a:rect l="l" t="t" r="r" b="b"/>
            <a:pathLst>
              <a:path h="1212850">
                <a:moveTo>
                  <a:pt x="0" y="0"/>
                </a:moveTo>
                <a:lnTo>
                  <a:pt x="0" y="1212480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407358" y="1978020"/>
            <a:ext cx="0" cy="1214120"/>
          </a:xfrm>
          <a:custGeom>
            <a:avLst/>
            <a:gdLst/>
            <a:ahLst/>
            <a:cxnLst/>
            <a:rect l="l" t="t" r="r" b="b"/>
            <a:pathLst>
              <a:path h="1214120">
                <a:moveTo>
                  <a:pt x="0" y="0"/>
                </a:moveTo>
                <a:lnTo>
                  <a:pt x="0" y="1214001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498743" y="1978020"/>
            <a:ext cx="0" cy="1214120"/>
          </a:xfrm>
          <a:custGeom>
            <a:avLst/>
            <a:gdLst/>
            <a:ahLst/>
            <a:cxnLst/>
            <a:rect l="l" t="t" r="r" b="b"/>
            <a:pathLst>
              <a:path h="1214120">
                <a:moveTo>
                  <a:pt x="0" y="0"/>
                </a:moveTo>
                <a:lnTo>
                  <a:pt x="0" y="1214001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588604" y="1976498"/>
            <a:ext cx="0" cy="1216025"/>
          </a:xfrm>
          <a:custGeom>
            <a:avLst/>
            <a:gdLst/>
            <a:ahLst/>
            <a:cxnLst/>
            <a:rect l="l" t="t" r="r" b="b"/>
            <a:pathLst>
              <a:path h="1216025">
                <a:moveTo>
                  <a:pt x="0" y="0"/>
                </a:moveTo>
                <a:lnTo>
                  <a:pt x="0" y="1215523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678466" y="1976498"/>
            <a:ext cx="0" cy="1216025"/>
          </a:xfrm>
          <a:custGeom>
            <a:avLst/>
            <a:gdLst/>
            <a:ahLst/>
            <a:cxnLst/>
            <a:rect l="l" t="t" r="r" b="b"/>
            <a:pathLst>
              <a:path h="1216025">
                <a:moveTo>
                  <a:pt x="0" y="0"/>
                </a:moveTo>
                <a:lnTo>
                  <a:pt x="0" y="1215523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769851" y="1976498"/>
            <a:ext cx="0" cy="1216025"/>
          </a:xfrm>
          <a:custGeom>
            <a:avLst/>
            <a:gdLst/>
            <a:ahLst/>
            <a:cxnLst/>
            <a:rect l="l" t="t" r="r" b="b"/>
            <a:pathLst>
              <a:path h="1216025">
                <a:moveTo>
                  <a:pt x="0" y="0"/>
                </a:moveTo>
                <a:lnTo>
                  <a:pt x="0" y="1215523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859713" y="1976498"/>
            <a:ext cx="0" cy="1216025"/>
          </a:xfrm>
          <a:custGeom>
            <a:avLst/>
            <a:gdLst/>
            <a:ahLst/>
            <a:cxnLst/>
            <a:rect l="l" t="t" r="r" b="b"/>
            <a:pathLst>
              <a:path h="1216025">
                <a:moveTo>
                  <a:pt x="0" y="0"/>
                </a:moveTo>
                <a:lnTo>
                  <a:pt x="0" y="1215523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949575" y="1976498"/>
            <a:ext cx="0" cy="1216025"/>
          </a:xfrm>
          <a:custGeom>
            <a:avLst/>
            <a:gdLst/>
            <a:ahLst/>
            <a:cxnLst/>
            <a:rect l="l" t="t" r="r" b="b"/>
            <a:pathLst>
              <a:path h="1216025">
                <a:moveTo>
                  <a:pt x="0" y="0"/>
                </a:moveTo>
                <a:lnTo>
                  <a:pt x="0" y="1215523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040960" y="1976498"/>
            <a:ext cx="0" cy="1216025"/>
          </a:xfrm>
          <a:custGeom>
            <a:avLst/>
            <a:gdLst/>
            <a:ahLst/>
            <a:cxnLst/>
            <a:rect l="l" t="t" r="r" b="b"/>
            <a:pathLst>
              <a:path h="1216025">
                <a:moveTo>
                  <a:pt x="0" y="0"/>
                </a:moveTo>
                <a:lnTo>
                  <a:pt x="0" y="1215523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0821" y="1976498"/>
            <a:ext cx="0" cy="1216025"/>
          </a:xfrm>
          <a:custGeom>
            <a:avLst/>
            <a:gdLst/>
            <a:ahLst/>
            <a:cxnLst/>
            <a:rect l="l" t="t" r="r" b="b"/>
            <a:pathLst>
              <a:path h="1216025">
                <a:moveTo>
                  <a:pt x="0" y="0"/>
                </a:moveTo>
                <a:lnTo>
                  <a:pt x="0" y="1215523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220683" y="1978020"/>
            <a:ext cx="0" cy="1214120"/>
          </a:xfrm>
          <a:custGeom>
            <a:avLst/>
            <a:gdLst/>
            <a:ahLst/>
            <a:cxnLst/>
            <a:rect l="l" t="t" r="r" b="b"/>
            <a:pathLst>
              <a:path h="1214120">
                <a:moveTo>
                  <a:pt x="0" y="0"/>
                </a:moveTo>
                <a:lnTo>
                  <a:pt x="0" y="1214001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312068" y="1978020"/>
            <a:ext cx="0" cy="1214120"/>
          </a:xfrm>
          <a:custGeom>
            <a:avLst/>
            <a:gdLst/>
            <a:ahLst/>
            <a:cxnLst/>
            <a:rect l="l" t="t" r="r" b="b"/>
            <a:pathLst>
              <a:path h="1214120">
                <a:moveTo>
                  <a:pt x="0" y="0"/>
                </a:moveTo>
                <a:lnTo>
                  <a:pt x="0" y="1214001"/>
                </a:lnTo>
              </a:path>
            </a:pathLst>
          </a:custGeom>
          <a:ln w="5026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356999" y="1580967"/>
            <a:ext cx="0" cy="1611630"/>
          </a:xfrm>
          <a:custGeom>
            <a:avLst/>
            <a:gdLst/>
            <a:ahLst/>
            <a:cxnLst/>
            <a:rect l="l" t="t" r="r" b="b"/>
            <a:pathLst>
              <a:path h="1611630">
                <a:moveTo>
                  <a:pt x="0" y="1611054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321968" y="3192022"/>
            <a:ext cx="68580" cy="0"/>
          </a:xfrm>
          <a:custGeom>
            <a:avLst/>
            <a:gdLst/>
            <a:ahLst/>
            <a:cxnLst/>
            <a:rect l="l" t="t" r="r" b="b"/>
            <a:pathLst>
              <a:path w="68579">
                <a:moveTo>
                  <a:pt x="0" y="0"/>
                </a:moveTo>
                <a:lnTo>
                  <a:pt x="6853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321968" y="2655012"/>
            <a:ext cx="68580" cy="0"/>
          </a:xfrm>
          <a:custGeom>
            <a:avLst/>
            <a:gdLst/>
            <a:ahLst/>
            <a:cxnLst/>
            <a:rect l="l" t="t" r="r" b="b"/>
            <a:pathLst>
              <a:path w="68579">
                <a:moveTo>
                  <a:pt x="0" y="0"/>
                </a:moveTo>
                <a:lnTo>
                  <a:pt x="6853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321968" y="2117977"/>
            <a:ext cx="68580" cy="0"/>
          </a:xfrm>
          <a:custGeom>
            <a:avLst/>
            <a:gdLst/>
            <a:ahLst/>
            <a:cxnLst/>
            <a:rect l="l" t="t" r="r" b="b"/>
            <a:pathLst>
              <a:path w="68579">
                <a:moveTo>
                  <a:pt x="0" y="0"/>
                </a:moveTo>
                <a:lnTo>
                  <a:pt x="6853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321968" y="1580967"/>
            <a:ext cx="68580" cy="0"/>
          </a:xfrm>
          <a:custGeom>
            <a:avLst/>
            <a:gdLst/>
            <a:ahLst/>
            <a:cxnLst/>
            <a:rect l="l" t="t" r="r" b="b"/>
            <a:pathLst>
              <a:path w="68579">
                <a:moveTo>
                  <a:pt x="0" y="0"/>
                </a:moveTo>
                <a:lnTo>
                  <a:pt x="6853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510360" y="1580967"/>
            <a:ext cx="0" cy="1611630"/>
          </a:xfrm>
          <a:custGeom>
            <a:avLst/>
            <a:gdLst/>
            <a:ahLst/>
            <a:cxnLst/>
            <a:rect l="l" t="t" r="r" b="b"/>
            <a:pathLst>
              <a:path h="1611630">
                <a:moveTo>
                  <a:pt x="0" y="1611054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475329" y="3192022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061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475329" y="2991213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061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475329" y="2788884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061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475329" y="2588076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061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475329" y="2387242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061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475329" y="2184913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061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475329" y="1984105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061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475329" y="1781775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061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475329" y="1580967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061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510360" y="3192022"/>
            <a:ext cx="2846705" cy="0"/>
          </a:xfrm>
          <a:custGeom>
            <a:avLst/>
            <a:gdLst/>
            <a:ahLst/>
            <a:cxnLst/>
            <a:rect l="l" t="t" r="r" b="b"/>
            <a:pathLst>
              <a:path w="2846704">
                <a:moveTo>
                  <a:pt x="0" y="0"/>
                </a:moveTo>
                <a:lnTo>
                  <a:pt x="2846638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510360" y="3192022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691607" y="3192022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871330" y="3192022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052577" y="3192022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233824" y="3192022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413547" y="3192022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594794" y="3192022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776040" y="3192022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955764" y="3192022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137011" y="3192022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316734" y="3192022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497981" y="3192022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679228" y="3192022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858951" y="3192022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040198" y="3192022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221445" y="3192022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9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510258" y="2121273"/>
            <a:ext cx="2801620" cy="163830"/>
          </a:xfrm>
          <a:custGeom>
            <a:avLst/>
            <a:gdLst/>
            <a:ahLst/>
            <a:cxnLst/>
            <a:rect l="l" t="t" r="r" b="b"/>
            <a:pathLst>
              <a:path w="2801620" h="163830">
                <a:moveTo>
                  <a:pt x="0" y="163536"/>
                </a:moveTo>
                <a:lnTo>
                  <a:pt x="22589" y="162685"/>
                </a:lnTo>
                <a:lnTo>
                  <a:pt x="45178" y="162047"/>
                </a:lnTo>
                <a:lnTo>
                  <a:pt x="67767" y="161076"/>
                </a:lnTo>
                <a:lnTo>
                  <a:pt x="90356" y="159226"/>
                </a:lnTo>
                <a:lnTo>
                  <a:pt x="112951" y="156021"/>
                </a:lnTo>
                <a:lnTo>
                  <a:pt x="135549" y="151842"/>
                </a:lnTo>
                <a:lnTo>
                  <a:pt x="158140" y="147424"/>
                </a:lnTo>
                <a:lnTo>
                  <a:pt x="180713" y="143506"/>
                </a:lnTo>
                <a:lnTo>
                  <a:pt x="203294" y="140525"/>
                </a:lnTo>
                <a:lnTo>
                  <a:pt x="225898" y="138008"/>
                </a:lnTo>
                <a:lnTo>
                  <a:pt x="248502" y="135324"/>
                </a:lnTo>
                <a:lnTo>
                  <a:pt x="271083" y="131843"/>
                </a:lnTo>
                <a:lnTo>
                  <a:pt x="293663" y="127131"/>
                </a:lnTo>
                <a:lnTo>
                  <a:pt x="316267" y="121622"/>
                </a:lnTo>
                <a:lnTo>
                  <a:pt x="338872" y="115995"/>
                </a:lnTo>
                <a:lnTo>
                  <a:pt x="361452" y="110926"/>
                </a:lnTo>
                <a:lnTo>
                  <a:pt x="406589" y="102273"/>
                </a:lnTo>
                <a:lnTo>
                  <a:pt x="451822" y="95713"/>
                </a:lnTo>
                <a:lnTo>
                  <a:pt x="496959" y="93162"/>
                </a:lnTo>
                <a:lnTo>
                  <a:pt x="519557" y="92700"/>
                </a:lnTo>
                <a:lnTo>
                  <a:pt x="542191" y="92037"/>
                </a:lnTo>
                <a:lnTo>
                  <a:pt x="564754" y="91161"/>
                </a:lnTo>
                <a:lnTo>
                  <a:pt x="587328" y="90262"/>
                </a:lnTo>
                <a:lnTo>
                  <a:pt x="609927" y="89362"/>
                </a:lnTo>
                <a:lnTo>
                  <a:pt x="632561" y="88487"/>
                </a:lnTo>
                <a:lnTo>
                  <a:pt x="655123" y="87558"/>
                </a:lnTo>
                <a:lnTo>
                  <a:pt x="677698" y="86665"/>
                </a:lnTo>
                <a:lnTo>
                  <a:pt x="700296" y="85795"/>
                </a:lnTo>
                <a:lnTo>
                  <a:pt x="722930" y="84937"/>
                </a:lnTo>
                <a:lnTo>
                  <a:pt x="745491" y="84006"/>
                </a:lnTo>
                <a:lnTo>
                  <a:pt x="768051" y="83099"/>
                </a:lnTo>
                <a:lnTo>
                  <a:pt x="790612" y="82192"/>
                </a:lnTo>
                <a:lnTo>
                  <a:pt x="813173" y="81261"/>
                </a:lnTo>
                <a:lnTo>
                  <a:pt x="835807" y="80385"/>
                </a:lnTo>
                <a:lnTo>
                  <a:pt x="858405" y="79486"/>
                </a:lnTo>
                <a:lnTo>
                  <a:pt x="880979" y="78587"/>
                </a:lnTo>
                <a:lnTo>
                  <a:pt x="903542" y="77711"/>
                </a:lnTo>
                <a:lnTo>
                  <a:pt x="926176" y="76780"/>
                </a:lnTo>
                <a:lnTo>
                  <a:pt x="948774" y="75873"/>
                </a:lnTo>
                <a:lnTo>
                  <a:pt x="971349" y="74966"/>
                </a:lnTo>
                <a:lnTo>
                  <a:pt x="993912" y="74035"/>
                </a:lnTo>
                <a:lnTo>
                  <a:pt x="1016546" y="73159"/>
                </a:lnTo>
                <a:lnTo>
                  <a:pt x="1039144" y="72260"/>
                </a:lnTo>
                <a:lnTo>
                  <a:pt x="1061718" y="71361"/>
                </a:lnTo>
                <a:lnTo>
                  <a:pt x="1084281" y="70485"/>
                </a:lnTo>
                <a:lnTo>
                  <a:pt x="1106862" y="69554"/>
                </a:lnTo>
                <a:lnTo>
                  <a:pt x="1129466" y="68647"/>
                </a:lnTo>
                <a:lnTo>
                  <a:pt x="1152070" y="67740"/>
                </a:lnTo>
                <a:lnTo>
                  <a:pt x="1174651" y="66809"/>
                </a:lnTo>
                <a:lnTo>
                  <a:pt x="1197231" y="65933"/>
                </a:lnTo>
                <a:lnTo>
                  <a:pt x="1219835" y="65034"/>
                </a:lnTo>
                <a:lnTo>
                  <a:pt x="1242440" y="64135"/>
                </a:lnTo>
                <a:lnTo>
                  <a:pt x="1265020" y="63259"/>
                </a:lnTo>
                <a:lnTo>
                  <a:pt x="1287601" y="62328"/>
                </a:lnTo>
                <a:lnTo>
                  <a:pt x="1310205" y="61421"/>
                </a:lnTo>
                <a:lnTo>
                  <a:pt x="1332809" y="60514"/>
                </a:lnTo>
                <a:lnTo>
                  <a:pt x="1355390" y="59583"/>
                </a:lnTo>
                <a:lnTo>
                  <a:pt x="1377970" y="58705"/>
                </a:lnTo>
                <a:lnTo>
                  <a:pt x="1400574" y="57792"/>
                </a:lnTo>
                <a:lnTo>
                  <a:pt x="1423179" y="56855"/>
                </a:lnTo>
                <a:lnTo>
                  <a:pt x="1445759" y="55906"/>
                </a:lnTo>
                <a:lnTo>
                  <a:pt x="1468322" y="55031"/>
                </a:lnTo>
                <a:lnTo>
                  <a:pt x="1490896" y="54131"/>
                </a:lnTo>
                <a:lnTo>
                  <a:pt x="1513494" y="53232"/>
                </a:lnTo>
                <a:lnTo>
                  <a:pt x="1536128" y="52357"/>
                </a:lnTo>
                <a:lnTo>
                  <a:pt x="1558691" y="51408"/>
                </a:lnTo>
                <a:lnTo>
                  <a:pt x="1581266" y="50471"/>
                </a:lnTo>
                <a:lnTo>
                  <a:pt x="1603864" y="49558"/>
                </a:lnTo>
                <a:lnTo>
                  <a:pt x="1626498" y="48680"/>
                </a:lnTo>
                <a:lnTo>
                  <a:pt x="1649061" y="47731"/>
                </a:lnTo>
                <a:lnTo>
                  <a:pt x="1671635" y="46794"/>
                </a:lnTo>
                <a:lnTo>
                  <a:pt x="1694233" y="45881"/>
                </a:lnTo>
                <a:lnTo>
                  <a:pt x="1716867" y="45004"/>
                </a:lnTo>
                <a:lnTo>
                  <a:pt x="1739430" y="44055"/>
                </a:lnTo>
                <a:lnTo>
                  <a:pt x="1762005" y="43118"/>
                </a:lnTo>
                <a:lnTo>
                  <a:pt x="1784603" y="42205"/>
                </a:lnTo>
                <a:lnTo>
                  <a:pt x="1807237" y="41327"/>
                </a:lnTo>
                <a:lnTo>
                  <a:pt x="1829798" y="40377"/>
                </a:lnTo>
                <a:lnTo>
                  <a:pt x="1852358" y="39426"/>
                </a:lnTo>
                <a:lnTo>
                  <a:pt x="1874919" y="38475"/>
                </a:lnTo>
                <a:lnTo>
                  <a:pt x="1897480" y="37524"/>
                </a:lnTo>
                <a:lnTo>
                  <a:pt x="1920114" y="36647"/>
                </a:lnTo>
                <a:lnTo>
                  <a:pt x="1942712" y="35734"/>
                </a:lnTo>
                <a:lnTo>
                  <a:pt x="1965286" y="34797"/>
                </a:lnTo>
                <a:lnTo>
                  <a:pt x="1987849" y="33848"/>
                </a:lnTo>
                <a:lnTo>
                  <a:pt x="2010483" y="32899"/>
                </a:lnTo>
                <a:lnTo>
                  <a:pt x="2033081" y="31962"/>
                </a:lnTo>
                <a:lnTo>
                  <a:pt x="2055656" y="31049"/>
                </a:lnTo>
                <a:lnTo>
                  <a:pt x="2078219" y="30171"/>
                </a:lnTo>
                <a:lnTo>
                  <a:pt x="2100853" y="29221"/>
                </a:lnTo>
                <a:lnTo>
                  <a:pt x="2123451" y="28270"/>
                </a:lnTo>
                <a:lnTo>
                  <a:pt x="2146025" y="27319"/>
                </a:lnTo>
                <a:lnTo>
                  <a:pt x="2168588" y="26368"/>
                </a:lnTo>
                <a:lnTo>
                  <a:pt x="2191168" y="25437"/>
                </a:lnTo>
                <a:lnTo>
                  <a:pt x="2213773" y="24530"/>
                </a:lnTo>
                <a:lnTo>
                  <a:pt x="2236377" y="23623"/>
                </a:lnTo>
                <a:lnTo>
                  <a:pt x="2258957" y="22692"/>
                </a:lnTo>
                <a:lnTo>
                  <a:pt x="2281538" y="21741"/>
                </a:lnTo>
                <a:lnTo>
                  <a:pt x="2304142" y="20790"/>
                </a:lnTo>
                <a:lnTo>
                  <a:pt x="2326747" y="19839"/>
                </a:lnTo>
                <a:lnTo>
                  <a:pt x="2349327" y="18889"/>
                </a:lnTo>
                <a:lnTo>
                  <a:pt x="2371907" y="17938"/>
                </a:lnTo>
                <a:lnTo>
                  <a:pt x="2394512" y="16987"/>
                </a:lnTo>
                <a:lnTo>
                  <a:pt x="2417116" y="16036"/>
                </a:lnTo>
                <a:lnTo>
                  <a:pt x="2439696" y="15085"/>
                </a:lnTo>
                <a:lnTo>
                  <a:pt x="2484881" y="13295"/>
                </a:lnTo>
                <a:lnTo>
                  <a:pt x="2530066" y="11409"/>
                </a:lnTo>
                <a:lnTo>
                  <a:pt x="2552629" y="10458"/>
                </a:lnTo>
                <a:lnTo>
                  <a:pt x="2575203" y="9507"/>
                </a:lnTo>
                <a:lnTo>
                  <a:pt x="2597801" y="8557"/>
                </a:lnTo>
                <a:lnTo>
                  <a:pt x="2620435" y="7606"/>
                </a:lnTo>
                <a:lnTo>
                  <a:pt x="2642998" y="6655"/>
                </a:lnTo>
                <a:lnTo>
                  <a:pt x="2665573" y="5704"/>
                </a:lnTo>
                <a:lnTo>
                  <a:pt x="2688171" y="4753"/>
                </a:lnTo>
                <a:lnTo>
                  <a:pt x="2710805" y="3803"/>
                </a:lnTo>
                <a:lnTo>
                  <a:pt x="2733368" y="2852"/>
                </a:lnTo>
                <a:lnTo>
                  <a:pt x="2755942" y="1901"/>
                </a:lnTo>
                <a:lnTo>
                  <a:pt x="2778540" y="950"/>
                </a:lnTo>
                <a:lnTo>
                  <a:pt x="2801174" y="0"/>
                </a:lnTo>
              </a:path>
            </a:pathLst>
          </a:custGeom>
          <a:ln w="12170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5456634" y="2040187"/>
            <a:ext cx="240665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9</a:t>
            </a:r>
            <a:r>
              <a:rPr sz="900" b="1" spc="-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456634" y="1502544"/>
            <a:ext cx="30480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0%</a:t>
            </a:r>
            <a:endParaRPr sz="9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2158528" y="1502544"/>
            <a:ext cx="791845" cy="1887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29590" algn="ctr"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4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  <a:p>
            <a:pPr marR="529590" algn="ctr">
              <a:lnSpc>
                <a:spcPct val="100000"/>
              </a:lnSpc>
              <a:spcBef>
                <a:spcPts val="50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5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50</a:t>
            </a:r>
            <a:endParaRPr sz="900">
              <a:latin typeface="Arial"/>
              <a:cs typeface="Arial"/>
            </a:endParaRPr>
          </a:p>
          <a:p>
            <a:pPr marR="529590" algn="ctr">
              <a:lnSpc>
                <a:spcPct val="100000"/>
              </a:lnSpc>
              <a:spcBef>
                <a:spcPts val="50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5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  <a:p>
            <a:pPr marR="529590" algn="ctr">
              <a:lnSpc>
                <a:spcPct val="100000"/>
              </a:lnSpc>
              <a:spcBef>
                <a:spcPts val="50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5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50</a:t>
            </a:r>
            <a:endParaRPr sz="900">
              <a:latin typeface="Arial"/>
              <a:cs typeface="Arial"/>
            </a:endParaRPr>
          </a:p>
          <a:p>
            <a:pPr marR="529590" algn="ctr">
              <a:lnSpc>
                <a:spcPct val="100000"/>
              </a:lnSpc>
              <a:spcBef>
                <a:spcPts val="505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  <a:p>
            <a:pPr marR="529590" algn="ctr">
              <a:lnSpc>
                <a:spcPct val="100000"/>
              </a:lnSpc>
              <a:spcBef>
                <a:spcPts val="50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5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50</a:t>
            </a:r>
            <a:endParaRPr sz="900">
              <a:latin typeface="Arial"/>
              <a:cs typeface="Arial"/>
            </a:endParaRPr>
          </a:p>
          <a:p>
            <a:pPr marR="529590" algn="ctr">
              <a:lnSpc>
                <a:spcPct val="100000"/>
              </a:lnSpc>
              <a:spcBef>
                <a:spcPts val="50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5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  <a:p>
            <a:pPr marR="466090" algn="ctr">
              <a:lnSpc>
                <a:spcPct val="100000"/>
              </a:lnSpc>
              <a:spcBef>
                <a:spcPts val="50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$50</a:t>
            </a:r>
            <a:endParaRPr sz="900">
              <a:latin typeface="Arial"/>
              <a:cs typeface="Arial"/>
            </a:endParaRPr>
          </a:p>
          <a:p>
            <a:pPr marR="400685" algn="ctr">
              <a:lnSpc>
                <a:spcPts val="1075"/>
              </a:lnSpc>
              <a:spcBef>
                <a:spcPts val="50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$0</a:t>
            </a:r>
            <a:endParaRPr sz="900">
              <a:latin typeface="Arial"/>
              <a:cs typeface="Arial"/>
            </a:endParaRPr>
          </a:p>
          <a:p>
            <a:pPr marL="196215">
              <a:lnSpc>
                <a:spcPts val="1075"/>
              </a:lnSpc>
              <a:tabLst>
                <a:tab pos="650240" algn="l"/>
              </a:tabLst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13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Q</a:t>
            </a: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	</a:t>
            </a: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14</a:t>
            </a:r>
            <a:endParaRPr sz="9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3893572" y="3251451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4255177" y="3251451"/>
            <a:ext cx="502284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361315" algn="l"/>
              </a:tabLst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18	19</a:t>
            </a:r>
            <a:endParaRPr sz="9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978386" y="3251451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5456634" y="2309385"/>
            <a:ext cx="625475" cy="944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6705" marR="5080" indent="-114300">
              <a:lnSpc>
                <a:spcPts val="800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U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l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iz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at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n  Rate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9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70%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50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50%</a:t>
            </a:r>
            <a:endParaRPr sz="9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430800" y="2056864"/>
            <a:ext cx="523240" cy="511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6675" marR="71755" indent="1270" algn="ctr">
              <a:lnSpc>
                <a:spcPct val="95700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Ca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p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ac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y  Margin  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(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m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l</a:t>
            </a:r>
            <a:endParaRPr sz="700">
              <a:latin typeface="Arial"/>
              <a:cs typeface="Arial"/>
            </a:endParaRPr>
          </a:p>
          <a:p>
            <a:pPr marR="6985" algn="ctr">
              <a:lnSpc>
                <a:spcPts val="785"/>
              </a:lnSpc>
            </a:pP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$M</a:t>
            </a:r>
            <a:r>
              <a:rPr sz="700" b="1" spc="-8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USD</a:t>
            </a:r>
            <a:endParaRPr sz="700">
              <a:latin typeface="Arial"/>
              <a:cs typeface="Arial"/>
            </a:endParaRPr>
          </a:p>
          <a:p>
            <a:pPr marR="5080" algn="ctr">
              <a:lnSpc>
                <a:spcPts val="819"/>
              </a:lnSpc>
            </a:pP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per</a:t>
            </a:r>
            <a:r>
              <a:rPr sz="700" b="1" spc="-4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Quarter)</a:t>
            </a:r>
            <a:endParaRPr sz="700">
              <a:latin typeface="Arial"/>
              <a:cs typeface="Arial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2726638" y="3633187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693" y="0"/>
                </a:lnTo>
              </a:path>
            </a:pathLst>
          </a:custGeom>
          <a:ln w="5172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2997111" y="3251451"/>
            <a:ext cx="746760" cy="436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535" algn="ctr">
              <a:lnSpc>
                <a:spcPct val="100000"/>
              </a:lnSpc>
              <a:tabLst>
                <a:tab pos="450850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15	</a:t>
            </a: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16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R="5080" algn="ctr">
              <a:lnSpc>
                <a:spcPct val="10000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Capacity</a:t>
            </a:r>
            <a:r>
              <a:rPr sz="800" spc="-6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Margin</a:t>
            </a:r>
            <a:endParaRPr sz="80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4063903" y="3633186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693" y="0"/>
                </a:lnTo>
              </a:path>
            </a:pathLst>
          </a:custGeom>
          <a:ln w="12170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4335011" y="3564142"/>
            <a:ext cx="695325" cy="1231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Utilization</a:t>
            </a:r>
            <a:r>
              <a:rPr sz="800" spc="-6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Rate</a:t>
            </a:r>
            <a:endParaRPr sz="800">
              <a:latin typeface="Arial"/>
              <a:cs typeface="Arial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1378711" y="1214361"/>
            <a:ext cx="4839335" cy="2531745"/>
          </a:xfrm>
          <a:custGeom>
            <a:avLst/>
            <a:gdLst/>
            <a:ahLst/>
            <a:cxnLst/>
            <a:rect l="l" t="t" r="r" b="b"/>
            <a:pathLst>
              <a:path w="4839335" h="2531745">
                <a:moveTo>
                  <a:pt x="0" y="2531399"/>
                </a:moveTo>
                <a:lnTo>
                  <a:pt x="4838829" y="2531399"/>
                </a:lnTo>
                <a:lnTo>
                  <a:pt x="4838829" y="0"/>
                </a:lnTo>
                <a:lnTo>
                  <a:pt x="0" y="0"/>
                </a:lnTo>
                <a:lnTo>
                  <a:pt x="0" y="253139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19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6493002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20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244904" y="848613"/>
            <a:ext cx="5358130" cy="967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0665" marR="5080" indent="-227965">
              <a:lnSpc>
                <a:spcPct val="143000"/>
              </a:lnSpc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Dragon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another small US-centric player, is </a:t>
            </a:r>
            <a:r>
              <a:rPr sz="1000" dirty="0">
                <a:latin typeface="Arial"/>
                <a:cs typeface="Arial"/>
              </a:rPr>
              <a:t>75-80% </a:t>
            </a:r>
            <a:r>
              <a:rPr sz="1000" spc="-5" dirty="0">
                <a:latin typeface="Arial"/>
                <a:cs typeface="Arial"/>
              </a:rPr>
              <a:t>utilized, lower </a:t>
            </a:r>
            <a:r>
              <a:rPr sz="1000" dirty="0">
                <a:latin typeface="Arial"/>
                <a:cs typeface="Arial"/>
              </a:rPr>
              <a:t>than </a:t>
            </a:r>
            <a:r>
              <a:rPr sz="1000" spc="-5" dirty="0">
                <a:latin typeface="Arial"/>
                <a:cs typeface="Arial"/>
              </a:rPr>
              <a:t>the industry  average because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keeps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components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stock and assembles to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order.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50">
              <a:latin typeface="Times New Roman"/>
              <a:cs typeface="Times New Roman"/>
            </a:endParaRPr>
          </a:p>
          <a:p>
            <a:pPr marL="1056640" marR="1010919" indent="-328295">
              <a:lnSpc>
                <a:spcPts val="115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3: Reported or Estimated Capacity Utilization Rates at  Selected Centrifugal Engineered Pump</a:t>
            </a:r>
            <a:r>
              <a:rPr sz="1000" b="1" spc="7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Suppliers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62353" y="1958593"/>
          <a:ext cx="4440555" cy="34423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41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9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70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37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3003"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Company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255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151130" algn="ct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Country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255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358775" marR="179070" indent="-66040">
                        <a:lnSpc>
                          <a:spcPts val="1150"/>
                        </a:lnSpc>
                        <a:spcBef>
                          <a:spcPts val="47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Cu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rr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ent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Level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05740" marR="144145" indent="-19050">
                        <a:lnSpc>
                          <a:spcPts val="1150"/>
                        </a:lnSpc>
                        <a:spcBef>
                          <a:spcPts val="47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2-</a:t>
                      </a:r>
                      <a:r>
                        <a:rPr sz="1000" b="1" spc="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Forecast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ITT</a:t>
                      </a:r>
                      <a:r>
                        <a:rPr sz="10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Goulds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36576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922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US/Mexico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36576">
                      <a:solidFill>
                        <a:srgbClr val="C5D9F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35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376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ITT</a:t>
                      </a:r>
                      <a:r>
                        <a:rPr sz="10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Goulds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T w="36576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51130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Germany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T w="36576" cap="flat" cmpd="sng" algn="ctr">
                      <a:solidFill>
                        <a:srgbClr val="C5D9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35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604"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ITT</a:t>
                      </a:r>
                      <a:r>
                        <a:rPr sz="10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Goulds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3020" marB="0"/>
                </a:tc>
                <a:tc>
                  <a:txBody>
                    <a:bodyPr/>
                    <a:lstStyle/>
                    <a:p>
                      <a:pPr marL="151130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Korea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3020" marB="0"/>
                </a:tc>
                <a:tc>
                  <a:txBody>
                    <a:bodyPr/>
                    <a:lstStyle/>
                    <a:p>
                      <a:pPr marL="10350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Sulzer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5176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350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Amarinth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L="15176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UK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L="10350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Amarinth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4922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Malaysia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350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Fonda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Pump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15113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China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1035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65%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70%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Dragon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5176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35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75%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173"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Sundyne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15176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1035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85-90%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528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Deep</a:t>
                      </a:r>
                      <a:r>
                        <a:rPr sz="1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Blue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5113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China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350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75%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1271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Deep</a:t>
                      </a:r>
                      <a:r>
                        <a:rPr sz="1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Blue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6096">
                      <a:solidFill>
                        <a:srgbClr val="000000"/>
                      </a:solidFill>
                      <a:prstDash val="solid"/>
                    </a:lnL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922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Belgium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4139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6096">
                      <a:solidFill>
                        <a:srgbClr val="000000"/>
                      </a:solidFill>
                      <a:prstDash val="solid"/>
                    </a:lnR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016304" y="5618149"/>
            <a:ext cx="5629910" cy="391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85725">
              <a:lnSpc>
                <a:spcPct val="143800"/>
              </a:lnSpc>
            </a:pPr>
            <a:r>
              <a:rPr sz="1000" spc="-5" dirty="0">
                <a:latin typeface="Arial"/>
                <a:cs typeface="Arial"/>
              </a:rPr>
              <a:t>As indicated above,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of the available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is with less well-known manufacturers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Asia,  which are not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the approved vendor lists of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E&amp;P companies. Lead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5" dirty="0">
                <a:latin typeface="Arial"/>
                <a:cs typeface="Arial"/>
              </a:rPr>
              <a:t>with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traditional  oil &amp; gas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manufacturers (such as </a:t>
            </a:r>
            <a:r>
              <a:rPr sz="1000" dirty="0">
                <a:latin typeface="Arial"/>
                <a:cs typeface="Arial"/>
              </a:rPr>
              <a:t>ITT, </a:t>
            </a:r>
            <a:r>
              <a:rPr sz="1000" spc="-5" dirty="0">
                <a:latin typeface="Arial"/>
                <a:cs typeface="Arial"/>
              </a:rPr>
              <a:t>Sulzer,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Flowserve)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climb </a:t>
            </a:r>
            <a:r>
              <a:rPr sz="1000" spc="-5" dirty="0">
                <a:latin typeface="Arial"/>
                <a:cs typeface="Arial"/>
              </a:rPr>
              <a:t>before </a:t>
            </a:r>
            <a:r>
              <a:rPr sz="1000" dirty="0">
                <a:latin typeface="Arial"/>
                <a:cs typeface="Arial"/>
              </a:rPr>
              <a:t>most  </a:t>
            </a:r>
            <a:r>
              <a:rPr sz="1000" spc="-5" dirty="0">
                <a:latin typeface="Arial"/>
                <a:cs typeface="Arial"/>
              </a:rPr>
              <a:t>customers turn to </a:t>
            </a:r>
            <a:r>
              <a:rPr sz="1000" dirty="0">
                <a:latin typeface="Arial"/>
                <a:cs typeface="Arial"/>
              </a:rPr>
              <a:t>new </a:t>
            </a:r>
            <a:r>
              <a:rPr sz="1000" spc="-5" dirty="0">
                <a:latin typeface="Arial"/>
                <a:cs typeface="Arial"/>
              </a:rPr>
              <a:t>suppliers, and buyers with urgent needs should reserve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before  demand growth </a:t>
            </a:r>
            <a:r>
              <a:rPr sz="1000" dirty="0">
                <a:latin typeface="Arial"/>
                <a:cs typeface="Arial"/>
              </a:rPr>
              <a:t>picks </a:t>
            </a:r>
            <a:r>
              <a:rPr sz="1000" spc="-5" dirty="0">
                <a:latin typeface="Arial"/>
                <a:cs typeface="Arial"/>
              </a:rPr>
              <a:t>up </a:t>
            </a:r>
            <a:r>
              <a:rPr sz="1000" spc="-10" dirty="0">
                <a:latin typeface="Arial"/>
                <a:cs typeface="Arial"/>
              </a:rPr>
              <a:t>in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2014.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8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industry </a:t>
            </a:r>
            <a:r>
              <a:rPr sz="1000" dirty="0">
                <a:latin typeface="Arial"/>
                <a:cs typeface="Arial"/>
              </a:rPr>
              <a:t>looks </a:t>
            </a:r>
            <a:r>
              <a:rPr sz="1000" spc="-5" dirty="0">
                <a:latin typeface="Arial"/>
                <a:cs typeface="Arial"/>
              </a:rPr>
              <a:t>set to repeat one of its historical cycles of 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increase.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past, periods  of booming oil and gas expansion have led to </a:t>
            </a:r>
            <a:r>
              <a:rPr sz="1000" dirty="0">
                <a:latin typeface="Arial"/>
                <a:cs typeface="Arial"/>
              </a:rPr>
              <a:t>large </a:t>
            </a:r>
            <a:r>
              <a:rPr sz="1000" spc="-5" dirty="0">
                <a:latin typeface="Arial"/>
                <a:cs typeface="Arial"/>
              </a:rPr>
              <a:t>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increases that have caused  bottlenecks at operators. These bottlenecks </a:t>
            </a:r>
            <a:r>
              <a:rPr sz="1000" spc="-10" dirty="0">
                <a:latin typeface="Arial"/>
                <a:cs typeface="Arial"/>
              </a:rPr>
              <a:t>have </a:t>
            </a:r>
            <a:r>
              <a:rPr sz="1000" spc="-5" dirty="0">
                <a:latin typeface="Arial"/>
                <a:cs typeface="Arial"/>
              </a:rPr>
              <a:t>the potential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cripple capital projects. Examples  of </a:t>
            </a:r>
            <a:r>
              <a:rPr sz="1000" spc="-10" dirty="0">
                <a:latin typeface="Arial"/>
                <a:cs typeface="Arial"/>
              </a:rPr>
              <a:t>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pressure in the recent past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include:</a:t>
            </a:r>
            <a:endParaRPr sz="1000">
              <a:latin typeface="Arial"/>
              <a:cs typeface="Arial"/>
            </a:endParaRPr>
          </a:p>
          <a:p>
            <a:pPr marL="469265" marR="46355" indent="-227965">
              <a:lnSpc>
                <a:spcPct val="143500"/>
              </a:lnSpc>
              <a:spcBef>
                <a:spcPts val="6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petrochemical plant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Houston </a:t>
            </a:r>
            <a:r>
              <a:rPr sz="1000" dirty="0">
                <a:latin typeface="Arial"/>
                <a:cs typeface="Arial"/>
              </a:rPr>
              <a:t>recently </a:t>
            </a:r>
            <a:r>
              <a:rPr sz="1000" spc="-5" dirty="0">
                <a:latin typeface="Arial"/>
                <a:cs typeface="Arial"/>
              </a:rPr>
              <a:t>invited Sundyne </a:t>
            </a:r>
            <a:r>
              <a:rPr sz="1000" spc="5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quote </a:t>
            </a:r>
            <a:r>
              <a:rPr sz="1000" dirty="0">
                <a:latin typeface="Arial"/>
                <a:cs typeface="Arial"/>
              </a:rPr>
              <a:t>on replacement  pumps for </a:t>
            </a:r>
            <a:r>
              <a:rPr sz="1000" spc="-5" dirty="0">
                <a:latin typeface="Arial"/>
                <a:cs typeface="Arial"/>
              </a:rPr>
              <a:t>existing ITT units as part of a $1b overhaul scheduled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this year, as </a:t>
            </a:r>
            <a:r>
              <a:rPr sz="1000" dirty="0">
                <a:latin typeface="Arial"/>
                <a:cs typeface="Arial"/>
              </a:rPr>
              <a:t>ITT’s </a:t>
            </a:r>
            <a:r>
              <a:rPr sz="1000" spc="-10" dirty="0">
                <a:latin typeface="Arial"/>
                <a:cs typeface="Arial"/>
              </a:rPr>
              <a:t>lead 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10" dirty="0">
                <a:latin typeface="Arial"/>
                <a:cs typeface="Arial"/>
              </a:rPr>
              <a:t>were </a:t>
            </a:r>
            <a:r>
              <a:rPr sz="1000" spc="-5" dirty="0">
                <a:latin typeface="Arial"/>
                <a:cs typeface="Arial"/>
              </a:rPr>
              <a:t>unsatisfactorily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high.</a:t>
            </a:r>
            <a:endParaRPr sz="1000">
              <a:latin typeface="Arial"/>
              <a:cs typeface="Arial"/>
            </a:endParaRPr>
          </a:p>
          <a:p>
            <a:pPr marL="469265" marR="139065" indent="-227965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Sundyne has also </a:t>
            </a:r>
            <a:r>
              <a:rPr sz="1000" dirty="0">
                <a:latin typeface="Arial"/>
                <a:cs typeface="Arial"/>
              </a:rPr>
              <a:t>missed </a:t>
            </a:r>
            <a:r>
              <a:rPr sz="1000" spc="-5" dirty="0">
                <a:latin typeface="Arial"/>
                <a:cs typeface="Arial"/>
              </a:rPr>
              <a:t>deliveries this year, however. </a:t>
            </a:r>
            <a:r>
              <a:rPr sz="1000" spc="-10" dirty="0">
                <a:latin typeface="Arial"/>
                <a:cs typeface="Arial"/>
              </a:rPr>
              <a:t>EP </a:t>
            </a:r>
            <a:r>
              <a:rPr sz="1000" dirty="0">
                <a:latin typeface="Arial"/>
                <a:cs typeface="Arial"/>
              </a:rPr>
              <a:t>Energy </a:t>
            </a:r>
            <a:r>
              <a:rPr sz="1000" spc="-5" dirty="0">
                <a:latin typeface="Arial"/>
                <a:cs typeface="Arial"/>
              </a:rPr>
              <a:t>dropped the suppliers  from its </a:t>
            </a:r>
            <a:r>
              <a:rPr sz="1000" spc="-10" dirty="0">
                <a:latin typeface="Arial"/>
                <a:cs typeface="Arial"/>
              </a:rPr>
              <a:t>vendor </a:t>
            </a:r>
            <a:r>
              <a:rPr sz="1000" dirty="0">
                <a:latin typeface="Arial"/>
                <a:cs typeface="Arial"/>
              </a:rPr>
              <a:t>list for </a:t>
            </a:r>
            <a:r>
              <a:rPr sz="1000" spc="-5" dirty="0">
                <a:latin typeface="Arial"/>
                <a:cs typeface="Arial"/>
              </a:rPr>
              <a:t>operations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Barnett Shale earlier this </a:t>
            </a:r>
            <a:r>
              <a:rPr sz="1000" dirty="0">
                <a:latin typeface="Arial"/>
                <a:cs typeface="Arial"/>
              </a:rPr>
              <a:t>month </a:t>
            </a:r>
            <a:r>
              <a:rPr sz="1000" spc="-5" dirty="0">
                <a:latin typeface="Arial"/>
                <a:cs typeface="Arial"/>
              </a:rPr>
              <a:t>after the firm  missed a </a:t>
            </a:r>
            <a:r>
              <a:rPr sz="1000" dirty="0">
                <a:latin typeface="Arial"/>
                <a:cs typeface="Arial"/>
              </a:rPr>
              <a:t>delivery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four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weeks.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Torishima’s overall </a:t>
            </a:r>
            <a:r>
              <a:rPr sz="1000" dirty="0">
                <a:latin typeface="Arial"/>
                <a:cs typeface="Arial"/>
              </a:rPr>
              <a:t>backlog </a:t>
            </a:r>
            <a:r>
              <a:rPr sz="1000" spc="-5" dirty="0">
                <a:latin typeface="Arial"/>
                <a:cs typeface="Arial"/>
              </a:rPr>
              <a:t>ended 22% higher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2012 than it was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2011, at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approximately</a:t>
            </a:r>
            <a:endParaRPr sz="100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  <a:spcBef>
                <a:spcPts val="515"/>
              </a:spcBef>
            </a:pPr>
            <a:r>
              <a:rPr sz="1000" spc="-5" dirty="0">
                <a:latin typeface="Arial"/>
                <a:cs typeface="Arial"/>
              </a:rPr>
              <a:t>$200m, and its lead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5" dirty="0">
                <a:latin typeface="Arial"/>
                <a:cs typeface="Arial"/>
              </a:rPr>
              <a:t>for the reference unit are 32 </a:t>
            </a:r>
            <a:r>
              <a:rPr sz="1000" dirty="0">
                <a:latin typeface="Arial"/>
                <a:cs typeface="Arial"/>
              </a:rPr>
              <a:t>weeks, </a:t>
            </a:r>
            <a:r>
              <a:rPr sz="1000" spc="-5" dirty="0">
                <a:latin typeface="Arial"/>
                <a:cs typeface="Arial"/>
              </a:rPr>
              <a:t>compared to </a:t>
            </a:r>
            <a:r>
              <a:rPr sz="1000" dirty="0">
                <a:latin typeface="Arial"/>
                <a:cs typeface="Arial"/>
              </a:rPr>
              <a:t>28-30 </a:t>
            </a:r>
            <a:r>
              <a:rPr sz="1000" spc="-5" dirty="0">
                <a:latin typeface="Arial"/>
                <a:cs typeface="Arial"/>
              </a:rPr>
              <a:t>last</a:t>
            </a:r>
            <a:r>
              <a:rPr sz="1000" spc="18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year.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6512" y="905002"/>
            <a:ext cx="306070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latin typeface="Arial"/>
                <a:cs typeface="Arial"/>
                <a:hlinkClick r:id="rId2" action="ppaction://hlinksldjump"/>
              </a:rPr>
              <a:t>5.3.1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51930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2</a:t>
            </a:fld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63954" y="905002"/>
            <a:ext cx="4988560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835525" algn="l"/>
              </a:tabLst>
            </a:pPr>
            <a:r>
              <a:rPr sz="1000" spc="-10" dirty="0">
                <a:latin typeface="Arial"/>
                <a:cs typeface="Arial"/>
                <a:hlinkClick r:id="rId2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D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2" action="ppaction://hlinksldjump"/>
              </a:rPr>
              <a:t>ff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erences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 b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ech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o</a:t>
            </a:r>
            <a:r>
              <a:rPr sz="1000" spc="-15" dirty="0">
                <a:latin typeface="Arial"/>
                <a:cs typeface="Arial"/>
                <a:hlinkClick r:id="rId2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og</a:t>
            </a:r>
            <a:r>
              <a:rPr sz="1000" spc="-25" dirty="0">
                <a:latin typeface="Arial"/>
                <a:cs typeface="Arial"/>
                <a:hlinkClick r:id="rId2" action="ppaction://hlinksldjump"/>
              </a:rPr>
              <a:t>y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,</a:t>
            </a:r>
            <a:r>
              <a:rPr sz="1000" spc="5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M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d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, 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nd F</a:t>
            </a:r>
            <a:r>
              <a:rPr sz="1000" spc="0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at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re 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47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2004" y="1200657"/>
            <a:ext cx="5750560" cy="81476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6700">
              <a:lnSpc>
                <a:spcPct val="100000"/>
              </a:lnSpc>
              <a:tabLst>
                <a:tab pos="774065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3" action="ppaction://hlinksldjump"/>
              </a:rPr>
              <a:t>5.3.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2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h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uld-Cost 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al</a:t>
            </a:r>
            <a:r>
              <a:rPr sz="1000" spc="-25" dirty="0">
                <a:latin typeface="Arial"/>
                <a:cs typeface="Arial"/>
                <a:hlinkClick r:id="rId3" action="ppaction://hlinksldjump"/>
              </a:rPr>
              <a:t>y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s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49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950">
              <a:latin typeface="Times New Roman"/>
              <a:cs typeface="Times New Roman"/>
            </a:endParaRPr>
          </a:p>
          <a:p>
            <a:pPr marL="139065">
              <a:lnSpc>
                <a:spcPct val="100000"/>
              </a:lnSpc>
              <a:tabLst>
                <a:tab pos="520065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4" action="ppaction://hlinksldjump"/>
              </a:rPr>
              <a:t>5.</a:t>
            </a:r>
            <a:r>
              <a:rPr sz="1000" i="1" spc="-5" dirty="0">
                <a:latin typeface="Arial"/>
                <a:cs typeface="Arial"/>
                <a:hlinkClick r:id="rId4" action="ppaction://hlinksldjump"/>
              </a:rPr>
              <a:t>4</a:t>
            </a:r>
            <a:r>
              <a:rPr sz="1000" i="1" dirty="0">
                <a:latin typeface="Arial"/>
                <a:cs typeface="Arial"/>
                <a:hlinkClick r:id="rId4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4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4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4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4" action="ppaction://hlinksldjump"/>
              </a:rPr>
              <a:t>c</a:t>
            </a:r>
            <a:r>
              <a:rPr sz="1000" i="1" spc="-5" dirty="0">
                <a:latin typeface="Arial"/>
                <a:cs typeface="Arial"/>
                <a:hlinkClick r:id="rId4" action="ppaction://hlinksldjump"/>
              </a:rPr>
              <a:t>e </a:t>
            </a:r>
            <a:r>
              <a:rPr sz="1000" i="1" dirty="0">
                <a:latin typeface="Arial"/>
                <a:cs typeface="Arial"/>
                <a:hlinkClick r:id="rId4" action="ppaction://hlinksldjump"/>
              </a:rPr>
              <a:t>N</a:t>
            </a:r>
            <a:r>
              <a:rPr sz="1000" i="1" spc="-5" dirty="0">
                <a:latin typeface="Arial"/>
                <a:cs typeface="Arial"/>
                <a:hlinkClick r:id="rId4" action="ppaction://hlinksldjump"/>
              </a:rPr>
              <a:t>e</a:t>
            </a:r>
            <a:r>
              <a:rPr sz="1000" i="1" spc="-10" dirty="0">
                <a:latin typeface="Arial"/>
                <a:cs typeface="Arial"/>
                <a:hlinkClick r:id="rId4" action="ppaction://hlinksldjump"/>
              </a:rPr>
              <a:t>g</a:t>
            </a:r>
            <a:r>
              <a:rPr sz="1000" i="1" spc="-5" dirty="0">
                <a:latin typeface="Arial"/>
                <a:cs typeface="Arial"/>
                <a:hlinkClick r:id="rId4" action="ppaction://hlinksldjump"/>
              </a:rPr>
              <a:t>o</a:t>
            </a:r>
            <a:r>
              <a:rPr sz="1000" i="1" dirty="0">
                <a:latin typeface="Arial"/>
                <a:cs typeface="Arial"/>
                <a:hlinkClick r:id="rId4" action="ppaction://hlinksldjump"/>
              </a:rPr>
              <a:t>t</a:t>
            </a:r>
            <a:r>
              <a:rPr sz="1000" i="1" spc="-10" dirty="0">
                <a:latin typeface="Arial"/>
                <a:cs typeface="Arial"/>
                <a:hlinkClick r:id="rId4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4" action="ppaction://hlinksldjump"/>
              </a:rPr>
              <a:t>a</a:t>
            </a:r>
            <a:r>
              <a:rPr sz="1000" i="1" dirty="0">
                <a:latin typeface="Arial"/>
                <a:cs typeface="Arial"/>
                <a:hlinkClick r:id="rId4" action="ppaction://hlinksldjump"/>
              </a:rPr>
              <a:t>t</a:t>
            </a:r>
            <a:r>
              <a:rPr sz="1000" i="1" spc="-10" dirty="0">
                <a:latin typeface="Arial"/>
                <a:cs typeface="Arial"/>
                <a:hlinkClick r:id="rId4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4" action="ppaction://hlinksldjump"/>
              </a:rPr>
              <a:t>o</a:t>
            </a:r>
            <a:r>
              <a:rPr sz="1000" i="1" spc="-5" dirty="0">
                <a:latin typeface="Arial"/>
                <a:cs typeface="Arial"/>
                <a:hlinkClick r:id="rId4" action="ppaction://hlinksldjump"/>
              </a:rPr>
              <a:t>n Strat</a:t>
            </a:r>
            <a:r>
              <a:rPr sz="1000" i="1" dirty="0">
                <a:latin typeface="Arial"/>
                <a:cs typeface="Arial"/>
                <a:hlinkClick r:id="rId4" action="ppaction://hlinksldjump"/>
              </a:rPr>
              <a:t>e</a:t>
            </a:r>
            <a:r>
              <a:rPr sz="1000" i="1" spc="-5" dirty="0">
                <a:latin typeface="Arial"/>
                <a:cs typeface="Arial"/>
                <a:hlinkClick r:id="rId4" action="ppaction://hlinksldjump"/>
              </a:rPr>
              <a:t>g</a:t>
            </a:r>
            <a:r>
              <a:rPr sz="1000" i="1" spc="-15" dirty="0">
                <a:latin typeface="Arial"/>
                <a:cs typeface="Arial"/>
                <a:hlinkClick r:id="rId4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4" action="ppaction://hlinksldjump"/>
              </a:rPr>
              <a:t>e</a:t>
            </a:r>
            <a:r>
              <a:rPr sz="1000" i="1" spc="-5" dirty="0">
                <a:latin typeface="Arial"/>
                <a:cs typeface="Arial"/>
                <a:hlinkClick r:id="rId4" action="ppaction://hlinksldjump"/>
              </a:rPr>
              <a:t>s </a:t>
            </a:r>
            <a:r>
              <a:rPr sz="1000" i="1" dirty="0">
                <a:latin typeface="Arial"/>
                <a:cs typeface="Arial"/>
                <a:hlinkClick r:id="rId4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4" action="ppaction://hlinksldjump"/>
              </a:rPr>
              <a:t>50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 startAt="6"/>
              <a:tabLst>
                <a:tab pos="266700" algn="l"/>
                <a:tab pos="267335" algn="l"/>
                <a:tab pos="5597525" algn="l"/>
              </a:tabLst>
            </a:pPr>
            <a:r>
              <a:rPr sz="1000" b="1" dirty="0">
                <a:latin typeface="Arial"/>
                <a:cs typeface="Arial"/>
                <a:hlinkClick r:id="rId5" action="ppaction://hlinksldjump"/>
              </a:rPr>
              <a:t>M</a:t>
            </a:r>
            <a:r>
              <a:rPr sz="1000" b="1" spc="-5" dirty="0">
                <a:latin typeface="Arial"/>
                <a:cs typeface="Arial"/>
                <a:hlinkClick r:id="rId5" action="ppaction://hlinksldjump"/>
              </a:rPr>
              <a:t>ultip</a:t>
            </a:r>
            <a:r>
              <a:rPr sz="1000" b="1" dirty="0">
                <a:latin typeface="Arial"/>
                <a:cs typeface="Arial"/>
                <a:hlinkClick r:id="rId5" action="ppaction://hlinksldjump"/>
              </a:rPr>
              <a:t>h</a:t>
            </a:r>
            <a:r>
              <a:rPr sz="1000" b="1" spc="-5" dirty="0">
                <a:latin typeface="Arial"/>
                <a:cs typeface="Arial"/>
                <a:hlinkClick r:id="rId5" action="ppaction://hlinksldjump"/>
              </a:rPr>
              <a:t>a</a:t>
            </a:r>
            <a:r>
              <a:rPr sz="1000" b="1" spc="-10" dirty="0">
                <a:latin typeface="Arial"/>
                <a:cs typeface="Arial"/>
                <a:hlinkClick r:id="rId5" action="ppaction://hlinksldjump"/>
              </a:rPr>
              <a:t>s</a:t>
            </a:r>
            <a:r>
              <a:rPr sz="1000" b="1" spc="-5" dirty="0">
                <a:latin typeface="Arial"/>
                <a:cs typeface="Arial"/>
                <a:hlinkClick r:id="rId5" action="ppaction://hlinksldjump"/>
              </a:rPr>
              <a:t>e </a:t>
            </a:r>
            <a:r>
              <a:rPr sz="1000" b="1" dirty="0">
                <a:latin typeface="Arial"/>
                <a:cs typeface="Arial"/>
                <a:hlinkClick r:id="rId5" action="ppaction://hlinksldjump"/>
              </a:rPr>
              <a:t>	</a:t>
            </a:r>
            <a:r>
              <a:rPr sz="1000" b="1" spc="-10" dirty="0">
                <a:latin typeface="Arial"/>
                <a:cs typeface="Arial"/>
                <a:hlinkClick r:id="rId5" action="ppaction://hlinksldjump"/>
              </a:rPr>
              <a:t>51</a:t>
            </a:r>
            <a:endParaRPr sz="1000">
              <a:latin typeface="Arial"/>
              <a:cs typeface="Arial"/>
            </a:endParaRPr>
          </a:p>
          <a:p>
            <a:pPr marL="520065" lvl="1" indent="-381000">
              <a:lnSpc>
                <a:spcPct val="100000"/>
              </a:lnSpc>
              <a:spcBef>
                <a:spcPts val="550"/>
              </a:spcBef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5" dirty="0">
                <a:latin typeface="Arial"/>
                <a:cs typeface="Arial"/>
                <a:hlinkClick r:id="rId5" action="ppaction://hlinksldjump"/>
              </a:rPr>
              <a:t>M</a:t>
            </a:r>
            <a:r>
              <a:rPr sz="1000" i="1" spc="-10" dirty="0">
                <a:latin typeface="Arial"/>
                <a:cs typeface="Arial"/>
                <a:hlinkClick r:id="rId5" action="ppaction://hlinksldjump"/>
              </a:rPr>
              <a:t>a</a:t>
            </a:r>
            <a:r>
              <a:rPr sz="1000" i="1" spc="-5" dirty="0">
                <a:latin typeface="Arial"/>
                <a:cs typeface="Arial"/>
                <a:hlinkClick r:id="rId5" action="ppaction://hlinksldjump"/>
              </a:rPr>
              <a:t>r</a:t>
            </a:r>
            <a:r>
              <a:rPr sz="1000" i="1" dirty="0">
                <a:latin typeface="Arial"/>
                <a:cs typeface="Arial"/>
                <a:hlinkClick r:id="rId5" action="ppaction://hlinksldjump"/>
              </a:rPr>
              <a:t>k</a:t>
            </a:r>
            <a:r>
              <a:rPr sz="1000" i="1" spc="-5" dirty="0">
                <a:latin typeface="Arial"/>
                <a:cs typeface="Arial"/>
                <a:hlinkClick r:id="rId5" action="ppaction://hlinksldjump"/>
              </a:rPr>
              <a:t>et O</a:t>
            </a:r>
            <a:r>
              <a:rPr sz="1000" i="1" dirty="0">
                <a:latin typeface="Arial"/>
                <a:cs typeface="Arial"/>
                <a:hlinkClick r:id="rId5" action="ppaction://hlinksldjump"/>
              </a:rPr>
              <a:t>v</a:t>
            </a:r>
            <a:r>
              <a:rPr sz="1000" i="1" spc="-5" dirty="0">
                <a:latin typeface="Arial"/>
                <a:cs typeface="Arial"/>
                <a:hlinkClick r:id="rId5" action="ppaction://hlinksldjump"/>
              </a:rPr>
              <a:t>er</a:t>
            </a:r>
            <a:r>
              <a:rPr sz="1000" i="1" dirty="0">
                <a:latin typeface="Arial"/>
                <a:cs typeface="Arial"/>
                <a:hlinkClick r:id="rId5" action="ppaction://hlinksldjump"/>
              </a:rPr>
              <a:t>v</a:t>
            </a:r>
            <a:r>
              <a:rPr sz="1000" i="1" spc="-10" dirty="0">
                <a:latin typeface="Arial"/>
                <a:cs typeface="Arial"/>
                <a:hlinkClick r:id="rId5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5" action="ppaction://hlinksldjump"/>
              </a:rPr>
              <a:t>ew </a:t>
            </a:r>
            <a:r>
              <a:rPr sz="1000" i="1" dirty="0">
                <a:latin typeface="Arial"/>
                <a:cs typeface="Arial"/>
                <a:hlinkClick r:id="rId5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5" action="ppaction://hlinksldjump"/>
              </a:rPr>
              <a:t>51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5" action="ppaction://hlinksldjump"/>
              </a:rPr>
              <a:t>De</a:t>
            </a:r>
            <a:r>
              <a:rPr sz="1000" spc="10" dirty="0">
                <a:latin typeface="Arial"/>
                <a:cs typeface="Arial"/>
                <a:hlinkClick r:id="rId5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d 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51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6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p</a:t>
            </a:r>
            <a:r>
              <a:rPr sz="1000" spc="5" dirty="0">
                <a:latin typeface="Arial"/>
                <a:cs typeface="Arial"/>
                <a:hlinkClick r:id="rId6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(C</a:t>
            </a:r>
            <a:r>
              <a:rPr sz="1000" spc="0" dirty="0">
                <a:latin typeface="Arial"/>
                <a:cs typeface="Arial"/>
                <a:hlinkClick r:id="rId6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c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6" action="ppaction://hlinksldjump"/>
              </a:rPr>
              <a:t>t</a:t>
            </a:r>
            <a:r>
              <a:rPr sz="1000" spc="-25" dirty="0">
                <a:latin typeface="Arial"/>
                <a:cs typeface="Arial"/>
                <a:hlinkClick r:id="rId6" action="ppaction://hlinksldjump"/>
              </a:rPr>
              <a:t>y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) 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53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7" action="ppaction://hlinksldjump"/>
              </a:rPr>
              <a:t>N</a:t>
            </a:r>
            <a:r>
              <a:rPr sz="1000" spc="0" dirty="0">
                <a:latin typeface="Arial"/>
                <a:cs typeface="Arial"/>
                <a:hlinkClick r:id="rId7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w</a:t>
            </a:r>
            <a:r>
              <a:rPr sz="1000" spc="-15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co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t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acts 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56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8" action="ppaction://hlinksldjump"/>
              </a:rPr>
              <a:t>A</a:t>
            </a:r>
            <a:r>
              <a:rPr sz="1000" i="1" spc="-5" dirty="0">
                <a:latin typeface="Arial"/>
                <a:cs typeface="Arial"/>
                <a:hlinkClick r:id="rId8" action="ppaction://hlinksldjump"/>
              </a:rPr>
              <a:t>n</a:t>
            </a:r>
            <a:r>
              <a:rPr sz="1000" i="1" dirty="0">
                <a:latin typeface="Arial"/>
                <a:cs typeface="Arial"/>
                <a:hlinkClick r:id="rId8" action="ppaction://hlinksldjump"/>
              </a:rPr>
              <a:t>a</a:t>
            </a:r>
            <a:r>
              <a:rPr sz="1000" i="1" spc="-10" dirty="0">
                <a:latin typeface="Arial"/>
                <a:cs typeface="Arial"/>
                <a:hlinkClick r:id="rId8" action="ppaction://hlinksldjump"/>
              </a:rPr>
              <a:t>l</a:t>
            </a:r>
            <a:r>
              <a:rPr sz="1000" i="1" dirty="0">
                <a:latin typeface="Arial"/>
                <a:cs typeface="Arial"/>
                <a:hlinkClick r:id="rId8" action="ppaction://hlinksldjump"/>
              </a:rPr>
              <a:t>ys</a:t>
            </a:r>
            <a:r>
              <a:rPr sz="1000" i="1" spc="-10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8" action="ppaction://hlinksldjump"/>
              </a:rPr>
              <a:t>s </a:t>
            </a:r>
            <a:r>
              <a:rPr sz="1000" i="1" dirty="0">
                <a:latin typeface="Arial"/>
                <a:cs typeface="Arial"/>
                <a:hlinkClick r:id="rId8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8" action="ppaction://hlinksldjump"/>
              </a:rPr>
              <a:t>59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8" action="ppaction://hlinksldjump"/>
              </a:rPr>
              <a:t>Costs 	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59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9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ro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t 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a</a:t>
            </a:r>
            <a:r>
              <a:rPr sz="1000" spc="0" dirty="0">
                <a:latin typeface="Arial"/>
                <a:cs typeface="Arial"/>
                <a:hlinkClick r:id="rId9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g</a:t>
            </a:r>
            <a:r>
              <a:rPr sz="1000" spc="-15" dirty="0">
                <a:latin typeface="Arial"/>
                <a:cs typeface="Arial"/>
                <a:hlinkClick r:id="rId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ns 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60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10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10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10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10" action="ppaction://hlinksldjump"/>
              </a:rPr>
              <a:t>c</a:t>
            </a:r>
            <a:r>
              <a:rPr sz="1000" i="1" spc="-5" dirty="0">
                <a:latin typeface="Arial"/>
                <a:cs typeface="Arial"/>
                <a:hlinkClick r:id="rId10" action="ppaction://hlinksldjump"/>
              </a:rPr>
              <a:t>es </a:t>
            </a:r>
            <a:r>
              <a:rPr sz="1000" i="1" dirty="0">
                <a:latin typeface="Arial"/>
                <a:cs typeface="Arial"/>
                <a:hlinkClick r:id="rId10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10" action="ppaction://hlinksldjump"/>
              </a:rPr>
              <a:t>61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11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D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11" action="ppaction://hlinksldjump"/>
              </a:rPr>
              <a:t>ff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erences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 b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11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11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ech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o</a:t>
            </a:r>
            <a:r>
              <a:rPr sz="1000" spc="-15" dirty="0">
                <a:latin typeface="Arial"/>
                <a:cs typeface="Arial"/>
                <a:hlinkClick r:id="rId11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og</a:t>
            </a:r>
            <a:r>
              <a:rPr sz="1000" spc="-25" dirty="0">
                <a:latin typeface="Arial"/>
                <a:cs typeface="Arial"/>
                <a:hlinkClick r:id="rId11" action="ppaction://hlinksldjump"/>
              </a:rPr>
              <a:t>y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,</a:t>
            </a:r>
            <a:r>
              <a:rPr sz="1000" spc="5" dirty="0">
                <a:latin typeface="Arial"/>
                <a:cs typeface="Arial"/>
                <a:hlinkClick r:id="rId11" action="ppaction://hlinksldjump"/>
              </a:rPr>
              <a:t> M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d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, 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nd F</a:t>
            </a:r>
            <a:r>
              <a:rPr sz="1000" spc="0" dirty="0">
                <a:latin typeface="Arial"/>
                <a:cs typeface="Arial"/>
                <a:hlinkClick r:id="rId11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at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re 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64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12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h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uld-Cost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al</a:t>
            </a:r>
            <a:r>
              <a:rPr sz="1000" spc="-25" dirty="0">
                <a:latin typeface="Arial"/>
                <a:cs typeface="Arial"/>
                <a:hlinkClick r:id="rId12" action="ppaction://hlinksldjump"/>
              </a:rPr>
              <a:t>y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s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66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13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13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13" action="ppaction://hlinksldjump"/>
              </a:rPr>
              <a:t>c</a:t>
            </a:r>
            <a:r>
              <a:rPr sz="1000" i="1" spc="-5" dirty="0">
                <a:latin typeface="Arial"/>
                <a:cs typeface="Arial"/>
                <a:hlinkClick r:id="rId13" action="ppaction://hlinksldjump"/>
              </a:rPr>
              <a:t>e </a:t>
            </a:r>
            <a:r>
              <a:rPr sz="1000" i="1" dirty="0">
                <a:latin typeface="Arial"/>
                <a:cs typeface="Arial"/>
                <a:hlinkClick r:id="rId13" action="ppaction://hlinksldjump"/>
              </a:rPr>
              <a:t>N</a:t>
            </a:r>
            <a:r>
              <a:rPr sz="1000" i="1" spc="-5" dirty="0">
                <a:latin typeface="Arial"/>
                <a:cs typeface="Arial"/>
                <a:hlinkClick r:id="rId13" action="ppaction://hlinksldjump"/>
              </a:rPr>
              <a:t>e</a:t>
            </a:r>
            <a:r>
              <a:rPr sz="1000" i="1" spc="-10" dirty="0">
                <a:latin typeface="Arial"/>
                <a:cs typeface="Arial"/>
                <a:hlinkClick r:id="rId13" action="ppaction://hlinksldjump"/>
              </a:rPr>
              <a:t>g</a:t>
            </a:r>
            <a:r>
              <a:rPr sz="1000" i="1" spc="-5" dirty="0">
                <a:latin typeface="Arial"/>
                <a:cs typeface="Arial"/>
                <a:hlinkClick r:id="rId13" action="ppaction://hlinksldjump"/>
              </a:rPr>
              <a:t>o</a:t>
            </a:r>
            <a:r>
              <a:rPr sz="1000" i="1" dirty="0">
                <a:latin typeface="Arial"/>
                <a:cs typeface="Arial"/>
                <a:hlinkClick r:id="rId13" action="ppaction://hlinksldjump"/>
              </a:rPr>
              <a:t>t</a:t>
            </a:r>
            <a:r>
              <a:rPr sz="1000" i="1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13" action="ppaction://hlinksldjump"/>
              </a:rPr>
              <a:t>a</a:t>
            </a:r>
            <a:r>
              <a:rPr sz="1000" i="1" dirty="0">
                <a:latin typeface="Arial"/>
                <a:cs typeface="Arial"/>
                <a:hlinkClick r:id="rId13" action="ppaction://hlinksldjump"/>
              </a:rPr>
              <a:t>t</a:t>
            </a:r>
            <a:r>
              <a:rPr sz="1000" i="1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13" action="ppaction://hlinksldjump"/>
              </a:rPr>
              <a:t>o</a:t>
            </a:r>
            <a:r>
              <a:rPr sz="1000" i="1" spc="-5" dirty="0">
                <a:latin typeface="Arial"/>
                <a:cs typeface="Arial"/>
                <a:hlinkClick r:id="rId13" action="ppaction://hlinksldjump"/>
              </a:rPr>
              <a:t>n Strat</a:t>
            </a:r>
            <a:r>
              <a:rPr sz="1000" i="1" dirty="0">
                <a:latin typeface="Arial"/>
                <a:cs typeface="Arial"/>
                <a:hlinkClick r:id="rId13" action="ppaction://hlinksldjump"/>
              </a:rPr>
              <a:t>e</a:t>
            </a:r>
            <a:r>
              <a:rPr sz="1000" i="1" spc="-5" dirty="0">
                <a:latin typeface="Arial"/>
                <a:cs typeface="Arial"/>
                <a:hlinkClick r:id="rId13" action="ppaction://hlinksldjump"/>
              </a:rPr>
              <a:t>g</a:t>
            </a:r>
            <a:r>
              <a:rPr sz="1000" i="1" spc="-15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13" action="ppaction://hlinksldjump"/>
              </a:rPr>
              <a:t>e</a:t>
            </a:r>
            <a:r>
              <a:rPr sz="1000" i="1" spc="-5" dirty="0">
                <a:latin typeface="Arial"/>
                <a:cs typeface="Arial"/>
                <a:hlinkClick r:id="rId13" action="ppaction://hlinksldjump"/>
              </a:rPr>
              <a:t>s </a:t>
            </a:r>
            <a:r>
              <a:rPr sz="1000" i="1" dirty="0">
                <a:latin typeface="Arial"/>
                <a:cs typeface="Arial"/>
                <a:hlinkClick r:id="rId13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13" action="ppaction://hlinksldjump"/>
              </a:rPr>
              <a:t>67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5"/>
              </a:spcBef>
              <a:buFont typeface="Arial"/>
              <a:buAutoNum type="arabicPeriod"/>
            </a:pPr>
            <a:endParaRPr sz="145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 startAt="6"/>
              <a:tabLst>
                <a:tab pos="266700" algn="l"/>
                <a:tab pos="267335" algn="l"/>
                <a:tab pos="5597525" algn="l"/>
              </a:tabLst>
            </a:pPr>
            <a:r>
              <a:rPr sz="1000" b="1" spc="-10" dirty="0">
                <a:latin typeface="Arial"/>
                <a:cs typeface="Arial"/>
                <a:hlinkClick r:id="rId14" action="ppaction://hlinksldjump"/>
              </a:rPr>
              <a:t>E</a:t>
            </a:r>
            <a:r>
              <a:rPr sz="1000" b="1" spc="-5" dirty="0">
                <a:latin typeface="Arial"/>
                <a:cs typeface="Arial"/>
                <a:hlinkClick r:id="rId14" action="ppaction://hlinksldjump"/>
              </a:rPr>
              <a:t>le</a:t>
            </a:r>
            <a:r>
              <a:rPr sz="1000" b="1" spc="-10" dirty="0">
                <a:latin typeface="Arial"/>
                <a:cs typeface="Arial"/>
                <a:hlinkClick r:id="rId14" action="ppaction://hlinksldjump"/>
              </a:rPr>
              <a:t>c</a:t>
            </a:r>
            <a:r>
              <a:rPr sz="1000" b="1" spc="5" dirty="0">
                <a:latin typeface="Arial"/>
                <a:cs typeface="Arial"/>
                <a:hlinkClick r:id="rId14" action="ppaction://hlinksldjump"/>
              </a:rPr>
              <a:t>t</a:t>
            </a:r>
            <a:r>
              <a:rPr sz="1000" b="1" spc="-10" dirty="0">
                <a:latin typeface="Arial"/>
                <a:cs typeface="Arial"/>
                <a:hlinkClick r:id="rId14" action="ppaction://hlinksldjump"/>
              </a:rPr>
              <a:t>r</a:t>
            </a:r>
            <a:r>
              <a:rPr sz="1000" b="1" spc="-5" dirty="0">
                <a:latin typeface="Arial"/>
                <a:cs typeface="Arial"/>
                <a:hlinkClick r:id="rId14" action="ppaction://hlinksldjump"/>
              </a:rPr>
              <a:t>ic</a:t>
            </a:r>
            <a:r>
              <a:rPr sz="1000" b="1" spc="5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b="1" spc="-10" dirty="0">
                <a:latin typeface="Arial"/>
                <a:cs typeface="Arial"/>
                <a:hlinkClick r:id="rId14" action="ppaction://hlinksldjump"/>
              </a:rPr>
              <a:t>S</a:t>
            </a:r>
            <a:r>
              <a:rPr sz="1000" b="1" spc="-5" dirty="0">
                <a:latin typeface="Arial"/>
                <a:cs typeface="Arial"/>
                <a:hlinkClick r:id="rId14" action="ppaction://hlinksldjump"/>
              </a:rPr>
              <a:t>ubm</a:t>
            </a:r>
            <a:r>
              <a:rPr sz="1000" b="1" spc="0" dirty="0">
                <a:latin typeface="Arial"/>
                <a:cs typeface="Arial"/>
                <a:hlinkClick r:id="rId14" action="ppaction://hlinksldjump"/>
              </a:rPr>
              <a:t>e</a:t>
            </a:r>
            <a:r>
              <a:rPr sz="1000" b="1" spc="-10" dirty="0">
                <a:latin typeface="Arial"/>
                <a:cs typeface="Arial"/>
                <a:hlinkClick r:id="rId14" action="ppaction://hlinksldjump"/>
              </a:rPr>
              <a:t>r</a:t>
            </a:r>
            <a:r>
              <a:rPr sz="1000" b="1" spc="-5" dirty="0">
                <a:latin typeface="Arial"/>
                <a:cs typeface="Arial"/>
                <a:hlinkClick r:id="rId14" action="ppaction://hlinksldjump"/>
              </a:rPr>
              <a:t>sible</a:t>
            </a:r>
            <a:r>
              <a:rPr sz="1000" b="1" spc="5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b="1" spc="-10" dirty="0">
                <a:latin typeface="Arial"/>
                <a:cs typeface="Arial"/>
                <a:hlinkClick r:id="rId14" action="ppaction://hlinksldjump"/>
              </a:rPr>
              <a:t>P</a:t>
            </a:r>
            <a:r>
              <a:rPr sz="1000" b="1" spc="5" dirty="0">
                <a:latin typeface="Arial"/>
                <a:cs typeface="Arial"/>
                <a:hlinkClick r:id="rId14" action="ppaction://hlinksldjump"/>
              </a:rPr>
              <a:t>u</a:t>
            </a:r>
            <a:r>
              <a:rPr sz="1000" b="1" spc="-5" dirty="0">
                <a:latin typeface="Arial"/>
                <a:cs typeface="Arial"/>
                <a:hlinkClick r:id="rId14" action="ppaction://hlinksldjump"/>
              </a:rPr>
              <a:t>m</a:t>
            </a:r>
            <a:r>
              <a:rPr sz="1000" b="1" dirty="0">
                <a:latin typeface="Arial"/>
                <a:cs typeface="Arial"/>
                <a:hlinkClick r:id="rId14" action="ppaction://hlinksldjump"/>
              </a:rPr>
              <a:t>p</a:t>
            </a:r>
            <a:r>
              <a:rPr sz="1000" b="1" spc="-5" dirty="0">
                <a:latin typeface="Arial"/>
                <a:cs typeface="Arial"/>
                <a:hlinkClick r:id="rId14" action="ppaction://hlinksldjump"/>
              </a:rPr>
              <a:t>s (ES</a:t>
            </a:r>
            <a:r>
              <a:rPr sz="1000" b="1" spc="-10" dirty="0">
                <a:latin typeface="Arial"/>
                <a:cs typeface="Arial"/>
                <a:hlinkClick r:id="rId14" action="ppaction://hlinksldjump"/>
              </a:rPr>
              <a:t>P</a:t>
            </a:r>
            <a:r>
              <a:rPr sz="1000" b="1" spc="-5" dirty="0">
                <a:latin typeface="Arial"/>
                <a:cs typeface="Arial"/>
                <a:hlinkClick r:id="rId14" action="ppaction://hlinksldjump"/>
              </a:rPr>
              <a:t>s) </a:t>
            </a:r>
            <a:r>
              <a:rPr sz="1000" b="1" dirty="0">
                <a:latin typeface="Arial"/>
                <a:cs typeface="Arial"/>
                <a:hlinkClick r:id="rId14" action="ppaction://hlinksldjump"/>
              </a:rPr>
              <a:t>	</a:t>
            </a:r>
            <a:r>
              <a:rPr sz="1000" b="1" spc="-10" dirty="0">
                <a:latin typeface="Arial"/>
                <a:cs typeface="Arial"/>
                <a:hlinkClick r:id="rId14" action="ppaction://hlinksldjump"/>
              </a:rPr>
              <a:t>68</a:t>
            </a:r>
            <a:endParaRPr sz="1000">
              <a:latin typeface="Arial"/>
              <a:cs typeface="Arial"/>
            </a:endParaRPr>
          </a:p>
          <a:p>
            <a:pPr marL="520065" lvl="1" indent="-381000">
              <a:lnSpc>
                <a:spcPct val="100000"/>
              </a:lnSpc>
              <a:spcBef>
                <a:spcPts val="550"/>
              </a:spcBef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M</a:t>
            </a:r>
            <a:r>
              <a:rPr sz="1000" i="1" spc="-10" dirty="0">
                <a:latin typeface="Arial"/>
                <a:cs typeface="Arial"/>
                <a:hlinkClick r:id="rId14" action="ppaction://hlinksldjump"/>
              </a:rPr>
              <a:t>a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r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k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et O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v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er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v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i="1" spc="-10" dirty="0">
                <a:latin typeface="Arial"/>
                <a:cs typeface="Arial"/>
                <a:hlinkClick r:id="rId14" action="ppaction://hlinksldjump"/>
              </a:rPr>
              <a:t>ew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14" action="ppaction://hlinksldjump"/>
              </a:rPr>
              <a:t>68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14" action="ppaction://hlinksldjump"/>
              </a:rPr>
              <a:t>De</a:t>
            </a:r>
            <a:r>
              <a:rPr sz="1000" spc="10" dirty="0">
                <a:latin typeface="Arial"/>
                <a:cs typeface="Arial"/>
                <a:hlinkClick r:id="rId14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d 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68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15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p</a:t>
            </a:r>
            <a:r>
              <a:rPr sz="1000" spc="5" dirty="0">
                <a:latin typeface="Arial"/>
                <a:cs typeface="Arial"/>
                <a:hlinkClick r:id="rId15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1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(C</a:t>
            </a:r>
            <a:r>
              <a:rPr sz="1000" spc="0" dirty="0">
                <a:latin typeface="Arial"/>
                <a:cs typeface="Arial"/>
                <a:hlinkClick r:id="rId15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c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15" action="ppaction://hlinksldjump"/>
              </a:rPr>
              <a:t>t</a:t>
            </a:r>
            <a:r>
              <a:rPr sz="1000" spc="-25" dirty="0">
                <a:latin typeface="Arial"/>
                <a:cs typeface="Arial"/>
                <a:hlinkClick r:id="rId15" action="ppaction://hlinksldjump"/>
              </a:rPr>
              <a:t>y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) 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70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16" action="ppaction://hlinksldjump"/>
              </a:rPr>
              <a:t>N</a:t>
            </a:r>
            <a:r>
              <a:rPr sz="1000" spc="0" dirty="0">
                <a:latin typeface="Arial"/>
                <a:cs typeface="Arial"/>
                <a:hlinkClick r:id="rId16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w</a:t>
            </a:r>
            <a:r>
              <a:rPr sz="1000" spc="-15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co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t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acts 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73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17" action="ppaction://hlinksldjump"/>
              </a:rPr>
              <a:t>A</a:t>
            </a:r>
            <a:r>
              <a:rPr sz="1000" i="1" spc="-5" dirty="0">
                <a:latin typeface="Arial"/>
                <a:cs typeface="Arial"/>
                <a:hlinkClick r:id="rId17" action="ppaction://hlinksldjump"/>
              </a:rPr>
              <a:t>n</a:t>
            </a:r>
            <a:r>
              <a:rPr sz="1000" i="1" dirty="0">
                <a:latin typeface="Arial"/>
                <a:cs typeface="Arial"/>
                <a:hlinkClick r:id="rId17" action="ppaction://hlinksldjump"/>
              </a:rPr>
              <a:t>a</a:t>
            </a:r>
            <a:r>
              <a:rPr sz="1000" i="1" spc="-10" dirty="0">
                <a:latin typeface="Arial"/>
                <a:cs typeface="Arial"/>
                <a:hlinkClick r:id="rId17" action="ppaction://hlinksldjump"/>
              </a:rPr>
              <a:t>l</a:t>
            </a:r>
            <a:r>
              <a:rPr sz="1000" i="1" dirty="0">
                <a:latin typeface="Arial"/>
                <a:cs typeface="Arial"/>
                <a:hlinkClick r:id="rId17" action="ppaction://hlinksldjump"/>
              </a:rPr>
              <a:t>ys</a:t>
            </a:r>
            <a:r>
              <a:rPr sz="1000" i="1" spc="-10" dirty="0">
                <a:latin typeface="Arial"/>
                <a:cs typeface="Arial"/>
                <a:hlinkClick r:id="rId17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17" action="ppaction://hlinksldjump"/>
              </a:rPr>
              <a:t>s </a:t>
            </a:r>
            <a:r>
              <a:rPr sz="1000" i="1" dirty="0">
                <a:latin typeface="Arial"/>
                <a:cs typeface="Arial"/>
                <a:hlinkClick r:id="rId17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17" action="ppaction://hlinksldjump"/>
              </a:rPr>
              <a:t>75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17" action="ppaction://hlinksldjump"/>
              </a:rPr>
              <a:t>Costs 	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75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18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ro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t 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a</a:t>
            </a:r>
            <a:r>
              <a:rPr sz="1000" spc="0" dirty="0">
                <a:latin typeface="Arial"/>
                <a:cs typeface="Arial"/>
                <a:hlinkClick r:id="rId18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g</a:t>
            </a:r>
            <a:r>
              <a:rPr sz="1000" spc="-15" dirty="0">
                <a:latin typeface="Arial"/>
                <a:cs typeface="Arial"/>
                <a:hlinkClick r:id="rId18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ns 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76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19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19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19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19" action="ppaction://hlinksldjump"/>
              </a:rPr>
              <a:t>c</a:t>
            </a:r>
            <a:r>
              <a:rPr sz="1000" i="1" spc="-5" dirty="0">
                <a:latin typeface="Arial"/>
                <a:cs typeface="Arial"/>
                <a:hlinkClick r:id="rId19" action="ppaction://hlinksldjump"/>
              </a:rPr>
              <a:t>es </a:t>
            </a:r>
            <a:r>
              <a:rPr sz="1000" i="1" dirty="0">
                <a:latin typeface="Arial"/>
                <a:cs typeface="Arial"/>
                <a:hlinkClick r:id="rId19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19" action="ppaction://hlinksldjump"/>
              </a:rPr>
              <a:t>77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20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D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20" action="ppaction://hlinksldjump"/>
              </a:rPr>
              <a:t>ff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erences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 b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20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20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ech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o</a:t>
            </a:r>
            <a:r>
              <a:rPr sz="1000" spc="-15" dirty="0">
                <a:latin typeface="Arial"/>
                <a:cs typeface="Arial"/>
                <a:hlinkClick r:id="rId20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og</a:t>
            </a:r>
            <a:r>
              <a:rPr sz="1000" spc="-25" dirty="0">
                <a:latin typeface="Arial"/>
                <a:cs typeface="Arial"/>
                <a:hlinkClick r:id="rId20" action="ppaction://hlinksldjump"/>
              </a:rPr>
              <a:t>y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,</a:t>
            </a:r>
            <a:r>
              <a:rPr sz="1000" spc="5" dirty="0">
                <a:latin typeface="Arial"/>
                <a:cs typeface="Arial"/>
                <a:hlinkClick r:id="rId20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M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d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, 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nd F</a:t>
            </a:r>
            <a:r>
              <a:rPr sz="1000" spc="0" dirty="0">
                <a:latin typeface="Arial"/>
                <a:cs typeface="Arial"/>
                <a:hlinkClick r:id="rId20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at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re 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81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21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h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uld-Cost 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al</a:t>
            </a:r>
            <a:r>
              <a:rPr sz="1000" spc="-25" dirty="0">
                <a:latin typeface="Arial"/>
                <a:cs typeface="Arial"/>
                <a:hlinkClick r:id="rId21" action="ppaction://hlinksldjump"/>
              </a:rPr>
              <a:t>y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s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85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22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22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22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22" action="ppaction://hlinksldjump"/>
              </a:rPr>
              <a:t>c</a:t>
            </a:r>
            <a:r>
              <a:rPr sz="1000" i="1" spc="-5" dirty="0">
                <a:latin typeface="Arial"/>
                <a:cs typeface="Arial"/>
                <a:hlinkClick r:id="rId22" action="ppaction://hlinksldjump"/>
              </a:rPr>
              <a:t>e </a:t>
            </a:r>
            <a:r>
              <a:rPr sz="1000" i="1" dirty="0">
                <a:latin typeface="Arial"/>
                <a:cs typeface="Arial"/>
                <a:hlinkClick r:id="rId22" action="ppaction://hlinksldjump"/>
              </a:rPr>
              <a:t>N</a:t>
            </a:r>
            <a:r>
              <a:rPr sz="1000" i="1" spc="-5" dirty="0">
                <a:latin typeface="Arial"/>
                <a:cs typeface="Arial"/>
                <a:hlinkClick r:id="rId22" action="ppaction://hlinksldjump"/>
              </a:rPr>
              <a:t>e</a:t>
            </a:r>
            <a:r>
              <a:rPr sz="1000" i="1" spc="-10" dirty="0">
                <a:latin typeface="Arial"/>
                <a:cs typeface="Arial"/>
                <a:hlinkClick r:id="rId22" action="ppaction://hlinksldjump"/>
              </a:rPr>
              <a:t>g</a:t>
            </a:r>
            <a:r>
              <a:rPr sz="1000" i="1" spc="-5" dirty="0">
                <a:latin typeface="Arial"/>
                <a:cs typeface="Arial"/>
                <a:hlinkClick r:id="rId22" action="ppaction://hlinksldjump"/>
              </a:rPr>
              <a:t>o</a:t>
            </a:r>
            <a:r>
              <a:rPr sz="1000" i="1" dirty="0">
                <a:latin typeface="Arial"/>
                <a:cs typeface="Arial"/>
                <a:hlinkClick r:id="rId22" action="ppaction://hlinksldjump"/>
              </a:rPr>
              <a:t>t</a:t>
            </a:r>
            <a:r>
              <a:rPr sz="1000" i="1" spc="-10" dirty="0">
                <a:latin typeface="Arial"/>
                <a:cs typeface="Arial"/>
                <a:hlinkClick r:id="rId22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22" action="ppaction://hlinksldjump"/>
              </a:rPr>
              <a:t>a</a:t>
            </a:r>
            <a:r>
              <a:rPr sz="1000" i="1" dirty="0">
                <a:latin typeface="Arial"/>
                <a:cs typeface="Arial"/>
                <a:hlinkClick r:id="rId22" action="ppaction://hlinksldjump"/>
              </a:rPr>
              <a:t>t</a:t>
            </a:r>
            <a:r>
              <a:rPr sz="1000" i="1" spc="-10" dirty="0">
                <a:latin typeface="Arial"/>
                <a:cs typeface="Arial"/>
                <a:hlinkClick r:id="rId22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22" action="ppaction://hlinksldjump"/>
              </a:rPr>
              <a:t>o</a:t>
            </a:r>
            <a:r>
              <a:rPr sz="1000" i="1" spc="-5" dirty="0">
                <a:latin typeface="Arial"/>
                <a:cs typeface="Arial"/>
                <a:hlinkClick r:id="rId22" action="ppaction://hlinksldjump"/>
              </a:rPr>
              <a:t>n Strat</a:t>
            </a:r>
            <a:r>
              <a:rPr sz="1000" i="1" dirty="0">
                <a:latin typeface="Arial"/>
                <a:cs typeface="Arial"/>
                <a:hlinkClick r:id="rId22" action="ppaction://hlinksldjump"/>
              </a:rPr>
              <a:t>e</a:t>
            </a:r>
            <a:r>
              <a:rPr sz="1000" i="1" spc="-5" dirty="0">
                <a:latin typeface="Arial"/>
                <a:cs typeface="Arial"/>
                <a:hlinkClick r:id="rId22" action="ppaction://hlinksldjump"/>
              </a:rPr>
              <a:t>g</a:t>
            </a:r>
            <a:r>
              <a:rPr sz="1000" i="1" spc="-15" dirty="0">
                <a:latin typeface="Arial"/>
                <a:cs typeface="Arial"/>
                <a:hlinkClick r:id="rId22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22" action="ppaction://hlinksldjump"/>
              </a:rPr>
              <a:t>e</a:t>
            </a:r>
            <a:r>
              <a:rPr sz="1000" i="1" spc="-5" dirty="0">
                <a:latin typeface="Arial"/>
                <a:cs typeface="Arial"/>
                <a:hlinkClick r:id="rId22" action="ppaction://hlinksldjump"/>
              </a:rPr>
              <a:t>s </a:t>
            </a:r>
            <a:r>
              <a:rPr sz="1000" i="1" dirty="0">
                <a:latin typeface="Arial"/>
                <a:cs typeface="Arial"/>
                <a:hlinkClick r:id="rId22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22" action="ppaction://hlinksldjump"/>
              </a:rPr>
              <a:t>86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Font typeface="Arial"/>
              <a:buAutoNum type="arabicPeriod"/>
            </a:pPr>
            <a:endParaRPr sz="15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 startAt="6"/>
              <a:tabLst>
                <a:tab pos="266700" algn="l"/>
                <a:tab pos="267335" algn="l"/>
                <a:tab pos="5597525" algn="l"/>
              </a:tabLst>
            </a:pPr>
            <a:r>
              <a:rPr sz="1000" b="1" spc="-5" dirty="0">
                <a:latin typeface="Arial"/>
                <a:cs typeface="Arial"/>
                <a:hlinkClick r:id="rId23" action="ppaction://hlinksldjump"/>
              </a:rPr>
              <a:t>Refe</a:t>
            </a:r>
            <a:r>
              <a:rPr sz="1000" b="1" spc="-10" dirty="0">
                <a:latin typeface="Arial"/>
                <a:cs typeface="Arial"/>
                <a:hlinkClick r:id="rId23" action="ppaction://hlinksldjump"/>
              </a:rPr>
              <a:t>r</a:t>
            </a:r>
            <a:r>
              <a:rPr sz="1000" b="1" spc="-5" dirty="0">
                <a:latin typeface="Arial"/>
                <a:cs typeface="Arial"/>
                <a:hlinkClick r:id="rId23" action="ppaction://hlinksldjump"/>
              </a:rPr>
              <a:t>e</a:t>
            </a:r>
            <a:r>
              <a:rPr sz="1000" b="1" spc="0" dirty="0">
                <a:latin typeface="Arial"/>
                <a:cs typeface="Arial"/>
                <a:hlinkClick r:id="rId23" action="ppaction://hlinksldjump"/>
              </a:rPr>
              <a:t>n</a:t>
            </a:r>
            <a:r>
              <a:rPr sz="1000" b="1" spc="-5" dirty="0">
                <a:latin typeface="Arial"/>
                <a:cs typeface="Arial"/>
                <a:hlinkClick r:id="rId23" action="ppaction://hlinksldjump"/>
              </a:rPr>
              <a:t>ce </a:t>
            </a:r>
            <a:r>
              <a:rPr sz="1000" b="1" spc="0" dirty="0">
                <a:latin typeface="Arial"/>
                <a:cs typeface="Arial"/>
                <a:hlinkClick r:id="rId23" action="ppaction://hlinksldjump"/>
              </a:rPr>
              <a:t>p</a:t>
            </a:r>
            <a:r>
              <a:rPr sz="1000" b="1" spc="-10" dirty="0">
                <a:latin typeface="Arial"/>
                <a:cs typeface="Arial"/>
                <a:hlinkClick r:id="rId23" action="ppaction://hlinksldjump"/>
              </a:rPr>
              <a:t>r</a:t>
            </a:r>
            <a:r>
              <a:rPr sz="1000" b="1" spc="-5" dirty="0">
                <a:latin typeface="Arial"/>
                <a:cs typeface="Arial"/>
                <a:hlinkClick r:id="rId23" action="ppaction://hlinksldjump"/>
              </a:rPr>
              <a:t>oduct definitio</a:t>
            </a:r>
            <a:r>
              <a:rPr sz="1000" b="1" dirty="0">
                <a:latin typeface="Arial"/>
                <a:cs typeface="Arial"/>
                <a:hlinkClick r:id="rId23" action="ppaction://hlinksldjump"/>
              </a:rPr>
              <a:t>n</a:t>
            </a:r>
            <a:r>
              <a:rPr sz="1000" b="1" spc="-5" dirty="0">
                <a:latin typeface="Arial"/>
                <a:cs typeface="Arial"/>
                <a:hlinkClick r:id="rId23" action="ppaction://hlinksldjump"/>
              </a:rPr>
              <a:t>s </a:t>
            </a:r>
            <a:r>
              <a:rPr sz="1000" b="1" spc="-10" dirty="0">
                <a:latin typeface="Arial"/>
                <a:cs typeface="Arial"/>
                <a:hlinkClick r:id="rId23" action="ppaction://hlinksldjump"/>
              </a:rPr>
              <a:t>a</a:t>
            </a:r>
            <a:r>
              <a:rPr sz="1000" b="1" spc="-5" dirty="0">
                <a:latin typeface="Arial"/>
                <a:cs typeface="Arial"/>
                <a:hlinkClick r:id="rId23" action="ppaction://hlinksldjump"/>
              </a:rPr>
              <a:t>nd</a:t>
            </a:r>
            <a:r>
              <a:rPr sz="1000" b="1" dirty="0">
                <a:latin typeface="Arial"/>
                <a:cs typeface="Arial"/>
                <a:hlinkClick r:id="rId23" action="ppaction://hlinksldjump"/>
              </a:rPr>
              <a:t> </a:t>
            </a:r>
            <a:r>
              <a:rPr sz="1000" b="1" spc="-5" dirty="0">
                <a:latin typeface="Arial"/>
                <a:cs typeface="Arial"/>
                <a:hlinkClick r:id="rId23" action="ppaction://hlinksldjump"/>
              </a:rPr>
              <a:t>s</a:t>
            </a:r>
            <a:r>
              <a:rPr sz="1000" b="1" spc="-10" dirty="0">
                <a:latin typeface="Arial"/>
                <a:cs typeface="Arial"/>
                <a:hlinkClick r:id="rId23" action="ppaction://hlinksldjump"/>
              </a:rPr>
              <a:t>c</a:t>
            </a:r>
            <a:r>
              <a:rPr sz="1000" b="1" spc="-5" dirty="0">
                <a:latin typeface="Arial"/>
                <a:cs typeface="Arial"/>
                <a:hlinkClick r:id="rId23" action="ppaction://hlinksldjump"/>
              </a:rPr>
              <a:t>o</a:t>
            </a:r>
            <a:r>
              <a:rPr sz="1000" b="1" spc="5" dirty="0">
                <a:latin typeface="Arial"/>
                <a:cs typeface="Arial"/>
                <a:hlinkClick r:id="rId23" action="ppaction://hlinksldjump"/>
              </a:rPr>
              <a:t>p</a:t>
            </a:r>
            <a:r>
              <a:rPr sz="1000" b="1" spc="-5" dirty="0">
                <a:latin typeface="Arial"/>
                <a:cs typeface="Arial"/>
                <a:hlinkClick r:id="rId23" action="ppaction://hlinksldjump"/>
              </a:rPr>
              <a:t>e </a:t>
            </a:r>
            <a:r>
              <a:rPr sz="1000" b="1" dirty="0">
                <a:latin typeface="Arial"/>
                <a:cs typeface="Arial"/>
                <a:hlinkClick r:id="rId23" action="ppaction://hlinksldjump"/>
              </a:rPr>
              <a:t>	</a:t>
            </a:r>
            <a:r>
              <a:rPr sz="1000" b="1" spc="-10" dirty="0">
                <a:latin typeface="Arial"/>
                <a:cs typeface="Arial"/>
                <a:hlinkClick r:id="rId23" action="ppaction://hlinksldjump"/>
              </a:rPr>
              <a:t>87</a:t>
            </a:r>
            <a:endParaRPr sz="1000">
              <a:latin typeface="Arial"/>
              <a:cs typeface="Arial"/>
            </a:endParaRPr>
          </a:p>
          <a:p>
            <a:pPr marL="520065" lvl="1" indent="-381000">
              <a:lnSpc>
                <a:spcPct val="100000"/>
              </a:lnSpc>
              <a:spcBef>
                <a:spcPts val="550"/>
              </a:spcBef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23" action="ppaction://hlinksldjump"/>
              </a:rPr>
              <a:t>El</a:t>
            </a:r>
            <a:r>
              <a:rPr sz="1000" i="1" spc="-5" dirty="0">
                <a:latin typeface="Arial"/>
                <a:cs typeface="Arial"/>
                <a:hlinkClick r:id="rId23" action="ppaction://hlinksldjump"/>
              </a:rPr>
              <a:t>ect</a:t>
            </a:r>
            <a:r>
              <a:rPr sz="1000" i="1" spc="5" dirty="0">
                <a:latin typeface="Arial"/>
                <a:cs typeface="Arial"/>
                <a:hlinkClick r:id="rId23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23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23" action="ppaction://hlinksldjump"/>
              </a:rPr>
              <a:t>c</a:t>
            </a:r>
            <a:r>
              <a:rPr sz="1000" i="1" dirty="0">
                <a:latin typeface="Arial"/>
                <a:cs typeface="Arial"/>
                <a:hlinkClick r:id="rId23" action="ppaction://hlinksldjump"/>
              </a:rPr>
              <a:t> </a:t>
            </a:r>
            <a:r>
              <a:rPr sz="1000" i="1" spc="-10" dirty="0">
                <a:latin typeface="Arial"/>
                <a:cs typeface="Arial"/>
                <a:hlinkClick r:id="rId23" action="ppaction://hlinksldjump"/>
              </a:rPr>
              <a:t>S</a:t>
            </a:r>
            <a:r>
              <a:rPr sz="1000" i="1" dirty="0">
                <a:latin typeface="Arial"/>
                <a:cs typeface="Arial"/>
                <a:hlinkClick r:id="rId23" action="ppaction://hlinksldjump"/>
              </a:rPr>
              <a:t>u</a:t>
            </a:r>
            <a:r>
              <a:rPr sz="1000" i="1" spc="-5" dirty="0">
                <a:latin typeface="Arial"/>
                <a:cs typeface="Arial"/>
                <a:hlinkClick r:id="rId23" action="ppaction://hlinksldjump"/>
              </a:rPr>
              <a:t>b</a:t>
            </a:r>
            <a:r>
              <a:rPr sz="1000" i="1" spc="-10" dirty="0">
                <a:latin typeface="Arial"/>
                <a:cs typeface="Arial"/>
                <a:hlinkClick r:id="rId23" action="ppaction://hlinksldjump"/>
              </a:rPr>
              <a:t>m</a:t>
            </a:r>
            <a:r>
              <a:rPr sz="1000" i="1" spc="-5" dirty="0">
                <a:latin typeface="Arial"/>
                <a:cs typeface="Arial"/>
                <a:hlinkClick r:id="rId23" action="ppaction://hlinksldjump"/>
              </a:rPr>
              <a:t>er</a:t>
            </a:r>
            <a:r>
              <a:rPr sz="1000" i="1" dirty="0">
                <a:latin typeface="Arial"/>
                <a:cs typeface="Arial"/>
                <a:hlinkClick r:id="rId23" action="ppaction://hlinksldjump"/>
              </a:rPr>
              <a:t>si</a:t>
            </a:r>
            <a:r>
              <a:rPr sz="1000" i="1" spc="-5" dirty="0">
                <a:latin typeface="Arial"/>
                <a:cs typeface="Arial"/>
                <a:hlinkClick r:id="rId23" action="ppaction://hlinksldjump"/>
              </a:rPr>
              <a:t>ble Pu</a:t>
            </a:r>
            <a:r>
              <a:rPr sz="1000" i="1" spc="-10" dirty="0">
                <a:latin typeface="Arial"/>
                <a:cs typeface="Arial"/>
                <a:hlinkClick r:id="rId23" action="ppaction://hlinksldjump"/>
              </a:rPr>
              <a:t>m</a:t>
            </a:r>
            <a:r>
              <a:rPr sz="1000" i="1" dirty="0">
                <a:latin typeface="Arial"/>
                <a:cs typeface="Arial"/>
                <a:hlinkClick r:id="rId23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23" action="ppaction://hlinksldjump"/>
              </a:rPr>
              <a:t>s</a:t>
            </a:r>
            <a:r>
              <a:rPr sz="1000" i="1" dirty="0">
                <a:latin typeface="Arial"/>
                <a:cs typeface="Arial"/>
                <a:hlinkClick r:id="rId23" action="ppaction://hlinksldjump"/>
              </a:rPr>
              <a:t> </a:t>
            </a:r>
            <a:r>
              <a:rPr sz="1000" i="1" spc="-5" dirty="0">
                <a:latin typeface="Arial"/>
                <a:cs typeface="Arial"/>
                <a:hlinkClick r:id="rId23" action="ppaction://hlinksldjump"/>
              </a:rPr>
              <a:t>(</a:t>
            </a:r>
            <a:r>
              <a:rPr sz="1000" i="1" spc="-10" dirty="0">
                <a:latin typeface="Arial"/>
                <a:cs typeface="Arial"/>
                <a:hlinkClick r:id="rId23" action="ppaction://hlinksldjump"/>
              </a:rPr>
              <a:t>ESP</a:t>
            </a:r>
            <a:r>
              <a:rPr sz="1000" i="1" dirty="0">
                <a:latin typeface="Arial"/>
                <a:cs typeface="Arial"/>
                <a:hlinkClick r:id="rId23" action="ppaction://hlinksldjump"/>
              </a:rPr>
              <a:t>s</a:t>
            </a:r>
            <a:r>
              <a:rPr sz="1000" i="1" spc="-5" dirty="0">
                <a:latin typeface="Arial"/>
                <a:cs typeface="Arial"/>
                <a:hlinkClick r:id="rId23" action="ppaction://hlinksldjump"/>
              </a:rPr>
              <a:t>) </a:t>
            </a:r>
            <a:r>
              <a:rPr sz="1000" i="1" dirty="0">
                <a:latin typeface="Arial"/>
                <a:cs typeface="Arial"/>
                <a:hlinkClick r:id="rId23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23" action="ppaction://hlinksldjump"/>
              </a:rPr>
              <a:t>87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87626" y="1275333"/>
            <a:ext cx="3382010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3: Demand vs. </a:t>
            </a:r>
            <a:r>
              <a:rPr sz="1000" b="1" dirty="0">
                <a:latin typeface="Arial"/>
                <a:cs typeface="Arial"/>
              </a:rPr>
              <a:t>Capacity </a:t>
            </a:r>
            <a:r>
              <a:rPr sz="1000" b="1" spc="-5" dirty="0">
                <a:latin typeface="Arial"/>
                <a:cs typeface="Arial"/>
              </a:rPr>
              <a:t>- Centrifugal</a:t>
            </a:r>
            <a:r>
              <a:rPr sz="1000" b="1" spc="4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Engineered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9004" y="4142866"/>
            <a:ext cx="5359400" cy="1466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cast housing and the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5" dirty="0">
                <a:latin typeface="Arial"/>
                <a:cs typeface="Arial"/>
              </a:rPr>
              <a:t>are the bottleneck components </a:t>
            </a:r>
            <a:r>
              <a:rPr sz="1000" dirty="0">
                <a:latin typeface="Arial"/>
                <a:cs typeface="Arial"/>
              </a:rPr>
              <a:t>for most </a:t>
            </a:r>
            <a:r>
              <a:rPr sz="1000" spc="-5" dirty="0">
                <a:latin typeface="Arial"/>
                <a:cs typeface="Arial"/>
              </a:rPr>
              <a:t>pumping </a:t>
            </a:r>
            <a:r>
              <a:rPr sz="1000" dirty="0">
                <a:latin typeface="Arial"/>
                <a:cs typeface="Arial"/>
              </a:rPr>
              <a:t>systems,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and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9004" y="4362322"/>
            <a:ext cx="5464810" cy="1466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latin typeface="Arial"/>
                <a:cs typeface="Arial"/>
              </a:rPr>
              <a:t>wait </a:t>
            </a:r>
            <a:r>
              <a:rPr sz="1000" dirty="0">
                <a:latin typeface="Arial"/>
                <a:cs typeface="Arial"/>
              </a:rPr>
              <a:t>times for </a:t>
            </a:r>
            <a:r>
              <a:rPr sz="1000" spc="-5" dirty="0">
                <a:latin typeface="Arial"/>
                <a:cs typeface="Arial"/>
              </a:rPr>
              <a:t>these items are </a:t>
            </a:r>
            <a:r>
              <a:rPr sz="1000" dirty="0">
                <a:latin typeface="Arial"/>
                <a:cs typeface="Arial"/>
              </a:rPr>
              <a:t>almost </a:t>
            </a:r>
            <a:r>
              <a:rPr sz="1000" spc="-5" dirty="0">
                <a:latin typeface="Arial"/>
                <a:cs typeface="Arial"/>
              </a:rPr>
              <a:t>certain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push lead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5" dirty="0">
                <a:latin typeface="Arial"/>
                <a:cs typeface="Arial"/>
              </a:rPr>
              <a:t>up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centrifugal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with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flow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6304" y="4571917"/>
            <a:ext cx="5517515" cy="60452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rates of over 5k </a:t>
            </a:r>
            <a:r>
              <a:rPr sz="1000" dirty="0">
                <a:latin typeface="Arial"/>
                <a:cs typeface="Arial"/>
              </a:rPr>
              <a:t>gpm. </a:t>
            </a:r>
            <a:r>
              <a:rPr sz="1000" spc="-10" dirty="0">
                <a:latin typeface="Arial"/>
                <a:cs typeface="Arial"/>
              </a:rPr>
              <a:t>ITT has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three qualified suppliers of cast housing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pumps with four</a:t>
            </a:r>
            <a:r>
              <a:rPr sz="1000" spc="2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or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200"/>
              </a:lnSpc>
              <a:spcBef>
                <a:spcPts val="5"/>
              </a:spcBef>
            </a:pP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stages, Olympic </a:t>
            </a:r>
            <a:r>
              <a:rPr sz="1000" dirty="0">
                <a:latin typeface="Arial"/>
                <a:cs typeface="Arial"/>
              </a:rPr>
              <a:t>Foundry in </a:t>
            </a:r>
            <a:r>
              <a:rPr sz="1000" spc="-5" dirty="0">
                <a:latin typeface="Arial"/>
                <a:cs typeface="Arial"/>
              </a:rPr>
              <a:t>the US, and one </a:t>
            </a:r>
            <a:r>
              <a:rPr sz="1000" dirty="0">
                <a:latin typeface="Arial"/>
                <a:cs typeface="Arial"/>
              </a:rPr>
              <a:t>foundry </a:t>
            </a:r>
            <a:r>
              <a:rPr sz="1000" spc="-5" dirty="0">
                <a:latin typeface="Arial"/>
                <a:cs typeface="Arial"/>
              </a:rPr>
              <a:t>each in Canada and Korea. </a:t>
            </a:r>
            <a:r>
              <a:rPr sz="1000" spc="-10" dirty="0">
                <a:latin typeface="Arial"/>
                <a:cs typeface="Arial"/>
              </a:rPr>
              <a:t>As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spc="5" dirty="0">
                <a:latin typeface="Arial"/>
                <a:cs typeface="Arial"/>
              </a:rPr>
              <a:t>result  </a:t>
            </a:r>
            <a:r>
              <a:rPr sz="1000" spc="-5" dirty="0">
                <a:latin typeface="Arial"/>
                <a:cs typeface="Arial"/>
              </a:rPr>
              <a:t>of this </a:t>
            </a:r>
            <a:r>
              <a:rPr sz="1000" dirty="0">
                <a:latin typeface="Arial"/>
                <a:cs typeface="Arial"/>
              </a:rPr>
              <a:t>small </a:t>
            </a:r>
            <a:r>
              <a:rPr sz="1000" spc="-5" dirty="0">
                <a:latin typeface="Arial"/>
                <a:cs typeface="Arial"/>
              </a:rPr>
              <a:t>pool of suppliers, its lead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5" dirty="0">
                <a:latin typeface="Arial"/>
                <a:cs typeface="Arial"/>
              </a:rPr>
              <a:t>are already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expanding.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9004" y="5315076"/>
            <a:ext cx="5493385" cy="1466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latin typeface="Arial"/>
                <a:cs typeface="Arial"/>
              </a:rPr>
              <a:t>Motor sizes over 500 hp </a:t>
            </a:r>
            <a:r>
              <a:rPr sz="100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also certain to drive up lead </a:t>
            </a:r>
            <a:r>
              <a:rPr sz="1000" dirty="0">
                <a:latin typeface="Arial"/>
                <a:cs typeface="Arial"/>
              </a:rPr>
              <a:t>times, </a:t>
            </a:r>
            <a:r>
              <a:rPr sz="1000" spc="-5" dirty="0">
                <a:latin typeface="Arial"/>
                <a:cs typeface="Arial"/>
              </a:rPr>
              <a:t>and the minimum lead </a:t>
            </a:r>
            <a:r>
              <a:rPr sz="1000" dirty="0">
                <a:latin typeface="Arial"/>
                <a:cs typeface="Arial"/>
              </a:rPr>
              <a:t>time for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the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29004" y="5534532"/>
            <a:ext cx="2111375" cy="1447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dirty="0">
                <a:latin typeface="Arial"/>
                <a:cs typeface="Arial"/>
              </a:rPr>
              <a:t>motor </a:t>
            </a:r>
            <a:r>
              <a:rPr sz="1000" spc="-10" dirty="0">
                <a:latin typeface="Arial"/>
                <a:cs typeface="Arial"/>
              </a:rPr>
              <a:t>alone </a:t>
            </a:r>
            <a:r>
              <a:rPr sz="1000" spc="-5" dirty="0">
                <a:latin typeface="Arial"/>
                <a:cs typeface="Arial"/>
              </a:rPr>
              <a:t>at this size is six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months.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6304" y="5819012"/>
            <a:ext cx="5375275" cy="386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Industry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will rise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85%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end of the year, </a:t>
            </a:r>
            <a:r>
              <a:rPr sz="1000" dirty="0">
                <a:latin typeface="Arial"/>
                <a:cs typeface="Arial"/>
              </a:rPr>
              <a:t>held </a:t>
            </a:r>
            <a:r>
              <a:rPr sz="1000" spc="-5" dirty="0">
                <a:latin typeface="Arial"/>
                <a:cs typeface="Arial"/>
              </a:rPr>
              <a:t>down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5" dirty="0">
                <a:latin typeface="Arial"/>
                <a:cs typeface="Arial"/>
              </a:rPr>
              <a:t>some </a:t>
            </a:r>
            <a:r>
              <a:rPr sz="1000" spc="-5" dirty="0">
                <a:latin typeface="Arial"/>
                <a:cs typeface="Arial"/>
              </a:rPr>
              <a:t>extent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by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sz="1000" spc="-5" dirty="0">
                <a:latin typeface="Arial"/>
                <a:cs typeface="Arial"/>
              </a:rPr>
              <a:t>continuing expansions at </a:t>
            </a:r>
            <a:r>
              <a:rPr sz="1000" dirty="0">
                <a:latin typeface="Arial"/>
                <a:cs typeface="Arial"/>
              </a:rPr>
              <a:t>recently </a:t>
            </a:r>
            <a:r>
              <a:rPr sz="1000" spc="-5" dirty="0">
                <a:latin typeface="Arial"/>
                <a:cs typeface="Arial"/>
              </a:rPr>
              <a:t>opened factories.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rate of increase will accelerate</a:t>
            </a:r>
            <a:r>
              <a:rPr sz="1000" spc="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endParaRPr sz="1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29004" y="6267576"/>
            <a:ext cx="5565140" cy="14668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demand growth 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2014, and capacity utilization will reach 90%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by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2020, indicating a significant</a:t>
            </a:r>
            <a:r>
              <a:rPr sz="1000" spc="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risk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29004" y="6487032"/>
            <a:ext cx="4858385" cy="14478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of lead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time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inflation and giving suppliers pricing leverage, especially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urgent</a:t>
            </a:r>
            <a:r>
              <a:rPr sz="1000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orders.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02004" y="7142226"/>
            <a:ext cx="5655310" cy="2376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lvl="2" indent="-456565">
              <a:lnSpc>
                <a:spcPct val="100000"/>
              </a:lnSpc>
              <a:buFont typeface="Arial"/>
              <a:buAutoNum type="arabicPeriod" startAt="3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New</a:t>
            </a:r>
            <a:r>
              <a:rPr sz="1000" b="1" spc="-7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contracts</a:t>
            </a:r>
            <a:endParaRPr sz="1000">
              <a:latin typeface="Arial"/>
              <a:cs typeface="Arial"/>
            </a:endParaRPr>
          </a:p>
          <a:p>
            <a:pPr marL="12700" marR="88900" indent="-74930" algn="ctr">
              <a:lnSpc>
                <a:spcPct val="144000"/>
              </a:lnSpc>
              <a:spcBef>
                <a:spcPts val="600"/>
              </a:spcBef>
            </a:pPr>
            <a:r>
              <a:rPr sz="1000" b="1" spc="-5" dirty="0">
                <a:latin typeface="Arial"/>
                <a:cs typeface="Arial"/>
              </a:rPr>
              <a:t>Sulzer, Flowserve, and </a:t>
            </a:r>
            <a:r>
              <a:rPr sz="1000" b="1" dirty="0">
                <a:latin typeface="Arial"/>
                <a:cs typeface="Arial"/>
              </a:rPr>
              <a:t>ITT won </a:t>
            </a:r>
            <a:r>
              <a:rPr sz="1000" b="1" spc="-5" dirty="0">
                <a:latin typeface="Arial"/>
                <a:cs typeface="Arial"/>
              </a:rPr>
              <a:t>major upstream </a:t>
            </a:r>
            <a:r>
              <a:rPr sz="1000" b="1" dirty="0">
                <a:latin typeface="Arial"/>
                <a:cs typeface="Arial"/>
              </a:rPr>
              <a:t>and </a:t>
            </a:r>
            <a:r>
              <a:rPr sz="1000" b="1" spc="-5" dirty="0">
                <a:latin typeface="Arial"/>
                <a:cs typeface="Arial"/>
              </a:rPr>
              <a:t>downstream contracts; Colfax booked  major petrochemical orders. Amarinth </a:t>
            </a:r>
            <a:r>
              <a:rPr sz="1000" b="1" dirty="0">
                <a:latin typeface="Arial"/>
                <a:cs typeface="Arial"/>
              </a:rPr>
              <a:t>won </a:t>
            </a:r>
            <a:r>
              <a:rPr sz="1000" b="1" spc="-5" dirty="0">
                <a:latin typeface="Arial"/>
                <a:cs typeface="Arial"/>
              </a:rPr>
              <a:t>a series of smaller </a:t>
            </a:r>
            <a:r>
              <a:rPr sz="1000" b="1" dirty="0">
                <a:latin typeface="Arial"/>
                <a:cs typeface="Arial"/>
              </a:rPr>
              <a:t>orders, </a:t>
            </a:r>
            <a:r>
              <a:rPr sz="1000" b="1" spc="-5" dirty="0">
                <a:latin typeface="Arial"/>
                <a:cs typeface="Arial"/>
              </a:rPr>
              <a:t>many of them in</a:t>
            </a:r>
            <a:r>
              <a:rPr sz="1000" b="1" spc="190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Asia.</a:t>
            </a:r>
            <a:endParaRPr sz="1000">
              <a:latin typeface="Arial"/>
              <a:cs typeface="Arial"/>
            </a:endParaRPr>
          </a:p>
          <a:p>
            <a:pPr marL="127000" marR="220979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Sulzer, Flowserve, and </a:t>
            </a:r>
            <a:r>
              <a:rPr sz="1000" dirty="0">
                <a:latin typeface="Arial"/>
                <a:cs typeface="Arial"/>
              </a:rPr>
              <a:t>ITT, </a:t>
            </a:r>
            <a:r>
              <a:rPr sz="1000" spc="-5" dirty="0">
                <a:latin typeface="Arial"/>
                <a:cs typeface="Arial"/>
              </a:rPr>
              <a:t>dominated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orders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oil &amp; gas industry. Examples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 upstream sector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include:</a:t>
            </a:r>
            <a:endParaRPr sz="1000">
              <a:latin typeface="Arial"/>
              <a:cs typeface="Arial"/>
            </a:endParaRPr>
          </a:p>
          <a:p>
            <a:pPr marL="583565" marR="5080" lvl="3" indent="-227965">
              <a:lnSpc>
                <a:spcPct val="143500"/>
              </a:lnSpc>
              <a:spcBef>
                <a:spcPts val="6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Sulzer won an order from Petrobras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total of 20 </a:t>
            </a:r>
            <a:r>
              <a:rPr sz="1000" dirty="0">
                <a:latin typeface="Arial"/>
                <a:cs typeface="Arial"/>
              </a:rPr>
              <a:t>pumps for </a:t>
            </a:r>
            <a:r>
              <a:rPr sz="1000" spc="-5" dirty="0">
                <a:latin typeface="Arial"/>
                <a:cs typeface="Arial"/>
              </a:rPr>
              <a:t>an </a:t>
            </a:r>
            <a:r>
              <a:rPr sz="1000" spc="-10" dirty="0">
                <a:latin typeface="Arial"/>
                <a:cs typeface="Arial"/>
              </a:rPr>
              <a:t>FPSO </a:t>
            </a:r>
            <a:r>
              <a:rPr sz="1000" spc="-5" dirty="0">
                <a:latin typeface="Arial"/>
                <a:cs typeface="Arial"/>
              </a:rPr>
              <a:t>to be deployed at  its </a:t>
            </a:r>
            <a:r>
              <a:rPr sz="1000" dirty="0">
                <a:latin typeface="Arial"/>
                <a:cs typeface="Arial"/>
              </a:rPr>
              <a:t>Iracema </a:t>
            </a:r>
            <a:r>
              <a:rPr sz="1000" spc="-5" dirty="0">
                <a:latin typeface="Arial"/>
                <a:cs typeface="Arial"/>
              </a:rPr>
              <a:t>Norte project.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three largest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are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seawater injection, 5.8 </a:t>
            </a:r>
            <a:r>
              <a:rPr sz="1000" dirty="0">
                <a:latin typeface="Arial"/>
                <a:cs typeface="Arial"/>
              </a:rPr>
              <a:t>MW, </a:t>
            </a:r>
            <a:r>
              <a:rPr sz="1000" spc="-5" dirty="0">
                <a:latin typeface="Arial"/>
                <a:cs typeface="Arial"/>
              </a:rPr>
              <a:t>five  stage units worth just under $2m each (including the </a:t>
            </a:r>
            <a:r>
              <a:rPr sz="1000" dirty="0">
                <a:latin typeface="Arial"/>
                <a:cs typeface="Arial"/>
              </a:rPr>
              <a:t>motors). The </a:t>
            </a:r>
            <a:r>
              <a:rPr sz="1000" spc="-5" dirty="0">
                <a:latin typeface="Arial"/>
                <a:cs typeface="Arial"/>
              </a:rPr>
              <a:t>remaining units, all of  them designed to API 610 specifications, range in value from $250k to $500k. They will  perform a variety of crude oil processing and transfer functions when they are delivered</a:t>
            </a:r>
            <a:r>
              <a:rPr sz="1000" spc="21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in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831467" y="1584959"/>
            <a:ext cx="4047108" cy="24085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493002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21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7946"/>
            <a:ext cx="5631815" cy="8646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marR="527685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2014. </a:t>
            </a:r>
            <a:r>
              <a:rPr sz="1000" dirty="0">
                <a:latin typeface="Arial"/>
                <a:cs typeface="Arial"/>
              </a:rPr>
              <a:t>To comply </a:t>
            </a:r>
            <a:r>
              <a:rPr sz="1000" spc="-5" dirty="0">
                <a:latin typeface="Arial"/>
                <a:cs typeface="Arial"/>
              </a:rPr>
              <a:t>with Brazil’s stringent local content requirements, the units will </a:t>
            </a:r>
            <a:r>
              <a:rPr sz="1000" dirty="0">
                <a:latin typeface="Arial"/>
                <a:cs typeface="Arial"/>
              </a:rPr>
              <a:t>be  </a:t>
            </a:r>
            <a:r>
              <a:rPr sz="1000" spc="-5" dirty="0">
                <a:latin typeface="Arial"/>
                <a:cs typeface="Arial"/>
              </a:rPr>
              <a:t>designed and manufactured at Sulzer’s plant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Jundiai,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Brazil.</a:t>
            </a:r>
            <a:endParaRPr sz="1000">
              <a:latin typeface="Arial"/>
              <a:cs typeface="Arial"/>
            </a:endParaRPr>
          </a:p>
          <a:p>
            <a:pPr marL="469265" marR="12065" indent="-227965">
              <a:lnSpc>
                <a:spcPct val="144000"/>
              </a:lnSpc>
              <a:spcBef>
                <a:spcPts val="6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Flowserve also </a:t>
            </a:r>
            <a:r>
              <a:rPr sz="1000" spc="-10" dirty="0">
                <a:latin typeface="Arial"/>
                <a:cs typeface="Arial"/>
              </a:rPr>
              <a:t>won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order from Petrobras recently,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total of 33 vertical  centrifugal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worth a total of </a:t>
            </a:r>
            <a:r>
              <a:rPr sz="1000" dirty="0">
                <a:latin typeface="Arial"/>
                <a:cs typeface="Arial"/>
              </a:rPr>
              <a:t>$18.4m. The </a:t>
            </a:r>
            <a:r>
              <a:rPr sz="1000" spc="-5" dirty="0">
                <a:latin typeface="Arial"/>
                <a:cs typeface="Arial"/>
              </a:rPr>
              <a:t>order is Flowserve’s largest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Brazil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date. 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units are now being </a:t>
            </a:r>
            <a:r>
              <a:rPr sz="1000" dirty="0">
                <a:latin typeface="Arial"/>
                <a:cs typeface="Arial"/>
              </a:rPr>
              <a:t>used </a:t>
            </a:r>
            <a:r>
              <a:rPr sz="1000" spc="-5" dirty="0">
                <a:latin typeface="Arial"/>
                <a:cs typeface="Arial"/>
              </a:rPr>
              <a:t>at crude </a:t>
            </a:r>
            <a:r>
              <a:rPr sz="1000" dirty="0">
                <a:latin typeface="Arial"/>
                <a:cs typeface="Arial"/>
              </a:rPr>
              <a:t>oil </a:t>
            </a:r>
            <a:r>
              <a:rPr sz="1000" spc="-5" dirty="0">
                <a:latin typeface="Arial"/>
                <a:cs typeface="Arial"/>
              </a:rPr>
              <a:t>transfer terminals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Rio De Janeiro and</a:t>
            </a:r>
            <a:r>
              <a:rPr sz="1000" spc="1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Vitoria.</a:t>
            </a:r>
            <a:endParaRPr sz="1000">
              <a:latin typeface="Arial"/>
              <a:cs typeface="Arial"/>
            </a:endParaRPr>
          </a:p>
          <a:p>
            <a:pPr marL="469265" marR="69850" indent="-227965">
              <a:lnSpc>
                <a:spcPct val="143700"/>
              </a:lnSpc>
              <a:spcBef>
                <a:spcPts val="6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ITT booked an order </a:t>
            </a:r>
            <a:r>
              <a:rPr sz="1000" dirty="0">
                <a:latin typeface="Arial"/>
                <a:cs typeface="Arial"/>
              </a:rPr>
              <a:t>for three </a:t>
            </a:r>
            <a:r>
              <a:rPr sz="1000" spc="-5" dirty="0">
                <a:latin typeface="Arial"/>
                <a:cs typeface="Arial"/>
              </a:rPr>
              <a:t>of its 5-stage, 3600-series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1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a US shale operator.  Ordered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Q1 of this year, the units are scheduled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delivery in </a:t>
            </a:r>
            <a:r>
              <a:rPr sz="1000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2014.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ongoing  casting and machining activity </a:t>
            </a:r>
            <a:r>
              <a:rPr sz="1000" dirty="0">
                <a:latin typeface="Arial"/>
                <a:cs typeface="Arial"/>
              </a:rPr>
              <a:t>to make </a:t>
            </a:r>
            <a:r>
              <a:rPr sz="1000" spc="-5" dirty="0">
                <a:latin typeface="Arial"/>
                <a:cs typeface="Arial"/>
              </a:rPr>
              <a:t>these units will </a:t>
            </a:r>
            <a:r>
              <a:rPr sz="1000" dirty="0">
                <a:latin typeface="Arial"/>
                <a:cs typeface="Arial"/>
              </a:rPr>
              <a:t>keep </a:t>
            </a:r>
            <a:r>
              <a:rPr sz="1000" spc="-5" dirty="0">
                <a:latin typeface="Arial"/>
                <a:cs typeface="Arial"/>
              </a:rPr>
              <a:t>ITT’s North American </a:t>
            </a:r>
            <a:r>
              <a:rPr sz="1000" dirty="0">
                <a:latin typeface="Arial"/>
                <a:cs typeface="Arial"/>
              </a:rPr>
              <a:t>capacity  </a:t>
            </a:r>
            <a:r>
              <a:rPr sz="1000" spc="-5" dirty="0">
                <a:latin typeface="Arial"/>
                <a:cs typeface="Arial"/>
              </a:rPr>
              <a:t>(in Mexico and the </a:t>
            </a:r>
            <a:r>
              <a:rPr sz="1000" dirty="0">
                <a:latin typeface="Arial"/>
                <a:cs typeface="Arial"/>
              </a:rPr>
              <a:t>US </a:t>
            </a:r>
            <a:r>
              <a:rPr sz="1000" spc="-5" dirty="0">
                <a:latin typeface="Arial"/>
                <a:cs typeface="Arial"/>
              </a:rPr>
              <a:t>state of New </a:t>
            </a:r>
            <a:r>
              <a:rPr sz="1000" dirty="0">
                <a:latin typeface="Arial"/>
                <a:cs typeface="Arial"/>
              </a:rPr>
              <a:t>York) busy </a:t>
            </a:r>
            <a:r>
              <a:rPr sz="1000" spc="-5" dirty="0">
                <a:latin typeface="Arial"/>
                <a:cs typeface="Arial"/>
              </a:rPr>
              <a:t>until late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2013.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Symbol"/>
              <a:buChar char=""/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Major recent downstream contracts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include:</a:t>
            </a:r>
            <a:endParaRPr sz="1000">
              <a:latin typeface="Arial"/>
              <a:cs typeface="Arial"/>
            </a:endParaRPr>
          </a:p>
          <a:p>
            <a:pPr marL="469265" marR="48260" indent="-227965">
              <a:lnSpc>
                <a:spcPct val="143500"/>
              </a:lnSpc>
              <a:spcBef>
                <a:spcPts val="6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Sulzer booked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order </a:t>
            </a:r>
            <a:r>
              <a:rPr sz="1000" dirty="0">
                <a:latin typeface="Arial"/>
                <a:cs typeface="Arial"/>
              </a:rPr>
              <a:t>for refinery pumps </a:t>
            </a:r>
            <a:r>
              <a:rPr sz="1000" spc="-5" dirty="0">
                <a:latin typeface="Arial"/>
                <a:cs typeface="Arial"/>
              </a:rPr>
              <a:t>from PetroChina in December of 2012, a $19m  deal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total of 40 </a:t>
            </a:r>
            <a:r>
              <a:rPr sz="1000" dirty="0">
                <a:latin typeface="Arial"/>
                <a:cs typeface="Arial"/>
              </a:rPr>
              <a:t>pumps. The </a:t>
            </a:r>
            <a:r>
              <a:rPr sz="1000" spc="-5" dirty="0">
                <a:latin typeface="Arial"/>
                <a:cs typeface="Arial"/>
              </a:rPr>
              <a:t>hydrotreating unit </a:t>
            </a:r>
            <a:r>
              <a:rPr sz="100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account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18 of the motor-driven 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10" dirty="0">
                <a:latin typeface="Arial"/>
                <a:cs typeface="Arial"/>
              </a:rPr>
              <a:t>while </a:t>
            </a:r>
            <a:r>
              <a:rPr sz="1000" spc="-5" dirty="0">
                <a:latin typeface="Arial"/>
                <a:cs typeface="Arial"/>
              </a:rPr>
              <a:t>12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service the hydrodesulfurization unit.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oil storage, and </a:t>
            </a:r>
            <a:r>
              <a:rPr sz="1000" dirty="0">
                <a:latin typeface="Arial"/>
                <a:cs typeface="Arial"/>
              </a:rPr>
              <a:t>utility  </a:t>
            </a:r>
            <a:r>
              <a:rPr sz="1000" spc="-5" dirty="0">
                <a:latin typeface="Arial"/>
                <a:cs typeface="Arial"/>
              </a:rPr>
              <a:t>units, along with product </a:t>
            </a:r>
            <a:r>
              <a:rPr sz="1000" dirty="0">
                <a:latin typeface="Arial"/>
                <a:cs typeface="Arial"/>
              </a:rPr>
              <a:t>transfer, </a:t>
            </a:r>
            <a:r>
              <a:rPr sz="1000" spc="-5" dirty="0">
                <a:latin typeface="Arial"/>
                <a:cs typeface="Arial"/>
              </a:rPr>
              <a:t>will require another </a:t>
            </a:r>
            <a:r>
              <a:rPr sz="1000" dirty="0">
                <a:latin typeface="Arial"/>
                <a:cs typeface="Arial"/>
              </a:rPr>
              <a:t>10 pumps. </a:t>
            </a:r>
            <a:r>
              <a:rPr sz="1000" spc="-5" dirty="0">
                <a:latin typeface="Arial"/>
                <a:cs typeface="Arial"/>
              </a:rPr>
              <a:t>Deliveries will extend over  2013 and into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2014.</a:t>
            </a:r>
            <a:endParaRPr sz="1000">
              <a:latin typeface="Arial"/>
              <a:cs typeface="Arial"/>
            </a:endParaRPr>
          </a:p>
          <a:p>
            <a:pPr marL="469265" marR="39370" indent="-227965">
              <a:lnSpc>
                <a:spcPct val="143700"/>
              </a:lnSpc>
              <a:spcBef>
                <a:spcPts val="7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Flowserve </a:t>
            </a:r>
            <a:r>
              <a:rPr sz="1000" dirty="0">
                <a:latin typeface="Arial"/>
                <a:cs typeface="Arial"/>
              </a:rPr>
              <a:t>booked </a:t>
            </a:r>
            <a:r>
              <a:rPr sz="1000" spc="-5" dirty="0">
                <a:latin typeface="Arial"/>
                <a:cs typeface="Arial"/>
              </a:rPr>
              <a:t>an order from Lukoil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Bulgarian </a:t>
            </a:r>
            <a:r>
              <a:rPr sz="1000" dirty="0">
                <a:latin typeface="Arial"/>
                <a:cs typeface="Arial"/>
              </a:rPr>
              <a:t>refinery </a:t>
            </a:r>
            <a:r>
              <a:rPr sz="1000" spc="-5" dirty="0">
                <a:latin typeface="Arial"/>
                <a:cs typeface="Arial"/>
              </a:rPr>
              <a:t>– a $25m deal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ebullating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systems and intake and </a:t>
            </a:r>
            <a:r>
              <a:rPr sz="1000" dirty="0">
                <a:latin typeface="Arial"/>
                <a:cs typeface="Arial"/>
              </a:rPr>
              <a:t>offtake </a:t>
            </a:r>
            <a:r>
              <a:rPr sz="1000" spc="-5" dirty="0">
                <a:latin typeface="Arial"/>
                <a:cs typeface="Arial"/>
              </a:rPr>
              <a:t>pumps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new hydrocracking unit. </a:t>
            </a:r>
            <a:r>
              <a:rPr sz="1000" dirty="0">
                <a:latin typeface="Arial"/>
                <a:cs typeface="Arial"/>
              </a:rPr>
              <a:t>The  </a:t>
            </a:r>
            <a:r>
              <a:rPr sz="1000" spc="-5" dirty="0">
                <a:latin typeface="Arial"/>
                <a:cs typeface="Arial"/>
              </a:rPr>
              <a:t>total contract is </a:t>
            </a:r>
            <a:r>
              <a:rPr sz="1000" dirty="0">
                <a:latin typeface="Arial"/>
                <a:cs typeface="Arial"/>
              </a:rPr>
              <a:t>for $31m, </a:t>
            </a:r>
            <a:r>
              <a:rPr sz="1000" spc="-5" dirty="0">
                <a:latin typeface="Arial"/>
                <a:cs typeface="Arial"/>
              </a:rPr>
              <a:t>but a substantial portion of the contract value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valves,  controls not related to the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and piping. On average, the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are worth </a:t>
            </a:r>
            <a:r>
              <a:rPr sz="1000" dirty="0">
                <a:latin typeface="Arial"/>
                <a:cs typeface="Arial"/>
              </a:rPr>
              <a:t>just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over</a:t>
            </a:r>
            <a:endParaRPr sz="100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  <a:spcBef>
                <a:spcPts val="509"/>
              </a:spcBef>
            </a:pPr>
            <a:r>
              <a:rPr sz="1000" spc="-5" dirty="0">
                <a:latin typeface="Arial"/>
                <a:cs typeface="Arial"/>
              </a:rPr>
              <a:t>$3m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each.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ITT shipped a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order for Oman’s Sohar </a:t>
            </a:r>
            <a:r>
              <a:rPr sz="1000" dirty="0">
                <a:latin typeface="Arial"/>
                <a:cs typeface="Arial"/>
              </a:rPr>
              <a:t>refinery </a:t>
            </a:r>
            <a:r>
              <a:rPr sz="1000" spc="-5" dirty="0">
                <a:latin typeface="Arial"/>
                <a:cs typeface="Arial"/>
              </a:rPr>
              <a:t>in Q1, eight </a:t>
            </a:r>
            <a:r>
              <a:rPr sz="1000" dirty="0">
                <a:latin typeface="Arial"/>
                <a:cs typeface="Arial"/>
              </a:rPr>
              <a:t>motor-driven units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worth</a:t>
            </a:r>
            <a:endParaRPr sz="100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  <a:spcBef>
                <a:spcPts val="525"/>
              </a:spcBef>
            </a:pPr>
            <a:r>
              <a:rPr sz="1000" spc="-5" dirty="0">
                <a:latin typeface="Arial"/>
                <a:cs typeface="Arial"/>
              </a:rPr>
              <a:t>$250-300k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each.</a:t>
            </a:r>
            <a:endParaRPr sz="1000">
              <a:latin typeface="Arial"/>
              <a:cs typeface="Arial"/>
            </a:endParaRPr>
          </a:p>
          <a:p>
            <a:pPr marL="12700" marR="126364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Colfax, which does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of its upstream business </a:t>
            </a:r>
            <a:r>
              <a:rPr sz="1000" dirty="0">
                <a:latin typeface="Arial"/>
                <a:cs typeface="Arial"/>
              </a:rPr>
              <a:t>through its </a:t>
            </a:r>
            <a:r>
              <a:rPr sz="1000" spc="-5" dirty="0">
                <a:latin typeface="Arial"/>
                <a:cs typeface="Arial"/>
              </a:rPr>
              <a:t>IMO screw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unit, booked </a:t>
            </a:r>
            <a:r>
              <a:rPr sz="1000" dirty="0">
                <a:latin typeface="Arial"/>
                <a:cs typeface="Arial"/>
              </a:rPr>
              <a:t>major  </a:t>
            </a:r>
            <a:r>
              <a:rPr sz="1000" spc="-5" dirty="0">
                <a:latin typeface="Arial"/>
                <a:cs typeface="Arial"/>
              </a:rPr>
              <a:t>order wins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petrochemical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sector:</a:t>
            </a:r>
            <a:endParaRPr sz="1000">
              <a:latin typeface="Arial"/>
              <a:cs typeface="Arial"/>
            </a:endParaRPr>
          </a:p>
          <a:p>
            <a:pPr marL="469265" marR="356235" indent="-227965">
              <a:lnSpc>
                <a:spcPct val="143500"/>
              </a:lnSpc>
              <a:spcBef>
                <a:spcPts val="6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Sadara petrochemical project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Saudi Arabia ordered five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from Colfax’s  Allweiler unit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$1.18m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March of this year. </a:t>
            </a:r>
            <a:r>
              <a:rPr sz="1000" dirty="0">
                <a:latin typeface="Arial"/>
                <a:cs typeface="Arial"/>
              </a:rPr>
              <a:t>The units </a:t>
            </a:r>
            <a:r>
              <a:rPr sz="1000" spc="-5" dirty="0">
                <a:latin typeface="Arial"/>
                <a:cs typeface="Arial"/>
              </a:rPr>
              <a:t>are designed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flow rates of 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22k </a:t>
            </a:r>
            <a:r>
              <a:rPr sz="1000" dirty="0">
                <a:latin typeface="Arial"/>
                <a:cs typeface="Arial"/>
              </a:rPr>
              <a:t>gpm, </a:t>
            </a:r>
            <a:r>
              <a:rPr sz="1000" spc="-5" dirty="0">
                <a:latin typeface="Arial"/>
                <a:cs typeface="Arial"/>
              </a:rPr>
              <a:t>and 20 feet of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head.</a:t>
            </a:r>
            <a:endParaRPr sz="1000">
              <a:latin typeface="Arial"/>
              <a:cs typeface="Arial"/>
            </a:endParaRPr>
          </a:p>
          <a:p>
            <a:pPr marL="469265" marR="5080" indent="-227965">
              <a:lnSpc>
                <a:spcPct val="143500"/>
              </a:lnSpc>
              <a:spcBef>
                <a:spcPts val="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In January, </a:t>
            </a:r>
            <a:r>
              <a:rPr sz="1000" dirty="0">
                <a:latin typeface="Arial"/>
                <a:cs typeface="Arial"/>
              </a:rPr>
              <a:t>Colfax </a:t>
            </a:r>
            <a:r>
              <a:rPr sz="1000" spc="-5" dirty="0">
                <a:latin typeface="Arial"/>
                <a:cs typeface="Arial"/>
              </a:rPr>
              <a:t>delivered a </a:t>
            </a:r>
            <a:r>
              <a:rPr sz="1000" dirty="0">
                <a:latin typeface="Arial"/>
                <a:cs typeface="Arial"/>
              </a:rPr>
              <a:t>total </a:t>
            </a:r>
            <a:r>
              <a:rPr sz="1000" spc="-5" dirty="0">
                <a:latin typeface="Arial"/>
                <a:cs typeface="Arial"/>
              </a:rPr>
              <a:t>of 168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to a polyester pant in </a:t>
            </a:r>
            <a:r>
              <a:rPr sz="1000" dirty="0">
                <a:latin typeface="Arial"/>
                <a:cs typeface="Arial"/>
              </a:rPr>
              <a:t>Wujang. </a:t>
            </a:r>
            <a:r>
              <a:rPr sz="1000" spc="-5" dirty="0">
                <a:latin typeface="Arial"/>
                <a:cs typeface="Arial"/>
              </a:rPr>
              <a:t>Eight of the 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are </a:t>
            </a:r>
            <a:r>
              <a:rPr sz="1000" dirty="0">
                <a:latin typeface="Arial"/>
                <a:cs typeface="Arial"/>
              </a:rPr>
              <a:t>for main </a:t>
            </a:r>
            <a:r>
              <a:rPr sz="1000" spc="-5" dirty="0">
                <a:latin typeface="Arial"/>
                <a:cs typeface="Arial"/>
              </a:rPr>
              <a:t>polyethylene </a:t>
            </a:r>
            <a:r>
              <a:rPr sz="1000" dirty="0">
                <a:latin typeface="Arial"/>
                <a:cs typeface="Arial"/>
              </a:rPr>
              <a:t>feed, </a:t>
            </a:r>
            <a:r>
              <a:rPr sz="1000" spc="-5" dirty="0">
                <a:latin typeface="Arial"/>
                <a:cs typeface="Arial"/>
              </a:rPr>
              <a:t>while 140 are much smaller, designed to circulating  cooling fluid.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remaining 20 are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lubricant circulation.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total </a:t>
            </a:r>
            <a:r>
              <a:rPr sz="1000" dirty="0">
                <a:latin typeface="Arial"/>
                <a:cs typeface="Arial"/>
              </a:rPr>
              <a:t>order </a:t>
            </a:r>
            <a:r>
              <a:rPr sz="1000" spc="-5" dirty="0">
                <a:latin typeface="Arial"/>
                <a:cs typeface="Arial"/>
              </a:rPr>
              <a:t>is worth</a:t>
            </a:r>
            <a:r>
              <a:rPr sz="1000" spc="1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$2.2m.</a:t>
            </a:r>
            <a:endParaRPr sz="1000">
              <a:latin typeface="Arial"/>
              <a:cs typeface="Arial"/>
            </a:endParaRPr>
          </a:p>
          <a:p>
            <a:pPr marL="12700" marR="67310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Amarinth, a smaller </a:t>
            </a:r>
            <a:r>
              <a:rPr sz="1000" dirty="0">
                <a:latin typeface="Arial"/>
                <a:cs typeface="Arial"/>
              </a:rPr>
              <a:t>but </a:t>
            </a:r>
            <a:r>
              <a:rPr sz="1000" spc="-5" dirty="0">
                <a:latin typeface="Arial"/>
                <a:cs typeface="Arial"/>
              </a:rPr>
              <a:t>heavily oil industry-focused supplier based in the UK, won multiple orders  from Asia and the Middle East, </a:t>
            </a:r>
            <a:r>
              <a:rPr sz="1000" dirty="0">
                <a:latin typeface="Arial"/>
                <a:cs typeface="Arial"/>
              </a:rPr>
              <a:t>partially </a:t>
            </a:r>
            <a:r>
              <a:rPr sz="1000" spc="-5" dirty="0">
                <a:latin typeface="Arial"/>
                <a:cs typeface="Arial"/>
              </a:rPr>
              <a:t>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its ability to </a:t>
            </a:r>
            <a:r>
              <a:rPr sz="1000" dirty="0">
                <a:latin typeface="Arial"/>
                <a:cs typeface="Arial"/>
              </a:rPr>
              <a:t>compete </a:t>
            </a:r>
            <a:r>
              <a:rPr sz="1000" spc="-5" dirty="0">
                <a:latin typeface="Arial"/>
                <a:cs typeface="Arial"/>
              </a:rPr>
              <a:t>on cost and fast </a:t>
            </a:r>
            <a:r>
              <a:rPr sz="1000" dirty="0">
                <a:latin typeface="Arial"/>
                <a:cs typeface="Arial"/>
              </a:rPr>
              <a:t>service </a:t>
            </a:r>
            <a:r>
              <a:rPr sz="1000" spc="-5" dirty="0">
                <a:latin typeface="Arial"/>
                <a:cs typeface="Arial"/>
              </a:rPr>
              <a:t>from a  recently-opened </a:t>
            </a:r>
            <a:r>
              <a:rPr sz="1000" dirty="0">
                <a:latin typeface="Arial"/>
                <a:cs typeface="Arial"/>
              </a:rPr>
              <a:t>factory and </a:t>
            </a:r>
            <a:r>
              <a:rPr sz="1000" spc="-5" dirty="0">
                <a:latin typeface="Arial"/>
                <a:cs typeface="Arial"/>
              </a:rPr>
              <a:t>repair shop </a:t>
            </a:r>
            <a:r>
              <a:rPr sz="1000" spc="-10" dirty="0">
                <a:latin typeface="Arial"/>
                <a:cs typeface="Arial"/>
              </a:rPr>
              <a:t>in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Malaysia.</a:t>
            </a:r>
            <a:endParaRPr sz="1000">
              <a:latin typeface="Arial"/>
              <a:cs typeface="Arial"/>
            </a:endParaRPr>
          </a:p>
          <a:p>
            <a:pPr marL="469265" marR="54610" indent="-227965">
              <a:lnSpc>
                <a:spcPct val="143400"/>
              </a:lnSpc>
              <a:spcBef>
                <a:spcPts val="6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Abu Dhabi Marine Operating Company (ADMOC) ordered 30 API 610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10" dirty="0">
                <a:latin typeface="Arial"/>
                <a:cs typeface="Arial"/>
              </a:rPr>
              <a:t>from  </a:t>
            </a:r>
            <a:r>
              <a:rPr sz="1000" spc="-5" dirty="0">
                <a:latin typeface="Arial"/>
                <a:cs typeface="Arial"/>
              </a:rPr>
              <a:t>Amarinth, which were delivered in Q1. </a:t>
            </a:r>
            <a:r>
              <a:rPr sz="1000" dirty="0">
                <a:latin typeface="Arial"/>
                <a:cs typeface="Arial"/>
              </a:rPr>
              <a:t>The pump </a:t>
            </a:r>
            <a:r>
              <a:rPr sz="1000" spc="-5" dirty="0">
                <a:latin typeface="Arial"/>
                <a:cs typeface="Arial"/>
              </a:rPr>
              <a:t>shafts and impellers are </a:t>
            </a:r>
            <a:r>
              <a:rPr sz="1000" dirty="0">
                <a:latin typeface="Arial"/>
                <a:cs typeface="Arial"/>
              </a:rPr>
              <a:t>made of </a:t>
            </a:r>
            <a:r>
              <a:rPr sz="1000" spc="-5" dirty="0">
                <a:latin typeface="Arial"/>
                <a:cs typeface="Arial"/>
              </a:rPr>
              <a:t>Inconel,  to withstand the </a:t>
            </a:r>
            <a:r>
              <a:rPr sz="1000" dirty="0">
                <a:latin typeface="Arial"/>
                <a:cs typeface="Arial"/>
              </a:rPr>
              <a:t>extremely </a:t>
            </a:r>
            <a:r>
              <a:rPr sz="1000" spc="-5" dirty="0">
                <a:latin typeface="Arial"/>
                <a:cs typeface="Arial"/>
              </a:rPr>
              <a:t>corrosive fluid produced at the </a:t>
            </a:r>
            <a:r>
              <a:rPr sz="1000" dirty="0">
                <a:latin typeface="Arial"/>
                <a:cs typeface="Arial"/>
              </a:rPr>
              <a:t>Zakum </a:t>
            </a:r>
            <a:r>
              <a:rPr sz="1000" spc="-5" dirty="0">
                <a:latin typeface="Arial"/>
                <a:cs typeface="Arial"/>
              </a:rPr>
              <a:t>field. As a result, the 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cost $1.83 per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244904" y="847851"/>
            <a:ext cx="5328920" cy="1555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0665" marR="22860" indent="-227965">
              <a:lnSpc>
                <a:spcPct val="143500"/>
              </a:lnSpc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Prior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ADMOC’s order, </a:t>
            </a:r>
            <a:r>
              <a:rPr sz="1000" dirty="0">
                <a:latin typeface="Arial"/>
                <a:cs typeface="Arial"/>
              </a:rPr>
              <a:t>Amarinth </a:t>
            </a:r>
            <a:r>
              <a:rPr sz="1000" spc="-5" dirty="0">
                <a:latin typeface="Arial"/>
                <a:cs typeface="Arial"/>
              </a:rPr>
              <a:t>delivered 41 </a:t>
            </a:r>
            <a:r>
              <a:rPr sz="1000" dirty="0">
                <a:latin typeface="Arial"/>
                <a:cs typeface="Arial"/>
              </a:rPr>
              <a:t>pumps for </a:t>
            </a:r>
            <a:r>
              <a:rPr sz="1000" spc="-5" dirty="0">
                <a:latin typeface="Arial"/>
                <a:cs typeface="Arial"/>
              </a:rPr>
              <a:t>the ASAB project (Petrofac </a:t>
            </a:r>
            <a:r>
              <a:rPr sz="1000" spc="-10" dirty="0">
                <a:latin typeface="Arial"/>
                <a:cs typeface="Arial"/>
              </a:rPr>
              <a:t>was  </a:t>
            </a:r>
            <a:r>
              <a:rPr sz="1000" spc="-5" dirty="0">
                <a:latin typeface="Arial"/>
                <a:cs typeface="Arial"/>
              </a:rPr>
              <a:t>the EPC).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order value was </a:t>
            </a:r>
            <a:r>
              <a:rPr sz="1000" dirty="0">
                <a:latin typeface="Arial"/>
                <a:cs typeface="Arial"/>
              </a:rPr>
              <a:t>$4m, for </a:t>
            </a:r>
            <a:r>
              <a:rPr sz="1000" spc="-5" dirty="0">
                <a:latin typeface="Arial"/>
                <a:cs typeface="Arial"/>
              </a:rPr>
              <a:t>33 4-stage vertical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and eight </a:t>
            </a:r>
            <a:r>
              <a:rPr sz="1000" dirty="0">
                <a:latin typeface="Arial"/>
                <a:cs typeface="Arial"/>
              </a:rPr>
              <a:t>two-stage  </a:t>
            </a:r>
            <a:r>
              <a:rPr sz="1000" spc="-5" dirty="0">
                <a:latin typeface="Arial"/>
                <a:cs typeface="Arial"/>
              </a:rPr>
              <a:t>horizontal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pumps.</a:t>
            </a:r>
            <a:endParaRPr sz="1000">
              <a:latin typeface="Arial"/>
              <a:cs typeface="Arial"/>
            </a:endParaRPr>
          </a:p>
          <a:p>
            <a:pPr marL="240665" marR="5080" indent="-227965">
              <a:lnSpc>
                <a:spcPct val="143700"/>
              </a:lnSpc>
              <a:spcBef>
                <a:spcPts val="7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Amarinth also </a:t>
            </a:r>
            <a:r>
              <a:rPr sz="1000" spc="-10" dirty="0">
                <a:latin typeface="Arial"/>
                <a:cs typeface="Arial"/>
              </a:rPr>
              <a:t>won </a:t>
            </a:r>
            <a:r>
              <a:rPr sz="1000" spc="-5" dirty="0">
                <a:latin typeface="Arial"/>
                <a:cs typeface="Arial"/>
              </a:rPr>
              <a:t>orders from Petronas and Indian </a:t>
            </a:r>
            <a:r>
              <a:rPr sz="1000" dirty="0">
                <a:latin typeface="Arial"/>
                <a:cs typeface="Arial"/>
              </a:rPr>
              <a:t>Oil Company </a:t>
            </a:r>
            <a:r>
              <a:rPr sz="1000" spc="-5" dirty="0">
                <a:latin typeface="Arial"/>
                <a:cs typeface="Arial"/>
              </a:rPr>
              <a:t>(IOC)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upstream  applications.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order from Petronas was delivered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March of this year, four stainless,  two-stage 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total </a:t>
            </a:r>
            <a:r>
              <a:rPr sz="100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$410k.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IOC were sent in </a:t>
            </a:r>
            <a:r>
              <a:rPr sz="1000" dirty="0">
                <a:latin typeface="Arial"/>
                <a:cs typeface="Arial"/>
              </a:rPr>
              <a:t>Q4 </a:t>
            </a:r>
            <a:r>
              <a:rPr sz="1000" spc="-5" dirty="0">
                <a:latin typeface="Arial"/>
                <a:cs typeface="Arial"/>
              </a:rPr>
              <a:t>of 2012, </a:t>
            </a:r>
            <a:r>
              <a:rPr sz="1000" dirty="0">
                <a:latin typeface="Arial"/>
                <a:cs typeface="Arial"/>
              </a:rPr>
              <a:t>four </a:t>
            </a:r>
            <a:r>
              <a:rPr sz="1000" spc="-5" dirty="0">
                <a:latin typeface="Arial"/>
                <a:cs typeface="Arial"/>
              </a:rPr>
              <a:t>carbon  steel 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total of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$260k.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58392" y="903477"/>
            <a:ext cx="5642610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4: Summary of New Contracts and Estimated Values for Centrifugal Engineered</a:t>
            </a:r>
            <a:r>
              <a:rPr sz="1000" b="1" spc="21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43076" y="1213357"/>
          <a:ext cx="6365875" cy="81762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346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7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81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15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54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623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Buyer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6096">
                      <a:solidFill>
                        <a:srgbClr val="000000"/>
                      </a:solidFill>
                      <a:prstDash val="solid"/>
                    </a:lnL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97155" marR="93980" indent="13335">
                        <a:lnSpc>
                          <a:spcPts val="115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Country of 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Instal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Supplier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Product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92710" marR="105410" indent="-1905">
                        <a:lnSpc>
                          <a:spcPts val="115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stimated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Value</a:t>
                      </a:r>
                      <a:r>
                        <a:rPr sz="1000" b="1" spc="-8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($k)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86995" algn="ctr">
                        <a:lnSpc>
                          <a:spcPts val="1150"/>
                        </a:lnSpc>
                        <a:spcBef>
                          <a:spcPts val="47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stimated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Cost/Unit  ($k)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3295">
                <a:tc>
                  <a:txBody>
                    <a:bodyPr/>
                    <a:lstStyle/>
                    <a:p>
                      <a:pPr marL="65405" marR="148590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TransCanada</a:t>
                      </a:r>
                      <a:r>
                        <a:rPr sz="1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-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Keystone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Canada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Siemens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L="564515" marR="162560" indent="-404495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104 motor-driven pumps for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38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pumping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stations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620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905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984">
                <a:tc>
                  <a:txBody>
                    <a:bodyPr/>
                    <a:lstStyle/>
                    <a:p>
                      <a:pPr marL="65405" marR="88900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Indian</a:t>
                      </a:r>
                      <a:r>
                        <a:rPr sz="1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National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Energy 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Authority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India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KSB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57480" marR="159385" indent="-1270" algn="ctr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4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turbine-driven boiler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feed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pumps,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motor-driven standby  pumps,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8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booster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pumps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R="7620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R="5905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$2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36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SNC</a:t>
                      </a:r>
                      <a:r>
                        <a:rPr sz="11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Lavalin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Peru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Torishima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L="337820" marR="230504" indent="-110489">
                        <a:lnSpc>
                          <a:spcPct val="101800"/>
                        </a:lnSpc>
                        <a:spcBef>
                          <a:spcPts val="39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4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feedwater,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condensate,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2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circulating,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2 aux.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cooling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953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620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905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$3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90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607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Lukoil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Bulgaria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Flowserve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8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ebullating pumps for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FCC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59055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$3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25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607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PetroChina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China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Sulzer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40 total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refinery</a:t>
                      </a:r>
                      <a:r>
                        <a:rPr sz="1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pumps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5715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78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108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Petrobras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Brazil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Flowserve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33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pumps for crude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oil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transfer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5715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2607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Petrobras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Brazil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Sulzer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20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API 610 pumps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FPSO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5715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2607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Shell</a:t>
                      </a:r>
                      <a:r>
                        <a:rPr sz="1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Malaysia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Malaysia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Flowserve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barrel pumps for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water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injection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$8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59055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$2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67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3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Transneft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Russia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HMS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L="182245" marR="153670" indent="-29209">
                        <a:lnSpc>
                          <a:spcPct val="1020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pipeline pumps for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 Purpe-  Samotlor and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ESPO-2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pipelines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620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$5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905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$2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3296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ADMOC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-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Zakum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Abu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Dhabi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Amarinth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886460" marR="180975" indent="-709295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30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API 610 pumps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with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Inconel  shafts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620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$5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715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83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2607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Petrofac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ASAB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Abu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Dhabi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Amarinth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33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vertical,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8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horizontal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pumps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$4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58419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632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Shell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Australia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Weir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37820" marR="119380" indent="-222885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11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API 610 pumps,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2 and 3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stage, 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 a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petrochemical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plant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620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$3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715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61772">
                <a:tc>
                  <a:txBody>
                    <a:bodyPr/>
                    <a:lstStyle/>
                    <a:p>
                      <a:pPr marL="65405" marR="142875">
                        <a:lnSpc>
                          <a:spcPct val="100899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Novo 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Pet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ch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mi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Russia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HMS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12-stage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barrel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pumps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620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$2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905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63676">
                <a:tc>
                  <a:txBody>
                    <a:bodyPr/>
                    <a:lstStyle/>
                    <a:p>
                      <a:pPr marL="65405" marR="496570">
                        <a:lnSpc>
                          <a:spcPct val="1020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Wujang  P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China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Colfax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648335" marR="161925" indent="-491490">
                        <a:lnSpc>
                          <a:spcPct val="1020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8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for PET, 140 for glycol, and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20  for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thermal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oil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620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$2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93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8419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63296">
                <a:tc>
                  <a:txBody>
                    <a:bodyPr/>
                    <a:lstStyle/>
                    <a:p>
                      <a:pPr marL="65405" marR="175260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Saudi</a:t>
                      </a:r>
                      <a:r>
                        <a:rPr sz="1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Aramco  (Sadara)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Saudi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Arabia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Colfax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5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 for petrochemical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service.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22k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gpm, 20'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head.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620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77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715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35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2607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Sakhalin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Russia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Amarinth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6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duplex units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produced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water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7493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5715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63296">
                <a:tc>
                  <a:txBody>
                    <a:bodyPr/>
                    <a:lstStyle/>
                    <a:p>
                      <a:pPr marL="65405" marR="151130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BP - Quad</a:t>
                      </a:r>
                      <a:r>
                        <a:rPr sz="11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204  FPSO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UK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Amarinth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L="276860" marR="98425" indent="-179070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5 API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610 super duplex pumps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  production and</a:t>
                      </a:r>
                      <a:r>
                        <a:rPr sz="1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re-injection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493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715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68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461772">
                <a:tc>
                  <a:txBody>
                    <a:bodyPr/>
                    <a:lstStyle/>
                    <a:p>
                      <a:pPr marL="65405" marR="255270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Petronas -  Ke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ng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Malaysia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Amarinth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4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2-stage 610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pumps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493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715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95910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IOC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6096">
                      <a:solidFill>
                        <a:srgbClr val="000000"/>
                      </a:solidFill>
                      <a:prstDash val="solid"/>
                    </a:lnL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India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Amarinth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4 API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610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493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8419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903985"/>
            <a:ext cx="5751195" cy="8203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4.2	Analysis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4.2.1	</a:t>
            </a:r>
            <a:r>
              <a:rPr sz="1000" b="1" spc="-5" dirty="0">
                <a:latin typeface="Arial"/>
                <a:cs typeface="Arial"/>
              </a:rPr>
              <a:t>Costs</a:t>
            </a:r>
            <a:endParaRPr sz="1000">
              <a:latin typeface="Arial"/>
              <a:cs typeface="Arial"/>
            </a:endParaRPr>
          </a:p>
          <a:p>
            <a:pPr marL="12700" marR="105410">
              <a:lnSpc>
                <a:spcPct val="144000"/>
              </a:lnSpc>
              <a:spcBef>
                <a:spcPts val="595"/>
              </a:spcBef>
            </a:pPr>
            <a:r>
              <a:rPr sz="1000" b="1" spc="-5" dirty="0">
                <a:latin typeface="Arial"/>
                <a:cs typeface="Arial"/>
              </a:rPr>
              <a:t>Labor, energy, and cast </a:t>
            </a:r>
            <a:r>
              <a:rPr sz="1000" b="1" dirty="0">
                <a:latin typeface="Arial"/>
                <a:cs typeface="Arial"/>
              </a:rPr>
              <a:t>housing </a:t>
            </a:r>
            <a:r>
              <a:rPr sz="1000" b="1" spc="-5" dirty="0">
                <a:latin typeface="Arial"/>
                <a:cs typeface="Arial"/>
              </a:rPr>
              <a:t>costs </a:t>
            </a:r>
            <a:r>
              <a:rPr sz="1000" b="1" dirty="0">
                <a:latin typeface="Arial"/>
                <a:cs typeface="Arial"/>
              </a:rPr>
              <a:t>will </a:t>
            </a:r>
            <a:r>
              <a:rPr sz="1000" b="1" spc="-5" dirty="0">
                <a:latin typeface="Arial"/>
                <a:cs typeface="Arial"/>
              </a:rPr>
              <a:t>drive overall pump costs up 2.5% in 2013 and 13%  by 2020</a:t>
            </a:r>
            <a:r>
              <a:rPr sz="1000" b="1" spc="-8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Q1.</a:t>
            </a:r>
            <a:endParaRPr sz="1000">
              <a:latin typeface="Arial"/>
              <a:cs typeface="Arial"/>
            </a:endParaRPr>
          </a:p>
          <a:p>
            <a:pPr marL="127000" marR="121920">
              <a:lnSpc>
                <a:spcPct val="143700"/>
              </a:lnSpc>
              <a:spcBef>
                <a:spcPts val="610"/>
              </a:spcBef>
            </a:pPr>
            <a:r>
              <a:rPr sz="1000" spc="-5" dirty="0">
                <a:latin typeface="Arial"/>
                <a:cs typeface="Arial"/>
              </a:rPr>
              <a:t>Labor and benefits comprise nearly half of the cost structure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Centrifugal Engineered </a:t>
            </a:r>
            <a:r>
              <a:rPr sz="1000" dirty="0">
                <a:latin typeface="Arial"/>
                <a:cs typeface="Arial"/>
              </a:rPr>
              <a:t>pumps.  </a:t>
            </a:r>
            <a:r>
              <a:rPr sz="1000" spc="-5" dirty="0">
                <a:latin typeface="Arial"/>
                <a:cs typeface="Arial"/>
              </a:rPr>
              <a:t>Engineering and </a:t>
            </a:r>
            <a:r>
              <a:rPr sz="1000" dirty="0">
                <a:latin typeface="Arial"/>
                <a:cs typeface="Arial"/>
              </a:rPr>
              <a:t>management </a:t>
            </a:r>
            <a:r>
              <a:rPr sz="1000" spc="-5" dirty="0">
                <a:latin typeface="Arial"/>
                <a:cs typeface="Arial"/>
              </a:rPr>
              <a:t>salaries are the largest single component, accounting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18.5% of  the total. Shop floor </a:t>
            </a:r>
            <a:r>
              <a:rPr sz="1000" dirty="0">
                <a:latin typeface="Arial"/>
                <a:cs typeface="Arial"/>
              </a:rPr>
              <a:t>labor </a:t>
            </a:r>
            <a:r>
              <a:rPr sz="1000" spc="-5" dirty="0">
                <a:latin typeface="Arial"/>
                <a:cs typeface="Arial"/>
              </a:rPr>
              <a:t>(machinists, welders, and </a:t>
            </a:r>
            <a:r>
              <a:rPr sz="1000" dirty="0">
                <a:latin typeface="Arial"/>
                <a:cs typeface="Arial"/>
              </a:rPr>
              <a:t>assembly </a:t>
            </a:r>
            <a:r>
              <a:rPr sz="1000" spc="-5" dirty="0">
                <a:latin typeface="Arial"/>
                <a:cs typeface="Arial"/>
              </a:rPr>
              <a:t>workers) accounts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another 15%.  Benefits, such as health </a:t>
            </a:r>
            <a:r>
              <a:rPr sz="1000" dirty="0">
                <a:latin typeface="Arial"/>
                <a:cs typeface="Arial"/>
              </a:rPr>
              <a:t>care, </a:t>
            </a:r>
            <a:r>
              <a:rPr sz="1000" spc="-5" dirty="0">
                <a:latin typeface="Arial"/>
                <a:cs typeface="Arial"/>
              </a:rPr>
              <a:t>pensions, training, and incentive bonuses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up another</a:t>
            </a:r>
            <a:r>
              <a:rPr sz="1000" spc="1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12.5%.</a:t>
            </a:r>
            <a:endParaRPr sz="1000">
              <a:latin typeface="Arial"/>
              <a:cs typeface="Arial"/>
            </a:endParaRPr>
          </a:p>
          <a:p>
            <a:pPr marL="127000" marR="101600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Motors are the next largest cost component, at 19%.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manufacturers buy their </a:t>
            </a:r>
            <a:r>
              <a:rPr sz="1000" dirty="0">
                <a:latin typeface="Arial"/>
                <a:cs typeface="Arial"/>
              </a:rPr>
              <a:t>pump motors  </a:t>
            </a:r>
            <a:r>
              <a:rPr sz="1000" spc="-5" dirty="0">
                <a:latin typeface="Arial"/>
                <a:cs typeface="Arial"/>
              </a:rPr>
              <a:t>from another manufacturer, rather than </a:t>
            </a:r>
            <a:r>
              <a:rPr sz="1000" dirty="0">
                <a:latin typeface="Arial"/>
                <a:cs typeface="Arial"/>
              </a:rPr>
              <a:t>making </a:t>
            </a:r>
            <a:r>
              <a:rPr sz="1000" spc="-5" dirty="0">
                <a:latin typeface="Arial"/>
                <a:cs typeface="Arial"/>
              </a:rPr>
              <a:t>them in-house, </a:t>
            </a:r>
            <a:r>
              <a:rPr sz="1000" dirty="0">
                <a:latin typeface="Arial"/>
                <a:cs typeface="Arial"/>
              </a:rPr>
              <a:t>so </a:t>
            </a:r>
            <a:r>
              <a:rPr sz="1000" spc="-5" dirty="0">
                <a:latin typeface="Arial"/>
                <a:cs typeface="Arial"/>
              </a:rPr>
              <a:t>motors are segregated as an  independent cost category. Changing the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5" dirty="0">
                <a:latin typeface="Arial"/>
                <a:cs typeface="Arial"/>
              </a:rPr>
              <a:t>size can also drastically </a:t>
            </a:r>
            <a:r>
              <a:rPr sz="1000" dirty="0">
                <a:latin typeface="Arial"/>
                <a:cs typeface="Arial"/>
              </a:rPr>
              <a:t>change </a:t>
            </a:r>
            <a:r>
              <a:rPr sz="1000" spc="-5" dirty="0">
                <a:latin typeface="Arial"/>
                <a:cs typeface="Arial"/>
              </a:rPr>
              <a:t>the percentage of  the overall cost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dirty="0">
                <a:latin typeface="Arial"/>
                <a:cs typeface="Arial"/>
              </a:rPr>
              <a:t>represents. </a:t>
            </a:r>
            <a:r>
              <a:rPr sz="1000" spc="-5" dirty="0">
                <a:latin typeface="Arial"/>
                <a:cs typeface="Arial"/>
              </a:rPr>
              <a:t>For instance, </a:t>
            </a:r>
            <a:r>
              <a:rPr sz="1000" dirty="0">
                <a:latin typeface="Arial"/>
                <a:cs typeface="Arial"/>
              </a:rPr>
              <a:t>upgrading </a:t>
            </a:r>
            <a:r>
              <a:rPr sz="1000" spc="-5" dirty="0">
                <a:latin typeface="Arial"/>
                <a:cs typeface="Arial"/>
              </a:rPr>
              <a:t>from a 300 hp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5" dirty="0">
                <a:latin typeface="Arial"/>
                <a:cs typeface="Arial"/>
              </a:rPr>
              <a:t>to a 500 hp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5" dirty="0">
                <a:latin typeface="Arial"/>
                <a:cs typeface="Arial"/>
              </a:rPr>
              <a:t>to  handle high viscosities </a:t>
            </a:r>
            <a:r>
              <a:rPr sz="1000" dirty="0">
                <a:latin typeface="Arial"/>
                <a:cs typeface="Arial"/>
              </a:rPr>
              <a:t>adds </a:t>
            </a:r>
            <a:r>
              <a:rPr sz="1000" spc="-5" dirty="0">
                <a:latin typeface="Arial"/>
                <a:cs typeface="Arial"/>
              </a:rPr>
              <a:t>10% to the cost of the entire unit, all of which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the</a:t>
            </a:r>
            <a:r>
              <a:rPr sz="1000" spc="204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motor.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8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Metals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up 16% of the overall cost structure </a:t>
            </a:r>
            <a:r>
              <a:rPr sz="1000" dirty="0">
                <a:latin typeface="Arial"/>
                <a:cs typeface="Arial"/>
              </a:rPr>
              <a:t>(assuming </a:t>
            </a:r>
            <a:r>
              <a:rPr sz="1000" spc="-5" dirty="0">
                <a:latin typeface="Arial"/>
                <a:cs typeface="Arial"/>
              </a:rPr>
              <a:t>carbon </a:t>
            </a:r>
            <a:r>
              <a:rPr sz="1000" dirty="0">
                <a:latin typeface="Arial"/>
                <a:cs typeface="Arial"/>
              </a:rPr>
              <a:t>steel construction). </a:t>
            </a:r>
            <a:r>
              <a:rPr sz="1000" spc="-5" dirty="0">
                <a:latin typeface="Arial"/>
                <a:cs typeface="Arial"/>
              </a:rPr>
              <a:t>Metallurgies  range from extremely simple (cast steel) </a:t>
            </a:r>
            <a:r>
              <a:rPr sz="1000" dirty="0">
                <a:latin typeface="Arial"/>
                <a:cs typeface="Arial"/>
              </a:rPr>
              <a:t>to moderately </a:t>
            </a:r>
            <a:r>
              <a:rPr sz="1000" spc="-5" dirty="0">
                <a:latin typeface="Arial"/>
                <a:cs typeface="Arial"/>
              </a:rPr>
              <a:t>specialized (carbon steel)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stainless or  even super duplex stainless steel </a:t>
            </a:r>
            <a:r>
              <a:rPr sz="1000" dirty="0">
                <a:latin typeface="Arial"/>
                <a:cs typeface="Arial"/>
              </a:rPr>
              <a:t>(for </a:t>
            </a:r>
            <a:r>
              <a:rPr sz="1000" spc="-5" dirty="0">
                <a:latin typeface="Arial"/>
                <a:cs typeface="Arial"/>
              </a:rPr>
              <a:t>high pressure and </a:t>
            </a:r>
            <a:r>
              <a:rPr sz="1000" dirty="0">
                <a:latin typeface="Arial"/>
                <a:cs typeface="Arial"/>
              </a:rPr>
              <a:t>highly </a:t>
            </a:r>
            <a:r>
              <a:rPr sz="1000" spc="-5" dirty="0">
                <a:latin typeface="Arial"/>
                <a:cs typeface="Arial"/>
              </a:rPr>
              <a:t>corrosive environments. </a:t>
            </a:r>
            <a:r>
              <a:rPr sz="1000" spc="-10" dirty="0">
                <a:latin typeface="Arial"/>
                <a:cs typeface="Arial"/>
              </a:rPr>
              <a:t>As  </a:t>
            </a:r>
            <a:r>
              <a:rPr sz="1000" spc="-5" dirty="0">
                <a:latin typeface="Arial"/>
                <a:cs typeface="Arial"/>
              </a:rPr>
              <a:t>metallurgy </a:t>
            </a:r>
            <a:r>
              <a:rPr sz="1000" dirty="0">
                <a:latin typeface="Arial"/>
                <a:cs typeface="Arial"/>
              </a:rPr>
              <a:t>becomes more </a:t>
            </a:r>
            <a:r>
              <a:rPr sz="1000" spc="-5" dirty="0">
                <a:latin typeface="Arial"/>
                <a:cs typeface="Arial"/>
              </a:rPr>
              <a:t>complex, the percentage of cost attributable to metals increases, and can  reach 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 35-40%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super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duplex.</a:t>
            </a:r>
            <a:endParaRPr sz="1000">
              <a:latin typeface="Arial"/>
              <a:cs typeface="Arial"/>
            </a:endParaRPr>
          </a:p>
          <a:p>
            <a:pPr marL="127000" marR="123825">
              <a:lnSpc>
                <a:spcPct val="1440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Machinery </a:t>
            </a:r>
            <a:r>
              <a:rPr sz="1000" dirty="0">
                <a:latin typeface="Arial"/>
                <a:cs typeface="Arial"/>
              </a:rPr>
              <a:t>costs </a:t>
            </a:r>
            <a:r>
              <a:rPr sz="1000" spc="-5" dirty="0">
                <a:latin typeface="Arial"/>
                <a:cs typeface="Arial"/>
              </a:rPr>
              <a:t>(cutting, grinding, welding, and casting equipment) account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most of the rest of  the cost structure,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14%.</a:t>
            </a:r>
            <a:endParaRPr sz="1000">
              <a:latin typeface="Arial"/>
              <a:cs typeface="Arial"/>
            </a:endParaRPr>
          </a:p>
          <a:p>
            <a:pPr marL="127000" marR="94615">
              <a:lnSpc>
                <a:spcPct val="1435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Global costs rose </a:t>
            </a:r>
            <a:r>
              <a:rPr sz="1000" dirty="0">
                <a:latin typeface="Arial"/>
                <a:cs typeface="Arial"/>
              </a:rPr>
              <a:t>slightly less </a:t>
            </a:r>
            <a:r>
              <a:rPr sz="1000" spc="-5" dirty="0">
                <a:latin typeface="Arial"/>
                <a:cs typeface="Arial"/>
              </a:rPr>
              <a:t>than 1% in </a:t>
            </a:r>
            <a:r>
              <a:rPr sz="1000" dirty="0">
                <a:latin typeface="Arial"/>
                <a:cs typeface="Arial"/>
              </a:rPr>
              <a:t>Q1, </a:t>
            </a:r>
            <a:r>
              <a:rPr sz="1000" spc="-5" dirty="0">
                <a:latin typeface="Arial"/>
                <a:cs typeface="Arial"/>
              </a:rPr>
              <a:t>driven </a:t>
            </a:r>
            <a:r>
              <a:rPr sz="1000" dirty="0">
                <a:latin typeface="Arial"/>
                <a:cs typeface="Arial"/>
              </a:rPr>
              <a:t>mostly </a:t>
            </a:r>
            <a:r>
              <a:rPr sz="1000" spc="5" dirty="0">
                <a:latin typeface="Arial"/>
                <a:cs typeface="Arial"/>
              </a:rPr>
              <a:t>by Asian </a:t>
            </a:r>
            <a:r>
              <a:rPr sz="1000" spc="-5" dirty="0">
                <a:latin typeface="Arial"/>
                <a:cs typeface="Arial"/>
              </a:rPr>
              <a:t>labor cost inflation. Asian  </a:t>
            </a:r>
            <a:r>
              <a:rPr sz="1000" dirty="0">
                <a:latin typeface="Arial"/>
                <a:cs typeface="Arial"/>
              </a:rPr>
              <a:t>management </a:t>
            </a:r>
            <a:r>
              <a:rPr sz="1000" spc="-5" dirty="0">
                <a:latin typeface="Arial"/>
                <a:cs typeface="Arial"/>
              </a:rPr>
              <a:t>and engineering labor costs rose 2%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Q1, driven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rising standards and costs of  living in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urban areas, as well as a regional shortage of qualified engineers. Overall costs rose 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fractionally in the </a:t>
            </a:r>
            <a:r>
              <a:rPr sz="1000" dirty="0">
                <a:latin typeface="Arial"/>
                <a:cs typeface="Arial"/>
              </a:rPr>
              <a:t>Americas </a:t>
            </a:r>
            <a:r>
              <a:rPr sz="1000" spc="-5" dirty="0">
                <a:latin typeface="Arial"/>
                <a:cs typeface="Arial"/>
              </a:rPr>
              <a:t>and EMEA, increasing just 0.25%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slight </a:t>
            </a:r>
            <a:r>
              <a:rPr sz="1000" dirty="0">
                <a:latin typeface="Arial"/>
                <a:cs typeface="Arial"/>
              </a:rPr>
              <a:t>metals </a:t>
            </a:r>
            <a:r>
              <a:rPr sz="1000" spc="-5" dirty="0">
                <a:latin typeface="Arial"/>
                <a:cs typeface="Arial"/>
              </a:rPr>
              <a:t>and labor cost  increases.</a:t>
            </a:r>
            <a:endParaRPr sz="1000">
              <a:latin typeface="Arial"/>
              <a:cs typeface="Arial"/>
            </a:endParaRPr>
          </a:p>
          <a:p>
            <a:pPr marL="127000" marR="127000">
              <a:lnSpc>
                <a:spcPct val="1438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Overall costs will rise </a:t>
            </a:r>
            <a:r>
              <a:rPr sz="1000" dirty="0">
                <a:latin typeface="Arial"/>
                <a:cs typeface="Arial"/>
              </a:rPr>
              <a:t>another </a:t>
            </a:r>
            <a:r>
              <a:rPr sz="1000" spc="-5" dirty="0">
                <a:latin typeface="Arial"/>
                <a:cs typeface="Arial"/>
              </a:rPr>
              <a:t>0.5% in </a:t>
            </a:r>
            <a:r>
              <a:rPr sz="1000" dirty="0">
                <a:latin typeface="Arial"/>
                <a:cs typeface="Arial"/>
              </a:rPr>
              <a:t>Q2 </a:t>
            </a:r>
            <a:r>
              <a:rPr sz="1000" spc="-5" dirty="0">
                <a:latin typeface="Arial"/>
                <a:cs typeface="Arial"/>
              </a:rPr>
              <a:t>and 2.5%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year, again driven </a:t>
            </a:r>
            <a:r>
              <a:rPr sz="1000" dirty="0">
                <a:latin typeface="Arial"/>
                <a:cs typeface="Arial"/>
              </a:rPr>
              <a:t>primarily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Asian  labor costs. Labor costs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Asia, both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shop floor </a:t>
            </a:r>
            <a:r>
              <a:rPr sz="1000" dirty="0">
                <a:latin typeface="Arial"/>
                <a:cs typeface="Arial"/>
              </a:rPr>
              <a:t>workers </a:t>
            </a:r>
            <a:r>
              <a:rPr sz="1000" spc="-5" dirty="0">
                <a:latin typeface="Arial"/>
                <a:cs typeface="Arial"/>
              </a:rPr>
              <a:t>and engineers, </a:t>
            </a:r>
            <a:r>
              <a:rPr sz="1000" spc="5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maintain quarterly  growth of 1-2%, </a:t>
            </a:r>
            <a:r>
              <a:rPr sz="1000" dirty="0">
                <a:latin typeface="Arial"/>
                <a:cs typeface="Arial"/>
              </a:rPr>
              <a:t>due to </a:t>
            </a:r>
            <a:r>
              <a:rPr sz="1000" spc="-5" dirty="0">
                <a:latin typeface="Arial"/>
                <a:cs typeface="Arial"/>
              </a:rPr>
              <a:t>the factors discussed above. In contrast, labor </a:t>
            </a:r>
            <a:r>
              <a:rPr sz="1000" dirty="0">
                <a:latin typeface="Arial"/>
                <a:cs typeface="Arial"/>
              </a:rPr>
              <a:t>markets </a:t>
            </a:r>
            <a:r>
              <a:rPr sz="1000" spc="-10" dirty="0">
                <a:latin typeface="Arial"/>
                <a:cs typeface="Arial"/>
              </a:rPr>
              <a:t>in EMEA </a:t>
            </a:r>
            <a:r>
              <a:rPr sz="1000" spc="-5" dirty="0">
                <a:latin typeface="Arial"/>
                <a:cs typeface="Arial"/>
              </a:rPr>
              <a:t>and the  Americas are oversupplied with labor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slow </a:t>
            </a:r>
            <a:r>
              <a:rPr sz="1000" dirty="0">
                <a:latin typeface="Arial"/>
                <a:cs typeface="Arial"/>
              </a:rPr>
              <a:t>economic </a:t>
            </a:r>
            <a:r>
              <a:rPr sz="1000" spc="-5" dirty="0">
                <a:latin typeface="Arial"/>
                <a:cs typeface="Arial"/>
              </a:rPr>
              <a:t>growth, and labor </a:t>
            </a:r>
            <a:r>
              <a:rPr sz="1000" dirty="0">
                <a:latin typeface="Arial"/>
                <a:cs typeface="Arial"/>
              </a:rPr>
              <a:t>costs </a:t>
            </a:r>
            <a:r>
              <a:rPr sz="1000" spc="-5" dirty="0">
                <a:latin typeface="Arial"/>
                <a:cs typeface="Arial"/>
              </a:rPr>
              <a:t>there will </a:t>
            </a:r>
            <a:r>
              <a:rPr sz="1000" dirty="0">
                <a:latin typeface="Arial"/>
                <a:cs typeface="Arial"/>
              </a:rPr>
              <a:t>only  </a:t>
            </a:r>
            <a:r>
              <a:rPr sz="1000" spc="-5" dirty="0">
                <a:latin typeface="Arial"/>
                <a:cs typeface="Arial"/>
              </a:rPr>
              <a:t>rise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0.2%-0.3% per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quarter.</a:t>
            </a:r>
            <a:endParaRPr sz="1000">
              <a:latin typeface="Arial"/>
              <a:cs typeface="Arial"/>
            </a:endParaRPr>
          </a:p>
          <a:p>
            <a:pPr marL="127000" marR="3937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Global Centrifugal Engineered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cost levels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rise </a:t>
            </a:r>
            <a:r>
              <a:rPr sz="1000" spc="-5" dirty="0">
                <a:latin typeface="Arial"/>
                <a:cs typeface="Arial"/>
              </a:rPr>
              <a:t>approximately 2% annually,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 cumulative total of 13% </a:t>
            </a:r>
            <a:r>
              <a:rPr sz="100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2013 Q1-2020 Q1, </a:t>
            </a:r>
            <a:r>
              <a:rPr sz="1000" dirty="0">
                <a:latin typeface="Arial"/>
                <a:cs typeface="Arial"/>
              </a:rPr>
              <a:t>driven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energy, labor, and 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cast  components.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cost increase will be fastest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Asia (15% vs. 12% in the other </a:t>
            </a:r>
            <a:r>
              <a:rPr sz="1000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regions), again 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faster labor cost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increases.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44904" y="848613"/>
            <a:ext cx="5388610" cy="2152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0665" marR="323850" indent="-227965">
              <a:lnSpc>
                <a:spcPct val="143000"/>
              </a:lnSpc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Labor costs will rise 1.5% annually in the Americas and EMEA,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average, and </a:t>
            </a:r>
            <a:r>
              <a:rPr sz="1000" spc="5" dirty="0">
                <a:latin typeface="Arial"/>
                <a:cs typeface="Arial"/>
              </a:rPr>
              <a:t>2-3%  </a:t>
            </a:r>
            <a:r>
              <a:rPr sz="1000" spc="-5" dirty="0">
                <a:latin typeface="Arial"/>
                <a:cs typeface="Arial"/>
              </a:rPr>
              <a:t>annually in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Asia.</a:t>
            </a:r>
            <a:endParaRPr sz="1000">
              <a:latin typeface="Arial"/>
              <a:cs typeface="Arial"/>
            </a:endParaRPr>
          </a:p>
          <a:p>
            <a:pPr marL="240665" marR="152400" indent="-227965">
              <a:lnSpc>
                <a:spcPct val="143000"/>
              </a:lnSpc>
              <a:spcBef>
                <a:spcPts val="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Energy costs will increase 1.5-2% per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globally, driven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rising production </a:t>
            </a:r>
            <a:r>
              <a:rPr sz="1000" dirty="0">
                <a:latin typeface="Arial"/>
                <a:cs typeface="Arial"/>
              </a:rPr>
              <a:t>costs for  fossil </a:t>
            </a:r>
            <a:r>
              <a:rPr sz="1000" spc="-5" dirty="0">
                <a:latin typeface="Arial"/>
                <a:cs typeface="Arial"/>
              </a:rPr>
              <a:t>fuels, as </a:t>
            </a:r>
            <a:r>
              <a:rPr sz="1000" spc="-10" dirty="0">
                <a:latin typeface="Arial"/>
                <a:cs typeface="Arial"/>
              </a:rPr>
              <a:t>well </a:t>
            </a:r>
            <a:r>
              <a:rPr sz="1000" spc="-5" dirty="0">
                <a:latin typeface="Arial"/>
                <a:cs typeface="Arial"/>
              </a:rPr>
              <a:t>as regulations that mandate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expensive renewable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technologies.</a:t>
            </a:r>
            <a:endParaRPr sz="1000">
              <a:latin typeface="Arial"/>
              <a:cs typeface="Arial"/>
            </a:endParaRPr>
          </a:p>
          <a:p>
            <a:pPr marL="240665" marR="5080" indent="-227965">
              <a:lnSpc>
                <a:spcPct val="143700"/>
              </a:lnSpc>
              <a:spcBef>
                <a:spcPts val="7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cast components such as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housings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rise at an average </a:t>
            </a:r>
            <a:r>
              <a:rPr sz="1000" dirty="0">
                <a:latin typeface="Arial"/>
                <a:cs typeface="Arial"/>
              </a:rPr>
              <a:t>rate </a:t>
            </a:r>
            <a:r>
              <a:rPr sz="1000" spc="-5" dirty="0">
                <a:latin typeface="Arial"/>
                <a:cs typeface="Arial"/>
              </a:rPr>
              <a:t>of 2%, faster  than overall </a:t>
            </a:r>
            <a:r>
              <a:rPr sz="1000" dirty="0">
                <a:latin typeface="Arial"/>
                <a:cs typeface="Arial"/>
              </a:rPr>
              <a:t>metal </a:t>
            </a:r>
            <a:r>
              <a:rPr sz="1000" spc="-5" dirty="0">
                <a:latin typeface="Arial"/>
                <a:cs typeface="Arial"/>
              </a:rPr>
              <a:t>costs (1.5% annual increases) because these components are a  bottleneck, and the specialized foundries that produce them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raise prices as </a:t>
            </a:r>
            <a:r>
              <a:rPr sz="1000" dirty="0">
                <a:latin typeface="Arial"/>
                <a:cs typeface="Arial"/>
              </a:rPr>
              <a:t>demand  </a:t>
            </a:r>
            <a:r>
              <a:rPr sz="1000" spc="-5" dirty="0">
                <a:latin typeface="Arial"/>
                <a:cs typeface="Arial"/>
              </a:rPr>
              <a:t>growth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accelerates.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76073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4: </a:t>
            </a:r>
            <a:r>
              <a:rPr sz="1000" b="1" dirty="0">
                <a:latin typeface="Arial"/>
                <a:cs typeface="Arial"/>
              </a:rPr>
              <a:t>Cost </a:t>
            </a:r>
            <a:r>
              <a:rPr sz="1000" b="1" spc="-5" dirty="0">
                <a:latin typeface="Arial"/>
                <a:cs typeface="Arial"/>
              </a:rPr>
              <a:t>Structure </a:t>
            </a:r>
            <a:r>
              <a:rPr sz="1000" b="1" dirty="0">
                <a:latin typeface="Arial"/>
                <a:cs typeface="Arial"/>
              </a:rPr>
              <a:t>for </a:t>
            </a:r>
            <a:r>
              <a:rPr sz="1000" b="1" spc="-5" dirty="0">
                <a:latin typeface="Arial"/>
                <a:cs typeface="Arial"/>
              </a:rPr>
              <a:t>Centrifugal Engineered</a:t>
            </a:r>
            <a:r>
              <a:rPr sz="1000" b="1" spc="7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4" y="6507860"/>
            <a:ext cx="5727065" cy="2959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>
              <a:lnSpc>
                <a:spcPct val="100000"/>
              </a:lnSpc>
            </a:pPr>
            <a:r>
              <a:rPr sz="1000" i="1" spc="-5" dirty="0">
                <a:latin typeface="Arial"/>
                <a:cs typeface="Arial"/>
              </a:rPr>
              <a:t>Note: Prices are</a:t>
            </a:r>
            <a:r>
              <a:rPr sz="1000" i="1" spc="-4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ex-works.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4.2.2	</a:t>
            </a:r>
            <a:r>
              <a:rPr sz="1000" b="1" spc="-5" dirty="0">
                <a:latin typeface="Arial"/>
                <a:cs typeface="Arial"/>
              </a:rPr>
              <a:t>Profit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Margins</a:t>
            </a:r>
            <a:endParaRPr sz="1000">
              <a:latin typeface="Arial"/>
              <a:cs typeface="Arial"/>
            </a:endParaRPr>
          </a:p>
          <a:p>
            <a:pPr marL="12700" marR="230504">
              <a:lnSpc>
                <a:spcPct val="143500"/>
              </a:lnSpc>
              <a:spcBef>
                <a:spcPts val="605"/>
              </a:spcBef>
            </a:pPr>
            <a:r>
              <a:rPr sz="1000" b="1" spc="-5" dirty="0">
                <a:latin typeface="Arial"/>
                <a:cs typeface="Arial"/>
              </a:rPr>
              <a:t>Pump manufacturers make operating margins of 10% and net margins of 5% on average.  Margins are higher for suppliers that specialize in oil &amp; gas equipment, and </a:t>
            </a:r>
            <a:r>
              <a:rPr sz="1000" b="1" dirty="0">
                <a:latin typeface="Arial"/>
                <a:cs typeface="Arial"/>
              </a:rPr>
              <a:t>lower </a:t>
            </a:r>
            <a:r>
              <a:rPr sz="1000" b="1" spc="-5" dirty="0">
                <a:latin typeface="Arial"/>
                <a:cs typeface="Arial"/>
              </a:rPr>
              <a:t>for </a:t>
            </a:r>
            <a:r>
              <a:rPr sz="1000" b="1" spc="-10" dirty="0">
                <a:latin typeface="Arial"/>
                <a:cs typeface="Arial"/>
              </a:rPr>
              <a:t>Asian  </a:t>
            </a:r>
            <a:r>
              <a:rPr sz="1000" b="1" spc="-5" dirty="0">
                <a:latin typeface="Arial"/>
                <a:cs typeface="Arial"/>
              </a:rPr>
              <a:t>suppliers.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500"/>
              </a:lnSpc>
              <a:spcBef>
                <a:spcPts val="615"/>
              </a:spcBef>
            </a:pPr>
            <a:r>
              <a:rPr sz="1000" spc="-5" dirty="0">
                <a:latin typeface="Arial"/>
                <a:cs typeface="Arial"/>
              </a:rPr>
              <a:t>Operating </a:t>
            </a:r>
            <a:r>
              <a:rPr sz="1000" dirty="0">
                <a:latin typeface="Arial"/>
                <a:cs typeface="Arial"/>
              </a:rPr>
              <a:t>margins for </a:t>
            </a:r>
            <a:r>
              <a:rPr sz="1000" spc="-5" dirty="0">
                <a:latin typeface="Arial"/>
                <a:cs typeface="Arial"/>
              </a:rPr>
              <a:t>Centrifugal Engineered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manufacturers </a:t>
            </a:r>
            <a:r>
              <a:rPr sz="1000" dirty="0">
                <a:latin typeface="Arial"/>
                <a:cs typeface="Arial"/>
              </a:rPr>
              <a:t>average </a:t>
            </a:r>
            <a:r>
              <a:rPr sz="1000" spc="-5" dirty="0">
                <a:latin typeface="Arial"/>
                <a:cs typeface="Arial"/>
              </a:rPr>
              <a:t>10%, and net </a:t>
            </a:r>
            <a:r>
              <a:rPr sz="1000" dirty="0">
                <a:latin typeface="Arial"/>
                <a:cs typeface="Arial"/>
              </a:rPr>
              <a:t>margins  </a:t>
            </a:r>
            <a:r>
              <a:rPr sz="1000" spc="-5" dirty="0">
                <a:latin typeface="Arial"/>
                <a:cs typeface="Arial"/>
              </a:rPr>
              <a:t>average 5%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a global </a:t>
            </a:r>
            <a:r>
              <a:rPr sz="1000" dirty="0">
                <a:latin typeface="Arial"/>
                <a:cs typeface="Arial"/>
              </a:rPr>
              <a:t>basis. </a:t>
            </a:r>
            <a:r>
              <a:rPr sz="1000" spc="-5" dirty="0">
                <a:latin typeface="Arial"/>
                <a:cs typeface="Arial"/>
              </a:rPr>
              <a:t>These average levels are low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suppliers of engineered equipment,  pulled down somewhat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dilution with semi-standard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low margins </a:t>
            </a:r>
            <a:r>
              <a:rPr sz="1000" spc="-5" dirty="0">
                <a:latin typeface="Arial"/>
                <a:cs typeface="Arial"/>
              </a:rPr>
              <a:t>at Asian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suppliers.</a:t>
            </a:r>
            <a:endParaRPr sz="1000">
              <a:latin typeface="Arial"/>
              <a:cs typeface="Arial"/>
            </a:endParaRPr>
          </a:p>
          <a:p>
            <a:pPr marL="127000" marR="26034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Suppliers that specialize in oil &amp; gas </a:t>
            </a:r>
            <a:r>
              <a:rPr sz="1000" dirty="0">
                <a:latin typeface="Arial"/>
                <a:cs typeface="Arial"/>
              </a:rPr>
              <a:t>markets make </a:t>
            </a:r>
            <a:r>
              <a:rPr sz="1000" spc="-5" dirty="0">
                <a:latin typeface="Arial"/>
                <a:cs typeface="Arial"/>
              </a:rPr>
              <a:t>the highest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any in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pumps  </a:t>
            </a:r>
            <a:r>
              <a:rPr sz="1000" spc="-5" dirty="0">
                <a:latin typeface="Arial"/>
                <a:cs typeface="Arial"/>
              </a:rPr>
              <a:t>business. Flowserve, </a:t>
            </a:r>
            <a:r>
              <a:rPr sz="1000" dirty="0">
                <a:latin typeface="Arial"/>
                <a:cs typeface="Arial"/>
              </a:rPr>
              <a:t>Weir,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NOV, firms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dirty="0">
                <a:latin typeface="Arial"/>
                <a:cs typeface="Arial"/>
              </a:rPr>
              <a:t>focus </a:t>
            </a:r>
            <a:r>
              <a:rPr sz="1000" spc="-5" dirty="0">
                <a:latin typeface="Arial"/>
                <a:cs typeface="Arial"/>
              </a:rPr>
              <a:t>almost entirely on oil &amp; gas and minerals  customers </a:t>
            </a:r>
            <a:r>
              <a:rPr sz="1000" spc="-10" dirty="0">
                <a:latin typeface="Arial"/>
                <a:cs typeface="Arial"/>
              </a:rPr>
              <a:t>have </a:t>
            </a:r>
            <a:r>
              <a:rPr sz="1000" spc="-5" dirty="0">
                <a:latin typeface="Arial"/>
                <a:cs typeface="Arial"/>
              </a:rPr>
              <a:t>operating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of 24%, 19%, and 22%, respectively. </a:t>
            </a:r>
            <a:r>
              <a:rPr sz="1000" dirty="0">
                <a:latin typeface="Arial"/>
                <a:cs typeface="Arial"/>
              </a:rPr>
              <a:t>Their </a:t>
            </a:r>
            <a:r>
              <a:rPr sz="1000" spc="-5" dirty="0">
                <a:latin typeface="Arial"/>
                <a:cs typeface="Arial"/>
              </a:rPr>
              <a:t>respective net 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are 9%, 10%, and 12%. </a:t>
            </a:r>
            <a:r>
              <a:rPr sz="1000" dirty="0">
                <a:latin typeface="Arial"/>
                <a:cs typeface="Arial"/>
              </a:rPr>
              <a:t>By comparison, ITT, </a:t>
            </a:r>
            <a:r>
              <a:rPr sz="1000" spc="-5" dirty="0">
                <a:latin typeface="Arial"/>
                <a:cs typeface="Arial"/>
              </a:rPr>
              <a:t>although it has a strong share in the oil &amp;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gas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84056" y="5263066"/>
            <a:ext cx="0" cy="231775"/>
          </a:xfrm>
          <a:custGeom>
            <a:avLst/>
            <a:gdLst/>
            <a:ahLst/>
            <a:cxnLst/>
            <a:rect l="l" t="t" r="r" b="b"/>
            <a:pathLst>
              <a:path h="231775">
                <a:moveTo>
                  <a:pt x="0" y="0"/>
                </a:moveTo>
                <a:lnTo>
                  <a:pt x="0" y="231700"/>
                </a:lnTo>
              </a:path>
            </a:pathLst>
          </a:custGeom>
          <a:ln w="22442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46894" y="5258581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185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18709" y="5249612"/>
            <a:ext cx="0" cy="245745"/>
          </a:xfrm>
          <a:custGeom>
            <a:avLst/>
            <a:gdLst/>
            <a:ahLst/>
            <a:cxnLst/>
            <a:rect l="l" t="t" r="r" b="b"/>
            <a:pathLst>
              <a:path h="245745">
                <a:moveTo>
                  <a:pt x="0" y="0"/>
                </a:moveTo>
                <a:lnTo>
                  <a:pt x="0" y="245154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90524" y="5248117"/>
            <a:ext cx="0" cy="247015"/>
          </a:xfrm>
          <a:custGeom>
            <a:avLst/>
            <a:gdLst/>
            <a:ahLst/>
            <a:cxnLst/>
            <a:rect l="l" t="t" r="r" b="b"/>
            <a:pathLst>
              <a:path h="247014">
                <a:moveTo>
                  <a:pt x="0" y="0"/>
                </a:moveTo>
                <a:lnTo>
                  <a:pt x="0" y="246649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63088" y="5243633"/>
            <a:ext cx="0" cy="251460"/>
          </a:xfrm>
          <a:custGeom>
            <a:avLst/>
            <a:gdLst/>
            <a:ahLst/>
            <a:cxnLst/>
            <a:rect l="l" t="t" r="r" b="b"/>
            <a:pathLst>
              <a:path h="251460">
                <a:moveTo>
                  <a:pt x="0" y="0"/>
                </a:moveTo>
                <a:lnTo>
                  <a:pt x="0" y="251133"/>
                </a:lnTo>
              </a:path>
            </a:pathLst>
          </a:custGeom>
          <a:ln w="3889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34903" y="5240643"/>
            <a:ext cx="0" cy="254635"/>
          </a:xfrm>
          <a:custGeom>
            <a:avLst/>
            <a:gdLst/>
            <a:ahLst/>
            <a:cxnLst/>
            <a:rect l="l" t="t" r="r" b="b"/>
            <a:pathLst>
              <a:path h="254635">
                <a:moveTo>
                  <a:pt x="0" y="0"/>
                </a:moveTo>
                <a:lnTo>
                  <a:pt x="0" y="254123"/>
                </a:lnTo>
              </a:path>
            </a:pathLst>
          </a:custGeom>
          <a:ln w="3889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07466" y="5239148"/>
            <a:ext cx="0" cy="255904"/>
          </a:xfrm>
          <a:custGeom>
            <a:avLst/>
            <a:gdLst/>
            <a:ahLst/>
            <a:cxnLst/>
            <a:rect l="l" t="t" r="r" b="b"/>
            <a:pathLst>
              <a:path h="255904">
                <a:moveTo>
                  <a:pt x="0" y="0"/>
                </a:moveTo>
                <a:lnTo>
                  <a:pt x="0" y="255618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79281" y="5237666"/>
            <a:ext cx="0" cy="257175"/>
          </a:xfrm>
          <a:custGeom>
            <a:avLst/>
            <a:gdLst/>
            <a:ahLst/>
            <a:cxnLst/>
            <a:rect l="l" t="t" r="r" b="b"/>
            <a:pathLst>
              <a:path h="257175">
                <a:moveTo>
                  <a:pt x="0" y="0"/>
                </a:moveTo>
                <a:lnTo>
                  <a:pt x="0" y="257100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51096" y="5231674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092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22911" y="5227189"/>
            <a:ext cx="0" cy="267970"/>
          </a:xfrm>
          <a:custGeom>
            <a:avLst/>
            <a:gdLst/>
            <a:ahLst/>
            <a:cxnLst/>
            <a:rect l="l" t="t" r="r" b="b"/>
            <a:pathLst>
              <a:path h="267970">
                <a:moveTo>
                  <a:pt x="0" y="0"/>
                </a:moveTo>
                <a:lnTo>
                  <a:pt x="0" y="267577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094727" y="5218221"/>
            <a:ext cx="0" cy="276860"/>
          </a:xfrm>
          <a:custGeom>
            <a:avLst/>
            <a:gdLst/>
            <a:ahLst/>
            <a:cxnLst/>
            <a:rect l="l" t="t" r="r" b="b"/>
            <a:pathLst>
              <a:path h="276860">
                <a:moveTo>
                  <a:pt x="0" y="0"/>
                </a:moveTo>
                <a:lnTo>
                  <a:pt x="0" y="276546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167290" y="5218221"/>
            <a:ext cx="0" cy="276860"/>
          </a:xfrm>
          <a:custGeom>
            <a:avLst/>
            <a:gdLst/>
            <a:ahLst/>
            <a:cxnLst/>
            <a:rect l="l" t="t" r="r" b="b"/>
            <a:pathLst>
              <a:path h="276860">
                <a:moveTo>
                  <a:pt x="0" y="0"/>
                </a:moveTo>
                <a:lnTo>
                  <a:pt x="0" y="276546"/>
                </a:lnTo>
              </a:path>
            </a:pathLst>
          </a:custGeom>
          <a:ln w="3889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39105" y="5219715"/>
            <a:ext cx="0" cy="275590"/>
          </a:xfrm>
          <a:custGeom>
            <a:avLst/>
            <a:gdLst/>
            <a:ahLst/>
            <a:cxnLst/>
            <a:rect l="l" t="t" r="r" b="b"/>
            <a:pathLst>
              <a:path h="275589">
                <a:moveTo>
                  <a:pt x="0" y="0"/>
                </a:moveTo>
                <a:lnTo>
                  <a:pt x="0" y="275051"/>
                </a:lnTo>
              </a:path>
            </a:pathLst>
          </a:custGeom>
          <a:ln w="3889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311668" y="5219715"/>
            <a:ext cx="0" cy="275590"/>
          </a:xfrm>
          <a:custGeom>
            <a:avLst/>
            <a:gdLst/>
            <a:ahLst/>
            <a:cxnLst/>
            <a:rect l="l" t="t" r="r" b="b"/>
            <a:pathLst>
              <a:path h="275589">
                <a:moveTo>
                  <a:pt x="0" y="0"/>
                </a:moveTo>
                <a:lnTo>
                  <a:pt x="0" y="275051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83484" y="5218221"/>
            <a:ext cx="0" cy="276860"/>
          </a:xfrm>
          <a:custGeom>
            <a:avLst/>
            <a:gdLst/>
            <a:ahLst/>
            <a:cxnLst/>
            <a:rect l="l" t="t" r="r" b="b"/>
            <a:pathLst>
              <a:path h="276860">
                <a:moveTo>
                  <a:pt x="0" y="0"/>
                </a:moveTo>
                <a:lnTo>
                  <a:pt x="0" y="276546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455299" y="5216726"/>
            <a:ext cx="0" cy="278130"/>
          </a:xfrm>
          <a:custGeom>
            <a:avLst/>
            <a:gdLst/>
            <a:ahLst/>
            <a:cxnLst/>
            <a:rect l="l" t="t" r="r" b="b"/>
            <a:pathLst>
              <a:path h="278129">
                <a:moveTo>
                  <a:pt x="0" y="0"/>
                </a:moveTo>
                <a:lnTo>
                  <a:pt x="0" y="278041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27114" y="5215231"/>
            <a:ext cx="0" cy="280035"/>
          </a:xfrm>
          <a:custGeom>
            <a:avLst/>
            <a:gdLst/>
            <a:ahLst/>
            <a:cxnLst/>
            <a:rect l="l" t="t" r="r" b="b"/>
            <a:pathLst>
              <a:path h="280035">
                <a:moveTo>
                  <a:pt x="0" y="0"/>
                </a:moveTo>
                <a:lnTo>
                  <a:pt x="0" y="279536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598929" y="5212241"/>
            <a:ext cx="0" cy="282575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525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671492" y="5209251"/>
            <a:ext cx="0" cy="285750"/>
          </a:xfrm>
          <a:custGeom>
            <a:avLst/>
            <a:gdLst/>
            <a:ahLst/>
            <a:cxnLst/>
            <a:rect l="l" t="t" r="r" b="b"/>
            <a:pathLst>
              <a:path h="285750">
                <a:moveTo>
                  <a:pt x="0" y="0"/>
                </a:moveTo>
                <a:lnTo>
                  <a:pt x="0" y="285515"/>
                </a:lnTo>
              </a:path>
            </a:pathLst>
          </a:custGeom>
          <a:ln w="3889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744055" y="5209251"/>
            <a:ext cx="0" cy="285750"/>
          </a:xfrm>
          <a:custGeom>
            <a:avLst/>
            <a:gdLst/>
            <a:ahLst/>
            <a:cxnLst/>
            <a:rect l="l" t="t" r="r" b="b"/>
            <a:pathLst>
              <a:path h="285750">
                <a:moveTo>
                  <a:pt x="0" y="0"/>
                </a:moveTo>
                <a:lnTo>
                  <a:pt x="0" y="285515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815871" y="5201777"/>
            <a:ext cx="0" cy="293370"/>
          </a:xfrm>
          <a:custGeom>
            <a:avLst/>
            <a:gdLst/>
            <a:ahLst/>
            <a:cxnLst/>
            <a:rect l="l" t="t" r="r" b="b"/>
            <a:pathLst>
              <a:path h="293370">
                <a:moveTo>
                  <a:pt x="0" y="0"/>
                </a:moveTo>
                <a:lnTo>
                  <a:pt x="0" y="292989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887686" y="5198787"/>
            <a:ext cx="0" cy="296545"/>
          </a:xfrm>
          <a:custGeom>
            <a:avLst/>
            <a:gdLst/>
            <a:ahLst/>
            <a:cxnLst/>
            <a:rect l="l" t="t" r="r" b="b"/>
            <a:pathLst>
              <a:path h="296545">
                <a:moveTo>
                  <a:pt x="0" y="0"/>
                </a:moveTo>
                <a:lnTo>
                  <a:pt x="0" y="295979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959501" y="5195797"/>
            <a:ext cx="0" cy="299085"/>
          </a:xfrm>
          <a:custGeom>
            <a:avLst/>
            <a:gdLst/>
            <a:ahLst/>
            <a:cxnLst/>
            <a:rect l="l" t="t" r="r" b="b"/>
            <a:pathLst>
              <a:path h="299085">
                <a:moveTo>
                  <a:pt x="0" y="0"/>
                </a:moveTo>
                <a:lnTo>
                  <a:pt x="0" y="298969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031316" y="5192808"/>
            <a:ext cx="0" cy="302260"/>
          </a:xfrm>
          <a:custGeom>
            <a:avLst/>
            <a:gdLst/>
            <a:ahLst/>
            <a:cxnLst/>
            <a:rect l="l" t="t" r="r" b="b"/>
            <a:pathLst>
              <a:path h="302260">
                <a:moveTo>
                  <a:pt x="0" y="0"/>
                </a:moveTo>
                <a:lnTo>
                  <a:pt x="0" y="301958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103880" y="5189818"/>
            <a:ext cx="0" cy="305435"/>
          </a:xfrm>
          <a:custGeom>
            <a:avLst/>
            <a:gdLst/>
            <a:ahLst/>
            <a:cxnLst/>
            <a:rect l="l" t="t" r="r" b="b"/>
            <a:pathLst>
              <a:path h="305435">
                <a:moveTo>
                  <a:pt x="0" y="0"/>
                </a:moveTo>
                <a:lnTo>
                  <a:pt x="0" y="304948"/>
                </a:lnTo>
              </a:path>
            </a:pathLst>
          </a:custGeom>
          <a:ln w="3889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175695" y="5189818"/>
            <a:ext cx="0" cy="305435"/>
          </a:xfrm>
          <a:custGeom>
            <a:avLst/>
            <a:gdLst/>
            <a:ahLst/>
            <a:cxnLst/>
            <a:rect l="l" t="t" r="r" b="b"/>
            <a:pathLst>
              <a:path h="305435">
                <a:moveTo>
                  <a:pt x="0" y="0"/>
                </a:moveTo>
                <a:lnTo>
                  <a:pt x="0" y="304948"/>
                </a:lnTo>
              </a:path>
            </a:pathLst>
          </a:custGeom>
          <a:ln w="3889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248258" y="5189818"/>
            <a:ext cx="0" cy="305435"/>
          </a:xfrm>
          <a:custGeom>
            <a:avLst/>
            <a:gdLst/>
            <a:ahLst/>
            <a:cxnLst/>
            <a:rect l="l" t="t" r="r" b="b"/>
            <a:pathLst>
              <a:path h="305435">
                <a:moveTo>
                  <a:pt x="0" y="0"/>
                </a:moveTo>
                <a:lnTo>
                  <a:pt x="0" y="304948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320073" y="5189818"/>
            <a:ext cx="0" cy="305435"/>
          </a:xfrm>
          <a:custGeom>
            <a:avLst/>
            <a:gdLst/>
            <a:ahLst/>
            <a:cxnLst/>
            <a:rect l="l" t="t" r="r" b="b"/>
            <a:pathLst>
              <a:path h="305435">
                <a:moveTo>
                  <a:pt x="0" y="0"/>
                </a:moveTo>
                <a:lnTo>
                  <a:pt x="0" y="304948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391888" y="5186829"/>
            <a:ext cx="0" cy="307975"/>
          </a:xfrm>
          <a:custGeom>
            <a:avLst/>
            <a:gdLst/>
            <a:ahLst/>
            <a:cxnLst/>
            <a:rect l="l" t="t" r="r" b="b"/>
            <a:pathLst>
              <a:path h="307975">
                <a:moveTo>
                  <a:pt x="0" y="0"/>
                </a:moveTo>
                <a:lnTo>
                  <a:pt x="0" y="307938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463703" y="5185334"/>
            <a:ext cx="0" cy="309880"/>
          </a:xfrm>
          <a:custGeom>
            <a:avLst/>
            <a:gdLst/>
            <a:ahLst/>
            <a:cxnLst/>
            <a:rect l="l" t="t" r="r" b="b"/>
            <a:pathLst>
              <a:path h="309879">
                <a:moveTo>
                  <a:pt x="0" y="0"/>
                </a:moveTo>
                <a:lnTo>
                  <a:pt x="0" y="309432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535519" y="5183839"/>
            <a:ext cx="0" cy="311150"/>
          </a:xfrm>
          <a:custGeom>
            <a:avLst/>
            <a:gdLst/>
            <a:ahLst/>
            <a:cxnLst/>
            <a:rect l="l" t="t" r="r" b="b"/>
            <a:pathLst>
              <a:path h="311150">
                <a:moveTo>
                  <a:pt x="0" y="0"/>
                </a:moveTo>
                <a:lnTo>
                  <a:pt x="0" y="310927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608082" y="5182344"/>
            <a:ext cx="0" cy="312420"/>
          </a:xfrm>
          <a:custGeom>
            <a:avLst/>
            <a:gdLst/>
            <a:ahLst/>
            <a:cxnLst/>
            <a:rect l="l" t="t" r="r" b="b"/>
            <a:pathLst>
              <a:path h="312420">
                <a:moveTo>
                  <a:pt x="0" y="0"/>
                </a:moveTo>
                <a:lnTo>
                  <a:pt x="0" y="312422"/>
                </a:lnTo>
              </a:path>
            </a:pathLst>
          </a:custGeom>
          <a:ln w="3889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679897" y="5180849"/>
            <a:ext cx="0" cy="314325"/>
          </a:xfrm>
          <a:custGeom>
            <a:avLst/>
            <a:gdLst/>
            <a:ahLst/>
            <a:cxnLst/>
            <a:rect l="l" t="t" r="r" b="b"/>
            <a:pathLst>
              <a:path h="314325">
                <a:moveTo>
                  <a:pt x="0" y="0"/>
                </a:moveTo>
                <a:lnTo>
                  <a:pt x="0" y="313917"/>
                </a:lnTo>
              </a:path>
            </a:pathLst>
          </a:custGeom>
          <a:ln w="3889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752461" y="5179354"/>
            <a:ext cx="0" cy="315595"/>
          </a:xfrm>
          <a:custGeom>
            <a:avLst/>
            <a:gdLst/>
            <a:ahLst/>
            <a:cxnLst/>
            <a:rect l="l" t="t" r="r" b="b"/>
            <a:pathLst>
              <a:path h="315595">
                <a:moveTo>
                  <a:pt x="0" y="0"/>
                </a:moveTo>
                <a:lnTo>
                  <a:pt x="0" y="315412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824276" y="5177859"/>
            <a:ext cx="0" cy="317500"/>
          </a:xfrm>
          <a:custGeom>
            <a:avLst/>
            <a:gdLst/>
            <a:ahLst/>
            <a:cxnLst/>
            <a:rect l="l" t="t" r="r" b="b"/>
            <a:pathLst>
              <a:path h="317500">
                <a:moveTo>
                  <a:pt x="0" y="0"/>
                </a:moveTo>
                <a:lnTo>
                  <a:pt x="0" y="316907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896091" y="5174870"/>
            <a:ext cx="0" cy="320040"/>
          </a:xfrm>
          <a:custGeom>
            <a:avLst/>
            <a:gdLst/>
            <a:ahLst/>
            <a:cxnLst/>
            <a:rect l="l" t="t" r="r" b="b"/>
            <a:pathLst>
              <a:path h="320039">
                <a:moveTo>
                  <a:pt x="0" y="0"/>
                </a:moveTo>
                <a:lnTo>
                  <a:pt x="0" y="319896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967906" y="5173375"/>
            <a:ext cx="0" cy="321945"/>
          </a:xfrm>
          <a:custGeom>
            <a:avLst/>
            <a:gdLst/>
            <a:ahLst/>
            <a:cxnLst/>
            <a:rect l="l" t="t" r="r" b="b"/>
            <a:pathLst>
              <a:path h="321945">
                <a:moveTo>
                  <a:pt x="0" y="0"/>
                </a:moveTo>
                <a:lnTo>
                  <a:pt x="0" y="321391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039721" y="5171893"/>
            <a:ext cx="0" cy="323215"/>
          </a:xfrm>
          <a:custGeom>
            <a:avLst/>
            <a:gdLst/>
            <a:ahLst/>
            <a:cxnLst/>
            <a:rect l="l" t="t" r="r" b="b"/>
            <a:pathLst>
              <a:path h="323214">
                <a:moveTo>
                  <a:pt x="0" y="0"/>
                </a:moveTo>
                <a:lnTo>
                  <a:pt x="0" y="322874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112284" y="5170385"/>
            <a:ext cx="0" cy="324485"/>
          </a:xfrm>
          <a:custGeom>
            <a:avLst/>
            <a:gdLst/>
            <a:ahLst/>
            <a:cxnLst/>
            <a:rect l="l" t="t" r="r" b="b"/>
            <a:pathLst>
              <a:path h="324485">
                <a:moveTo>
                  <a:pt x="0" y="0"/>
                </a:moveTo>
                <a:lnTo>
                  <a:pt x="0" y="324381"/>
                </a:lnTo>
              </a:path>
            </a:pathLst>
          </a:custGeom>
          <a:ln w="3889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184100" y="5168891"/>
            <a:ext cx="0" cy="326390"/>
          </a:xfrm>
          <a:custGeom>
            <a:avLst/>
            <a:gdLst/>
            <a:ahLst/>
            <a:cxnLst/>
            <a:rect l="l" t="t" r="r" b="b"/>
            <a:pathLst>
              <a:path h="326389">
                <a:moveTo>
                  <a:pt x="0" y="0"/>
                </a:moveTo>
                <a:lnTo>
                  <a:pt x="0" y="325876"/>
                </a:lnTo>
              </a:path>
            </a:pathLst>
          </a:custGeom>
          <a:ln w="3889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256663" y="5167408"/>
            <a:ext cx="0" cy="327660"/>
          </a:xfrm>
          <a:custGeom>
            <a:avLst/>
            <a:gdLst/>
            <a:ahLst/>
            <a:cxnLst/>
            <a:rect l="l" t="t" r="r" b="b"/>
            <a:pathLst>
              <a:path h="327660">
                <a:moveTo>
                  <a:pt x="0" y="0"/>
                </a:moveTo>
                <a:lnTo>
                  <a:pt x="0" y="327358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28478" y="5165901"/>
            <a:ext cx="0" cy="328930"/>
          </a:xfrm>
          <a:custGeom>
            <a:avLst/>
            <a:gdLst/>
            <a:ahLst/>
            <a:cxnLst/>
            <a:rect l="l" t="t" r="r" b="b"/>
            <a:pathLst>
              <a:path h="328929">
                <a:moveTo>
                  <a:pt x="0" y="0"/>
                </a:moveTo>
                <a:lnTo>
                  <a:pt x="0" y="328865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400293" y="5165901"/>
            <a:ext cx="0" cy="328930"/>
          </a:xfrm>
          <a:custGeom>
            <a:avLst/>
            <a:gdLst/>
            <a:ahLst/>
            <a:cxnLst/>
            <a:rect l="l" t="t" r="r" b="b"/>
            <a:pathLst>
              <a:path h="328929">
                <a:moveTo>
                  <a:pt x="0" y="0"/>
                </a:moveTo>
                <a:lnTo>
                  <a:pt x="0" y="328865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472109" y="5164406"/>
            <a:ext cx="0" cy="330835"/>
          </a:xfrm>
          <a:custGeom>
            <a:avLst/>
            <a:gdLst/>
            <a:ahLst/>
            <a:cxnLst/>
            <a:rect l="l" t="t" r="r" b="b"/>
            <a:pathLst>
              <a:path h="330835">
                <a:moveTo>
                  <a:pt x="0" y="0"/>
                </a:moveTo>
                <a:lnTo>
                  <a:pt x="0" y="330360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543924" y="5162924"/>
            <a:ext cx="0" cy="332105"/>
          </a:xfrm>
          <a:custGeom>
            <a:avLst/>
            <a:gdLst/>
            <a:ahLst/>
            <a:cxnLst/>
            <a:rect l="l" t="t" r="r" b="b"/>
            <a:pathLst>
              <a:path h="332104">
                <a:moveTo>
                  <a:pt x="0" y="0"/>
                </a:moveTo>
                <a:lnTo>
                  <a:pt x="0" y="331843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616487" y="5161416"/>
            <a:ext cx="0" cy="333375"/>
          </a:xfrm>
          <a:custGeom>
            <a:avLst/>
            <a:gdLst/>
            <a:ahLst/>
            <a:cxnLst/>
            <a:rect l="l" t="t" r="r" b="b"/>
            <a:pathLst>
              <a:path h="333375">
                <a:moveTo>
                  <a:pt x="0" y="0"/>
                </a:moveTo>
                <a:lnTo>
                  <a:pt x="0" y="333350"/>
                </a:lnTo>
              </a:path>
            </a:pathLst>
          </a:custGeom>
          <a:ln w="3889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688302" y="5159921"/>
            <a:ext cx="0" cy="335280"/>
          </a:xfrm>
          <a:custGeom>
            <a:avLst/>
            <a:gdLst/>
            <a:ahLst/>
            <a:cxnLst/>
            <a:rect l="l" t="t" r="r" b="b"/>
            <a:pathLst>
              <a:path h="335279">
                <a:moveTo>
                  <a:pt x="0" y="0"/>
                </a:moveTo>
                <a:lnTo>
                  <a:pt x="0" y="334845"/>
                </a:lnTo>
              </a:path>
            </a:pathLst>
          </a:custGeom>
          <a:ln w="3889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760865" y="5158426"/>
            <a:ext cx="0" cy="336550"/>
          </a:xfrm>
          <a:custGeom>
            <a:avLst/>
            <a:gdLst/>
            <a:ahLst/>
            <a:cxnLst/>
            <a:rect l="l" t="t" r="r" b="b"/>
            <a:pathLst>
              <a:path h="336550">
                <a:moveTo>
                  <a:pt x="0" y="0"/>
                </a:moveTo>
                <a:lnTo>
                  <a:pt x="0" y="336340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832680" y="5156932"/>
            <a:ext cx="0" cy="338455"/>
          </a:xfrm>
          <a:custGeom>
            <a:avLst/>
            <a:gdLst/>
            <a:ahLst/>
            <a:cxnLst/>
            <a:rect l="l" t="t" r="r" b="b"/>
            <a:pathLst>
              <a:path h="338454">
                <a:moveTo>
                  <a:pt x="0" y="0"/>
                </a:moveTo>
                <a:lnTo>
                  <a:pt x="0" y="337834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904496" y="5155437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329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976311" y="5153942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824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048126" y="5152447"/>
            <a:ext cx="0" cy="342900"/>
          </a:xfrm>
          <a:custGeom>
            <a:avLst/>
            <a:gdLst/>
            <a:ahLst/>
            <a:cxnLst/>
            <a:rect l="l" t="t" r="r" b="b"/>
            <a:pathLst>
              <a:path h="342900">
                <a:moveTo>
                  <a:pt x="0" y="0"/>
                </a:moveTo>
                <a:lnTo>
                  <a:pt x="0" y="342319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120689" y="5150952"/>
            <a:ext cx="0" cy="344170"/>
          </a:xfrm>
          <a:custGeom>
            <a:avLst/>
            <a:gdLst/>
            <a:ahLst/>
            <a:cxnLst/>
            <a:rect l="l" t="t" r="r" b="b"/>
            <a:pathLst>
              <a:path h="344170">
                <a:moveTo>
                  <a:pt x="0" y="0"/>
                </a:moveTo>
                <a:lnTo>
                  <a:pt x="0" y="343814"/>
                </a:lnTo>
              </a:path>
            </a:pathLst>
          </a:custGeom>
          <a:ln w="3889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193252" y="5149458"/>
            <a:ext cx="0" cy="345440"/>
          </a:xfrm>
          <a:custGeom>
            <a:avLst/>
            <a:gdLst/>
            <a:ahLst/>
            <a:cxnLst/>
            <a:rect l="l" t="t" r="r" b="b"/>
            <a:pathLst>
              <a:path h="345439">
                <a:moveTo>
                  <a:pt x="0" y="0"/>
                </a:moveTo>
                <a:lnTo>
                  <a:pt x="0" y="345309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265067" y="5147963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6804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336883" y="5146468"/>
            <a:ext cx="0" cy="348615"/>
          </a:xfrm>
          <a:custGeom>
            <a:avLst/>
            <a:gdLst/>
            <a:ahLst/>
            <a:cxnLst/>
            <a:rect l="l" t="t" r="r" b="b"/>
            <a:pathLst>
              <a:path h="348614">
                <a:moveTo>
                  <a:pt x="0" y="0"/>
                </a:moveTo>
                <a:lnTo>
                  <a:pt x="0" y="348298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408698" y="5144973"/>
            <a:ext cx="0" cy="349885"/>
          </a:xfrm>
          <a:custGeom>
            <a:avLst/>
            <a:gdLst/>
            <a:ahLst/>
            <a:cxnLst/>
            <a:rect l="l" t="t" r="r" b="b"/>
            <a:pathLst>
              <a:path h="349885">
                <a:moveTo>
                  <a:pt x="0" y="0"/>
                </a:moveTo>
                <a:lnTo>
                  <a:pt x="0" y="349793"/>
                </a:lnTo>
              </a:path>
            </a:pathLst>
          </a:custGeom>
          <a:ln w="4039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474529" y="5143478"/>
            <a:ext cx="0" cy="351790"/>
          </a:xfrm>
          <a:custGeom>
            <a:avLst/>
            <a:gdLst/>
            <a:ahLst/>
            <a:cxnLst/>
            <a:rect l="l" t="t" r="r" b="b"/>
            <a:pathLst>
              <a:path h="351789">
                <a:moveTo>
                  <a:pt x="0" y="0"/>
                </a:moveTo>
                <a:lnTo>
                  <a:pt x="0" y="351288"/>
                </a:lnTo>
              </a:path>
            </a:pathLst>
          </a:custGeom>
          <a:ln w="28427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395277" y="5258581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467092" y="5249612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19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538907" y="5248117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610722" y="5243633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682538" y="5240643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19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754353" y="5239148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19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827664" y="5237666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82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899479" y="523167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91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971294" y="5227189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043109" y="5218221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19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114925" y="5218221"/>
            <a:ext cx="33020" cy="0"/>
          </a:xfrm>
          <a:custGeom>
            <a:avLst/>
            <a:gdLst/>
            <a:ahLst/>
            <a:cxnLst/>
            <a:rect l="l" t="t" r="r" b="b"/>
            <a:pathLst>
              <a:path w="33019">
                <a:moveTo>
                  <a:pt x="32915" y="0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186740" y="5218221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19" h="1904">
                <a:moveTo>
                  <a:pt x="32915" y="149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258555" y="5219715"/>
            <a:ext cx="33020" cy="0"/>
          </a:xfrm>
          <a:custGeom>
            <a:avLst/>
            <a:gdLst/>
            <a:ahLst/>
            <a:cxnLst/>
            <a:rect l="l" t="t" r="r" b="b"/>
            <a:pathLst>
              <a:path w="33020">
                <a:moveTo>
                  <a:pt x="32915" y="0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331866" y="5218221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403682" y="5216726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475497" y="5215231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547312" y="521224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619127" y="5209251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690942" y="5209251"/>
            <a:ext cx="33020" cy="0"/>
          </a:xfrm>
          <a:custGeom>
            <a:avLst/>
            <a:gdLst/>
            <a:ahLst/>
            <a:cxnLst/>
            <a:rect l="l" t="t" r="r" b="b"/>
            <a:pathLst>
              <a:path w="33020">
                <a:moveTo>
                  <a:pt x="32915" y="0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764253" y="520177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836069" y="5198787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907884" y="5195797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979699" y="5192808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051514" y="5189818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123330" y="5189818"/>
            <a:ext cx="33020" cy="0"/>
          </a:xfrm>
          <a:custGeom>
            <a:avLst/>
            <a:gdLst/>
            <a:ahLst/>
            <a:cxnLst/>
            <a:rect l="l" t="t" r="r" b="b"/>
            <a:pathLst>
              <a:path w="33020">
                <a:moveTo>
                  <a:pt x="32915" y="0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195145" y="5189818"/>
            <a:ext cx="33020" cy="0"/>
          </a:xfrm>
          <a:custGeom>
            <a:avLst/>
            <a:gdLst/>
            <a:ahLst/>
            <a:cxnLst/>
            <a:rect l="l" t="t" r="r" b="b"/>
            <a:pathLst>
              <a:path w="33020">
                <a:moveTo>
                  <a:pt x="32915" y="0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268456" y="5189818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19" y="0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340271" y="5186829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412086" y="5185334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483901" y="5183839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555717" y="5182344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627532" y="5180849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699347" y="5179354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772659" y="5177859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844474" y="5174870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916289" y="5173375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988104" y="5171893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82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059919" y="5170385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507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5131734" y="5168891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203549" y="5167408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82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276861" y="5165901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507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348676" y="5165901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19" y="0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420491" y="5164406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492307" y="5162924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82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564122" y="5161416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507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635937" y="5159921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707752" y="5158426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5781063" y="5156932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5852878" y="5155437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924694" y="5153942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996509" y="5152447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6068324" y="5150952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140139" y="5149458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213450" y="5147963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285265" y="5146468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6357081" y="5144973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6428896" y="5143478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2384056" y="5038889"/>
            <a:ext cx="0" cy="224790"/>
          </a:xfrm>
          <a:custGeom>
            <a:avLst/>
            <a:gdLst/>
            <a:ahLst/>
            <a:cxnLst/>
            <a:rect l="l" t="t" r="r" b="b"/>
            <a:pathLst>
              <a:path h="224789">
                <a:moveTo>
                  <a:pt x="0" y="0"/>
                </a:moveTo>
                <a:lnTo>
                  <a:pt x="0" y="224176"/>
                </a:lnTo>
              </a:path>
            </a:pathLst>
          </a:custGeom>
          <a:ln w="22442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2446894" y="5032909"/>
            <a:ext cx="0" cy="226060"/>
          </a:xfrm>
          <a:custGeom>
            <a:avLst/>
            <a:gdLst/>
            <a:ahLst/>
            <a:cxnLst/>
            <a:rect l="l" t="t" r="r" b="b"/>
            <a:pathLst>
              <a:path h="226060">
                <a:moveTo>
                  <a:pt x="0" y="0"/>
                </a:moveTo>
                <a:lnTo>
                  <a:pt x="0" y="225671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2518709" y="5023940"/>
            <a:ext cx="0" cy="226060"/>
          </a:xfrm>
          <a:custGeom>
            <a:avLst/>
            <a:gdLst/>
            <a:ahLst/>
            <a:cxnLst/>
            <a:rect l="l" t="t" r="r" b="b"/>
            <a:pathLst>
              <a:path h="226060">
                <a:moveTo>
                  <a:pt x="0" y="0"/>
                </a:moveTo>
                <a:lnTo>
                  <a:pt x="0" y="225671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2590524" y="5022445"/>
            <a:ext cx="0" cy="226060"/>
          </a:xfrm>
          <a:custGeom>
            <a:avLst/>
            <a:gdLst/>
            <a:ahLst/>
            <a:cxnLst/>
            <a:rect l="l" t="t" r="r" b="b"/>
            <a:pathLst>
              <a:path h="226060">
                <a:moveTo>
                  <a:pt x="0" y="0"/>
                </a:moveTo>
                <a:lnTo>
                  <a:pt x="0" y="225671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2663088" y="5013476"/>
            <a:ext cx="0" cy="230504"/>
          </a:xfrm>
          <a:custGeom>
            <a:avLst/>
            <a:gdLst/>
            <a:ahLst/>
            <a:cxnLst/>
            <a:rect l="l" t="t" r="r" b="b"/>
            <a:pathLst>
              <a:path h="230504">
                <a:moveTo>
                  <a:pt x="0" y="0"/>
                </a:moveTo>
                <a:lnTo>
                  <a:pt x="0" y="230156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2734903" y="5010487"/>
            <a:ext cx="0" cy="230504"/>
          </a:xfrm>
          <a:custGeom>
            <a:avLst/>
            <a:gdLst/>
            <a:ahLst/>
            <a:cxnLst/>
            <a:rect l="l" t="t" r="r" b="b"/>
            <a:pathLst>
              <a:path h="230504">
                <a:moveTo>
                  <a:pt x="0" y="0"/>
                </a:moveTo>
                <a:lnTo>
                  <a:pt x="0" y="230156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2807466" y="5008992"/>
            <a:ext cx="0" cy="230504"/>
          </a:xfrm>
          <a:custGeom>
            <a:avLst/>
            <a:gdLst/>
            <a:ahLst/>
            <a:cxnLst/>
            <a:rect l="l" t="t" r="r" b="b"/>
            <a:pathLst>
              <a:path h="230504">
                <a:moveTo>
                  <a:pt x="0" y="0"/>
                </a:moveTo>
                <a:lnTo>
                  <a:pt x="0" y="230156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879281" y="5007497"/>
            <a:ext cx="0" cy="230504"/>
          </a:xfrm>
          <a:custGeom>
            <a:avLst/>
            <a:gdLst/>
            <a:ahLst/>
            <a:cxnLst/>
            <a:rect l="l" t="t" r="r" b="b"/>
            <a:pathLst>
              <a:path h="230504">
                <a:moveTo>
                  <a:pt x="0" y="0"/>
                </a:moveTo>
                <a:lnTo>
                  <a:pt x="0" y="230168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951096" y="4997033"/>
            <a:ext cx="0" cy="234950"/>
          </a:xfrm>
          <a:custGeom>
            <a:avLst/>
            <a:gdLst/>
            <a:ahLst/>
            <a:cxnLst/>
            <a:rect l="l" t="t" r="r" b="b"/>
            <a:pathLst>
              <a:path h="234950">
                <a:moveTo>
                  <a:pt x="0" y="0"/>
                </a:moveTo>
                <a:lnTo>
                  <a:pt x="0" y="234640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3022911" y="4991054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135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3094727" y="4982085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135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3167290" y="4980590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630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239105" y="4977600"/>
            <a:ext cx="0" cy="242570"/>
          </a:xfrm>
          <a:custGeom>
            <a:avLst/>
            <a:gdLst/>
            <a:ahLst/>
            <a:cxnLst/>
            <a:rect l="l" t="t" r="r" b="b"/>
            <a:pathLst>
              <a:path h="242570">
                <a:moveTo>
                  <a:pt x="0" y="0"/>
                </a:moveTo>
                <a:lnTo>
                  <a:pt x="0" y="242115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3311668" y="4976105"/>
            <a:ext cx="0" cy="243840"/>
          </a:xfrm>
          <a:custGeom>
            <a:avLst/>
            <a:gdLst/>
            <a:ahLst/>
            <a:cxnLst/>
            <a:rect l="l" t="t" r="r" b="b"/>
            <a:pathLst>
              <a:path h="243839">
                <a:moveTo>
                  <a:pt x="0" y="0"/>
                </a:moveTo>
                <a:lnTo>
                  <a:pt x="0" y="243609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3383484" y="4973116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5104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455299" y="4971621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5104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527114" y="4965641"/>
            <a:ext cx="0" cy="250190"/>
          </a:xfrm>
          <a:custGeom>
            <a:avLst/>
            <a:gdLst/>
            <a:ahLst/>
            <a:cxnLst/>
            <a:rect l="l" t="t" r="r" b="b"/>
            <a:pathLst>
              <a:path h="250189">
                <a:moveTo>
                  <a:pt x="0" y="0"/>
                </a:moveTo>
                <a:lnTo>
                  <a:pt x="0" y="249589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3598929" y="4962652"/>
            <a:ext cx="0" cy="250190"/>
          </a:xfrm>
          <a:custGeom>
            <a:avLst/>
            <a:gdLst/>
            <a:ahLst/>
            <a:cxnLst/>
            <a:rect l="l" t="t" r="r" b="b"/>
            <a:pathLst>
              <a:path h="250189">
                <a:moveTo>
                  <a:pt x="0" y="0"/>
                </a:moveTo>
                <a:lnTo>
                  <a:pt x="0" y="249589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3671492" y="4958167"/>
            <a:ext cx="0" cy="251460"/>
          </a:xfrm>
          <a:custGeom>
            <a:avLst/>
            <a:gdLst/>
            <a:ahLst/>
            <a:cxnLst/>
            <a:rect l="l" t="t" r="r" b="b"/>
            <a:pathLst>
              <a:path h="251460">
                <a:moveTo>
                  <a:pt x="0" y="0"/>
                </a:moveTo>
                <a:lnTo>
                  <a:pt x="0" y="251084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3744055" y="4956672"/>
            <a:ext cx="0" cy="252729"/>
          </a:xfrm>
          <a:custGeom>
            <a:avLst/>
            <a:gdLst/>
            <a:ahLst/>
            <a:cxnLst/>
            <a:rect l="l" t="t" r="r" b="b"/>
            <a:pathLst>
              <a:path h="252729">
                <a:moveTo>
                  <a:pt x="0" y="0"/>
                </a:moveTo>
                <a:lnTo>
                  <a:pt x="0" y="252578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3815871" y="4946208"/>
            <a:ext cx="0" cy="255904"/>
          </a:xfrm>
          <a:custGeom>
            <a:avLst/>
            <a:gdLst/>
            <a:ahLst/>
            <a:cxnLst/>
            <a:rect l="l" t="t" r="r" b="b"/>
            <a:pathLst>
              <a:path h="255904">
                <a:moveTo>
                  <a:pt x="0" y="0"/>
                </a:moveTo>
                <a:lnTo>
                  <a:pt x="0" y="255568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3887686" y="4941724"/>
            <a:ext cx="0" cy="257175"/>
          </a:xfrm>
          <a:custGeom>
            <a:avLst/>
            <a:gdLst/>
            <a:ahLst/>
            <a:cxnLst/>
            <a:rect l="l" t="t" r="r" b="b"/>
            <a:pathLst>
              <a:path h="257175">
                <a:moveTo>
                  <a:pt x="0" y="0"/>
                </a:moveTo>
                <a:lnTo>
                  <a:pt x="0" y="257063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3959501" y="4937239"/>
            <a:ext cx="0" cy="259079"/>
          </a:xfrm>
          <a:custGeom>
            <a:avLst/>
            <a:gdLst/>
            <a:ahLst/>
            <a:cxnLst/>
            <a:rect l="l" t="t" r="r" b="b"/>
            <a:pathLst>
              <a:path h="259079">
                <a:moveTo>
                  <a:pt x="0" y="0"/>
                </a:moveTo>
                <a:lnTo>
                  <a:pt x="0" y="258558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4031316" y="4932755"/>
            <a:ext cx="0" cy="260350"/>
          </a:xfrm>
          <a:custGeom>
            <a:avLst/>
            <a:gdLst/>
            <a:ahLst/>
            <a:cxnLst/>
            <a:rect l="l" t="t" r="r" b="b"/>
            <a:pathLst>
              <a:path h="260350">
                <a:moveTo>
                  <a:pt x="0" y="0"/>
                </a:moveTo>
                <a:lnTo>
                  <a:pt x="0" y="260053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4103880" y="4925281"/>
            <a:ext cx="0" cy="264795"/>
          </a:xfrm>
          <a:custGeom>
            <a:avLst/>
            <a:gdLst/>
            <a:ahLst/>
            <a:cxnLst/>
            <a:rect l="l" t="t" r="r" b="b"/>
            <a:pathLst>
              <a:path h="264795">
                <a:moveTo>
                  <a:pt x="0" y="0"/>
                </a:moveTo>
                <a:lnTo>
                  <a:pt x="0" y="264537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4175695" y="4923786"/>
            <a:ext cx="0" cy="266065"/>
          </a:xfrm>
          <a:custGeom>
            <a:avLst/>
            <a:gdLst/>
            <a:ahLst/>
            <a:cxnLst/>
            <a:rect l="l" t="t" r="r" b="b"/>
            <a:pathLst>
              <a:path h="266064">
                <a:moveTo>
                  <a:pt x="0" y="0"/>
                </a:moveTo>
                <a:lnTo>
                  <a:pt x="0" y="266032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4248258" y="4923786"/>
            <a:ext cx="0" cy="266065"/>
          </a:xfrm>
          <a:custGeom>
            <a:avLst/>
            <a:gdLst/>
            <a:ahLst/>
            <a:cxnLst/>
            <a:rect l="l" t="t" r="r" b="b"/>
            <a:pathLst>
              <a:path h="266064">
                <a:moveTo>
                  <a:pt x="0" y="0"/>
                </a:moveTo>
                <a:lnTo>
                  <a:pt x="0" y="266032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4320073" y="4922291"/>
            <a:ext cx="0" cy="267970"/>
          </a:xfrm>
          <a:custGeom>
            <a:avLst/>
            <a:gdLst/>
            <a:ahLst/>
            <a:cxnLst/>
            <a:rect l="l" t="t" r="r" b="b"/>
            <a:pathLst>
              <a:path h="267970">
                <a:moveTo>
                  <a:pt x="0" y="0"/>
                </a:moveTo>
                <a:lnTo>
                  <a:pt x="0" y="267527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4391888" y="4917806"/>
            <a:ext cx="0" cy="269240"/>
          </a:xfrm>
          <a:custGeom>
            <a:avLst/>
            <a:gdLst/>
            <a:ahLst/>
            <a:cxnLst/>
            <a:rect l="l" t="t" r="r" b="b"/>
            <a:pathLst>
              <a:path h="269239">
                <a:moveTo>
                  <a:pt x="0" y="0"/>
                </a:moveTo>
                <a:lnTo>
                  <a:pt x="0" y="269022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4463703" y="4916311"/>
            <a:ext cx="0" cy="269240"/>
          </a:xfrm>
          <a:custGeom>
            <a:avLst/>
            <a:gdLst/>
            <a:ahLst/>
            <a:cxnLst/>
            <a:rect l="l" t="t" r="r" b="b"/>
            <a:pathLst>
              <a:path h="269239">
                <a:moveTo>
                  <a:pt x="0" y="0"/>
                </a:moveTo>
                <a:lnTo>
                  <a:pt x="0" y="269022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4535519" y="4913322"/>
            <a:ext cx="0" cy="270510"/>
          </a:xfrm>
          <a:custGeom>
            <a:avLst/>
            <a:gdLst/>
            <a:ahLst/>
            <a:cxnLst/>
            <a:rect l="l" t="t" r="r" b="b"/>
            <a:pathLst>
              <a:path h="270510">
                <a:moveTo>
                  <a:pt x="0" y="0"/>
                </a:moveTo>
                <a:lnTo>
                  <a:pt x="0" y="270517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4608082" y="4910332"/>
            <a:ext cx="0" cy="272415"/>
          </a:xfrm>
          <a:custGeom>
            <a:avLst/>
            <a:gdLst/>
            <a:ahLst/>
            <a:cxnLst/>
            <a:rect l="l" t="t" r="r" b="b"/>
            <a:pathLst>
              <a:path h="272414">
                <a:moveTo>
                  <a:pt x="0" y="0"/>
                </a:moveTo>
                <a:lnTo>
                  <a:pt x="0" y="272011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4679897" y="4907342"/>
            <a:ext cx="0" cy="273685"/>
          </a:xfrm>
          <a:custGeom>
            <a:avLst/>
            <a:gdLst/>
            <a:ahLst/>
            <a:cxnLst/>
            <a:rect l="l" t="t" r="r" b="b"/>
            <a:pathLst>
              <a:path h="273685">
                <a:moveTo>
                  <a:pt x="0" y="0"/>
                </a:moveTo>
                <a:lnTo>
                  <a:pt x="0" y="273506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4752461" y="4904353"/>
            <a:ext cx="0" cy="275590"/>
          </a:xfrm>
          <a:custGeom>
            <a:avLst/>
            <a:gdLst/>
            <a:ahLst/>
            <a:cxnLst/>
            <a:rect l="l" t="t" r="r" b="b"/>
            <a:pathLst>
              <a:path h="275589">
                <a:moveTo>
                  <a:pt x="0" y="0"/>
                </a:moveTo>
                <a:lnTo>
                  <a:pt x="0" y="275001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4824276" y="4901363"/>
            <a:ext cx="0" cy="276860"/>
          </a:xfrm>
          <a:custGeom>
            <a:avLst/>
            <a:gdLst/>
            <a:ahLst/>
            <a:cxnLst/>
            <a:rect l="l" t="t" r="r" b="b"/>
            <a:pathLst>
              <a:path h="276860">
                <a:moveTo>
                  <a:pt x="0" y="0"/>
                </a:moveTo>
                <a:lnTo>
                  <a:pt x="0" y="276496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4896091" y="4898373"/>
            <a:ext cx="0" cy="276860"/>
          </a:xfrm>
          <a:custGeom>
            <a:avLst/>
            <a:gdLst/>
            <a:ahLst/>
            <a:cxnLst/>
            <a:rect l="l" t="t" r="r" b="b"/>
            <a:pathLst>
              <a:path h="276860">
                <a:moveTo>
                  <a:pt x="0" y="0"/>
                </a:moveTo>
                <a:lnTo>
                  <a:pt x="0" y="276496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4967906" y="4895384"/>
            <a:ext cx="0" cy="278130"/>
          </a:xfrm>
          <a:custGeom>
            <a:avLst/>
            <a:gdLst/>
            <a:ahLst/>
            <a:cxnLst/>
            <a:rect l="l" t="t" r="r" b="b"/>
            <a:pathLst>
              <a:path h="278129">
                <a:moveTo>
                  <a:pt x="0" y="0"/>
                </a:moveTo>
                <a:lnTo>
                  <a:pt x="0" y="277991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5039721" y="4892394"/>
            <a:ext cx="0" cy="280035"/>
          </a:xfrm>
          <a:custGeom>
            <a:avLst/>
            <a:gdLst/>
            <a:ahLst/>
            <a:cxnLst/>
            <a:rect l="l" t="t" r="r" b="b"/>
            <a:pathLst>
              <a:path h="280035">
                <a:moveTo>
                  <a:pt x="0" y="0"/>
                </a:moveTo>
                <a:lnTo>
                  <a:pt x="0" y="279498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5112284" y="4889404"/>
            <a:ext cx="0" cy="281305"/>
          </a:xfrm>
          <a:custGeom>
            <a:avLst/>
            <a:gdLst/>
            <a:ahLst/>
            <a:cxnLst/>
            <a:rect l="l" t="t" r="r" b="b"/>
            <a:pathLst>
              <a:path h="281304">
                <a:moveTo>
                  <a:pt x="0" y="0"/>
                </a:moveTo>
                <a:lnTo>
                  <a:pt x="0" y="280981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5184100" y="4887909"/>
            <a:ext cx="0" cy="281305"/>
          </a:xfrm>
          <a:custGeom>
            <a:avLst/>
            <a:gdLst/>
            <a:ahLst/>
            <a:cxnLst/>
            <a:rect l="l" t="t" r="r" b="b"/>
            <a:pathLst>
              <a:path h="281304">
                <a:moveTo>
                  <a:pt x="0" y="0"/>
                </a:moveTo>
                <a:lnTo>
                  <a:pt x="0" y="280981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256663" y="4884920"/>
            <a:ext cx="0" cy="282575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488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328478" y="4881930"/>
            <a:ext cx="0" cy="284480"/>
          </a:xfrm>
          <a:custGeom>
            <a:avLst/>
            <a:gdLst/>
            <a:ahLst/>
            <a:cxnLst/>
            <a:rect l="l" t="t" r="r" b="b"/>
            <a:pathLst>
              <a:path h="284479">
                <a:moveTo>
                  <a:pt x="0" y="0"/>
                </a:moveTo>
                <a:lnTo>
                  <a:pt x="0" y="283970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5400293" y="4878940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0"/>
                </a:moveTo>
                <a:lnTo>
                  <a:pt x="0" y="286960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472109" y="4875951"/>
            <a:ext cx="0" cy="288925"/>
          </a:xfrm>
          <a:custGeom>
            <a:avLst/>
            <a:gdLst/>
            <a:ahLst/>
            <a:cxnLst/>
            <a:rect l="l" t="t" r="r" b="b"/>
            <a:pathLst>
              <a:path h="288925">
                <a:moveTo>
                  <a:pt x="0" y="0"/>
                </a:moveTo>
                <a:lnTo>
                  <a:pt x="0" y="288455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543924" y="4872961"/>
            <a:ext cx="0" cy="290195"/>
          </a:xfrm>
          <a:custGeom>
            <a:avLst/>
            <a:gdLst/>
            <a:ahLst/>
            <a:cxnLst/>
            <a:rect l="l" t="t" r="r" b="b"/>
            <a:pathLst>
              <a:path h="290195">
                <a:moveTo>
                  <a:pt x="0" y="0"/>
                </a:moveTo>
                <a:lnTo>
                  <a:pt x="0" y="289962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5616487" y="4869971"/>
            <a:ext cx="0" cy="291465"/>
          </a:xfrm>
          <a:custGeom>
            <a:avLst/>
            <a:gdLst/>
            <a:ahLst/>
            <a:cxnLst/>
            <a:rect l="l" t="t" r="r" b="b"/>
            <a:pathLst>
              <a:path h="291464">
                <a:moveTo>
                  <a:pt x="0" y="0"/>
                </a:moveTo>
                <a:lnTo>
                  <a:pt x="0" y="291444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688302" y="4866981"/>
            <a:ext cx="0" cy="293370"/>
          </a:xfrm>
          <a:custGeom>
            <a:avLst/>
            <a:gdLst/>
            <a:ahLst/>
            <a:cxnLst/>
            <a:rect l="l" t="t" r="r" b="b"/>
            <a:pathLst>
              <a:path h="293370">
                <a:moveTo>
                  <a:pt x="0" y="0"/>
                </a:moveTo>
                <a:lnTo>
                  <a:pt x="0" y="292939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760865" y="4863992"/>
            <a:ext cx="0" cy="294640"/>
          </a:xfrm>
          <a:custGeom>
            <a:avLst/>
            <a:gdLst/>
            <a:ahLst/>
            <a:cxnLst/>
            <a:rect l="l" t="t" r="r" b="b"/>
            <a:pathLst>
              <a:path h="294639">
                <a:moveTo>
                  <a:pt x="0" y="0"/>
                </a:moveTo>
                <a:lnTo>
                  <a:pt x="0" y="294434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5832680" y="4862497"/>
            <a:ext cx="0" cy="294640"/>
          </a:xfrm>
          <a:custGeom>
            <a:avLst/>
            <a:gdLst/>
            <a:ahLst/>
            <a:cxnLst/>
            <a:rect l="l" t="t" r="r" b="b"/>
            <a:pathLst>
              <a:path h="294639">
                <a:moveTo>
                  <a:pt x="0" y="0"/>
                </a:moveTo>
                <a:lnTo>
                  <a:pt x="0" y="294434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5904496" y="4859508"/>
            <a:ext cx="0" cy="296545"/>
          </a:xfrm>
          <a:custGeom>
            <a:avLst/>
            <a:gdLst/>
            <a:ahLst/>
            <a:cxnLst/>
            <a:rect l="l" t="t" r="r" b="b"/>
            <a:pathLst>
              <a:path h="296545">
                <a:moveTo>
                  <a:pt x="0" y="0"/>
                </a:moveTo>
                <a:lnTo>
                  <a:pt x="0" y="295929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5976311" y="4856518"/>
            <a:ext cx="0" cy="297815"/>
          </a:xfrm>
          <a:custGeom>
            <a:avLst/>
            <a:gdLst/>
            <a:ahLst/>
            <a:cxnLst/>
            <a:rect l="l" t="t" r="r" b="b"/>
            <a:pathLst>
              <a:path h="297814">
                <a:moveTo>
                  <a:pt x="0" y="0"/>
                </a:moveTo>
                <a:lnTo>
                  <a:pt x="0" y="297424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6048126" y="4853528"/>
            <a:ext cx="0" cy="299085"/>
          </a:xfrm>
          <a:custGeom>
            <a:avLst/>
            <a:gdLst/>
            <a:ahLst/>
            <a:cxnLst/>
            <a:rect l="l" t="t" r="r" b="b"/>
            <a:pathLst>
              <a:path h="299085">
                <a:moveTo>
                  <a:pt x="0" y="0"/>
                </a:moveTo>
                <a:lnTo>
                  <a:pt x="0" y="298919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6120689" y="4850538"/>
            <a:ext cx="0" cy="300990"/>
          </a:xfrm>
          <a:custGeom>
            <a:avLst/>
            <a:gdLst/>
            <a:ahLst/>
            <a:cxnLst/>
            <a:rect l="l" t="t" r="r" b="b"/>
            <a:pathLst>
              <a:path h="300989">
                <a:moveTo>
                  <a:pt x="0" y="0"/>
                </a:moveTo>
                <a:lnTo>
                  <a:pt x="0" y="300414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6193252" y="4847549"/>
            <a:ext cx="0" cy="302260"/>
          </a:xfrm>
          <a:custGeom>
            <a:avLst/>
            <a:gdLst/>
            <a:ahLst/>
            <a:cxnLst/>
            <a:rect l="l" t="t" r="r" b="b"/>
            <a:pathLst>
              <a:path h="302260">
                <a:moveTo>
                  <a:pt x="0" y="0"/>
                </a:moveTo>
                <a:lnTo>
                  <a:pt x="0" y="301908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6265067" y="4844559"/>
            <a:ext cx="0" cy="303530"/>
          </a:xfrm>
          <a:custGeom>
            <a:avLst/>
            <a:gdLst/>
            <a:ahLst/>
            <a:cxnLst/>
            <a:rect l="l" t="t" r="r" b="b"/>
            <a:pathLst>
              <a:path h="303529">
                <a:moveTo>
                  <a:pt x="0" y="0"/>
                </a:moveTo>
                <a:lnTo>
                  <a:pt x="0" y="303403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6336883" y="4841569"/>
            <a:ext cx="0" cy="305435"/>
          </a:xfrm>
          <a:custGeom>
            <a:avLst/>
            <a:gdLst/>
            <a:ahLst/>
            <a:cxnLst/>
            <a:rect l="l" t="t" r="r" b="b"/>
            <a:pathLst>
              <a:path h="305435">
                <a:moveTo>
                  <a:pt x="0" y="0"/>
                </a:moveTo>
                <a:lnTo>
                  <a:pt x="0" y="304898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6408698" y="4838579"/>
            <a:ext cx="0" cy="306705"/>
          </a:xfrm>
          <a:custGeom>
            <a:avLst/>
            <a:gdLst/>
            <a:ahLst/>
            <a:cxnLst/>
            <a:rect l="l" t="t" r="r" b="b"/>
            <a:pathLst>
              <a:path h="306704">
                <a:moveTo>
                  <a:pt x="0" y="0"/>
                </a:moveTo>
                <a:lnTo>
                  <a:pt x="0" y="306393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6474529" y="4835590"/>
            <a:ext cx="0" cy="307975"/>
          </a:xfrm>
          <a:custGeom>
            <a:avLst/>
            <a:gdLst/>
            <a:ahLst/>
            <a:cxnLst/>
            <a:rect l="l" t="t" r="r" b="b"/>
            <a:pathLst>
              <a:path h="307975">
                <a:moveTo>
                  <a:pt x="0" y="0"/>
                </a:moveTo>
                <a:lnTo>
                  <a:pt x="0" y="307888"/>
                </a:lnTo>
              </a:path>
            </a:pathLst>
          </a:custGeom>
          <a:ln w="28427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2395277" y="503290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2467092" y="5023940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19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2538907" y="5022445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2610722" y="5013476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19" h="9525">
                <a:moveTo>
                  <a:pt x="32915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2682538" y="5010487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19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2754353" y="5008992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19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2827664" y="5007497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2899479" y="4997033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19" y="0"/>
                </a:moveTo>
                <a:lnTo>
                  <a:pt x="0" y="10463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2971294" y="499105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3043109" y="4982085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19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3114925" y="4980590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19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3186740" y="4977600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19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3258555" y="4976105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3331866" y="4973116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3403682" y="4971621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3475497" y="496564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3547312" y="4962652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3619127" y="4958167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3690942" y="4956672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3764253" y="4946208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19" y="0"/>
                </a:moveTo>
                <a:lnTo>
                  <a:pt x="0" y="10463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3836069" y="4941724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3907884" y="4937239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3979699" y="4932755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4051514" y="4925281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4123330" y="4923786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4195145" y="4923786"/>
            <a:ext cx="33020" cy="0"/>
          </a:xfrm>
          <a:custGeom>
            <a:avLst/>
            <a:gdLst/>
            <a:ahLst/>
            <a:cxnLst/>
            <a:rect l="l" t="t" r="r" b="b"/>
            <a:pathLst>
              <a:path w="33020">
                <a:moveTo>
                  <a:pt x="32915" y="0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4268456" y="4922291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4340271" y="4917806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4412086" y="4916311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4483901" y="4913322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4555717" y="4910332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4627532" y="4907342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4699347" y="4904353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4772659" y="4901363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4844474" y="4898373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4916289" y="4895384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4988104" y="4892394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5059919" y="4889404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5131734" y="4887909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5203549" y="4884920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5276861" y="4881930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5348676" y="4878940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5420491" y="487595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5492307" y="487296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5564122" y="4869971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5635937" y="4866981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5707752" y="4863992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5781063" y="4862497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5852878" y="4859508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5924694" y="4856518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5996509" y="4853528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6068324" y="4850538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6140139" y="4847549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6213450" y="4844559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6285265" y="4841569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6357081" y="4838579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6428896" y="4835590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2384056" y="4849043"/>
            <a:ext cx="0" cy="189865"/>
          </a:xfrm>
          <a:custGeom>
            <a:avLst/>
            <a:gdLst/>
            <a:ahLst/>
            <a:cxnLst/>
            <a:rect l="l" t="t" r="r" b="b"/>
            <a:pathLst>
              <a:path h="189864">
                <a:moveTo>
                  <a:pt x="0" y="0"/>
                </a:moveTo>
                <a:lnTo>
                  <a:pt x="0" y="189845"/>
                </a:lnTo>
              </a:path>
            </a:pathLst>
          </a:custGeom>
          <a:ln w="22442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2446894" y="4835590"/>
            <a:ext cx="0" cy="197485"/>
          </a:xfrm>
          <a:custGeom>
            <a:avLst/>
            <a:gdLst/>
            <a:ahLst/>
            <a:cxnLst/>
            <a:rect l="l" t="t" r="r" b="b"/>
            <a:pathLst>
              <a:path h="197485">
                <a:moveTo>
                  <a:pt x="0" y="0"/>
                </a:moveTo>
                <a:lnTo>
                  <a:pt x="0" y="197319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2518709" y="4819146"/>
            <a:ext cx="0" cy="205104"/>
          </a:xfrm>
          <a:custGeom>
            <a:avLst/>
            <a:gdLst/>
            <a:ahLst/>
            <a:cxnLst/>
            <a:rect l="l" t="t" r="r" b="b"/>
            <a:pathLst>
              <a:path h="205104">
                <a:moveTo>
                  <a:pt x="0" y="0"/>
                </a:moveTo>
                <a:lnTo>
                  <a:pt x="0" y="204793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2590524" y="4817652"/>
            <a:ext cx="0" cy="205104"/>
          </a:xfrm>
          <a:custGeom>
            <a:avLst/>
            <a:gdLst/>
            <a:ahLst/>
            <a:cxnLst/>
            <a:rect l="l" t="t" r="r" b="b"/>
            <a:pathLst>
              <a:path h="205104">
                <a:moveTo>
                  <a:pt x="0" y="0"/>
                </a:moveTo>
                <a:lnTo>
                  <a:pt x="0" y="204793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2663088" y="4810178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5">
                <a:moveTo>
                  <a:pt x="0" y="0"/>
                </a:moveTo>
                <a:lnTo>
                  <a:pt x="0" y="203298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2734903" y="4798219"/>
            <a:ext cx="0" cy="212725"/>
          </a:xfrm>
          <a:custGeom>
            <a:avLst/>
            <a:gdLst/>
            <a:ahLst/>
            <a:cxnLst/>
            <a:rect l="l" t="t" r="r" b="b"/>
            <a:pathLst>
              <a:path h="212725">
                <a:moveTo>
                  <a:pt x="0" y="0"/>
                </a:moveTo>
                <a:lnTo>
                  <a:pt x="0" y="212268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2807466" y="4796724"/>
            <a:ext cx="0" cy="212725"/>
          </a:xfrm>
          <a:custGeom>
            <a:avLst/>
            <a:gdLst/>
            <a:ahLst/>
            <a:cxnLst/>
            <a:rect l="l" t="t" r="r" b="b"/>
            <a:pathLst>
              <a:path h="212725">
                <a:moveTo>
                  <a:pt x="0" y="0"/>
                </a:moveTo>
                <a:lnTo>
                  <a:pt x="0" y="212268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2879281" y="4793734"/>
            <a:ext cx="0" cy="213995"/>
          </a:xfrm>
          <a:custGeom>
            <a:avLst/>
            <a:gdLst/>
            <a:ahLst/>
            <a:cxnLst/>
            <a:rect l="l" t="t" r="r" b="b"/>
            <a:pathLst>
              <a:path h="213995">
                <a:moveTo>
                  <a:pt x="0" y="0"/>
                </a:moveTo>
                <a:lnTo>
                  <a:pt x="0" y="213762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2951096" y="4774301"/>
            <a:ext cx="0" cy="222885"/>
          </a:xfrm>
          <a:custGeom>
            <a:avLst/>
            <a:gdLst/>
            <a:ahLst/>
            <a:cxnLst/>
            <a:rect l="l" t="t" r="r" b="b"/>
            <a:pathLst>
              <a:path h="222885">
                <a:moveTo>
                  <a:pt x="0" y="0"/>
                </a:moveTo>
                <a:lnTo>
                  <a:pt x="0" y="222731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3022911" y="4741415"/>
            <a:ext cx="0" cy="250190"/>
          </a:xfrm>
          <a:custGeom>
            <a:avLst/>
            <a:gdLst/>
            <a:ahLst/>
            <a:cxnLst/>
            <a:rect l="l" t="t" r="r" b="b"/>
            <a:pathLst>
              <a:path h="250189">
                <a:moveTo>
                  <a:pt x="0" y="0"/>
                </a:moveTo>
                <a:lnTo>
                  <a:pt x="0" y="249639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3094727" y="4721981"/>
            <a:ext cx="0" cy="260350"/>
          </a:xfrm>
          <a:custGeom>
            <a:avLst/>
            <a:gdLst/>
            <a:ahLst/>
            <a:cxnLst/>
            <a:rect l="l" t="t" r="r" b="b"/>
            <a:pathLst>
              <a:path h="260350">
                <a:moveTo>
                  <a:pt x="0" y="0"/>
                </a:moveTo>
                <a:lnTo>
                  <a:pt x="0" y="260103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3167290" y="4741415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9175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3239105" y="4756363"/>
            <a:ext cx="0" cy="221615"/>
          </a:xfrm>
          <a:custGeom>
            <a:avLst/>
            <a:gdLst/>
            <a:ahLst/>
            <a:cxnLst/>
            <a:rect l="l" t="t" r="r" b="b"/>
            <a:pathLst>
              <a:path h="221614">
                <a:moveTo>
                  <a:pt x="0" y="0"/>
                </a:moveTo>
                <a:lnTo>
                  <a:pt x="0" y="221237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3311668" y="4765332"/>
            <a:ext cx="0" cy="210820"/>
          </a:xfrm>
          <a:custGeom>
            <a:avLst/>
            <a:gdLst/>
            <a:ahLst/>
            <a:cxnLst/>
            <a:rect l="l" t="t" r="r" b="b"/>
            <a:pathLst>
              <a:path h="210820">
                <a:moveTo>
                  <a:pt x="0" y="0"/>
                </a:moveTo>
                <a:lnTo>
                  <a:pt x="0" y="210773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3383484" y="4760848"/>
            <a:ext cx="0" cy="212725"/>
          </a:xfrm>
          <a:custGeom>
            <a:avLst/>
            <a:gdLst/>
            <a:ahLst/>
            <a:cxnLst/>
            <a:rect l="l" t="t" r="r" b="b"/>
            <a:pathLst>
              <a:path h="212725">
                <a:moveTo>
                  <a:pt x="0" y="0"/>
                </a:moveTo>
                <a:lnTo>
                  <a:pt x="0" y="212268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3455299" y="4754868"/>
            <a:ext cx="0" cy="217170"/>
          </a:xfrm>
          <a:custGeom>
            <a:avLst/>
            <a:gdLst/>
            <a:ahLst/>
            <a:cxnLst/>
            <a:rect l="l" t="t" r="r" b="b"/>
            <a:pathLst>
              <a:path h="217170">
                <a:moveTo>
                  <a:pt x="0" y="0"/>
                </a:moveTo>
                <a:lnTo>
                  <a:pt x="0" y="216752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3527114" y="4742910"/>
            <a:ext cx="0" cy="222885"/>
          </a:xfrm>
          <a:custGeom>
            <a:avLst/>
            <a:gdLst/>
            <a:ahLst/>
            <a:cxnLst/>
            <a:rect l="l" t="t" r="r" b="b"/>
            <a:pathLst>
              <a:path h="222885">
                <a:moveTo>
                  <a:pt x="0" y="0"/>
                </a:moveTo>
                <a:lnTo>
                  <a:pt x="0" y="222731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3598929" y="4730951"/>
            <a:ext cx="0" cy="231775"/>
          </a:xfrm>
          <a:custGeom>
            <a:avLst/>
            <a:gdLst/>
            <a:ahLst/>
            <a:cxnLst/>
            <a:rect l="l" t="t" r="r" b="b"/>
            <a:pathLst>
              <a:path h="231775">
                <a:moveTo>
                  <a:pt x="0" y="0"/>
                </a:moveTo>
                <a:lnTo>
                  <a:pt x="0" y="231700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3671492" y="4730951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7216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3744055" y="4729456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7216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3815871" y="4701054"/>
            <a:ext cx="0" cy="245745"/>
          </a:xfrm>
          <a:custGeom>
            <a:avLst/>
            <a:gdLst/>
            <a:ahLst/>
            <a:cxnLst/>
            <a:rect l="l" t="t" r="r" b="b"/>
            <a:pathLst>
              <a:path h="245745">
                <a:moveTo>
                  <a:pt x="0" y="0"/>
                </a:moveTo>
                <a:lnTo>
                  <a:pt x="0" y="245154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3887686" y="4692085"/>
            <a:ext cx="0" cy="250190"/>
          </a:xfrm>
          <a:custGeom>
            <a:avLst/>
            <a:gdLst/>
            <a:ahLst/>
            <a:cxnLst/>
            <a:rect l="l" t="t" r="r" b="b"/>
            <a:pathLst>
              <a:path h="250189">
                <a:moveTo>
                  <a:pt x="0" y="0"/>
                </a:moveTo>
                <a:lnTo>
                  <a:pt x="0" y="249639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3959501" y="4692085"/>
            <a:ext cx="0" cy="245745"/>
          </a:xfrm>
          <a:custGeom>
            <a:avLst/>
            <a:gdLst/>
            <a:ahLst/>
            <a:cxnLst/>
            <a:rect l="l" t="t" r="r" b="b"/>
            <a:pathLst>
              <a:path h="245745">
                <a:moveTo>
                  <a:pt x="0" y="0"/>
                </a:moveTo>
                <a:lnTo>
                  <a:pt x="0" y="245154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4031316" y="4690590"/>
            <a:ext cx="0" cy="242570"/>
          </a:xfrm>
          <a:custGeom>
            <a:avLst/>
            <a:gdLst/>
            <a:ahLst/>
            <a:cxnLst/>
            <a:rect l="l" t="t" r="r" b="b"/>
            <a:pathLst>
              <a:path h="242570">
                <a:moveTo>
                  <a:pt x="0" y="0"/>
                </a:moveTo>
                <a:lnTo>
                  <a:pt x="0" y="242164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4103880" y="4684610"/>
            <a:ext cx="0" cy="240665"/>
          </a:xfrm>
          <a:custGeom>
            <a:avLst/>
            <a:gdLst/>
            <a:ahLst/>
            <a:cxnLst/>
            <a:rect l="l" t="t" r="r" b="b"/>
            <a:pathLst>
              <a:path h="240664">
                <a:moveTo>
                  <a:pt x="0" y="0"/>
                </a:moveTo>
                <a:lnTo>
                  <a:pt x="0" y="240670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4175695" y="4684610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9175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4248258" y="4689095"/>
            <a:ext cx="0" cy="234950"/>
          </a:xfrm>
          <a:custGeom>
            <a:avLst/>
            <a:gdLst/>
            <a:ahLst/>
            <a:cxnLst/>
            <a:rect l="l" t="t" r="r" b="b"/>
            <a:pathLst>
              <a:path h="234950">
                <a:moveTo>
                  <a:pt x="0" y="0"/>
                </a:moveTo>
                <a:lnTo>
                  <a:pt x="0" y="234690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4320073" y="4690590"/>
            <a:ext cx="0" cy="231775"/>
          </a:xfrm>
          <a:custGeom>
            <a:avLst/>
            <a:gdLst/>
            <a:ahLst/>
            <a:cxnLst/>
            <a:rect l="l" t="t" r="r" b="b"/>
            <a:pathLst>
              <a:path h="231775">
                <a:moveTo>
                  <a:pt x="0" y="0"/>
                </a:moveTo>
                <a:lnTo>
                  <a:pt x="0" y="231700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4391888" y="4684610"/>
            <a:ext cx="0" cy="233679"/>
          </a:xfrm>
          <a:custGeom>
            <a:avLst/>
            <a:gdLst/>
            <a:ahLst/>
            <a:cxnLst/>
            <a:rect l="l" t="t" r="r" b="b"/>
            <a:pathLst>
              <a:path h="233679">
                <a:moveTo>
                  <a:pt x="0" y="0"/>
                </a:moveTo>
                <a:lnTo>
                  <a:pt x="0" y="233195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4463703" y="4681621"/>
            <a:ext cx="0" cy="234950"/>
          </a:xfrm>
          <a:custGeom>
            <a:avLst/>
            <a:gdLst/>
            <a:ahLst/>
            <a:cxnLst/>
            <a:rect l="l" t="t" r="r" b="b"/>
            <a:pathLst>
              <a:path h="234950">
                <a:moveTo>
                  <a:pt x="0" y="0"/>
                </a:moveTo>
                <a:lnTo>
                  <a:pt x="0" y="234690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4535519" y="4678631"/>
            <a:ext cx="0" cy="234950"/>
          </a:xfrm>
          <a:custGeom>
            <a:avLst/>
            <a:gdLst/>
            <a:ahLst/>
            <a:cxnLst/>
            <a:rect l="l" t="t" r="r" b="b"/>
            <a:pathLst>
              <a:path h="234950">
                <a:moveTo>
                  <a:pt x="0" y="0"/>
                </a:moveTo>
                <a:lnTo>
                  <a:pt x="0" y="234690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4608082" y="4674146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185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4679897" y="4671157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185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4752461" y="4666672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680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4824276" y="4663683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680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4896091" y="4659198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9175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4967906" y="4656208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9175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5039721" y="4651724"/>
            <a:ext cx="0" cy="240665"/>
          </a:xfrm>
          <a:custGeom>
            <a:avLst/>
            <a:gdLst/>
            <a:ahLst/>
            <a:cxnLst/>
            <a:rect l="l" t="t" r="r" b="b"/>
            <a:pathLst>
              <a:path h="240664">
                <a:moveTo>
                  <a:pt x="0" y="0"/>
                </a:moveTo>
                <a:lnTo>
                  <a:pt x="0" y="240670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5112284" y="4648734"/>
            <a:ext cx="0" cy="240665"/>
          </a:xfrm>
          <a:custGeom>
            <a:avLst/>
            <a:gdLst/>
            <a:ahLst/>
            <a:cxnLst/>
            <a:rect l="l" t="t" r="r" b="b"/>
            <a:pathLst>
              <a:path h="240664">
                <a:moveTo>
                  <a:pt x="0" y="0"/>
                </a:moveTo>
                <a:lnTo>
                  <a:pt x="0" y="240670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5184100" y="4644250"/>
            <a:ext cx="0" cy="243840"/>
          </a:xfrm>
          <a:custGeom>
            <a:avLst/>
            <a:gdLst/>
            <a:ahLst/>
            <a:cxnLst/>
            <a:rect l="l" t="t" r="r" b="b"/>
            <a:pathLst>
              <a:path h="243839">
                <a:moveTo>
                  <a:pt x="0" y="0"/>
                </a:moveTo>
                <a:lnTo>
                  <a:pt x="0" y="243659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5256663" y="4641260"/>
            <a:ext cx="0" cy="243840"/>
          </a:xfrm>
          <a:custGeom>
            <a:avLst/>
            <a:gdLst/>
            <a:ahLst/>
            <a:cxnLst/>
            <a:rect l="l" t="t" r="r" b="b"/>
            <a:pathLst>
              <a:path h="243839">
                <a:moveTo>
                  <a:pt x="0" y="0"/>
                </a:moveTo>
                <a:lnTo>
                  <a:pt x="0" y="243659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5328478" y="4636775"/>
            <a:ext cx="0" cy="245745"/>
          </a:xfrm>
          <a:custGeom>
            <a:avLst/>
            <a:gdLst/>
            <a:ahLst/>
            <a:cxnLst/>
            <a:rect l="l" t="t" r="r" b="b"/>
            <a:pathLst>
              <a:path h="245745">
                <a:moveTo>
                  <a:pt x="0" y="0"/>
                </a:moveTo>
                <a:lnTo>
                  <a:pt x="0" y="245154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5400293" y="4633786"/>
            <a:ext cx="0" cy="245745"/>
          </a:xfrm>
          <a:custGeom>
            <a:avLst/>
            <a:gdLst/>
            <a:ahLst/>
            <a:cxnLst/>
            <a:rect l="l" t="t" r="r" b="b"/>
            <a:pathLst>
              <a:path h="245745">
                <a:moveTo>
                  <a:pt x="0" y="0"/>
                </a:moveTo>
                <a:lnTo>
                  <a:pt x="0" y="245154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5472109" y="4629301"/>
            <a:ext cx="0" cy="247015"/>
          </a:xfrm>
          <a:custGeom>
            <a:avLst/>
            <a:gdLst/>
            <a:ahLst/>
            <a:cxnLst/>
            <a:rect l="l" t="t" r="r" b="b"/>
            <a:pathLst>
              <a:path h="247014">
                <a:moveTo>
                  <a:pt x="0" y="0"/>
                </a:moveTo>
                <a:lnTo>
                  <a:pt x="0" y="246649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5543924" y="4626312"/>
            <a:ext cx="0" cy="247015"/>
          </a:xfrm>
          <a:custGeom>
            <a:avLst/>
            <a:gdLst/>
            <a:ahLst/>
            <a:cxnLst/>
            <a:rect l="l" t="t" r="r" b="b"/>
            <a:pathLst>
              <a:path h="247014">
                <a:moveTo>
                  <a:pt x="0" y="0"/>
                </a:moveTo>
                <a:lnTo>
                  <a:pt x="0" y="246649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5616487" y="4621827"/>
            <a:ext cx="0" cy="248285"/>
          </a:xfrm>
          <a:custGeom>
            <a:avLst/>
            <a:gdLst/>
            <a:ahLst/>
            <a:cxnLst/>
            <a:rect l="l" t="t" r="r" b="b"/>
            <a:pathLst>
              <a:path h="248285">
                <a:moveTo>
                  <a:pt x="0" y="0"/>
                </a:moveTo>
                <a:lnTo>
                  <a:pt x="0" y="248144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5688302" y="4618837"/>
            <a:ext cx="0" cy="248285"/>
          </a:xfrm>
          <a:custGeom>
            <a:avLst/>
            <a:gdLst/>
            <a:ahLst/>
            <a:cxnLst/>
            <a:rect l="l" t="t" r="r" b="b"/>
            <a:pathLst>
              <a:path h="248285">
                <a:moveTo>
                  <a:pt x="0" y="0"/>
                </a:moveTo>
                <a:lnTo>
                  <a:pt x="0" y="248144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5760865" y="4614353"/>
            <a:ext cx="0" cy="250190"/>
          </a:xfrm>
          <a:custGeom>
            <a:avLst/>
            <a:gdLst/>
            <a:ahLst/>
            <a:cxnLst/>
            <a:rect l="l" t="t" r="r" b="b"/>
            <a:pathLst>
              <a:path h="250189">
                <a:moveTo>
                  <a:pt x="0" y="0"/>
                </a:moveTo>
                <a:lnTo>
                  <a:pt x="0" y="249639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5832680" y="4611363"/>
            <a:ext cx="0" cy="251460"/>
          </a:xfrm>
          <a:custGeom>
            <a:avLst/>
            <a:gdLst/>
            <a:ahLst/>
            <a:cxnLst/>
            <a:rect l="l" t="t" r="r" b="b"/>
            <a:pathLst>
              <a:path h="251460">
                <a:moveTo>
                  <a:pt x="0" y="0"/>
                </a:moveTo>
                <a:lnTo>
                  <a:pt x="0" y="251133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5904496" y="4606878"/>
            <a:ext cx="0" cy="252729"/>
          </a:xfrm>
          <a:custGeom>
            <a:avLst/>
            <a:gdLst/>
            <a:ahLst/>
            <a:cxnLst/>
            <a:rect l="l" t="t" r="r" b="b"/>
            <a:pathLst>
              <a:path h="252729">
                <a:moveTo>
                  <a:pt x="0" y="0"/>
                </a:moveTo>
                <a:lnTo>
                  <a:pt x="0" y="252628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5976311" y="4602394"/>
            <a:ext cx="0" cy="254635"/>
          </a:xfrm>
          <a:custGeom>
            <a:avLst/>
            <a:gdLst/>
            <a:ahLst/>
            <a:cxnLst/>
            <a:rect l="l" t="t" r="r" b="b"/>
            <a:pathLst>
              <a:path h="254635">
                <a:moveTo>
                  <a:pt x="0" y="0"/>
                </a:moveTo>
                <a:lnTo>
                  <a:pt x="0" y="254123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6048126" y="4599404"/>
            <a:ext cx="0" cy="254635"/>
          </a:xfrm>
          <a:custGeom>
            <a:avLst/>
            <a:gdLst/>
            <a:ahLst/>
            <a:cxnLst/>
            <a:rect l="l" t="t" r="r" b="b"/>
            <a:pathLst>
              <a:path h="254635">
                <a:moveTo>
                  <a:pt x="0" y="0"/>
                </a:moveTo>
                <a:lnTo>
                  <a:pt x="0" y="254123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6120689" y="4594920"/>
            <a:ext cx="0" cy="255904"/>
          </a:xfrm>
          <a:custGeom>
            <a:avLst/>
            <a:gdLst/>
            <a:ahLst/>
            <a:cxnLst/>
            <a:rect l="l" t="t" r="r" b="b"/>
            <a:pathLst>
              <a:path h="255904">
                <a:moveTo>
                  <a:pt x="0" y="0"/>
                </a:moveTo>
                <a:lnTo>
                  <a:pt x="0" y="255618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6193252" y="4591930"/>
            <a:ext cx="0" cy="255904"/>
          </a:xfrm>
          <a:custGeom>
            <a:avLst/>
            <a:gdLst/>
            <a:ahLst/>
            <a:cxnLst/>
            <a:rect l="l" t="t" r="r" b="b"/>
            <a:pathLst>
              <a:path h="255904">
                <a:moveTo>
                  <a:pt x="0" y="0"/>
                </a:moveTo>
                <a:lnTo>
                  <a:pt x="0" y="255618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6265067" y="4587445"/>
            <a:ext cx="0" cy="257175"/>
          </a:xfrm>
          <a:custGeom>
            <a:avLst/>
            <a:gdLst/>
            <a:ahLst/>
            <a:cxnLst/>
            <a:rect l="l" t="t" r="r" b="b"/>
            <a:pathLst>
              <a:path h="257175">
                <a:moveTo>
                  <a:pt x="0" y="0"/>
                </a:moveTo>
                <a:lnTo>
                  <a:pt x="0" y="257113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6336883" y="4584456"/>
            <a:ext cx="0" cy="257175"/>
          </a:xfrm>
          <a:custGeom>
            <a:avLst/>
            <a:gdLst/>
            <a:ahLst/>
            <a:cxnLst/>
            <a:rect l="l" t="t" r="r" b="b"/>
            <a:pathLst>
              <a:path h="257175">
                <a:moveTo>
                  <a:pt x="0" y="0"/>
                </a:moveTo>
                <a:lnTo>
                  <a:pt x="0" y="257113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6408698" y="4579971"/>
            <a:ext cx="0" cy="259079"/>
          </a:xfrm>
          <a:custGeom>
            <a:avLst/>
            <a:gdLst/>
            <a:ahLst/>
            <a:cxnLst/>
            <a:rect l="l" t="t" r="r" b="b"/>
            <a:pathLst>
              <a:path h="259079">
                <a:moveTo>
                  <a:pt x="0" y="0"/>
                </a:moveTo>
                <a:lnTo>
                  <a:pt x="0" y="258608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6474529" y="4575487"/>
            <a:ext cx="0" cy="260350"/>
          </a:xfrm>
          <a:custGeom>
            <a:avLst/>
            <a:gdLst/>
            <a:ahLst/>
            <a:cxnLst/>
            <a:rect l="l" t="t" r="r" b="b"/>
            <a:pathLst>
              <a:path h="260350">
                <a:moveTo>
                  <a:pt x="0" y="0"/>
                </a:moveTo>
                <a:lnTo>
                  <a:pt x="0" y="260103"/>
                </a:lnTo>
              </a:path>
            </a:pathLst>
          </a:custGeom>
          <a:ln w="28427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2395277" y="4835590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19" y="0"/>
                </a:moveTo>
                <a:lnTo>
                  <a:pt x="0" y="1345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2467092" y="4819146"/>
            <a:ext cx="31750" cy="16510"/>
          </a:xfrm>
          <a:custGeom>
            <a:avLst/>
            <a:gdLst/>
            <a:ahLst/>
            <a:cxnLst/>
            <a:rect l="l" t="t" r="r" b="b"/>
            <a:pathLst>
              <a:path w="31750" h="16510">
                <a:moveTo>
                  <a:pt x="31419" y="0"/>
                </a:moveTo>
                <a:lnTo>
                  <a:pt x="0" y="1644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2538907" y="4817652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2610722" y="4810178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19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2682538" y="4798219"/>
            <a:ext cx="33020" cy="12065"/>
          </a:xfrm>
          <a:custGeom>
            <a:avLst/>
            <a:gdLst/>
            <a:ahLst/>
            <a:cxnLst/>
            <a:rect l="l" t="t" r="r" b="b"/>
            <a:pathLst>
              <a:path w="33019" h="12064">
                <a:moveTo>
                  <a:pt x="32915" y="0"/>
                </a:moveTo>
                <a:lnTo>
                  <a:pt x="0" y="11958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2754353" y="4796724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19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2827664" y="4793734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2899479" y="4774301"/>
            <a:ext cx="31750" cy="19685"/>
          </a:xfrm>
          <a:custGeom>
            <a:avLst/>
            <a:gdLst/>
            <a:ahLst/>
            <a:cxnLst/>
            <a:rect l="l" t="t" r="r" b="b"/>
            <a:pathLst>
              <a:path w="31750" h="19685">
                <a:moveTo>
                  <a:pt x="31419" y="0"/>
                </a:moveTo>
                <a:lnTo>
                  <a:pt x="0" y="19432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2971294" y="4741415"/>
            <a:ext cx="31750" cy="33020"/>
          </a:xfrm>
          <a:custGeom>
            <a:avLst/>
            <a:gdLst/>
            <a:ahLst/>
            <a:cxnLst/>
            <a:rect l="l" t="t" r="r" b="b"/>
            <a:pathLst>
              <a:path w="31750" h="33020">
                <a:moveTo>
                  <a:pt x="31419" y="0"/>
                </a:moveTo>
                <a:lnTo>
                  <a:pt x="0" y="328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3043109" y="4721981"/>
            <a:ext cx="31750" cy="19685"/>
          </a:xfrm>
          <a:custGeom>
            <a:avLst/>
            <a:gdLst/>
            <a:ahLst/>
            <a:cxnLst/>
            <a:rect l="l" t="t" r="r" b="b"/>
            <a:pathLst>
              <a:path w="31750" h="19685">
                <a:moveTo>
                  <a:pt x="31419" y="0"/>
                </a:moveTo>
                <a:lnTo>
                  <a:pt x="0" y="19432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3114925" y="4721981"/>
            <a:ext cx="33020" cy="19685"/>
          </a:xfrm>
          <a:custGeom>
            <a:avLst/>
            <a:gdLst/>
            <a:ahLst/>
            <a:cxnLst/>
            <a:rect l="l" t="t" r="r" b="b"/>
            <a:pathLst>
              <a:path w="33019" h="19685">
                <a:moveTo>
                  <a:pt x="32915" y="19432"/>
                </a:moveTo>
                <a:lnTo>
                  <a:pt x="0" y="0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3186740" y="4741415"/>
            <a:ext cx="33020" cy="15240"/>
          </a:xfrm>
          <a:custGeom>
            <a:avLst/>
            <a:gdLst/>
            <a:ahLst/>
            <a:cxnLst/>
            <a:rect l="l" t="t" r="r" b="b"/>
            <a:pathLst>
              <a:path w="33019" h="15239">
                <a:moveTo>
                  <a:pt x="32915" y="14948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3258555" y="4756363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20" h="9525">
                <a:moveTo>
                  <a:pt x="32915" y="8969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3331866" y="4760848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3403682" y="475486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3475497" y="4742910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19" y="0"/>
                </a:moveTo>
                <a:lnTo>
                  <a:pt x="0" y="11958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3547312" y="4730951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19" y="0"/>
                </a:moveTo>
                <a:lnTo>
                  <a:pt x="0" y="11958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3619127" y="4730951"/>
            <a:ext cx="33020" cy="0"/>
          </a:xfrm>
          <a:custGeom>
            <a:avLst/>
            <a:gdLst/>
            <a:ahLst/>
            <a:cxnLst/>
            <a:rect l="l" t="t" r="r" b="b"/>
            <a:pathLst>
              <a:path w="33020">
                <a:moveTo>
                  <a:pt x="32915" y="0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3690942" y="4729456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3764253" y="4701054"/>
            <a:ext cx="31750" cy="28575"/>
          </a:xfrm>
          <a:custGeom>
            <a:avLst/>
            <a:gdLst/>
            <a:ahLst/>
            <a:cxnLst/>
            <a:rect l="l" t="t" r="r" b="b"/>
            <a:pathLst>
              <a:path w="31750" h="28575">
                <a:moveTo>
                  <a:pt x="31419" y="0"/>
                </a:moveTo>
                <a:lnTo>
                  <a:pt x="0" y="28402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3836069" y="4692085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19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3907884" y="4692085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19" y="0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3979699" y="4690590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4051514" y="4684610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4123330" y="4684610"/>
            <a:ext cx="33020" cy="0"/>
          </a:xfrm>
          <a:custGeom>
            <a:avLst/>
            <a:gdLst/>
            <a:ahLst/>
            <a:cxnLst/>
            <a:rect l="l" t="t" r="r" b="b"/>
            <a:pathLst>
              <a:path w="33020">
                <a:moveTo>
                  <a:pt x="32915" y="0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4195145" y="4684610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448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4268456" y="4689095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149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4340271" y="4684610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4412086" y="468162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4483901" y="467863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4555717" y="4674146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4627532" y="4671157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4699347" y="4666672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4772659" y="4663683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4844474" y="4659198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4916289" y="4656208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4988104" y="4651724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5059919" y="4648734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5131734" y="4644250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5203549" y="4641260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5276861" y="4636775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5348676" y="4633786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5420491" y="4629301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5492307" y="4626312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5564122" y="4621827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5635937" y="4618837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5707752" y="4614353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5781063" y="4611363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5852878" y="4606878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5924694" y="4602394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5996509" y="4599404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6068324" y="4594920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6140139" y="4591930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6213450" y="4587445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6285265" y="4584456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6357081" y="4579971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6428896" y="4575487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2384056" y="4671157"/>
            <a:ext cx="0" cy="178435"/>
          </a:xfrm>
          <a:custGeom>
            <a:avLst/>
            <a:gdLst/>
            <a:ahLst/>
            <a:cxnLst/>
            <a:rect l="l" t="t" r="r" b="b"/>
            <a:pathLst>
              <a:path h="178435">
                <a:moveTo>
                  <a:pt x="0" y="0"/>
                </a:moveTo>
                <a:lnTo>
                  <a:pt x="0" y="177886"/>
                </a:lnTo>
              </a:path>
            </a:pathLst>
          </a:custGeom>
          <a:ln w="22442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2446894" y="4657703"/>
            <a:ext cx="0" cy="178435"/>
          </a:xfrm>
          <a:custGeom>
            <a:avLst/>
            <a:gdLst/>
            <a:ahLst/>
            <a:cxnLst/>
            <a:rect l="l" t="t" r="r" b="b"/>
            <a:pathLst>
              <a:path h="178435">
                <a:moveTo>
                  <a:pt x="0" y="0"/>
                </a:moveTo>
                <a:lnTo>
                  <a:pt x="0" y="177886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2518709" y="4639765"/>
            <a:ext cx="0" cy="179705"/>
          </a:xfrm>
          <a:custGeom>
            <a:avLst/>
            <a:gdLst/>
            <a:ahLst/>
            <a:cxnLst/>
            <a:rect l="l" t="t" r="r" b="b"/>
            <a:pathLst>
              <a:path h="179704">
                <a:moveTo>
                  <a:pt x="0" y="0"/>
                </a:moveTo>
                <a:lnTo>
                  <a:pt x="0" y="179381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2590524" y="4633786"/>
            <a:ext cx="0" cy="184150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3865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2663088" y="4624817"/>
            <a:ext cx="0" cy="185420"/>
          </a:xfrm>
          <a:custGeom>
            <a:avLst/>
            <a:gdLst/>
            <a:ahLst/>
            <a:cxnLst/>
            <a:rect l="l" t="t" r="r" b="b"/>
            <a:pathLst>
              <a:path h="185420">
                <a:moveTo>
                  <a:pt x="0" y="0"/>
                </a:moveTo>
                <a:lnTo>
                  <a:pt x="0" y="185360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2734903" y="4614353"/>
            <a:ext cx="0" cy="184150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3865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2807466" y="4611363"/>
            <a:ext cx="0" cy="185420"/>
          </a:xfrm>
          <a:custGeom>
            <a:avLst/>
            <a:gdLst/>
            <a:ahLst/>
            <a:cxnLst/>
            <a:rect l="l" t="t" r="r" b="b"/>
            <a:pathLst>
              <a:path h="185420">
                <a:moveTo>
                  <a:pt x="0" y="0"/>
                </a:moveTo>
                <a:lnTo>
                  <a:pt x="0" y="185360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2879281" y="4608373"/>
            <a:ext cx="0" cy="185420"/>
          </a:xfrm>
          <a:custGeom>
            <a:avLst/>
            <a:gdLst/>
            <a:ahLst/>
            <a:cxnLst/>
            <a:rect l="l" t="t" r="r" b="b"/>
            <a:pathLst>
              <a:path h="185420">
                <a:moveTo>
                  <a:pt x="0" y="0"/>
                </a:moveTo>
                <a:lnTo>
                  <a:pt x="0" y="185360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2951096" y="4587445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6855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3022911" y="4554559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6855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3094727" y="4533631"/>
            <a:ext cx="0" cy="188595"/>
          </a:xfrm>
          <a:custGeom>
            <a:avLst/>
            <a:gdLst/>
            <a:ahLst/>
            <a:cxnLst/>
            <a:rect l="l" t="t" r="r" b="b"/>
            <a:pathLst>
              <a:path h="188595">
                <a:moveTo>
                  <a:pt x="0" y="0"/>
                </a:moveTo>
                <a:lnTo>
                  <a:pt x="0" y="188350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3167290" y="4553064"/>
            <a:ext cx="0" cy="188595"/>
          </a:xfrm>
          <a:custGeom>
            <a:avLst/>
            <a:gdLst/>
            <a:ahLst/>
            <a:cxnLst/>
            <a:rect l="l" t="t" r="r" b="b"/>
            <a:pathLst>
              <a:path h="188595">
                <a:moveTo>
                  <a:pt x="0" y="0"/>
                </a:moveTo>
                <a:lnTo>
                  <a:pt x="0" y="188350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3239105" y="4566518"/>
            <a:ext cx="0" cy="189865"/>
          </a:xfrm>
          <a:custGeom>
            <a:avLst/>
            <a:gdLst/>
            <a:ahLst/>
            <a:cxnLst/>
            <a:rect l="l" t="t" r="r" b="b"/>
            <a:pathLst>
              <a:path h="189864">
                <a:moveTo>
                  <a:pt x="0" y="0"/>
                </a:moveTo>
                <a:lnTo>
                  <a:pt x="0" y="189845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3311668" y="4575487"/>
            <a:ext cx="0" cy="189865"/>
          </a:xfrm>
          <a:custGeom>
            <a:avLst/>
            <a:gdLst/>
            <a:ahLst/>
            <a:cxnLst/>
            <a:rect l="l" t="t" r="r" b="b"/>
            <a:pathLst>
              <a:path h="189864">
                <a:moveTo>
                  <a:pt x="0" y="0"/>
                </a:moveTo>
                <a:lnTo>
                  <a:pt x="0" y="189845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3383484" y="4568013"/>
            <a:ext cx="0" cy="193040"/>
          </a:xfrm>
          <a:custGeom>
            <a:avLst/>
            <a:gdLst/>
            <a:ahLst/>
            <a:cxnLst/>
            <a:rect l="l" t="t" r="r" b="b"/>
            <a:pathLst>
              <a:path h="193039">
                <a:moveTo>
                  <a:pt x="0" y="0"/>
                </a:moveTo>
                <a:lnTo>
                  <a:pt x="0" y="192835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3455299" y="4560538"/>
            <a:ext cx="0" cy="194945"/>
          </a:xfrm>
          <a:custGeom>
            <a:avLst/>
            <a:gdLst/>
            <a:ahLst/>
            <a:cxnLst/>
            <a:rect l="l" t="t" r="r" b="b"/>
            <a:pathLst>
              <a:path h="194945">
                <a:moveTo>
                  <a:pt x="0" y="0"/>
                </a:moveTo>
                <a:lnTo>
                  <a:pt x="0" y="194329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3527114" y="4547085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5824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3598929" y="4533631"/>
            <a:ext cx="0" cy="197485"/>
          </a:xfrm>
          <a:custGeom>
            <a:avLst/>
            <a:gdLst/>
            <a:ahLst/>
            <a:cxnLst/>
            <a:rect l="l" t="t" r="r" b="b"/>
            <a:pathLst>
              <a:path h="197485">
                <a:moveTo>
                  <a:pt x="0" y="0"/>
                </a:moveTo>
                <a:lnTo>
                  <a:pt x="0" y="197319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3671492" y="4532136"/>
            <a:ext cx="0" cy="199390"/>
          </a:xfrm>
          <a:custGeom>
            <a:avLst/>
            <a:gdLst/>
            <a:ahLst/>
            <a:cxnLst/>
            <a:rect l="l" t="t" r="r" b="b"/>
            <a:pathLst>
              <a:path h="199389">
                <a:moveTo>
                  <a:pt x="0" y="0"/>
                </a:moveTo>
                <a:lnTo>
                  <a:pt x="0" y="198814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3744055" y="4527652"/>
            <a:ext cx="0" cy="201930"/>
          </a:xfrm>
          <a:custGeom>
            <a:avLst/>
            <a:gdLst/>
            <a:ahLst/>
            <a:cxnLst/>
            <a:rect l="l" t="t" r="r" b="b"/>
            <a:pathLst>
              <a:path h="201929">
                <a:moveTo>
                  <a:pt x="0" y="0"/>
                </a:moveTo>
                <a:lnTo>
                  <a:pt x="0" y="201804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3815871" y="4497755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5">
                <a:moveTo>
                  <a:pt x="0" y="0"/>
                </a:moveTo>
                <a:lnTo>
                  <a:pt x="0" y="203298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3887686" y="4490280"/>
            <a:ext cx="0" cy="201930"/>
          </a:xfrm>
          <a:custGeom>
            <a:avLst/>
            <a:gdLst/>
            <a:ahLst/>
            <a:cxnLst/>
            <a:rect l="l" t="t" r="r" b="b"/>
            <a:pathLst>
              <a:path h="201929">
                <a:moveTo>
                  <a:pt x="0" y="0"/>
                </a:moveTo>
                <a:lnTo>
                  <a:pt x="0" y="201804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3959501" y="4487291"/>
            <a:ext cx="0" cy="205104"/>
          </a:xfrm>
          <a:custGeom>
            <a:avLst/>
            <a:gdLst/>
            <a:ahLst/>
            <a:cxnLst/>
            <a:rect l="l" t="t" r="r" b="b"/>
            <a:pathLst>
              <a:path h="205104">
                <a:moveTo>
                  <a:pt x="0" y="0"/>
                </a:moveTo>
                <a:lnTo>
                  <a:pt x="0" y="204793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4031316" y="4484301"/>
            <a:ext cx="0" cy="206375"/>
          </a:xfrm>
          <a:custGeom>
            <a:avLst/>
            <a:gdLst/>
            <a:ahLst/>
            <a:cxnLst/>
            <a:rect l="l" t="t" r="r" b="b"/>
            <a:pathLst>
              <a:path h="206375">
                <a:moveTo>
                  <a:pt x="0" y="0"/>
                </a:moveTo>
                <a:lnTo>
                  <a:pt x="0" y="206288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4103880" y="4478322"/>
            <a:ext cx="0" cy="206375"/>
          </a:xfrm>
          <a:custGeom>
            <a:avLst/>
            <a:gdLst/>
            <a:ahLst/>
            <a:cxnLst/>
            <a:rect l="l" t="t" r="r" b="b"/>
            <a:pathLst>
              <a:path h="206375">
                <a:moveTo>
                  <a:pt x="0" y="0"/>
                </a:moveTo>
                <a:lnTo>
                  <a:pt x="0" y="206288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4175695" y="4476827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0" y="0"/>
                </a:moveTo>
                <a:lnTo>
                  <a:pt x="0" y="207783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4248258" y="4481312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0" y="0"/>
                </a:moveTo>
                <a:lnTo>
                  <a:pt x="0" y="207783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4320073" y="4481312"/>
            <a:ext cx="0" cy="209550"/>
          </a:xfrm>
          <a:custGeom>
            <a:avLst/>
            <a:gdLst/>
            <a:ahLst/>
            <a:cxnLst/>
            <a:rect l="l" t="t" r="r" b="b"/>
            <a:pathLst>
              <a:path h="209550">
                <a:moveTo>
                  <a:pt x="0" y="0"/>
                </a:moveTo>
                <a:lnTo>
                  <a:pt x="0" y="209278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4391888" y="4475332"/>
            <a:ext cx="0" cy="209550"/>
          </a:xfrm>
          <a:custGeom>
            <a:avLst/>
            <a:gdLst/>
            <a:ahLst/>
            <a:cxnLst/>
            <a:rect l="l" t="t" r="r" b="b"/>
            <a:pathLst>
              <a:path h="209550">
                <a:moveTo>
                  <a:pt x="0" y="0"/>
                </a:moveTo>
                <a:lnTo>
                  <a:pt x="0" y="209278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4463703" y="4470848"/>
            <a:ext cx="0" cy="210820"/>
          </a:xfrm>
          <a:custGeom>
            <a:avLst/>
            <a:gdLst/>
            <a:ahLst/>
            <a:cxnLst/>
            <a:rect l="l" t="t" r="r" b="b"/>
            <a:pathLst>
              <a:path h="210820">
                <a:moveTo>
                  <a:pt x="0" y="0"/>
                </a:moveTo>
                <a:lnTo>
                  <a:pt x="0" y="210773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4535519" y="4466363"/>
            <a:ext cx="0" cy="212725"/>
          </a:xfrm>
          <a:custGeom>
            <a:avLst/>
            <a:gdLst/>
            <a:ahLst/>
            <a:cxnLst/>
            <a:rect l="l" t="t" r="r" b="b"/>
            <a:pathLst>
              <a:path h="212725">
                <a:moveTo>
                  <a:pt x="0" y="0"/>
                </a:moveTo>
                <a:lnTo>
                  <a:pt x="0" y="212268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4608082" y="4461879"/>
            <a:ext cx="0" cy="212725"/>
          </a:xfrm>
          <a:custGeom>
            <a:avLst/>
            <a:gdLst/>
            <a:ahLst/>
            <a:cxnLst/>
            <a:rect l="l" t="t" r="r" b="b"/>
            <a:pathLst>
              <a:path h="212725">
                <a:moveTo>
                  <a:pt x="0" y="0"/>
                </a:moveTo>
                <a:lnTo>
                  <a:pt x="0" y="212268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4679897" y="4457394"/>
            <a:ext cx="0" cy="213995"/>
          </a:xfrm>
          <a:custGeom>
            <a:avLst/>
            <a:gdLst/>
            <a:ahLst/>
            <a:cxnLst/>
            <a:rect l="l" t="t" r="r" b="b"/>
            <a:pathLst>
              <a:path h="213995">
                <a:moveTo>
                  <a:pt x="0" y="0"/>
                </a:moveTo>
                <a:lnTo>
                  <a:pt x="0" y="213762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4752461" y="4451415"/>
            <a:ext cx="0" cy="215265"/>
          </a:xfrm>
          <a:custGeom>
            <a:avLst/>
            <a:gdLst/>
            <a:ahLst/>
            <a:cxnLst/>
            <a:rect l="l" t="t" r="r" b="b"/>
            <a:pathLst>
              <a:path h="215264">
                <a:moveTo>
                  <a:pt x="0" y="0"/>
                </a:moveTo>
                <a:lnTo>
                  <a:pt x="0" y="215257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4824276" y="4446930"/>
            <a:ext cx="0" cy="217170"/>
          </a:xfrm>
          <a:custGeom>
            <a:avLst/>
            <a:gdLst/>
            <a:ahLst/>
            <a:cxnLst/>
            <a:rect l="l" t="t" r="r" b="b"/>
            <a:pathLst>
              <a:path h="217170">
                <a:moveTo>
                  <a:pt x="0" y="0"/>
                </a:moveTo>
                <a:lnTo>
                  <a:pt x="0" y="216752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4896091" y="4442445"/>
            <a:ext cx="0" cy="217170"/>
          </a:xfrm>
          <a:custGeom>
            <a:avLst/>
            <a:gdLst/>
            <a:ahLst/>
            <a:cxnLst/>
            <a:rect l="l" t="t" r="r" b="b"/>
            <a:pathLst>
              <a:path h="217170">
                <a:moveTo>
                  <a:pt x="0" y="0"/>
                </a:moveTo>
                <a:lnTo>
                  <a:pt x="0" y="216752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4967906" y="4437961"/>
            <a:ext cx="0" cy="218440"/>
          </a:xfrm>
          <a:custGeom>
            <a:avLst/>
            <a:gdLst/>
            <a:ahLst/>
            <a:cxnLst/>
            <a:rect l="l" t="t" r="r" b="b"/>
            <a:pathLst>
              <a:path h="218439">
                <a:moveTo>
                  <a:pt x="0" y="0"/>
                </a:moveTo>
                <a:lnTo>
                  <a:pt x="0" y="218247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5039721" y="4431982"/>
            <a:ext cx="0" cy="220345"/>
          </a:xfrm>
          <a:custGeom>
            <a:avLst/>
            <a:gdLst/>
            <a:ahLst/>
            <a:cxnLst/>
            <a:rect l="l" t="t" r="r" b="b"/>
            <a:pathLst>
              <a:path h="220345">
                <a:moveTo>
                  <a:pt x="0" y="0"/>
                </a:moveTo>
                <a:lnTo>
                  <a:pt x="0" y="219742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5112284" y="4427497"/>
            <a:ext cx="0" cy="221615"/>
          </a:xfrm>
          <a:custGeom>
            <a:avLst/>
            <a:gdLst/>
            <a:ahLst/>
            <a:cxnLst/>
            <a:rect l="l" t="t" r="r" b="b"/>
            <a:pathLst>
              <a:path h="221614">
                <a:moveTo>
                  <a:pt x="0" y="0"/>
                </a:moveTo>
                <a:lnTo>
                  <a:pt x="0" y="221237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5184100" y="4423012"/>
            <a:ext cx="0" cy="221615"/>
          </a:xfrm>
          <a:custGeom>
            <a:avLst/>
            <a:gdLst/>
            <a:ahLst/>
            <a:cxnLst/>
            <a:rect l="l" t="t" r="r" b="b"/>
            <a:pathLst>
              <a:path h="221614">
                <a:moveTo>
                  <a:pt x="0" y="0"/>
                </a:moveTo>
                <a:lnTo>
                  <a:pt x="0" y="221237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5256663" y="4417033"/>
            <a:ext cx="0" cy="224790"/>
          </a:xfrm>
          <a:custGeom>
            <a:avLst/>
            <a:gdLst/>
            <a:ahLst/>
            <a:cxnLst/>
            <a:rect l="l" t="t" r="r" b="b"/>
            <a:pathLst>
              <a:path h="224789">
                <a:moveTo>
                  <a:pt x="0" y="0"/>
                </a:moveTo>
                <a:lnTo>
                  <a:pt x="0" y="224226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5328478" y="4412549"/>
            <a:ext cx="0" cy="224790"/>
          </a:xfrm>
          <a:custGeom>
            <a:avLst/>
            <a:gdLst/>
            <a:ahLst/>
            <a:cxnLst/>
            <a:rect l="l" t="t" r="r" b="b"/>
            <a:pathLst>
              <a:path h="224789">
                <a:moveTo>
                  <a:pt x="0" y="0"/>
                </a:moveTo>
                <a:lnTo>
                  <a:pt x="0" y="224226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5400293" y="4408064"/>
            <a:ext cx="0" cy="226060"/>
          </a:xfrm>
          <a:custGeom>
            <a:avLst/>
            <a:gdLst/>
            <a:ahLst/>
            <a:cxnLst/>
            <a:rect l="l" t="t" r="r" b="b"/>
            <a:pathLst>
              <a:path h="226060">
                <a:moveTo>
                  <a:pt x="0" y="0"/>
                </a:moveTo>
                <a:lnTo>
                  <a:pt x="0" y="225721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5472109" y="4403580"/>
            <a:ext cx="0" cy="226060"/>
          </a:xfrm>
          <a:custGeom>
            <a:avLst/>
            <a:gdLst/>
            <a:ahLst/>
            <a:cxnLst/>
            <a:rect l="l" t="t" r="r" b="b"/>
            <a:pathLst>
              <a:path h="226060">
                <a:moveTo>
                  <a:pt x="0" y="0"/>
                </a:moveTo>
                <a:lnTo>
                  <a:pt x="0" y="225721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5543924" y="4397600"/>
            <a:ext cx="0" cy="229235"/>
          </a:xfrm>
          <a:custGeom>
            <a:avLst/>
            <a:gdLst/>
            <a:ahLst/>
            <a:cxnLst/>
            <a:rect l="l" t="t" r="r" b="b"/>
            <a:pathLst>
              <a:path h="229235">
                <a:moveTo>
                  <a:pt x="0" y="0"/>
                </a:moveTo>
                <a:lnTo>
                  <a:pt x="0" y="228711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5616487" y="4393116"/>
            <a:ext cx="0" cy="229235"/>
          </a:xfrm>
          <a:custGeom>
            <a:avLst/>
            <a:gdLst/>
            <a:ahLst/>
            <a:cxnLst/>
            <a:rect l="l" t="t" r="r" b="b"/>
            <a:pathLst>
              <a:path h="229235">
                <a:moveTo>
                  <a:pt x="0" y="0"/>
                </a:moveTo>
                <a:lnTo>
                  <a:pt x="0" y="228711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5688302" y="4388631"/>
            <a:ext cx="0" cy="230504"/>
          </a:xfrm>
          <a:custGeom>
            <a:avLst/>
            <a:gdLst/>
            <a:ahLst/>
            <a:cxnLst/>
            <a:rect l="l" t="t" r="r" b="b"/>
            <a:pathLst>
              <a:path h="230504">
                <a:moveTo>
                  <a:pt x="0" y="0"/>
                </a:moveTo>
                <a:lnTo>
                  <a:pt x="0" y="230206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5760865" y="4382652"/>
            <a:ext cx="0" cy="231775"/>
          </a:xfrm>
          <a:custGeom>
            <a:avLst/>
            <a:gdLst/>
            <a:ahLst/>
            <a:cxnLst/>
            <a:rect l="l" t="t" r="r" b="b"/>
            <a:pathLst>
              <a:path h="231775">
                <a:moveTo>
                  <a:pt x="0" y="0"/>
                </a:moveTo>
                <a:lnTo>
                  <a:pt x="0" y="231700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5832680" y="4378167"/>
            <a:ext cx="0" cy="233679"/>
          </a:xfrm>
          <a:custGeom>
            <a:avLst/>
            <a:gdLst/>
            <a:ahLst/>
            <a:cxnLst/>
            <a:rect l="l" t="t" r="r" b="b"/>
            <a:pathLst>
              <a:path h="233679">
                <a:moveTo>
                  <a:pt x="0" y="0"/>
                </a:moveTo>
                <a:lnTo>
                  <a:pt x="0" y="233195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5904496" y="4372188"/>
            <a:ext cx="0" cy="234950"/>
          </a:xfrm>
          <a:custGeom>
            <a:avLst/>
            <a:gdLst/>
            <a:ahLst/>
            <a:cxnLst/>
            <a:rect l="l" t="t" r="r" b="b"/>
            <a:pathLst>
              <a:path h="234950">
                <a:moveTo>
                  <a:pt x="0" y="0"/>
                </a:moveTo>
                <a:lnTo>
                  <a:pt x="0" y="234690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5976311" y="4367703"/>
            <a:ext cx="0" cy="234950"/>
          </a:xfrm>
          <a:custGeom>
            <a:avLst/>
            <a:gdLst/>
            <a:ahLst/>
            <a:cxnLst/>
            <a:rect l="l" t="t" r="r" b="b"/>
            <a:pathLst>
              <a:path h="234950">
                <a:moveTo>
                  <a:pt x="0" y="0"/>
                </a:moveTo>
                <a:lnTo>
                  <a:pt x="0" y="234690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6048126" y="4363219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185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6120689" y="4357239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680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6193252" y="4352755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9175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6265067" y="4346776"/>
            <a:ext cx="0" cy="240665"/>
          </a:xfrm>
          <a:custGeom>
            <a:avLst/>
            <a:gdLst/>
            <a:ahLst/>
            <a:cxnLst/>
            <a:rect l="l" t="t" r="r" b="b"/>
            <a:pathLst>
              <a:path h="240664">
                <a:moveTo>
                  <a:pt x="0" y="0"/>
                </a:moveTo>
                <a:lnTo>
                  <a:pt x="0" y="240670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6336883" y="4342291"/>
            <a:ext cx="0" cy="242570"/>
          </a:xfrm>
          <a:custGeom>
            <a:avLst/>
            <a:gdLst/>
            <a:ahLst/>
            <a:cxnLst/>
            <a:rect l="l" t="t" r="r" b="b"/>
            <a:pathLst>
              <a:path h="242570">
                <a:moveTo>
                  <a:pt x="0" y="0"/>
                </a:moveTo>
                <a:lnTo>
                  <a:pt x="0" y="242164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6408698" y="4337806"/>
            <a:ext cx="0" cy="242570"/>
          </a:xfrm>
          <a:custGeom>
            <a:avLst/>
            <a:gdLst/>
            <a:ahLst/>
            <a:cxnLst/>
            <a:rect l="l" t="t" r="r" b="b"/>
            <a:pathLst>
              <a:path h="242570">
                <a:moveTo>
                  <a:pt x="0" y="0"/>
                </a:moveTo>
                <a:lnTo>
                  <a:pt x="0" y="242164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6474529" y="4331827"/>
            <a:ext cx="0" cy="243840"/>
          </a:xfrm>
          <a:custGeom>
            <a:avLst/>
            <a:gdLst/>
            <a:ahLst/>
            <a:cxnLst/>
            <a:rect l="l" t="t" r="r" b="b"/>
            <a:pathLst>
              <a:path h="243839">
                <a:moveTo>
                  <a:pt x="0" y="0"/>
                </a:moveTo>
                <a:lnTo>
                  <a:pt x="0" y="243659"/>
                </a:lnTo>
              </a:path>
            </a:pathLst>
          </a:custGeom>
          <a:ln w="28427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2395277" y="4657703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19" y="0"/>
                </a:moveTo>
                <a:lnTo>
                  <a:pt x="0" y="1345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2467092" y="4639765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31419" y="0"/>
                </a:moveTo>
                <a:lnTo>
                  <a:pt x="0" y="17938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2538907" y="463378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2610722" y="4624817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19" h="9525">
                <a:moveTo>
                  <a:pt x="32915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2682538" y="4614353"/>
            <a:ext cx="33020" cy="10795"/>
          </a:xfrm>
          <a:custGeom>
            <a:avLst/>
            <a:gdLst/>
            <a:ahLst/>
            <a:cxnLst/>
            <a:rect l="l" t="t" r="r" b="b"/>
            <a:pathLst>
              <a:path w="33019" h="10795">
                <a:moveTo>
                  <a:pt x="32915" y="0"/>
                </a:moveTo>
                <a:lnTo>
                  <a:pt x="0" y="10463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2754353" y="4611363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19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2827664" y="4608373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2899479" y="4587445"/>
            <a:ext cx="31750" cy="20955"/>
          </a:xfrm>
          <a:custGeom>
            <a:avLst/>
            <a:gdLst/>
            <a:ahLst/>
            <a:cxnLst/>
            <a:rect l="l" t="t" r="r" b="b"/>
            <a:pathLst>
              <a:path w="31750" h="20954">
                <a:moveTo>
                  <a:pt x="31419" y="0"/>
                </a:moveTo>
                <a:lnTo>
                  <a:pt x="0" y="20927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2971294" y="4554559"/>
            <a:ext cx="31750" cy="33020"/>
          </a:xfrm>
          <a:custGeom>
            <a:avLst/>
            <a:gdLst/>
            <a:ahLst/>
            <a:cxnLst/>
            <a:rect l="l" t="t" r="r" b="b"/>
            <a:pathLst>
              <a:path w="31750" h="33020">
                <a:moveTo>
                  <a:pt x="31419" y="0"/>
                </a:moveTo>
                <a:lnTo>
                  <a:pt x="0" y="328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3043109" y="4533631"/>
            <a:ext cx="31750" cy="20955"/>
          </a:xfrm>
          <a:custGeom>
            <a:avLst/>
            <a:gdLst/>
            <a:ahLst/>
            <a:cxnLst/>
            <a:rect l="l" t="t" r="r" b="b"/>
            <a:pathLst>
              <a:path w="31750" h="20954">
                <a:moveTo>
                  <a:pt x="31419" y="0"/>
                </a:moveTo>
                <a:lnTo>
                  <a:pt x="0" y="20927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3114925" y="4533631"/>
            <a:ext cx="33020" cy="19685"/>
          </a:xfrm>
          <a:custGeom>
            <a:avLst/>
            <a:gdLst/>
            <a:ahLst/>
            <a:cxnLst/>
            <a:rect l="l" t="t" r="r" b="b"/>
            <a:pathLst>
              <a:path w="33019" h="19685">
                <a:moveTo>
                  <a:pt x="32915" y="19432"/>
                </a:moveTo>
                <a:lnTo>
                  <a:pt x="0" y="0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3186740" y="4553064"/>
            <a:ext cx="33020" cy="13970"/>
          </a:xfrm>
          <a:custGeom>
            <a:avLst/>
            <a:gdLst/>
            <a:ahLst/>
            <a:cxnLst/>
            <a:rect l="l" t="t" r="r" b="b"/>
            <a:pathLst>
              <a:path w="33019" h="13970">
                <a:moveTo>
                  <a:pt x="32915" y="13453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3258555" y="4566518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20" h="9525">
                <a:moveTo>
                  <a:pt x="32915" y="8969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3331866" y="456801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3403682" y="456053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3475497" y="4547085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19" y="0"/>
                </a:moveTo>
                <a:lnTo>
                  <a:pt x="0" y="1345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3547312" y="4533631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19" y="0"/>
                </a:moveTo>
                <a:lnTo>
                  <a:pt x="0" y="1345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3619127" y="4532136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3690942" y="4527652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3764253" y="4497755"/>
            <a:ext cx="31750" cy="30480"/>
          </a:xfrm>
          <a:custGeom>
            <a:avLst/>
            <a:gdLst/>
            <a:ahLst/>
            <a:cxnLst/>
            <a:rect l="l" t="t" r="r" b="b"/>
            <a:pathLst>
              <a:path w="31750" h="30479">
                <a:moveTo>
                  <a:pt x="31419" y="0"/>
                </a:moveTo>
                <a:lnTo>
                  <a:pt x="0" y="29896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3836069" y="449028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3907884" y="448729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3979699" y="448430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4051514" y="4478322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4123330" y="4476827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4195145" y="4476827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448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4268456" y="4481312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19" y="0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4340271" y="447533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4412086" y="4470848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4483901" y="4466363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4555717" y="4461879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4627532" y="4457394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4699347" y="4451415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4772659" y="444693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4844474" y="4442445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4916289" y="4437961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4988104" y="443198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5059919" y="4427497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5131734" y="4423012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5203549" y="441703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5276861" y="4412549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5348676" y="4408064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5420491" y="440358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5492307" y="4397600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5564122" y="4393116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5635937" y="4388631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5707752" y="4382652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5781063" y="4378167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5852878" y="437218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5924694" y="4367703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5996509" y="4363219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6068324" y="4357239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6140139" y="4352755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6213450" y="434677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6285265" y="4342291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6357081" y="4337806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6428896" y="433182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2384056" y="4503734"/>
            <a:ext cx="0" cy="167640"/>
          </a:xfrm>
          <a:custGeom>
            <a:avLst/>
            <a:gdLst/>
            <a:ahLst/>
            <a:cxnLst/>
            <a:rect l="l" t="t" r="r" b="b"/>
            <a:pathLst>
              <a:path h="167639">
                <a:moveTo>
                  <a:pt x="0" y="0"/>
                </a:moveTo>
                <a:lnTo>
                  <a:pt x="0" y="167422"/>
                </a:lnTo>
              </a:path>
            </a:pathLst>
          </a:custGeom>
          <a:ln w="22442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2446894" y="4488786"/>
            <a:ext cx="0" cy="168910"/>
          </a:xfrm>
          <a:custGeom>
            <a:avLst/>
            <a:gdLst/>
            <a:ahLst/>
            <a:cxnLst/>
            <a:rect l="l" t="t" r="r" b="b"/>
            <a:pathLst>
              <a:path h="168910">
                <a:moveTo>
                  <a:pt x="0" y="0"/>
                </a:moveTo>
                <a:lnTo>
                  <a:pt x="0" y="168917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2518709" y="4467858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5">
                <a:moveTo>
                  <a:pt x="0" y="0"/>
                </a:moveTo>
                <a:lnTo>
                  <a:pt x="0" y="171907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2590524" y="4461879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5">
                <a:moveTo>
                  <a:pt x="0" y="0"/>
                </a:moveTo>
                <a:lnTo>
                  <a:pt x="0" y="171907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2663088" y="4452909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5">
                <a:moveTo>
                  <a:pt x="0" y="0"/>
                </a:moveTo>
                <a:lnTo>
                  <a:pt x="0" y="171907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2734903" y="4442445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5">
                <a:moveTo>
                  <a:pt x="0" y="0"/>
                </a:moveTo>
                <a:lnTo>
                  <a:pt x="0" y="171907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2807466" y="4436466"/>
            <a:ext cx="0" cy="175260"/>
          </a:xfrm>
          <a:custGeom>
            <a:avLst/>
            <a:gdLst/>
            <a:ahLst/>
            <a:cxnLst/>
            <a:rect l="l" t="t" r="r" b="b"/>
            <a:pathLst>
              <a:path h="175260">
                <a:moveTo>
                  <a:pt x="0" y="0"/>
                </a:moveTo>
                <a:lnTo>
                  <a:pt x="0" y="174896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2879281" y="4433477"/>
            <a:ext cx="0" cy="175260"/>
          </a:xfrm>
          <a:custGeom>
            <a:avLst/>
            <a:gdLst/>
            <a:ahLst/>
            <a:cxnLst/>
            <a:rect l="l" t="t" r="r" b="b"/>
            <a:pathLst>
              <a:path h="175260">
                <a:moveTo>
                  <a:pt x="0" y="0"/>
                </a:moveTo>
                <a:lnTo>
                  <a:pt x="0" y="174896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2951096" y="4411054"/>
            <a:ext cx="0" cy="176530"/>
          </a:xfrm>
          <a:custGeom>
            <a:avLst/>
            <a:gdLst/>
            <a:ahLst/>
            <a:cxnLst/>
            <a:rect l="l" t="t" r="r" b="b"/>
            <a:pathLst>
              <a:path h="176529">
                <a:moveTo>
                  <a:pt x="0" y="0"/>
                </a:moveTo>
                <a:lnTo>
                  <a:pt x="0" y="176391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3022911" y="4376672"/>
            <a:ext cx="0" cy="178435"/>
          </a:xfrm>
          <a:custGeom>
            <a:avLst/>
            <a:gdLst/>
            <a:ahLst/>
            <a:cxnLst/>
            <a:rect l="l" t="t" r="r" b="b"/>
            <a:pathLst>
              <a:path h="178435">
                <a:moveTo>
                  <a:pt x="0" y="0"/>
                </a:moveTo>
                <a:lnTo>
                  <a:pt x="0" y="177886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3094727" y="4351260"/>
            <a:ext cx="0" cy="182880"/>
          </a:xfrm>
          <a:custGeom>
            <a:avLst/>
            <a:gdLst/>
            <a:ahLst/>
            <a:cxnLst/>
            <a:rect l="l" t="t" r="r" b="b"/>
            <a:pathLst>
              <a:path h="182879">
                <a:moveTo>
                  <a:pt x="0" y="0"/>
                </a:moveTo>
                <a:lnTo>
                  <a:pt x="0" y="182371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3167290" y="4367703"/>
            <a:ext cx="0" cy="185420"/>
          </a:xfrm>
          <a:custGeom>
            <a:avLst/>
            <a:gdLst/>
            <a:ahLst/>
            <a:cxnLst/>
            <a:rect l="l" t="t" r="r" b="b"/>
            <a:pathLst>
              <a:path h="185420">
                <a:moveTo>
                  <a:pt x="0" y="0"/>
                </a:moveTo>
                <a:lnTo>
                  <a:pt x="0" y="185360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3239105" y="4382652"/>
            <a:ext cx="0" cy="184150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3865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3311668" y="4390126"/>
            <a:ext cx="0" cy="185420"/>
          </a:xfrm>
          <a:custGeom>
            <a:avLst/>
            <a:gdLst/>
            <a:ahLst/>
            <a:cxnLst/>
            <a:rect l="l" t="t" r="r" b="b"/>
            <a:pathLst>
              <a:path h="185420">
                <a:moveTo>
                  <a:pt x="0" y="0"/>
                </a:moveTo>
                <a:lnTo>
                  <a:pt x="0" y="185360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3383484" y="4382652"/>
            <a:ext cx="0" cy="185420"/>
          </a:xfrm>
          <a:custGeom>
            <a:avLst/>
            <a:gdLst/>
            <a:ahLst/>
            <a:cxnLst/>
            <a:rect l="l" t="t" r="r" b="b"/>
            <a:pathLst>
              <a:path h="185420">
                <a:moveTo>
                  <a:pt x="0" y="0"/>
                </a:moveTo>
                <a:lnTo>
                  <a:pt x="0" y="185360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3455299" y="4375177"/>
            <a:ext cx="0" cy="185420"/>
          </a:xfrm>
          <a:custGeom>
            <a:avLst/>
            <a:gdLst/>
            <a:ahLst/>
            <a:cxnLst/>
            <a:rect l="l" t="t" r="r" b="b"/>
            <a:pathLst>
              <a:path h="185420">
                <a:moveTo>
                  <a:pt x="0" y="0"/>
                </a:moveTo>
                <a:lnTo>
                  <a:pt x="0" y="185360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3527114" y="4361724"/>
            <a:ext cx="0" cy="185420"/>
          </a:xfrm>
          <a:custGeom>
            <a:avLst/>
            <a:gdLst/>
            <a:ahLst/>
            <a:cxnLst/>
            <a:rect l="l" t="t" r="r" b="b"/>
            <a:pathLst>
              <a:path h="185420">
                <a:moveTo>
                  <a:pt x="0" y="0"/>
                </a:moveTo>
                <a:lnTo>
                  <a:pt x="0" y="185360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3598929" y="4348270"/>
            <a:ext cx="0" cy="185420"/>
          </a:xfrm>
          <a:custGeom>
            <a:avLst/>
            <a:gdLst/>
            <a:ahLst/>
            <a:cxnLst/>
            <a:rect l="l" t="t" r="r" b="b"/>
            <a:pathLst>
              <a:path h="185420">
                <a:moveTo>
                  <a:pt x="0" y="0"/>
                </a:moveTo>
                <a:lnTo>
                  <a:pt x="0" y="185360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3671492" y="4345281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6855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3744055" y="4340796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6855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3815871" y="4309404"/>
            <a:ext cx="0" cy="188595"/>
          </a:xfrm>
          <a:custGeom>
            <a:avLst/>
            <a:gdLst/>
            <a:ahLst/>
            <a:cxnLst/>
            <a:rect l="l" t="t" r="r" b="b"/>
            <a:pathLst>
              <a:path h="188595">
                <a:moveTo>
                  <a:pt x="0" y="0"/>
                </a:moveTo>
                <a:lnTo>
                  <a:pt x="0" y="188350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3887686" y="4297446"/>
            <a:ext cx="0" cy="193040"/>
          </a:xfrm>
          <a:custGeom>
            <a:avLst/>
            <a:gdLst/>
            <a:ahLst/>
            <a:cxnLst/>
            <a:rect l="l" t="t" r="r" b="b"/>
            <a:pathLst>
              <a:path h="193039">
                <a:moveTo>
                  <a:pt x="0" y="0"/>
                </a:moveTo>
                <a:lnTo>
                  <a:pt x="0" y="192835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3959501" y="4294456"/>
            <a:ext cx="0" cy="193040"/>
          </a:xfrm>
          <a:custGeom>
            <a:avLst/>
            <a:gdLst/>
            <a:ahLst/>
            <a:cxnLst/>
            <a:rect l="l" t="t" r="r" b="b"/>
            <a:pathLst>
              <a:path h="193039">
                <a:moveTo>
                  <a:pt x="0" y="0"/>
                </a:moveTo>
                <a:lnTo>
                  <a:pt x="0" y="192835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4031316" y="4289971"/>
            <a:ext cx="0" cy="194945"/>
          </a:xfrm>
          <a:custGeom>
            <a:avLst/>
            <a:gdLst/>
            <a:ahLst/>
            <a:cxnLst/>
            <a:rect l="l" t="t" r="r" b="b"/>
            <a:pathLst>
              <a:path h="194945">
                <a:moveTo>
                  <a:pt x="0" y="0"/>
                </a:moveTo>
                <a:lnTo>
                  <a:pt x="0" y="194329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4103880" y="4282497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5824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4175695" y="4279507"/>
            <a:ext cx="0" cy="197485"/>
          </a:xfrm>
          <a:custGeom>
            <a:avLst/>
            <a:gdLst/>
            <a:ahLst/>
            <a:cxnLst/>
            <a:rect l="l" t="t" r="r" b="b"/>
            <a:pathLst>
              <a:path h="197485">
                <a:moveTo>
                  <a:pt x="0" y="0"/>
                </a:moveTo>
                <a:lnTo>
                  <a:pt x="0" y="197319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4248258" y="4285487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5824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4320073" y="4283992"/>
            <a:ext cx="0" cy="197485"/>
          </a:xfrm>
          <a:custGeom>
            <a:avLst/>
            <a:gdLst/>
            <a:ahLst/>
            <a:cxnLst/>
            <a:rect l="l" t="t" r="r" b="b"/>
            <a:pathLst>
              <a:path h="197485">
                <a:moveTo>
                  <a:pt x="0" y="0"/>
                </a:moveTo>
                <a:lnTo>
                  <a:pt x="0" y="197319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4391888" y="4278013"/>
            <a:ext cx="0" cy="197485"/>
          </a:xfrm>
          <a:custGeom>
            <a:avLst/>
            <a:gdLst/>
            <a:ahLst/>
            <a:cxnLst/>
            <a:rect l="l" t="t" r="r" b="b"/>
            <a:pathLst>
              <a:path h="197485">
                <a:moveTo>
                  <a:pt x="0" y="0"/>
                </a:moveTo>
                <a:lnTo>
                  <a:pt x="0" y="197319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4463703" y="4273528"/>
            <a:ext cx="0" cy="197485"/>
          </a:xfrm>
          <a:custGeom>
            <a:avLst/>
            <a:gdLst/>
            <a:ahLst/>
            <a:cxnLst/>
            <a:rect l="l" t="t" r="r" b="b"/>
            <a:pathLst>
              <a:path h="197485">
                <a:moveTo>
                  <a:pt x="0" y="0"/>
                </a:moveTo>
                <a:lnTo>
                  <a:pt x="0" y="197319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4535519" y="4267549"/>
            <a:ext cx="0" cy="199390"/>
          </a:xfrm>
          <a:custGeom>
            <a:avLst/>
            <a:gdLst/>
            <a:ahLst/>
            <a:cxnLst/>
            <a:rect l="l" t="t" r="r" b="b"/>
            <a:pathLst>
              <a:path h="199389">
                <a:moveTo>
                  <a:pt x="0" y="0"/>
                </a:moveTo>
                <a:lnTo>
                  <a:pt x="0" y="198814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4608082" y="4261569"/>
            <a:ext cx="0" cy="200660"/>
          </a:xfrm>
          <a:custGeom>
            <a:avLst/>
            <a:gdLst/>
            <a:ahLst/>
            <a:cxnLst/>
            <a:rect l="l" t="t" r="r" b="b"/>
            <a:pathLst>
              <a:path h="200660">
                <a:moveTo>
                  <a:pt x="0" y="0"/>
                </a:moveTo>
                <a:lnTo>
                  <a:pt x="0" y="200309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4679897" y="4255590"/>
            <a:ext cx="0" cy="201930"/>
          </a:xfrm>
          <a:custGeom>
            <a:avLst/>
            <a:gdLst/>
            <a:ahLst/>
            <a:cxnLst/>
            <a:rect l="l" t="t" r="r" b="b"/>
            <a:pathLst>
              <a:path h="201929">
                <a:moveTo>
                  <a:pt x="0" y="0"/>
                </a:moveTo>
                <a:lnTo>
                  <a:pt x="0" y="201804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4752461" y="4249611"/>
            <a:ext cx="0" cy="201930"/>
          </a:xfrm>
          <a:custGeom>
            <a:avLst/>
            <a:gdLst/>
            <a:ahLst/>
            <a:cxnLst/>
            <a:rect l="l" t="t" r="r" b="b"/>
            <a:pathLst>
              <a:path h="201929">
                <a:moveTo>
                  <a:pt x="0" y="0"/>
                </a:moveTo>
                <a:lnTo>
                  <a:pt x="0" y="201804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4824276" y="4243631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5">
                <a:moveTo>
                  <a:pt x="0" y="0"/>
                </a:moveTo>
                <a:lnTo>
                  <a:pt x="0" y="203298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4896091" y="4237652"/>
            <a:ext cx="0" cy="205104"/>
          </a:xfrm>
          <a:custGeom>
            <a:avLst/>
            <a:gdLst/>
            <a:ahLst/>
            <a:cxnLst/>
            <a:rect l="l" t="t" r="r" b="b"/>
            <a:pathLst>
              <a:path h="205104">
                <a:moveTo>
                  <a:pt x="0" y="0"/>
                </a:moveTo>
                <a:lnTo>
                  <a:pt x="0" y="204793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4967906" y="4231673"/>
            <a:ext cx="0" cy="206375"/>
          </a:xfrm>
          <a:custGeom>
            <a:avLst/>
            <a:gdLst/>
            <a:ahLst/>
            <a:cxnLst/>
            <a:rect l="l" t="t" r="r" b="b"/>
            <a:pathLst>
              <a:path h="206375">
                <a:moveTo>
                  <a:pt x="0" y="0"/>
                </a:moveTo>
                <a:lnTo>
                  <a:pt x="0" y="206288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5039721" y="4225693"/>
            <a:ext cx="0" cy="206375"/>
          </a:xfrm>
          <a:custGeom>
            <a:avLst/>
            <a:gdLst/>
            <a:ahLst/>
            <a:cxnLst/>
            <a:rect l="l" t="t" r="r" b="b"/>
            <a:pathLst>
              <a:path h="206375">
                <a:moveTo>
                  <a:pt x="0" y="0"/>
                </a:moveTo>
                <a:lnTo>
                  <a:pt x="0" y="206288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5112284" y="4219714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0" y="0"/>
                </a:moveTo>
                <a:lnTo>
                  <a:pt x="0" y="207783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5184100" y="4215229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0" y="0"/>
                </a:moveTo>
                <a:lnTo>
                  <a:pt x="0" y="207783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5256663" y="4209250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0" y="0"/>
                </a:moveTo>
                <a:lnTo>
                  <a:pt x="0" y="207783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5328478" y="4203270"/>
            <a:ext cx="0" cy="209550"/>
          </a:xfrm>
          <a:custGeom>
            <a:avLst/>
            <a:gdLst/>
            <a:ahLst/>
            <a:cxnLst/>
            <a:rect l="l" t="t" r="r" b="b"/>
            <a:pathLst>
              <a:path h="209550">
                <a:moveTo>
                  <a:pt x="0" y="0"/>
                </a:moveTo>
                <a:lnTo>
                  <a:pt x="0" y="209278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5400293" y="4197291"/>
            <a:ext cx="0" cy="210820"/>
          </a:xfrm>
          <a:custGeom>
            <a:avLst/>
            <a:gdLst/>
            <a:ahLst/>
            <a:cxnLst/>
            <a:rect l="l" t="t" r="r" b="b"/>
            <a:pathLst>
              <a:path h="210820">
                <a:moveTo>
                  <a:pt x="0" y="0"/>
                </a:moveTo>
                <a:lnTo>
                  <a:pt x="0" y="210773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5472109" y="4191311"/>
            <a:ext cx="0" cy="212725"/>
          </a:xfrm>
          <a:custGeom>
            <a:avLst/>
            <a:gdLst/>
            <a:ahLst/>
            <a:cxnLst/>
            <a:rect l="l" t="t" r="r" b="b"/>
            <a:pathLst>
              <a:path h="212725">
                <a:moveTo>
                  <a:pt x="0" y="0"/>
                </a:moveTo>
                <a:lnTo>
                  <a:pt x="0" y="212268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5543924" y="4185332"/>
            <a:ext cx="0" cy="212725"/>
          </a:xfrm>
          <a:custGeom>
            <a:avLst/>
            <a:gdLst/>
            <a:ahLst/>
            <a:cxnLst/>
            <a:rect l="l" t="t" r="r" b="b"/>
            <a:pathLst>
              <a:path h="212725">
                <a:moveTo>
                  <a:pt x="0" y="0"/>
                </a:moveTo>
                <a:lnTo>
                  <a:pt x="0" y="212268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5616487" y="4179353"/>
            <a:ext cx="0" cy="213995"/>
          </a:xfrm>
          <a:custGeom>
            <a:avLst/>
            <a:gdLst/>
            <a:ahLst/>
            <a:cxnLst/>
            <a:rect l="l" t="t" r="r" b="b"/>
            <a:pathLst>
              <a:path h="213995">
                <a:moveTo>
                  <a:pt x="0" y="0"/>
                </a:moveTo>
                <a:lnTo>
                  <a:pt x="0" y="213762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5688302" y="4173373"/>
            <a:ext cx="0" cy="215265"/>
          </a:xfrm>
          <a:custGeom>
            <a:avLst/>
            <a:gdLst/>
            <a:ahLst/>
            <a:cxnLst/>
            <a:rect l="l" t="t" r="r" b="b"/>
            <a:pathLst>
              <a:path h="215264">
                <a:moveTo>
                  <a:pt x="0" y="0"/>
                </a:moveTo>
                <a:lnTo>
                  <a:pt x="0" y="215257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5760865" y="4167394"/>
            <a:ext cx="0" cy="215265"/>
          </a:xfrm>
          <a:custGeom>
            <a:avLst/>
            <a:gdLst/>
            <a:ahLst/>
            <a:cxnLst/>
            <a:rect l="l" t="t" r="r" b="b"/>
            <a:pathLst>
              <a:path h="215264">
                <a:moveTo>
                  <a:pt x="0" y="0"/>
                </a:moveTo>
                <a:lnTo>
                  <a:pt x="0" y="215257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5832680" y="4161415"/>
            <a:ext cx="0" cy="217170"/>
          </a:xfrm>
          <a:custGeom>
            <a:avLst/>
            <a:gdLst/>
            <a:ahLst/>
            <a:cxnLst/>
            <a:rect l="l" t="t" r="r" b="b"/>
            <a:pathLst>
              <a:path h="217170">
                <a:moveTo>
                  <a:pt x="0" y="0"/>
                </a:moveTo>
                <a:lnTo>
                  <a:pt x="0" y="216752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5904496" y="4153941"/>
            <a:ext cx="0" cy="218440"/>
          </a:xfrm>
          <a:custGeom>
            <a:avLst/>
            <a:gdLst/>
            <a:ahLst/>
            <a:cxnLst/>
            <a:rect l="l" t="t" r="r" b="b"/>
            <a:pathLst>
              <a:path h="218439">
                <a:moveTo>
                  <a:pt x="0" y="0"/>
                </a:moveTo>
                <a:lnTo>
                  <a:pt x="0" y="218247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5976311" y="4147961"/>
            <a:ext cx="0" cy="220345"/>
          </a:xfrm>
          <a:custGeom>
            <a:avLst/>
            <a:gdLst/>
            <a:ahLst/>
            <a:cxnLst/>
            <a:rect l="l" t="t" r="r" b="b"/>
            <a:pathLst>
              <a:path h="220345">
                <a:moveTo>
                  <a:pt x="0" y="0"/>
                </a:moveTo>
                <a:lnTo>
                  <a:pt x="0" y="219742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6048126" y="4141982"/>
            <a:ext cx="0" cy="221615"/>
          </a:xfrm>
          <a:custGeom>
            <a:avLst/>
            <a:gdLst/>
            <a:ahLst/>
            <a:cxnLst/>
            <a:rect l="l" t="t" r="r" b="b"/>
            <a:pathLst>
              <a:path h="221614">
                <a:moveTo>
                  <a:pt x="0" y="0"/>
                </a:moveTo>
                <a:lnTo>
                  <a:pt x="0" y="221237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6120689" y="4136002"/>
            <a:ext cx="0" cy="221615"/>
          </a:xfrm>
          <a:custGeom>
            <a:avLst/>
            <a:gdLst/>
            <a:ahLst/>
            <a:cxnLst/>
            <a:rect l="l" t="t" r="r" b="b"/>
            <a:pathLst>
              <a:path h="221614">
                <a:moveTo>
                  <a:pt x="0" y="0"/>
                </a:moveTo>
                <a:lnTo>
                  <a:pt x="0" y="221237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6193252" y="4130023"/>
            <a:ext cx="0" cy="222885"/>
          </a:xfrm>
          <a:custGeom>
            <a:avLst/>
            <a:gdLst/>
            <a:ahLst/>
            <a:cxnLst/>
            <a:rect l="l" t="t" r="r" b="b"/>
            <a:pathLst>
              <a:path h="222885">
                <a:moveTo>
                  <a:pt x="0" y="0"/>
                </a:moveTo>
                <a:lnTo>
                  <a:pt x="0" y="222731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6265067" y="4124044"/>
            <a:ext cx="0" cy="222885"/>
          </a:xfrm>
          <a:custGeom>
            <a:avLst/>
            <a:gdLst/>
            <a:ahLst/>
            <a:cxnLst/>
            <a:rect l="l" t="t" r="r" b="b"/>
            <a:pathLst>
              <a:path h="222885">
                <a:moveTo>
                  <a:pt x="0" y="0"/>
                </a:moveTo>
                <a:lnTo>
                  <a:pt x="0" y="222731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6336883" y="4118064"/>
            <a:ext cx="0" cy="224790"/>
          </a:xfrm>
          <a:custGeom>
            <a:avLst/>
            <a:gdLst/>
            <a:ahLst/>
            <a:cxnLst/>
            <a:rect l="l" t="t" r="r" b="b"/>
            <a:pathLst>
              <a:path h="224789">
                <a:moveTo>
                  <a:pt x="0" y="0"/>
                </a:moveTo>
                <a:lnTo>
                  <a:pt x="0" y="224226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6408698" y="4110590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7216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6474529" y="4104611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7216"/>
                </a:lnTo>
              </a:path>
            </a:pathLst>
          </a:custGeom>
          <a:ln w="28427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2395277" y="4488786"/>
            <a:ext cx="31750" cy="15240"/>
          </a:xfrm>
          <a:custGeom>
            <a:avLst/>
            <a:gdLst/>
            <a:ahLst/>
            <a:cxnLst/>
            <a:rect l="l" t="t" r="r" b="b"/>
            <a:pathLst>
              <a:path w="31750" h="15239">
                <a:moveTo>
                  <a:pt x="31419" y="0"/>
                </a:moveTo>
                <a:lnTo>
                  <a:pt x="0" y="14948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2467092" y="4467858"/>
            <a:ext cx="31750" cy="20955"/>
          </a:xfrm>
          <a:custGeom>
            <a:avLst/>
            <a:gdLst/>
            <a:ahLst/>
            <a:cxnLst/>
            <a:rect l="l" t="t" r="r" b="b"/>
            <a:pathLst>
              <a:path w="31750" h="20954">
                <a:moveTo>
                  <a:pt x="31419" y="0"/>
                </a:moveTo>
                <a:lnTo>
                  <a:pt x="0" y="20927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2538907" y="446187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2610722" y="4452909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19" h="9525">
                <a:moveTo>
                  <a:pt x="32915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2682538" y="4442445"/>
            <a:ext cx="33020" cy="10795"/>
          </a:xfrm>
          <a:custGeom>
            <a:avLst/>
            <a:gdLst/>
            <a:ahLst/>
            <a:cxnLst/>
            <a:rect l="l" t="t" r="r" b="b"/>
            <a:pathLst>
              <a:path w="33019" h="10795">
                <a:moveTo>
                  <a:pt x="32915" y="0"/>
                </a:moveTo>
                <a:lnTo>
                  <a:pt x="0" y="10463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2754353" y="4436466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19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2827664" y="4433477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2899479" y="4411054"/>
            <a:ext cx="31750" cy="22860"/>
          </a:xfrm>
          <a:custGeom>
            <a:avLst/>
            <a:gdLst/>
            <a:ahLst/>
            <a:cxnLst/>
            <a:rect l="l" t="t" r="r" b="b"/>
            <a:pathLst>
              <a:path w="31750" h="22860">
                <a:moveTo>
                  <a:pt x="31419" y="0"/>
                </a:moveTo>
                <a:lnTo>
                  <a:pt x="0" y="22422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2971294" y="4376672"/>
            <a:ext cx="31750" cy="34925"/>
          </a:xfrm>
          <a:custGeom>
            <a:avLst/>
            <a:gdLst/>
            <a:ahLst/>
            <a:cxnLst/>
            <a:rect l="l" t="t" r="r" b="b"/>
            <a:pathLst>
              <a:path w="31750" h="34925">
                <a:moveTo>
                  <a:pt x="31419" y="0"/>
                </a:moveTo>
                <a:lnTo>
                  <a:pt x="0" y="3438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3043109" y="4351260"/>
            <a:ext cx="31750" cy="25400"/>
          </a:xfrm>
          <a:custGeom>
            <a:avLst/>
            <a:gdLst/>
            <a:ahLst/>
            <a:cxnLst/>
            <a:rect l="l" t="t" r="r" b="b"/>
            <a:pathLst>
              <a:path w="31750" h="25400">
                <a:moveTo>
                  <a:pt x="31419" y="0"/>
                </a:moveTo>
                <a:lnTo>
                  <a:pt x="0" y="25412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3114925" y="4351260"/>
            <a:ext cx="33020" cy="16510"/>
          </a:xfrm>
          <a:custGeom>
            <a:avLst/>
            <a:gdLst/>
            <a:ahLst/>
            <a:cxnLst/>
            <a:rect l="l" t="t" r="r" b="b"/>
            <a:pathLst>
              <a:path w="33019" h="16510">
                <a:moveTo>
                  <a:pt x="32915" y="16443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3186740" y="4367703"/>
            <a:ext cx="33020" cy="15240"/>
          </a:xfrm>
          <a:custGeom>
            <a:avLst/>
            <a:gdLst/>
            <a:ahLst/>
            <a:cxnLst/>
            <a:rect l="l" t="t" r="r" b="b"/>
            <a:pathLst>
              <a:path w="33019" h="15239">
                <a:moveTo>
                  <a:pt x="32915" y="14948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3258555" y="4382652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747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3331866" y="438265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3403682" y="437517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3475497" y="4361724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19" y="0"/>
                </a:moveTo>
                <a:lnTo>
                  <a:pt x="0" y="1345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3547312" y="4348270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19" y="0"/>
                </a:moveTo>
                <a:lnTo>
                  <a:pt x="0" y="1345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3619127" y="4345281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3690942" y="4340796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3764253" y="4309404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31419" y="0"/>
                </a:moveTo>
                <a:lnTo>
                  <a:pt x="0" y="31391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3836069" y="4297446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19" y="0"/>
                </a:moveTo>
                <a:lnTo>
                  <a:pt x="0" y="11958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3907884" y="4294456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3979699" y="4289971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4051514" y="4282497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4123330" y="4279507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4195145" y="4279507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5979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4268456" y="4283992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4340271" y="427801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4412086" y="4273528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4483901" y="426754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4555717" y="4261569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4627532" y="4255590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4699347" y="4249611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4772659" y="424363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4844474" y="423765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4916289" y="423167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4988104" y="422569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5059919" y="4219714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5131734" y="4215229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5203549" y="4209250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5276861" y="4203270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5348676" y="419729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5420491" y="419131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5492307" y="418533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5564122" y="417935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5635937" y="417337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5707752" y="4167394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5781063" y="416141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5852878" y="4153941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5924694" y="414796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5996509" y="414198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6068324" y="4136002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6140139" y="413002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6213450" y="412404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6285265" y="411806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6357081" y="411059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6428896" y="410461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2384056" y="4351260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474"/>
                </a:lnTo>
              </a:path>
            </a:pathLst>
          </a:custGeom>
          <a:ln w="22442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2446894" y="4336312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474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2518709" y="4313889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4">
                <a:moveTo>
                  <a:pt x="0" y="0"/>
                </a:moveTo>
                <a:lnTo>
                  <a:pt x="0" y="153969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2590524" y="4307909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4">
                <a:moveTo>
                  <a:pt x="0" y="0"/>
                </a:moveTo>
                <a:lnTo>
                  <a:pt x="0" y="153969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2663088" y="4300435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474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2734903" y="4286982"/>
            <a:ext cx="0" cy="155575"/>
          </a:xfrm>
          <a:custGeom>
            <a:avLst/>
            <a:gdLst/>
            <a:ahLst/>
            <a:cxnLst/>
            <a:rect l="l" t="t" r="r" b="b"/>
            <a:pathLst>
              <a:path h="155575">
                <a:moveTo>
                  <a:pt x="0" y="0"/>
                </a:moveTo>
                <a:lnTo>
                  <a:pt x="0" y="155463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2807466" y="4282497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4">
                <a:moveTo>
                  <a:pt x="0" y="0"/>
                </a:moveTo>
                <a:lnTo>
                  <a:pt x="0" y="153969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2879281" y="4276518"/>
            <a:ext cx="0" cy="157480"/>
          </a:xfrm>
          <a:custGeom>
            <a:avLst/>
            <a:gdLst/>
            <a:ahLst/>
            <a:cxnLst/>
            <a:rect l="l" t="t" r="r" b="b"/>
            <a:pathLst>
              <a:path h="157479">
                <a:moveTo>
                  <a:pt x="0" y="0"/>
                </a:moveTo>
                <a:lnTo>
                  <a:pt x="0" y="156958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2951096" y="4254095"/>
            <a:ext cx="0" cy="157480"/>
          </a:xfrm>
          <a:custGeom>
            <a:avLst/>
            <a:gdLst/>
            <a:ahLst/>
            <a:cxnLst/>
            <a:rect l="l" t="t" r="r" b="b"/>
            <a:pathLst>
              <a:path h="157479">
                <a:moveTo>
                  <a:pt x="0" y="0"/>
                </a:moveTo>
                <a:lnTo>
                  <a:pt x="0" y="156958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3022911" y="4219714"/>
            <a:ext cx="0" cy="157480"/>
          </a:xfrm>
          <a:custGeom>
            <a:avLst/>
            <a:gdLst/>
            <a:ahLst/>
            <a:cxnLst/>
            <a:rect l="l" t="t" r="r" b="b"/>
            <a:pathLst>
              <a:path h="157479">
                <a:moveTo>
                  <a:pt x="0" y="0"/>
                </a:moveTo>
                <a:lnTo>
                  <a:pt x="0" y="156958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3094727" y="4194301"/>
            <a:ext cx="0" cy="157480"/>
          </a:xfrm>
          <a:custGeom>
            <a:avLst/>
            <a:gdLst/>
            <a:ahLst/>
            <a:cxnLst/>
            <a:rect l="l" t="t" r="r" b="b"/>
            <a:pathLst>
              <a:path h="157479">
                <a:moveTo>
                  <a:pt x="0" y="0"/>
                </a:moveTo>
                <a:lnTo>
                  <a:pt x="0" y="156958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3167290" y="4210744"/>
            <a:ext cx="0" cy="157480"/>
          </a:xfrm>
          <a:custGeom>
            <a:avLst/>
            <a:gdLst/>
            <a:ahLst/>
            <a:cxnLst/>
            <a:rect l="l" t="t" r="r" b="b"/>
            <a:pathLst>
              <a:path h="157479">
                <a:moveTo>
                  <a:pt x="0" y="0"/>
                </a:moveTo>
                <a:lnTo>
                  <a:pt x="0" y="156958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3239105" y="4221209"/>
            <a:ext cx="0" cy="161925"/>
          </a:xfrm>
          <a:custGeom>
            <a:avLst/>
            <a:gdLst/>
            <a:ahLst/>
            <a:cxnLst/>
            <a:rect l="l" t="t" r="r" b="b"/>
            <a:pathLst>
              <a:path h="161925">
                <a:moveTo>
                  <a:pt x="0" y="0"/>
                </a:moveTo>
                <a:lnTo>
                  <a:pt x="0" y="161443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3311668" y="4228683"/>
            <a:ext cx="0" cy="161925"/>
          </a:xfrm>
          <a:custGeom>
            <a:avLst/>
            <a:gdLst/>
            <a:ahLst/>
            <a:cxnLst/>
            <a:rect l="l" t="t" r="r" b="b"/>
            <a:pathLst>
              <a:path h="161925">
                <a:moveTo>
                  <a:pt x="0" y="0"/>
                </a:moveTo>
                <a:lnTo>
                  <a:pt x="0" y="161443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3383484" y="4221209"/>
            <a:ext cx="0" cy="161925"/>
          </a:xfrm>
          <a:custGeom>
            <a:avLst/>
            <a:gdLst/>
            <a:ahLst/>
            <a:cxnLst/>
            <a:rect l="l" t="t" r="r" b="b"/>
            <a:pathLst>
              <a:path h="161925">
                <a:moveTo>
                  <a:pt x="0" y="0"/>
                </a:moveTo>
                <a:lnTo>
                  <a:pt x="0" y="161443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3455299" y="4213734"/>
            <a:ext cx="0" cy="161925"/>
          </a:xfrm>
          <a:custGeom>
            <a:avLst/>
            <a:gdLst/>
            <a:ahLst/>
            <a:cxnLst/>
            <a:rect l="l" t="t" r="r" b="b"/>
            <a:pathLst>
              <a:path h="161925">
                <a:moveTo>
                  <a:pt x="0" y="0"/>
                </a:moveTo>
                <a:lnTo>
                  <a:pt x="0" y="161443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3527114" y="4195796"/>
            <a:ext cx="0" cy="166370"/>
          </a:xfrm>
          <a:custGeom>
            <a:avLst/>
            <a:gdLst/>
            <a:ahLst/>
            <a:cxnLst/>
            <a:rect l="l" t="t" r="r" b="b"/>
            <a:pathLst>
              <a:path h="166370">
                <a:moveTo>
                  <a:pt x="0" y="0"/>
                </a:moveTo>
                <a:lnTo>
                  <a:pt x="0" y="165927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3598929" y="4180848"/>
            <a:ext cx="0" cy="167640"/>
          </a:xfrm>
          <a:custGeom>
            <a:avLst/>
            <a:gdLst/>
            <a:ahLst/>
            <a:cxnLst/>
            <a:rect l="l" t="t" r="r" b="b"/>
            <a:pathLst>
              <a:path h="167639">
                <a:moveTo>
                  <a:pt x="0" y="0"/>
                </a:moveTo>
                <a:lnTo>
                  <a:pt x="0" y="167422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3671492" y="4176363"/>
            <a:ext cx="0" cy="168910"/>
          </a:xfrm>
          <a:custGeom>
            <a:avLst/>
            <a:gdLst/>
            <a:ahLst/>
            <a:cxnLst/>
            <a:rect l="l" t="t" r="r" b="b"/>
            <a:pathLst>
              <a:path h="168910">
                <a:moveTo>
                  <a:pt x="0" y="0"/>
                </a:moveTo>
                <a:lnTo>
                  <a:pt x="0" y="168917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3744055" y="4170384"/>
            <a:ext cx="0" cy="170815"/>
          </a:xfrm>
          <a:custGeom>
            <a:avLst/>
            <a:gdLst/>
            <a:ahLst/>
            <a:cxnLst/>
            <a:rect l="l" t="t" r="r" b="b"/>
            <a:pathLst>
              <a:path h="170814">
                <a:moveTo>
                  <a:pt x="0" y="0"/>
                </a:moveTo>
                <a:lnTo>
                  <a:pt x="0" y="170412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3815871" y="4137497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5">
                <a:moveTo>
                  <a:pt x="0" y="0"/>
                </a:moveTo>
                <a:lnTo>
                  <a:pt x="0" y="171907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3887686" y="4121054"/>
            <a:ext cx="0" cy="176530"/>
          </a:xfrm>
          <a:custGeom>
            <a:avLst/>
            <a:gdLst/>
            <a:ahLst/>
            <a:cxnLst/>
            <a:rect l="l" t="t" r="r" b="b"/>
            <a:pathLst>
              <a:path h="176529">
                <a:moveTo>
                  <a:pt x="0" y="0"/>
                </a:moveTo>
                <a:lnTo>
                  <a:pt x="0" y="176391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3959501" y="4118064"/>
            <a:ext cx="0" cy="176530"/>
          </a:xfrm>
          <a:custGeom>
            <a:avLst/>
            <a:gdLst/>
            <a:ahLst/>
            <a:cxnLst/>
            <a:rect l="l" t="t" r="r" b="b"/>
            <a:pathLst>
              <a:path h="176529">
                <a:moveTo>
                  <a:pt x="0" y="0"/>
                </a:moveTo>
                <a:lnTo>
                  <a:pt x="0" y="176391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4031316" y="4113580"/>
            <a:ext cx="0" cy="176530"/>
          </a:xfrm>
          <a:custGeom>
            <a:avLst/>
            <a:gdLst/>
            <a:ahLst/>
            <a:cxnLst/>
            <a:rect l="l" t="t" r="r" b="b"/>
            <a:pathLst>
              <a:path h="176529">
                <a:moveTo>
                  <a:pt x="0" y="0"/>
                </a:moveTo>
                <a:lnTo>
                  <a:pt x="0" y="176391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4103880" y="4103116"/>
            <a:ext cx="0" cy="179705"/>
          </a:xfrm>
          <a:custGeom>
            <a:avLst/>
            <a:gdLst/>
            <a:ahLst/>
            <a:cxnLst/>
            <a:rect l="l" t="t" r="r" b="b"/>
            <a:pathLst>
              <a:path h="179704">
                <a:moveTo>
                  <a:pt x="0" y="0"/>
                </a:moveTo>
                <a:lnTo>
                  <a:pt x="0" y="179381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4175695" y="4100126"/>
            <a:ext cx="0" cy="179705"/>
          </a:xfrm>
          <a:custGeom>
            <a:avLst/>
            <a:gdLst/>
            <a:ahLst/>
            <a:cxnLst/>
            <a:rect l="l" t="t" r="r" b="b"/>
            <a:pathLst>
              <a:path h="179704">
                <a:moveTo>
                  <a:pt x="0" y="0"/>
                </a:moveTo>
                <a:lnTo>
                  <a:pt x="0" y="179381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4248258" y="4104611"/>
            <a:ext cx="0" cy="180975"/>
          </a:xfrm>
          <a:custGeom>
            <a:avLst/>
            <a:gdLst/>
            <a:ahLst/>
            <a:cxnLst/>
            <a:rect l="l" t="t" r="r" b="b"/>
            <a:pathLst>
              <a:path h="180975">
                <a:moveTo>
                  <a:pt x="0" y="0"/>
                </a:moveTo>
                <a:lnTo>
                  <a:pt x="0" y="180876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4320073" y="4103116"/>
            <a:ext cx="0" cy="180975"/>
          </a:xfrm>
          <a:custGeom>
            <a:avLst/>
            <a:gdLst/>
            <a:ahLst/>
            <a:cxnLst/>
            <a:rect l="l" t="t" r="r" b="b"/>
            <a:pathLst>
              <a:path h="180975">
                <a:moveTo>
                  <a:pt x="0" y="0"/>
                </a:moveTo>
                <a:lnTo>
                  <a:pt x="0" y="180876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4391888" y="4097136"/>
            <a:ext cx="0" cy="180975"/>
          </a:xfrm>
          <a:custGeom>
            <a:avLst/>
            <a:gdLst/>
            <a:ahLst/>
            <a:cxnLst/>
            <a:rect l="l" t="t" r="r" b="b"/>
            <a:pathLst>
              <a:path h="180975">
                <a:moveTo>
                  <a:pt x="0" y="0"/>
                </a:moveTo>
                <a:lnTo>
                  <a:pt x="0" y="180876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4463703" y="4091157"/>
            <a:ext cx="0" cy="182880"/>
          </a:xfrm>
          <a:custGeom>
            <a:avLst/>
            <a:gdLst/>
            <a:ahLst/>
            <a:cxnLst/>
            <a:rect l="l" t="t" r="r" b="b"/>
            <a:pathLst>
              <a:path h="182879">
                <a:moveTo>
                  <a:pt x="0" y="0"/>
                </a:moveTo>
                <a:lnTo>
                  <a:pt x="0" y="182371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4535519" y="4083683"/>
            <a:ext cx="0" cy="184150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3865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4608082" y="4077703"/>
            <a:ext cx="0" cy="184150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3865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4679897" y="4070229"/>
            <a:ext cx="0" cy="185420"/>
          </a:xfrm>
          <a:custGeom>
            <a:avLst/>
            <a:gdLst/>
            <a:ahLst/>
            <a:cxnLst/>
            <a:rect l="l" t="t" r="r" b="b"/>
            <a:pathLst>
              <a:path h="185420">
                <a:moveTo>
                  <a:pt x="0" y="0"/>
                </a:moveTo>
                <a:lnTo>
                  <a:pt x="0" y="185360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4752461" y="4062755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6855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4824276" y="4056776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6855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4896091" y="4050796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6855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4967906" y="4043322"/>
            <a:ext cx="0" cy="188595"/>
          </a:xfrm>
          <a:custGeom>
            <a:avLst/>
            <a:gdLst/>
            <a:ahLst/>
            <a:cxnLst/>
            <a:rect l="l" t="t" r="r" b="b"/>
            <a:pathLst>
              <a:path h="188595">
                <a:moveTo>
                  <a:pt x="0" y="0"/>
                </a:moveTo>
                <a:lnTo>
                  <a:pt x="0" y="188350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5039721" y="4035848"/>
            <a:ext cx="0" cy="189865"/>
          </a:xfrm>
          <a:custGeom>
            <a:avLst/>
            <a:gdLst/>
            <a:ahLst/>
            <a:cxnLst/>
            <a:rect l="l" t="t" r="r" b="b"/>
            <a:pathLst>
              <a:path h="189864">
                <a:moveTo>
                  <a:pt x="0" y="0"/>
                </a:moveTo>
                <a:lnTo>
                  <a:pt x="0" y="189845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5112284" y="4029868"/>
            <a:ext cx="0" cy="189865"/>
          </a:xfrm>
          <a:custGeom>
            <a:avLst/>
            <a:gdLst/>
            <a:ahLst/>
            <a:cxnLst/>
            <a:rect l="l" t="t" r="r" b="b"/>
            <a:pathLst>
              <a:path h="189864">
                <a:moveTo>
                  <a:pt x="0" y="0"/>
                </a:moveTo>
                <a:lnTo>
                  <a:pt x="0" y="189845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5184100" y="4022394"/>
            <a:ext cx="0" cy="193040"/>
          </a:xfrm>
          <a:custGeom>
            <a:avLst/>
            <a:gdLst/>
            <a:ahLst/>
            <a:cxnLst/>
            <a:rect l="l" t="t" r="r" b="b"/>
            <a:pathLst>
              <a:path h="193039">
                <a:moveTo>
                  <a:pt x="0" y="0"/>
                </a:moveTo>
                <a:lnTo>
                  <a:pt x="0" y="192835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5256663" y="4016415"/>
            <a:ext cx="0" cy="193040"/>
          </a:xfrm>
          <a:custGeom>
            <a:avLst/>
            <a:gdLst/>
            <a:ahLst/>
            <a:cxnLst/>
            <a:rect l="l" t="t" r="r" b="b"/>
            <a:pathLst>
              <a:path h="193039">
                <a:moveTo>
                  <a:pt x="0" y="0"/>
                </a:moveTo>
                <a:lnTo>
                  <a:pt x="0" y="192835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5328478" y="4008940"/>
            <a:ext cx="0" cy="194945"/>
          </a:xfrm>
          <a:custGeom>
            <a:avLst/>
            <a:gdLst/>
            <a:ahLst/>
            <a:cxnLst/>
            <a:rect l="l" t="t" r="r" b="b"/>
            <a:pathLst>
              <a:path h="194945">
                <a:moveTo>
                  <a:pt x="0" y="0"/>
                </a:moveTo>
                <a:lnTo>
                  <a:pt x="0" y="194329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5400293" y="4001466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5824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5472109" y="3995487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5824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5543924" y="3988013"/>
            <a:ext cx="0" cy="197485"/>
          </a:xfrm>
          <a:custGeom>
            <a:avLst/>
            <a:gdLst/>
            <a:ahLst/>
            <a:cxnLst/>
            <a:rect l="l" t="t" r="r" b="b"/>
            <a:pathLst>
              <a:path h="197485">
                <a:moveTo>
                  <a:pt x="0" y="0"/>
                </a:moveTo>
                <a:lnTo>
                  <a:pt x="0" y="197319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5616487" y="3980538"/>
            <a:ext cx="0" cy="199390"/>
          </a:xfrm>
          <a:custGeom>
            <a:avLst/>
            <a:gdLst/>
            <a:ahLst/>
            <a:cxnLst/>
            <a:rect l="l" t="t" r="r" b="b"/>
            <a:pathLst>
              <a:path h="199389">
                <a:moveTo>
                  <a:pt x="0" y="0"/>
                </a:moveTo>
                <a:lnTo>
                  <a:pt x="0" y="198814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5688302" y="3973064"/>
            <a:ext cx="0" cy="200660"/>
          </a:xfrm>
          <a:custGeom>
            <a:avLst/>
            <a:gdLst/>
            <a:ahLst/>
            <a:cxnLst/>
            <a:rect l="l" t="t" r="r" b="b"/>
            <a:pathLst>
              <a:path h="200660">
                <a:moveTo>
                  <a:pt x="0" y="0"/>
                </a:moveTo>
                <a:lnTo>
                  <a:pt x="0" y="200309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5760865" y="3967085"/>
            <a:ext cx="0" cy="200660"/>
          </a:xfrm>
          <a:custGeom>
            <a:avLst/>
            <a:gdLst/>
            <a:ahLst/>
            <a:cxnLst/>
            <a:rect l="l" t="t" r="r" b="b"/>
            <a:pathLst>
              <a:path h="200660">
                <a:moveTo>
                  <a:pt x="0" y="0"/>
                </a:moveTo>
                <a:lnTo>
                  <a:pt x="0" y="200309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5832680" y="3959611"/>
            <a:ext cx="0" cy="201930"/>
          </a:xfrm>
          <a:custGeom>
            <a:avLst/>
            <a:gdLst/>
            <a:ahLst/>
            <a:cxnLst/>
            <a:rect l="l" t="t" r="r" b="b"/>
            <a:pathLst>
              <a:path h="201929">
                <a:moveTo>
                  <a:pt x="0" y="0"/>
                </a:moveTo>
                <a:lnTo>
                  <a:pt x="0" y="201804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5904496" y="3952137"/>
            <a:ext cx="0" cy="201930"/>
          </a:xfrm>
          <a:custGeom>
            <a:avLst/>
            <a:gdLst/>
            <a:ahLst/>
            <a:cxnLst/>
            <a:rect l="l" t="t" r="r" b="b"/>
            <a:pathLst>
              <a:path h="201929">
                <a:moveTo>
                  <a:pt x="0" y="0"/>
                </a:moveTo>
                <a:lnTo>
                  <a:pt x="0" y="201804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5976311" y="3944662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5">
                <a:moveTo>
                  <a:pt x="0" y="0"/>
                </a:moveTo>
                <a:lnTo>
                  <a:pt x="0" y="203298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6048126" y="3937188"/>
            <a:ext cx="0" cy="205104"/>
          </a:xfrm>
          <a:custGeom>
            <a:avLst/>
            <a:gdLst/>
            <a:ahLst/>
            <a:cxnLst/>
            <a:rect l="l" t="t" r="r" b="b"/>
            <a:pathLst>
              <a:path h="205104">
                <a:moveTo>
                  <a:pt x="0" y="0"/>
                </a:moveTo>
                <a:lnTo>
                  <a:pt x="0" y="204793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6120689" y="3929714"/>
            <a:ext cx="0" cy="206375"/>
          </a:xfrm>
          <a:custGeom>
            <a:avLst/>
            <a:gdLst/>
            <a:ahLst/>
            <a:cxnLst/>
            <a:rect l="l" t="t" r="r" b="b"/>
            <a:pathLst>
              <a:path h="206375">
                <a:moveTo>
                  <a:pt x="0" y="0"/>
                </a:moveTo>
                <a:lnTo>
                  <a:pt x="0" y="206288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6193252" y="3922240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0" y="0"/>
                </a:moveTo>
                <a:lnTo>
                  <a:pt x="0" y="207783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6265067" y="3916260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0" y="0"/>
                </a:moveTo>
                <a:lnTo>
                  <a:pt x="0" y="207783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6336883" y="3908786"/>
            <a:ext cx="0" cy="209550"/>
          </a:xfrm>
          <a:custGeom>
            <a:avLst/>
            <a:gdLst/>
            <a:ahLst/>
            <a:cxnLst/>
            <a:rect l="l" t="t" r="r" b="b"/>
            <a:pathLst>
              <a:path h="209550">
                <a:moveTo>
                  <a:pt x="0" y="0"/>
                </a:moveTo>
                <a:lnTo>
                  <a:pt x="0" y="209278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6408698" y="3901312"/>
            <a:ext cx="0" cy="209550"/>
          </a:xfrm>
          <a:custGeom>
            <a:avLst/>
            <a:gdLst/>
            <a:ahLst/>
            <a:cxnLst/>
            <a:rect l="l" t="t" r="r" b="b"/>
            <a:pathLst>
              <a:path h="209550">
                <a:moveTo>
                  <a:pt x="0" y="0"/>
                </a:moveTo>
                <a:lnTo>
                  <a:pt x="0" y="209278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6474529" y="3892343"/>
            <a:ext cx="0" cy="212725"/>
          </a:xfrm>
          <a:custGeom>
            <a:avLst/>
            <a:gdLst/>
            <a:ahLst/>
            <a:cxnLst/>
            <a:rect l="l" t="t" r="r" b="b"/>
            <a:pathLst>
              <a:path h="212725">
                <a:moveTo>
                  <a:pt x="0" y="0"/>
                </a:moveTo>
                <a:lnTo>
                  <a:pt x="0" y="212268"/>
                </a:lnTo>
              </a:path>
            </a:pathLst>
          </a:custGeom>
          <a:ln w="2842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2395277" y="4336312"/>
            <a:ext cx="31750" cy="15240"/>
          </a:xfrm>
          <a:custGeom>
            <a:avLst/>
            <a:gdLst/>
            <a:ahLst/>
            <a:cxnLst/>
            <a:rect l="l" t="t" r="r" b="b"/>
            <a:pathLst>
              <a:path w="31750" h="15239">
                <a:moveTo>
                  <a:pt x="31419" y="0"/>
                </a:moveTo>
                <a:lnTo>
                  <a:pt x="0" y="14948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2467092" y="4313889"/>
            <a:ext cx="31750" cy="22860"/>
          </a:xfrm>
          <a:custGeom>
            <a:avLst/>
            <a:gdLst/>
            <a:ahLst/>
            <a:cxnLst/>
            <a:rect l="l" t="t" r="r" b="b"/>
            <a:pathLst>
              <a:path w="31750" h="22860">
                <a:moveTo>
                  <a:pt x="31419" y="0"/>
                </a:moveTo>
                <a:lnTo>
                  <a:pt x="0" y="22422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2538907" y="430790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2610722" y="4300435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19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2682538" y="4286982"/>
            <a:ext cx="33020" cy="13970"/>
          </a:xfrm>
          <a:custGeom>
            <a:avLst/>
            <a:gdLst/>
            <a:ahLst/>
            <a:cxnLst/>
            <a:rect l="l" t="t" r="r" b="b"/>
            <a:pathLst>
              <a:path w="33019" h="13970">
                <a:moveTo>
                  <a:pt x="32915" y="0"/>
                </a:moveTo>
                <a:lnTo>
                  <a:pt x="0" y="1345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2754353" y="4282497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2827664" y="427651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2899479" y="4254095"/>
            <a:ext cx="31750" cy="22860"/>
          </a:xfrm>
          <a:custGeom>
            <a:avLst/>
            <a:gdLst/>
            <a:ahLst/>
            <a:cxnLst/>
            <a:rect l="l" t="t" r="r" b="b"/>
            <a:pathLst>
              <a:path w="31750" h="22860">
                <a:moveTo>
                  <a:pt x="31419" y="0"/>
                </a:moveTo>
                <a:lnTo>
                  <a:pt x="0" y="22422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2971294" y="4219714"/>
            <a:ext cx="31750" cy="34925"/>
          </a:xfrm>
          <a:custGeom>
            <a:avLst/>
            <a:gdLst/>
            <a:ahLst/>
            <a:cxnLst/>
            <a:rect l="l" t="t" r="r" b="b"/>
            <a:pathLst>
              <a:path w="31750" h="34925">
                <a:moveTo>
                  <a:pt x="31419" y="0"/>
                </a:moveTo>
                <a:lnTo>
                  <a:pt x="0" y="3438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3043109" y="4194301"/>
            <a:ext cx="31750" cy="25400"/>
          </a:xfrm>
          <a:custGeom>
            <a:avLst/>
            <a:gdLst/>
            <a:ahLst/>
            <a:cxnLst/>
            <a:rect l="l" t="t" r="r" b="b"/>
            <a:pathLst>
              <a:path w="31750" h="25400">
                <a:moveTo>
                  <a:pt x="31419" y="0"/>
                </a:moveTo>
                <a:lnTo>
                  <a:pt x="0" y="25412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3114925" y="4194301"/>
            <a:ext cx="33020" cy="16510"/>
          </a:xfrm>
          <a:custGeom>
            <a:avLst/>
            <a:gdLst/>
            <a:ahLst/>
            <a:cxnLst/>
            <a:rect l="l" t="t" r="r" b="b"/>
            <a:pathLst>
              <a:path w="33019" h="16510">
                <a:moveTo>
                  <a:pt x="32915" y="16443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3186740" y="4210744"/>
            <a:ext cx="33020" cy="10795"/>
          </a:xfrm>
          <a:custGeom>
            <a:avLst/>
            <a:gdLst/>
            <a:ahLst/>
            <a:cxnLst/>
            <a:rect l="l" t="t" r="r" b="b"/>
            <a:pathLst>
              <a:path w="33019" h="10795">
                <a:moveTo>
                  <a:pt x="32915" y="10463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3258555" y="4221209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747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3331866" y="4221209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3403682" y="421373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3475497" y="4195796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31419" y="0"/>
                </a:moveTo>
                <a:lnTo>
                  <a:pt x="0" y="17938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3547312" y="4180848"/>
            <a:ext cx="31750" cy="15240"/>
          </a:xfrm>
          <a:custGeom>
            <a:avLst/>
            <a:gdLst/>
            <a:ahLst/>
            <a:cxnLst/>
            <a:rect l="l" t="t" r="r" b="b"/>
            <a:pathLst>
              <a:path w="31750" h="15239">
                <a:moveTo>
                  <a:pt x="31419" y="0"/>
                </a:moveTo>
                <a:lnTo>
                  <a:pt x="0" y="14948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3619127" y="4176363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3690942" y="4170384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3764253" y="4137497"/>
            <a:ext cx="31750" cy="33020"/>
          </a:xfrm>
          <a:custGeom>
            <a:avLst/>
            <a:gdLst/>
            <a:ahLst/>
            <a:cxnLst/>
            <a:rect l="l" t="t" r="r" b="b"/>
            <a:pathLst>
              <a:path w="31750" h="33020">
                <a:moveTo>
                  <a:pt x="31419" y="0"/>
                </a:moveTo>
                <a:lnTo>
                  <a:pt x="0" y="328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3836069" y="4121054"/>
            <a:ext cx="31750" cy="16510"/>
          </a:xfrm>
          <a:custGeom>
            <a:avLst/>
            <a:gdLst/>
            <a:ahLst/>
            <a:cxnLst/>
            <a:rect l="l" t="t" r="r" b="b"/>
            <a:pathLst>
              <a:path w="31750" h="16510">
                <a:moveTo>
                  <a:pt x="31419" y="0"/>
                </a:moveTo>
                <a:lnTo>
                  <a:pt x="0" y="1644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3907884" y="4118064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3979699" y="411358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4051514" y="4103116"/>
            <a:ext cx="33020" cy="10795"/>
          </a:xfrm>
          <a:custGeom>
            <a:avLst/>
            <a:gdLst/>
            <a:ahLst/>
            <a:cxnLst/>
            <a:rect l="l" t="t" r="r" b="b"/>
            <a:pathLst>
              <a:path w="33020" h="10795">
                <a:moveTo>
                  <a:pt x="32915" y="0"/>
                </a:moveTo>
                <a:lnTo>
                  <a:pt x="0" y="10463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4123330" y="4100126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4195145" y="4100126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448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4268456" y="4103116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4340271" y="409713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4412086" y="409115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4483901" y="408368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4555717" y="407770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4627532" y="4070229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4699347" y="4062755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4772659" y="405677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4844474" y="405079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4916289" y="404332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4988104" y="403584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5059919" y="4029868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5131734" y="4022394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5203549" y="4016415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5276861" y="400894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5348676" y="400146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5420491" y="399548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5492307" y="398801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5564122" y="3980538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5635937" y="3973064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5707752" y="3967085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5781063" y="3959611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5852878" y="395213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5924694" y="394466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5996509" y="393718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6068324" y="3929714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6140139" y="3922240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6213450" y="3916260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6285265" y="390878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6357081" y="390131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6428896" y="3892343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19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2372835" y="4310899"/>
            <a:ext cx="22860" cy="40640"/>
          </a:xfrm>
          <a:custGeom>
            <a:avLst/>
            <a:gdLst/>
            <a:ahLst/>
            <a:cxnLst/>
            <a:rect l="l" t="t" r="r" b="b"/>
            <a:pathLst>
              <a:path w="22860" h="40639">
                <a:moveTo>
                  <a:pt x="0" y="40360"/>
                </a:moveTo>
                <a:lnTo>
                  <a:pt x="22442" y="40360"/>
                </a:lnTo>
                <a:lnTo>
                  <a:pt x="22442" y="0"/>
                </a:lnTo>
                <a:lnTo>
                  <a:pt x="0" y="0"/>
                </a:lnTo>
                <a:lnTo>
                  <a:pt x="0" y="40360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2426696" y="4294456"/>
            <a:ext cx="40640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855"/>
                </a:moveTo>
                <a:lnTo>
                  <a:pt x="40396" y="41855"/>
                </a:lnTo>
                <a:lnTo>
                  <a:pt x="40396" y="0"/>
                </a:lnTo>
                <a:lnTo>
                  <a:pt x="0" y="0"/>
                </a:lnTo>
                <a:lnTo>
                  <a:pt x="0" y="4185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2498511" y="4272033"/>
            <a:ext cx="40640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855"/>
                </a:moveTo>
                <a:lnTo>
                  <a:pt x="40396" y="41855"/>
                </a:lnTo>
                <a:lnTo>
                  <a:pt x="40396" y="0"/>
                </a:lnTo>
                <a:lnTo>
                  <a:pt x="0" y="0"/>
                </a:lnTo>
                <a:lnTo>
                  <a:pt x="0" y="4185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2570326" y="4264559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50"/>
                </a:moveTo>
                <a:lnTo>
                  <a:pt x="40396" y="43350"/>
                </a:lnTo>
                <a:lnTo>
                  <a:pt x="40396" y="0"/>
                </a:lnTo>
                <a:lnTo>
                  <a:pt x="0" y="0"/>
                </a:lnTo>
                <a:lnTo>
                  <a:pt x="0" y="43350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2643638" y="4258579"/>
            <a:ext cx="39370" cy="41910"/>
          </a:xfrm>
          <a:custGeom>
            <a:avLst/>
            <a:gdLst/>
            <a:ahLst/>
            <a:cxnLst/>
            <a:rect l="l" t="t" r="r" b="b"/>
            <a:pathLst>
              <a:path w="39369" h="41910">
                <a:moveTo>
                  <a:pt x="0" y="41855"/>
                </a:moveTo>
                <a:lnTo>
                  <a:pt x="38899" y="41855"/>
                </a:lnTo>
                <a:lnTo>
                  <a:pt x="38899" y="0"/>
                </a:lnTo>
                <a:lnTo>
                  <a:pt x="0" y="0"/>
                </a:lnTo>
                <a:lnTo>
                  <a:pt x="0" y="4185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2715453" y="4245126"/>
            <a:ext cx="39370" cy="41910"/>
          </a:xfrm>
          <a:custGeom>
            <a:avLst/>
            <a:gdLst/>
            <a:ahLst/>
            <a:cxnLst/>
            <a:rect l="l" t="t" r="r" b="b"/>
            <a:pathLst>
              <a:path w="39369" h="41910">
                <a:moveTo>
                  <a:pt x="0" y="41855"/>
                </a:moveTo>
                <a:lnTo>
                  <a:pt x="38899" y="41855"/>
                </a:lnTo>
                <a:lnTo>
                  <a:pt x="38899" y="0"/>
                </a:lnTo>
                <a:lnTo>
                  <a:pt x="0" y="0"/>
                </a:lnTo>
                <a:lnTo>
                  <a:pt x="0" y="4185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2787268" y="4240641"/>
            <a:ext cx="40640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855"/>
                </a:moveTo>
                <a:lnTo>
                  <a:pt x="40396" y="41855"/>
                </a:lnTo>
                <a:lnTo>
                  <a:pt x="40396" y="0"/>
                </a:lnTo>
                <a:lnTo>
                  <a:pt x="0" y="0"/>
                </a:lnTo>
                <a:lnTo>
                  <a:pt x="0" y="4185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2859083" y="4233167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50"/>
                </a:moveTo>
                <a:lnTo>
                  <a:pt x="40396" y="43350"/>
                </a:lnTo>
                <a:lnTo>
                  <a:pt x="40396" y="0"/>
                </a:lnTo>
                <a:lnTo>
                  <a:pt x="0" y="0"/>
                </a:lnTo>
                <a:lnTo>
                  <a:pt x="0" y="43350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2930898" y="4210744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50"/>
                </a:moveTo>
                <a:lnTo>
                  <a:pt x="40396" y="43350"/>
                </a:lnTo>
                <a:lnTo>
                  <a:pt x="40396" y="0"/>
                </a:lnTo>
                <a:lnTo>
                  <a:pt x="0" y="0"/>
                </a:lnTo>
                <a:lnTo>
                  <a:pt x="0" y="43350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3002714" y="4176363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50"/>
                </a:moveTo>
                <a:lnTo>
                  <a:pt x="40396" y="43350"/>
                </a:lnTo>
                <a:lnTo>
                  <a:pt x="40396" y="0"/>
                </a:lnTo>
                <a:lnTo>
                  <a:pt x="0" y="0"/>
                </a:lnTo>
                <a:lnTo>
                  <a:pt x="0" y="43350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3074529" y="4147961"/>
            <a:ext cx="40640" cy="46355"/>
          </a:xfrm>
          <a:custGeom>
            <a:avLst/>
            <a:gdLst/>
            <a:ahLst/>
            <a:cxnLst/>
            <a:rect l="l" t="t" r="r" b="b"/>
            <a:pathLst>
              <a:path w="40639" h="46354">
                <a:moveTo>
                  <a:pt x="0" y="46340"/>
                </a:moveTo>
                <a:lnTo>
                  <a:pt x="40396" y="46340"/>
                </a:lnTo>
                <a:lnTo>
                  <a:pt x="40396" y="0"/>
                </a:lnTo>
                <a:lnTo>
                  <a:pt x="0" y="0"/>
                </a:lnTo>
                <a:lnTo>
                  <a:pt x="0" y="46340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3147840" y="4164404"/>
            <a:ext cx="39370" cy="46355"/>
          </a:xfrm>
          <a:custGeom>
            <a:avLst/>
            <a:gdLst/>
            <a:ahLst/>
            <a:cxnLst/>
            <a:rect l="l" t="t" r="r" b="b"/>
            <a:pathLst>
              <a:path w="39369" h="46354">
                <a:moveTo>
                  <a:pt x="0" y="46340"/>
                </a:moveTo>
                <a:lnTo>
                  <a:pt x="38899" y="46340"/>
                </a:lnTo>
                <a:lnTo>
                  <a:pt x="38899" y="0"/>
                </a:lnTo>
                <a:lnTo>
                  <a:pt x="0" y="0"/>
                </a:lnTo>
                <a:lnTo>
                  <a:pt x="0" y="46340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3219655" y="4176363"/>
            <a:ext cx="39370" cy="45085"/>
          </a:xfrm>
          <a:custGeom>
            <a:avLst/>
            <a:gdLst/>
            <a:ahLst/>
            <a:cxnLst/>
            <a:rect l="l" t="t" r="r" b="b"/>
            <a:pathLst>
              <a:path w="39370" h="45085">
                <a:moveTo>
                  <a:pt x="0" y="44845"/>
                </a:moveTo>
                <a:lnTo>
                  <a:pt x="38899" y="44845"/>
                </a:lnTo>
                <a:lnTo>
                  <a:pt x="38899" y="0"/>
                </a:lnTo>
                <a:lnTo>
                  <a:pt x="0" y="0"/>
                </a:lnTo>
                <a:lnTo>
                  <a:pt x="0" y="448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3291470" y="4183838"/>
            <a:ext cx="40640" cy="45085"/>
          </a:xfrm>
          <a:custGeom>
            <a:avLst/>
            <a:gdLst/>
            <a:ahLst/>
            <a:cxnLst/>
            <a:rect l="l" t="t" r="r" b="b"/>
            <a:pathLst>
              <a:path w="40639" h="45085">
                <a:moveTo>
                  <a:pt x="0" y="44845"/>
                </a:moveTo>
                <a:lnTo>
                  <a:pt x="40396" y="44845"/>
                </a:lnTo>
                <a:lnTo>
                  <a:pt x="40396" y="0"/>
                </a:lnTo>
                <a:lnTo>
                  <a:pt x="0" y="0"/>
                </a:lnTo>
                <a:lnTo>
                  <a:pt x="0" y="448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3363286" y="4176363"/>
            <a:ext cx="40640" cy="45085"/>
          </a:xfrm>
          <a:custGeom>
            <a:avLst/>
            <a:gdLst/>
            <a:ahLst/>
            <a:cxnLst/>
            <a:rect l="l" t="t" r="r" b="b"/>
            <a:pathLst>
              <a:path w="40639" h="45085">
                <a:moveTo>
                  <a:pt x="0" y="44845"/>
                </a:moveTo>
                <a:lnTo>
                  <a:pt x="40396" y="44845"/>
                </a:lnTo>
                <a:lnTo>
                  <a:pt x="40396" y="0"/>
                </a:lnTo>
                <a:lnTo>
                  <a:pt x="0" y="0"/>
                </a:lnTo>
                <a:lnTo>
                  <a:pt x="0" y="448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3435101" y="4168889"/>
            <a:ext cx="40640" cy="45085"/>
          </a:xfrm>
          <a:custGeom>
            <a:avLst/>
            <a:gdLst/>
            <a:ahLst/>
            <a:cxnLst/>
            <a:rect l="l" t="t" r="r" b="b"/>
            <a:pathLst>
              <a:path w="40639" h="45085">
                <a:moveTo>
                  <a:pt x="0" y="44845"/>
                </a:moveTo>
                <a:lnTo>
                  <a:pt x="40396" y="44845"/>
                </a:lnTo>
                <a:lnTo>
                  <a:pt x="40396" y="0"/>
                </a:lnTo>
                <a:lnTo>
                  <a:pt x="0" y="0"/>
                </a:lnTo>
                <a:lnTo>
                  <a:pt x="0" y="448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3506916" y="4150951"/>
            <a:ext cx="40640" cy="45085"/>
          </a:xfrm>
          <a:custGeom>
            <a:avLst/>
            <a:gdLst/>
            <a:ahLst/>
            <a:cxnLst/>
            <a:rect l="l" t="t" r="r" b="b"/>
            <a:pathLst>
              <a:path w="40639" h="45085">
                <a:moveTo>
                  <a:pt x="0" y="44845"/>
                </a:moveTo>
                <a:lnTo>
                  <a:pt x="40396" y="44845"/>
                </a:lnTo>
                <a:lnTo>
                  <a:pt x="40396" y="0"/>
                </a:lnTo>
                <a:lnTo>
                  <a:pt x="0" y="0"/>
                </a:lnTo>
                <a:lnTo>
                  <a:pt x="0" y="448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3578731" y="4134508"/>
            <a:ext cx="40640" cy="46355"/>
          </a:xfrm>
          <a:custGeom>
            <a:avLst/>
            <a:gdLst/>
            <a:ahLst/>
            <a:cxnLst/>
            <a:rect l="l" t="t" r="r" b="b"/>
            <a:pathLst>
              <a:path w="40639" h="46354">
                <a:moveTo>
                  <a:pt x="0" y="46340"/>
                </a:moveTo>
                <a:lnTo>
                  <a:pt x="40396" y="46340"/>
                </a:lnTo>
                <a:lnTo>
                  <a:pt x="40396" y="0"/>
                </a:lnTo>
                <a:lnTo>
                  <a:pt x="0" y="0"/>
                </a:lnTo>
                <a:lnTo>
                  <a:pt x="0" y="46340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3652042" y="4128528"/>
            <a:ext cx="39370" cy="48260"/>
          </a:xfrm>
          <a:custGeom>
            <a:avLst/>
            <a:gdLst/>
            <a:ahLst/>
            <a:cxnLst/>
            <a:rect l="l" t="t" r="r" b="b"/>
            <a:pathLst>
              <a:path w="39370" h="48260">
                <a:moveTo>
                  <a:pt x="0" y="47835"/>
                </a:moveTo>
                <a:lnTo>
                  <a:pt x="38899" y="47835"/>
                </a:lnTo>
                <a:lnTo>
                  <a:pt x="38899" y="0"/>
                </a:lnTo>
                <a:lnTo>
                  <a:pt x="0" y="0"/>
                </a:lnTo>
                <a:lnTo>
                  <a:pt x="0" y="4783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3723857" y="4122549"/>
            <a:ext cx="40640" cy="48260"/>
          </a:xfrm>
          <a:custGeom>
            <a:avLst/>
            <a:gdLst/>
            <a:ahLst/>
            <a:cxnLst/>
            <a:rect l="l" t="t" r="r" b="b"/>
            <a:pathLst>
              <a:path w="40639" h="48260">
                <a:moveTo>
                  <a:pt x="0" y="47835"/>
                </a:moveTo>
                <a:lnTo>
                  <a:pt x="40396" y="47835"/>
                </a:lnTo>
                <a:lnTo>
                  <a:pt x="40396" y="0"/>
                </a:lnTo>
                <a:lnTo>
                  <a:pt x="0" y="0"/>
                </a:lnTo>
                <a:lnTo>
                  <a:pt x="0" y="4783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3795673" y="4088167"/>
            <a:ext cx="40640" cy="49530"/>
          </a:xfrm>
          <a:custGeom>
            <a:avLst/>
            <a:gdLst/>
            <a:ahLst/>
            <a:cxnLst/>
            <a:rect l="l" t="t" r="r" b="b"/>
            <a:pathLst>
              <a:path w="40639" h="49529">
                <a:moveTo>
                  <a:pt x="0" y="49329"/>
                </a:moveTo>
                <a:lnTo>
                  <a:pt x="40396" y="49329"/>
                </a:lnTo>
                <a:lnTo>
                  <a:pt x="40396" y="0"/>
                </a:lnTo>
                <a:lnTo>
                  <a:pt x="0" y="0"/>
                </a:lnTo>
                <a:lnTo>
                  <a:pt x="0" y="49329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3867488" y="4071724"/>
            <a:ext cx="40640" cy="49530"/>
          </a:xfrm>
          <a:custGeom>
            <a:avLst/>
            <a:gdLst/>
            <a:ahLst/>
            <a:cxnLst/>
            <a:rect l="l" t="t" r="r" b="b"/>
            <a:pathLst>
              <a:path w="40639" h="49529">
                <a:moveTo>
                  <a:pt x="0" y="49329"/>
                </a:moveTo>
                <a:lnTo>
                  <a:pt x="40396" y="49329"/>
                </a:lnTo>
                <a:lnTo>
                  <a:pt x="40396" y="0"/>
                </a:lnTo>
                <a:lnTo>
                  <a:pt x="0" y="0"/>
                </a:lnTo>
                <a:lnTo>
                  <a:pt x="0" y="49329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3959501" y="4067240"/>
            <a:ext cx="0" cy="51435"/>
          </a:xfrm>
          <a:custGeom>
            <a:avLst/>
            <a:gdLst/>
            <a:ahLst/>
            <a:cxnLst/>
            <a:rect l="l" t="t" r="r" b="b"/>
            <a:pathLst>
              <a:path h="51435">
                <a:moveTo>
                  <a:pt x="0" y="0"/>
                </a:moveTo>
                <a:lnTo>
                  <a:pt x="0" y="50824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4031316" y="4062755"/>
            <a:ext cx="0" cy="51435"/>
          </a:xfrm>
          <a:custGeom>
            <a:avLst/>
            <a:gdLst/>
            <a:ahLst/>
            <a:cxnLst/>
            <a:rect l="l" t="t" r="r" b="b"/>
            <a:pathLst>
              <a:path h="51435">
                <a:moveTo>
                  <a:pt x="0" y="0"/>
                </a:moveTo>
                <a:lnTo>
                  <a:pt x="0" y="50824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4084430" y="4053786"/>
            <a:ext cx="39370" cy="49530"/>
          </a:xfrm>
          <a:custGeom>
            <a:avLst/>
            <a:gdLst/>
            <a:ahLst/>
            <a:cxnLst/>
            <a:rect l="l" t="t" r="r" b="b"/>
            <a:pathLst>
              <a:path w="39370" h="49529">
                <a:moveTo>
                  <a:pt x="0" y="49329"/>
                </a:moveTo>
                <a:lnTo>
                  <a:pt x="38899" y="49329"/>
                </a:lnTo>
                <a:lnTo>
                  <a:pt x="38899" y="0"/>
                </a:lnTo>
                <a:lnTo>
                  <a:pt x="0" y="0"/>
                </a:lnTo>
                <a:lnTo>
                  <a:pt x="0" y="49329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4156245" y="4050796"/>
            <a:ext cx="39370" cy="49530"/>
          </a:xfrm>
          <a:custGeom>
            <a:avLst/>
            <a:gdLst/>
            <a:ahLst/>
            <a:cxnLst/>
            <a:rect l="l" t="t" r="r" b="b"/>
            <a:pathLst>
              <a:path w="39370" h="49529">
                <a:moveTo>
                  <a:pt x="0" y="49329"/>
                </a:moveTo>
                <a:lnTo>
                  <a:pt x="38899" y="49329"/>
                </a:lnTo>
                <a:lnTo>
                  <a:pt x="38899" y="0"/>
                </a:lnTo>
                <a:lnTo>
                  <a:pt x="0" y="0"/>
                </a:lnTo>
                <a:lnTo>
                  <a:pt x="0" y="49329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4228060" y="4055281"/>
            <a:ext cx="40640" cy="49530"/>
          </a:xfrm>
          <a:custGeom>
            <a:avLst/>
            <a:gdLst/>
            <a:ahLst/>
            <a:cxnLst/>
            <a:rect l="l" t="t" r="r" b="b"/>
            <a:pathLst>
              <a:path w="40639" h="49529">
                <a:moveTo>
                  <a:pt x="0" y="49329"/>
                </a:moveTo>
                <a:lnTo>
                  <a:pt x="40396" y="49329"/>
                </a:lnTo>
                <a:lnTo>
                  <a:pt x="40396" y="0"/>
                </a:lnTo>
                <a:lnTo>
                  <a:pt x="0" y="0"/>
                </a:lnTo>
                <a:lnTo>
                  <a:pt x="0" y="49329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4299875" y="4053786"/>
            <a:ext cx="40640" cy="49530"/>
          </a:xfrm>
          <a:custGeom>
            <a:avLst/>
            <a:gdLst/>
            <a:ahLst/>
            <a:cxnLst/>
            <a:rect l="l" t="t" r="r" b="b"/>
            <a:pathLst>
              <a:path w="40639" h="49529">
                <a:moveTo>
                  <a:pt x="0" y="49329"/>
                </a:moveTo>
                <a:lnTo>
                  <a:pt x="40396" y="49329"/>
                </a:lnTo>
                <a:lnTo>
                  <a:pt x="40396" y="0"/>
                </a:lnTo>
                <a:lnTo>
                  <a:pt x="0" y="0"/>
                </a:lnTo>
                <a:lnTo>
                  <a:pt x="0" y="49329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4371690" y="4047806"/>
            <a:ext cx="40640" cy="49530"/>
          </a:xfrm>
          <a:custGeom>
            <a:avLst/>
            <a:gdLst/>
            <a:ahLst/>
            <a:cxnLst/>
            <a:rect l="l" t="t" r="r" b="b"/>
            <a:pathLst>
              <a:path w="40639" h="49529">
                <a:moveTo>
                  <a:pt x="0" y="49329"/>
                </a:moveTo>
                <a:lnTo>
                  <a:pt x="40396" y="49329"/>
                </a:lnTo>
                <a:lnTo>
                  <a:pt x="40396" y="0"/>
                </a:lnTo>
                <a:lnTo>
                  <a:pt x="0" y="0"/>
                </a:lnTo>
                <a:lnTo>
                  <a:pt x="0" y="49329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4443505" y="4041827"/>
            <a:ext cx="40640" cy="49530"/>
          </a:xfrm>
          <a:custGeom>
            <a:avLst/>
            <a:gdLst/>
            <a:ahLst/>
            <a:cxnLst/>
            <a:rect l="l" t="t" r="r" b="b"/>
            <a:pathLst>
              <a:path w="40639" h="49529">
                <a:moveTo>
                  <a:pt x="0" y="49329"/>
                </a:moveTo>
                <a:lnTo>
                  <a:pt x="40396" y="49329"/>
                </a:lnTo>
                <a:lnTo>
                  <a:pt x="40396" y="0"/>
                </a:lnTo>
                <a:lnTo>
                  <a:pt x="0" y="0"/>
                </a:lnTo>
                <a:lnTo>
                  <a:pt x="0" y="49329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4515321" y="4034353"/>
            <a:ext cx="40640" cy="49530"/>
          </a:xfrm>
          <a:custGeom>
            <a:avLst/>
            <a:gdLst/>
            <a:ahLst/>
            <a:cxnLst/>
            <a:rect l="l" t="t" r="r" b="b"/>
            <a:pathLst>
              <a:path w="40639" h="49529">
                <a:moveTo>
                  <a:pt x="0" y="49329"/>
                </a:moveTo>
                <a:lnTo>
                  <a:pt x="40396" y="49329"/>
                </a:lnTo>
                <a:lnTo>
                  <a:pt x="40396" y="0"/>
                </a:lnTo>
                <a:lnTo>
                  <a:pt x="0" y="0"/>
                </a:lnTo>
                <a:lnTo>
                  <a:pt x="0" y="49329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4588632" y="4028373"/>
            <a:ext cx="39370" cy="49530"/>
          </a:xfrm>
          <a:custGeom>
            <a:avLst/>
            <a:gdLst/>
            <a:ahLst/>
            <a:cxnLst/>
            <a:rect l="l" t="t" r="r" b="b"/>
            <a:pathLst>
              <a:path w="39370" h="49529">
                <a:moveTo>
                  <a:pt x="0" y="49329"/>
                </a:moveTo>
                <a:lnTo>
                  <a:pt x="38899" y="49329"/>
                </a:lnTo>
                <a:lnTo>
                  <a:pt x="38899" y="0"/>
                </a:lnTo>
                <a:lnTo>
                  <a:pt x="0" y="0"/>
                </a:lnTo>
                <a:lnTo>
                  <a:pt x="0" y="49329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4660447" y="4020899"/>
            <a:ext cx="39370" cy="49530"/>
          </a:xfrm>
          <a:custGeom>
            <a:avLst/>
            <a:gdLst/>
            <a:ahLst/>
            <a:cxnLst/>
            <a:rect l="l" t="t" r="r" b="b"/>
            <a:pathLst>
              <a:path w="39370" h="49529">
                <a:moveTo>
                  <a:pt x="0" y="49329"/>
                </a:moveTo>
                <a:lnTo>
                  <a:pt x="38899" y="49329"/>
                </a:lnTo>
                <a:lnTo>
                  <a:pt x="38899" y="0"/>
                </a:lnTo>
                <a:lnTo>
                  <a:pt x="0" y="0"/>
                </a:lnTo>
                <a:lnTo>
                  <a:pt x="0" y="49329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4732262" y="4013425"/>
            <a:ext cx="40640" cy="49530"/>
          </a:xfrm>
          <a:custGeom>
            <a:avLst/>
            <a:gdLst/>
            <a:ahLst/>
            <a:cxnLst/>
            <a:rect l="l" t="t" r="r" b="b"/>
            <a:pathLst>
              <a:path w="40639" h="49529">
                <a:moveTo>
                  <a:pt x="0" y="49329"/>
                </a:moveTo>
                <a:lnTo>
                  <a:pt x="40396" y="49329"/>
                </a:lnTo>
                <a:lnTo>
                  <a:pt x="40396" y="0"/>
                </a:lnTo>
                <a:lnTo>
                  <a:pt x="0" y="0"/>
                </a:lnTo>
                <a:lnTo>
                  <a:pt x="0" y="49329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4804078" y="4007446"/>
            <a:ext cx="40640" cy="49530"/>
          </a:xfrm>
          <a:custGeom>
            <a:avLst/>
            <a:gdLst/>
            <a:ahLst/>
            <a:cxnLst/>
            <a:rect l="l" t="t" r="r" b="b"/>
            <a:pathLst>
              <a:path w="40639" h="49529">
                <a:moveTo>
                  <a:pt x="0" y="49329"/>
                </a:moveTo>
                <a:lnTo>
                  <a:pt x="40396" y="49329"/>
                </a:lnTo>
                <a:lnTo>
                  <a:pt x="40396" y="0"/>
                </a:lnTo>
                <a:lnTo>
                  <a:pt x="0" y="0"/>
                </a:lnTo>
                <a:lnTo>
                  <a:pt x="0" y="49329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4896091" y="3999972"/>
            <a:ext cx="0" cy="51435"/>
          </a:xfrm>
          <a:custGeom>
            <a:avLst/>
            <a:gdLst/>
            <a:ahLst/>
            <a:cxnLst/>
            <a:rect l="l" t="t" r="r" b="b"/>
            <a:pathLst>
              <a:path h="51435">
                <a:moveTo>
                  <a:pt x="0" y="0"/>
                </a:moveTo>
                <a:lnTo>
                  <a:pt x="0" y="50824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4967906" y="3992497"/>
            <a:ext cx="0" cy="51435"/>
          </a:xfrm>
          <a:custGeom>
            <a:avLst/>
            <a:gdLst/>
            <a:ahLst/>
            <a:cxnLst/>
            <a:rect l="l" t="t" r="r" b="b"/>
            <a:pathLst>
              <a:path h="51435">
                <a:moveTo>
                  <a:pt x="0" y="0"/>
                </a:moveTo>
                <a:lnTo>
                  <a:pt x="0" y="50824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5039721" y="3985023"/>
            <a:ext cx="0" cy="51435"/>
          </a:xfrm>
          <a:custGeom>
            <a:avLst/>
            <a:gdLst/>
            <a:ahLst/>
            <a:cxnLst/>
            <a:rect l="l" t="t" r="r" b="b"/>
            <a:pathLst>
              <a:path h="51435">
                <a:moveTo>
                  <a:pt x="0" y="0"/>
                </a:moveTo>
                <a:lnTo>
                  <a:pt x="0" y="50824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5112284" y="3977549"/>
            <a:ext cx="0" cy="52705"/>
          </a:xfrm>
          <a:custGeom>
            <a:avLst/>
            <a:gdLst/>
            <a:ahLst/>
            <a:cxnLst/>
            <a:rect l="l" t="t" r="r" b="b"/>
            <a:pathLst>
              <a:path h="52704">
                <a:moveTo>
                  <a:pt x="0" y="0"/>
                </a:moveTo>
                <a:lnTo>
                  <a:pt x="0" y="52319"/>
                </a:lnTo>
              </a:path>
            </a:pathLst>
          </a:custGeom>
          <a:ln w="3889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5184100" y="3971569"/>
            <a:ext cx="0" cy="51435"/>
          </a:xfrm>
          <a:custGeom>
            <a:avLst/>
            <a:gdLst/>
            <a:ahLst/>
            <a:cxnLst/>
            <a:rect l="l" t="t" r="r" b="b"/>
            <a:pathLst>
              <a:path h="51435">
                <a:moveTo>
                  <a:pt x="0" y="0"/>
                </a:moveTo>
                <a:lnTo>
                  <a:pt x="0" y="50824"/>
                </a:lnTo>
              </a:path>
            </a:pathLst>
          </a:custGeom>
          <a:ln w="3889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5256663" y="3964095"/>
            <a:ext cx="0" cy="52705"/>
          </a:xfrm>
          <a:custGeom>
            <a:avLst/>
            <a:gdLst/>
            <a:ahLst/>
            <a:cxnLst/>
            <a:rect l="l" t="t" r="r" b="b"/>
            <a:pathLst>
              <a:path h="52704">
                <a:moveTo>
                  <a:pt x="0" y="0"/>
                </a:moveTo>
                <a:lnTo>
                  <a:pt x="0" y="52319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5328478" y="3956621"/>
            <a:ext cx="0" cy="52705"/>
          </a:xfrm>
          <a:custGeom>
            <a:avLst/>
            <a:gdLst/>
            <a:ahLst/>
            <a:cxnLst/>
            <a:rect l="l" t="t" r="r" b="b"/>
            <a:pathLst>
              <a:path h="52704">
                <a:moveTo>
                  <a:pt x="0" y="0"/>
                </a:moveTo>
                <a:lnTo>
                  <a:pt x="0" y="52319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5400293" y="3949147"/>
            <a:ext cx="0" cy="52705"/>
          </a:xfrm>
          <a:custGeom>
            <a:avLst/>
            <a:gdLst/>
            <a:ahLst/>
            <a:cxnLst/>
            <a:rect l="l" t="t" r="r" b="b"/>
            <a:pathLst>
              <a:path h="52704">
                <a:moveTo>
                  <a:pt x="0" y="0"/>
                </a:moveTo>
                <a:lnTo>
                  <a:pt x="0" y="52319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5472109" y="3941672"/>
            <a:ext cx="0" cy="53975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814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5543924" y="3934198"/>
            <a:ext cx="0" cy="53975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814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5616487" y="3926724"/>
            <a:ext cx="0" cy="53975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814"/>
                </a:lnTo>
              </a:path>
            </a:pathLst>
          </a:custGeom>
          <a:ln w="3889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5688302" y="3920745"/>
            <a:ext cx="0" cy="52705"/>
          </a:xfrm>
          <a:custGeom>
            <a:avLst/>
            <a:gdLst/>
            <a:ahLst/>
            <a:cxnLst/>
            <a:rect l="l" t="t" r="r" b="b"/>
            <a:pathLst>
              <a:path h="52704">
                <a:moveTo>
                  <a:pt x="0" y="0"/>
                </a:moveTo>
                <a:lnTo>
                  <a:pt x="0" y="52319"/>
                </a:lnTo>
              </a:path>
            </a:pathLst>
          </a:custGeom>
          <a:ln w="3889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5760865" y="3913270"/>
            <a:ext cx="0" cy="53975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814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5832680" y="3905796"/>
            <a:ext cx="0" cy="53975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814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5904496" y="3896827"/>
            <a:ext cx="0" cy="55880"/>
          </a:xfrm>
          <a:custGeom>
            <a:avLst/>
            <a:gdLst/>
            <a:ahLst/>
            <a:cxnLst/>
            <a:rect l="l" t="t" r="r" b="b"/>
            <a:pathLst>
              <a:path h="55879">
                <a:moveTo>
                  <a:pt x="0" y="0"/>
                </a:moveTo>
                <a:lnTo>
                  <a:pt x="0" y="55309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5976311" y="3890848"/>
            <a:ext cx="0" cy="53975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814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6048126" y="3883374"/>
            <a:ext cx="0" cy="53975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814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6120689" y="3874404"/>
            <a:ext cx="0" cy="55880"/>
          </a:xfrm>
          <a:custGeom>
            <a:avLst/>
            <a:gdLst/>
            <a:ahLst/>
            <a:cxnLst/>
            <a:rect l="l" t="t" r="r" b="b"/>
            <a:pathLst>
              <a:path h="55879">
                <a:moveTo>
                  <a:pt x="0" y="0"/>
                </a:moveTo>
                <a:lnTo>
                  <a:pt x="0" y="55309"/>
                </a:lnTo>
              </a:path>
            </a:pathLst>
          </a:custGeom>
          <a:ln w="3889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6193252" y="3866930"/>
            <a:ext cx="0" cy="55880"/>
          </a:xfrm>
          <a:custGeom>
            <a:avLst/>
            <a:gdLst/>
            <a:ahLst/>
            <a:cxnLst/>
            <a:rect l="l" t="t" r="r" b="b"/>
            <a:pathLst>
              <a:path h="55879">
                <a:moveTo>
                  <a:pt x="0" y="0"/>
                </a:moveTo>
                <a:lnTo>
                  <a:pt x="0" y="55309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6265067" y="3859456"/>
            <a:ext cx="0" cy="57150"/>
          </a:xfrm>
          <a:custGeom>
            <a:avLst/>
            <a:gdLst/>
            <a:ahLst/>
            <a:cxnLst/>
            <a:rect l="l" t="t" r="r" b="b"/>
            <a:pathLst>
              <a:path h="57150">
                <a:moveTo>
                  <a:pt x="0" y="0"/>
                </a:moveTo>
                <a:lnTo>
                  <a:pt x="0" y="56804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6336883" y="3851982"/>
            <a:ext cx="0" cy="57150"/>
          </a:xfrm>
          <a:custGeom>
            <a:avLst/>
            <a:gdLst/>
            <a:ahLst/>
            <a:cxnLst/>
            <a:rect l="l" t="t" r="r" b="b"/>
            <a:pathLst>
              <a:path h="57150">
                <a:moveTo>
                  <a:pt x="0" y="0"/>
                </a:moveTo>
                <a:lnTo>
                  <a:pt x="0" y="56804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6408698" y="3844507"/>
            <a:ext cx="0" cy="57150"/>
          </a:xfrm>
          <a:custGeom>
            <a:avLst/>
            <a:gdLst/>
            <a:ahLst/>
            <a:cxnLst/>
            <a:rect l="l" t="t" r="r" b="b"/>
            <a:pathLst>
              <a:path h="57150">
                <a:moveTo>
                  <a:pt x="0" y="0"/>
                </a:moveTo>
                <a:lnTo>
                  <a:pt x="0" y="56804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6474529" y="3835539"/>
            <a:ext cx="0" cy="57150"/>
          </a:xfrm>
          <a:custGeom>
            <a:avLst/>
            <a:gdLst/>
            <a:ahLst/>
            <a:cxnLst/>
            <a:rect l="l" t="t" r="r" b="b"/>
            <a:pathLst>
              <a:path h="57150">
                <a:moveTo>
                  <a:pt x="0" y="0"/>
                </a:moveTo>
                <a:lnTo>
                  <a:pt x="0" y="56804"/>
                </a:lnTo>
              </a:path>
            </a:pathLst>
          </a:custGeom>
          <a:ln w="28427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2395277" y="4294456"/>
            <a:ext cx="31750" cy="16510"/>
          </a:xfrm>
          <a:custGeom>
            <a:avLst/>
            <a:gdLst/>
            <a:ahLst/>
            <a:cxnLst/>
            <a:rect l="l" t="t" r="r" b="b"/>
            <a:pathLst>
              <a:path w="31750" h="16510">
                <a:moveTo>
                  <a:pt x="31419" y="0"/>
                </a:moveTo>
                <a:lnTo>
                  <a:pt x="0" y="1644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2467092" y="4272033"/>
            <a:ext cx="31750" cy="22860"/>
          </a:xfrm>
          <a:custGeom>
            <a:avLst/>
            <a:gdLst/>
            <a:ahLst/>
            <a:cxnLst/>
            <a:rect l="l" t="t" r="r" b="b"/>
            <a:pathLst>
              <a:path w="31750" h="22860">
                <a:moveTo>
                  <a:pt x="31419" y="0"/>
                </a:moveTo>
                <a:lnTo>
                  <a:pt x="0" y="22422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2538907" y="4264559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2610722" y="4258579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19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2682538" y="4245126"/>
            <a:ext cx="33020" cy="13970"/>
          </a:xfrm>
          <a:custGeom>
            <a:avLst/>
            <a:gdLst/>
            <a:ahLst/>
            <a:cxnLst/>
            <a:rect l="l" t="t" r="r" b="b"/>
            <a:pathLst>
              <a:path w="33019" h="13970">
                <a:moveTo>
                  <a:pt x="32915" y="0"/>
                </a:moveTo>
                <a:lnTo>
                  <a:pt x="0" y="1345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2754353" y="4240641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2827664" y="423316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2899479" y="4210744"/>
            <a:ext cx="31750" cy="22860"/>
          </a:xfrm>
          <a:custGeom>
            <a:avLst/>
            <a:gdLst/>
            <a:ahLst/>
            <a:cxnLst/>
            <a:rect l="l" t="t" r="r" b="b"/>
            <a:pathLst>
              <a:path w="31750" h="22860">
                <a:moveTo>
                  <a:pt x="31419" y="0"/>
                </a:moveTo>
                <a:lnTo>
                  <a:pt x="0" y="22422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2971294" y="4176363"/>
            <a:ext cx="31750" cy="34925"/>
          </a:xfrm>
          <a:custGeom>
            <a:avLst/>
            <a:gdLst/>
            <a:ahLst/>
            <a:cxnLst/>
            <a:rect l="l" t="t" r="r" b="b"/>
            <a:pathLst>
              <a:path w="31750" h="34925">
                <a:moveTo>
                  <a:pt x="31419" y="0"/>
                </a:moveTo>
                <a:lnTo>
                  <a:pt x="0" y="3438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3043109" y="4147961"/>
            <a:ext cx="31750" cy="28575"/>
          </a:xfrm>
          <a:custGeom>
            <a:avLst/>
            <a:gdLst/>
            <a:ahLst/>
            <a:cxnLst/>
            <a:rect l="l" t="t" r="r" b="b"/>
            <a:pathLst>
              <a:path w="31750" h="28575">
                <a:moveTo>
                  <a:pt x="31419" y="0"/>
                </a:moveTo>
                <a:lnTo>
                  <a:pt x="0" y="28402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3114925" y="4147961"/>
            <a:ext cx="33020" cy="16510"/>
          </a:xfrm>
          <a:custGeom>
            <a:avLst/>
            <a:gdLst/>
            <a:ahLst/>
            <a:cxnLst/>
            <a:rect l="l" t="t" r="r" b="b"/>
            <a:pathLst>
              <a:path w="33019" h="16510">
                <a:moveTo>
                  <a:pt x="32915" y="16443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3186740" y="4164404"/>
            <a:ext cx="33020" cy="12065"/>
          </a:xfrm>
          <a:custGeom>
            <a:avLst/>
            <a:gdLst/>
            <a:ahLst/>
            <a:cxnLst/>
            <a:rect l="l" t="t" r="r" b="b"/>
            <a:pathLst>
              <a:path w="33019" h="12064">
                <a:moveTo>
                  <a:pt x="32915" y="11958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3258555" y="4176363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747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3331866" y="417636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3403682" y="4168889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3475497" y="4150951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31419" y="0"/>
                </a:moveTo>
                <a:lnTo>
                  <a:pt x="0" y="17938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3547312" y="4134508"/>
            <a:ext cx="31750" cy="16510"/>
          </a:xfrm>
          <a:custGeom>
            <a:avLst/>
            <a:gdLst/>
            <a:ahLst/>
            <a:cxnLst/>
            <a:rect l="l" t="t" r="r" b="b"/>
            <a:pathLst>
              <a:path w="31750" h="16510">
                <a:moveTo>
                  <a:pt x="31419" y="0"/>
                </a:moveTo>
                <a:lnTo>
                  <a:pt x="0" y="1644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3619127" y="4128528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3690942" y="4122549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3764253" y="4088167"/>
            <a:ext cx="31750" cy="34925"/>
          </a:xfrm>
          <a:custGeom>
            <a:avLst/>
            <a:gdLst/>
            <a:ahLst/>
            <a:cxnLst/>
            <a:rect l="l" t="t" r="r" b="b"/>
            <a:pathLst>
              <a:path w="31750" h="34925">
                <a:moveTo>
                  <a:pt x="31419" y="0"/>
                </a:moveTo>
                <a:lnTo>
                  <a:pt x="0" y="3438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3836069" y="4071724"/>
            <a:ext cx="31750" cy="16510"/>
          </a:xfrm>
          <a:custGeom>
            <a:avLst/>
            <a:gdLst/>
            <a:ahLst/>
            <a:cxnLst/>
            <a:rect l="l" t="t" r="r" b="b"/>
            <a:pathLst>
              <a:path w="31750" h="16510">
                <a:moveTo>
                  <a:pt x="31419" y="0"/>
                </a:moveTo>
                <a:lnTo>
                  <a:pt x="0" y="1644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3907884" y="406724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3979699" y="4062755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4051514" y="4053786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20" h="9525">
                <a:moveTo>
                  <a:pt x="32915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4123330" y="4050796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4195145" y="4050796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448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4268456" y="4053786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4340271" y="404780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4412086" y="404182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4483901" y="403435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4555717" y="402837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4627532" y="4020899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4699347" y="4013425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4772659" y="400744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4844474" y="399997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4916289" y="399249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4988104" y="398502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5059919" y="3977549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5131734" y="3971569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5203549" y="3964095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5276861" y="3956621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5348676" y="394914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5420491" y="394167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5492307" y="393419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5564122" y="3926724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5635937" y="3920745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5707752" y="3913270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5781063" y="390579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5852878" y="3896827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19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5924694" y="389084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5996509" y="388337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6068324" y="3874404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20" h="9525">
                <a:moveTo>
                  <a:pt x="32915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6140139" y="3866930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6213450" y="385945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6285265" y="385198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6357081" y="384450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6428896" y="3835539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19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2372835" y="4279507"/>
            <a:ext cx="22860" cy="31750"/>
          </a:xfrm>
          <a:custGeom>
            <a:avLst/>
            <a:gdLst/>
            <a:ahLst/>
            <a:cxnLst/>
            <a:rect l="l" t="t" r="r" b="b"/>
            <a:pathLst>
              <a:path w="22860" h="31750">
                <a:moveTo>
                  <a:pt x="0" y="31391"/>
                </a:moveTo>
                <a:lnTo>
                  <a:pt x="22442" y="31391"/>
                </a:lnTo>
                <a:lnTo>
                  <a:pt x="22442" y="0"/>
                </a:lnTo>
                <a:lnTo>
                  <a:pt x="0" y="0"/>
                </a:lnTo>
                <a:lnTo>
                  <a:pt x="0" y="31391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2426696" y="4261569"/>
            <a:ext cx="40640" cy="33020"/>
          </a:xfrm>
          <a:custGeom>
            <a:avLst/>
            <a:gdLst/>
            <a:ahLst/>
            <a:cxnLst/>
            <a:rect l="l" t="t" r="r" b="b"/>
            <a:pathLst>
              <a:path w="40639" h="33020">
                <a:moveTo>
                  <a:pt x="0" y="32886"/>
                </a:moveTo>
                <a:lnTo>
                  <a:pt x="40396" y="32886"/>
                </a:lnTo>
                <a:lnTo>
                  <a:pt x="40396" y="0"/>
                </a:lnTo>
                <a:lnTo>
                  <a:pt x="0" y="0"/>
                </a:lnTo>
                <a:lnTo>
                  <a:pt x="0" y="32886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2498511" y="4237652"/>
            <a:ext cx="40640" cy="34925"/>
          </a:xfrm>
          <a:custGeom>
            <a:avLst/>
            <a:gdLst/>
            <a:ahLst/>
            <a:cxnLst/>
            <a:rect l="l" t="t" r="r" b="b"/>
            <a:pathLst>
              <a:path w="40639" h="34925">
                <a:moveTo>
                  <a:pt x="0" y="34381"/>
                </a:moveTo>
                <a:lnTo>
                  <a:pt x="40396" y="34381"/>
                </a:lnTo>
                <a:lnTo>
                  <a:pt x="40396" y="0"/>
                </a:lnTo>
                <a:lnTo>
                  <a:pt x="0" y="0"/>
                </a:lnTo>
                <a:lnTo>
                  <a:pt x="0" y="34381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2570326" y="4233167"/>
            <a:ext cx="40640" cy="31750"/>
          </a:xfrm>
          <a:custGeom>
            <a:avLst/>
            <a:gdLst/>
            <a:ahLst/>
            <a:cxnLst/>
            <a:rect l="l" t="t" r="r" b="b"/>
            <a:pathLst>
              <a:path w="40639" h="31750">
                <a:moveTo>
                  <a:pt x="0" y="31391"/>
                </a:moveTo>
                <a:lnTo>
                  <a:pt x="40396" y="31391"/>
                </a:lnTo>
                <a:lnTo>
                  <a:pt x="40396" y="0"/>
                </a:lnTo>
                <a:lnTo>
                  <a:pt x="0" y="0"/>
                </a:lnTo>
                <a:lnTo>
                  <a:pt x="0" y="31391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2643638" y="4225693"/>
            <a:ext cx="39370" cy="33020"/>
          </a:xfrm>
          <a:custGeom>
            <a:avLst/>
            <a:gdLst/>
            <a:ahLst/>
            <a:cxnLst/>
            <a:rect l="l" t="t" r="r" b="b"/>
            <a:pathLst>
              <a:path w="39369" h="33020">
                <a:moveTo>
                  <a:pt x="0" y="32886"/>
                </a:moveTo>
                <a:lnTo>
                  <a:pt x="38899" y="32886"/>
                </a:lnTo>
                <a:lnTo>
                  <a:pt x="38899" y="0"/>
                </a:lnTo>
                <a:lnTo>
                  <a:pt x="0" y="0"/>
                </a:lnTo>
                <a:lnTo>
                  <a:pt x="0" y="32886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2715453" y="4210744"/>
            <a:ext cx="39370" cy="34925"/>
          </a:xfrm>
          <a:custGeom>
            <a:avLst/>
            <a:gdLst/>
            <a:ahLst/>
            <a:cxnLst/>
            <a:rect l="l" t="t" r="r" b="b"/>
            <a:pathLst>
              <a:path w="39369" h="34925">
                <a:moveTo>
                  <a:pt x="0" y="34381"/>
                </a:moveTo>
                <a:lnTo>
                  <a:pt x="38899" y="34381"/>
                </a:lnTo>
                <a:lnTo>
                  <a:pt x="38899" y="0"/>
                </a:lnTo>
                <a:lnTo>
                  <a:pt x="0" y="0"/>
                </a:lnTo>
                <a:lnTo>
                  <a:pt x="0" y="34381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2787268" y="4204765"/>
            <a:ext cx="40640" cy="36195"/>
          </a:xfrm>
          <a:custGeom>
            <a:avLst/>
            <a:gdLst/>
            <a:ahLst/>
            <a:cxnLst/>
            <a:rect l="l" t="t" r="r" b="b"/>
            <a:pathLst>
              <a:path w="40639" h="36195">
                <a:moveTo>
                  <a:pt x="0" y="35876"/>
                </a:moveTo>
                <a:lnTo>
                  <a:pt x="40396" y="35876"/>
                </a:lnTo>
                <a:lnTo>
                  <a:pt x="40396" y="0"/>
                </a:lnTo>
                <a:lnTo>
                  <a:pt x="0" y="0"/>
                </a:lnTo>
                <a:lnTo>
                  <a:pt x="0" y="35876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2859083" y="4197291"/>
            <a:ext cx="40640" cy="36195"/>
          </a:xfrm>
          <a:custGeom>
            <a:avLst/>
            <a:gdLst/>
            <a:ahLst/>
            <a:cxnLst/>
            <a:rect l="l" t="t" r="r" b="b"/>
            <a:pathLst>
              <a:path w="40639" h="36195">
                <a:moveTo>
                  <a:pt x="0" y="35876"/>
                </a:moveTo>
                <a:lnTo>
                  <a:pt x="40396" y="35876"/>
                </a:lnTo>
                <a:lnTo>
                  <a:pt x="40396" y="0"/>
                </a:lnTo>
                <a:lnTo>
                  <a:pt x="0" y="0"/>
                </a:lnTo>
                <a:lnTo>
                  <a:pt x="0" y="35876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2930898" y="4173373"/>
            <a:ext cx="40640" cy="37465"/>
          </a:xfrm>
          <a:custGeom>
            <a:avLst/>
            <a:gdLst/>
            <a:ahLst/>
            <a:cxnLst/>
            <a:rect l="l" t="t" r="r" b="b"/>
            <a:pathLst>
              <a:path w="40639" h="37464">
                <a:moveTo>
                  <a:pt x="0" y="37371"/>
                </a:moveTo>
                <a:lnTo>
                  <a:pt x="40396" y="37371"/>
                </a:lnTo>
                <a:lnTo>
                  <a:pt x="40396" y="0"/>
                </a:lnTo>
                <a:lnTo>
                  <a:pt x="0" y="0"/>
                </a:lnTo>
                <a:lnTo>
                  <a:pt x="0" y="37371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3002714" y="4134508"/>
            <a:ext cx="40640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855"/>
                </a:moveTo>
                <a:lnTo>
                  <a:pt x="40396" y="41855"/>
                </a:lnTo>
                <a:lnTo>
                  <a:pt x="40396" y="0"/>
                </a:lnTo>
                <a:lnTo>
                  <a:pt x="0" y="0"/>
                </a:lnTo>
                <a:lnTo>
                  <a:pt x="0" y="41855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3074529" y="4104611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50"/>
                </a:moveTo>
                <a:lnTo>
                  <a:pt x="40396" y="43350"/>
                </a:lnTo>
                <a:lnTo>
                  <a:pt x="40396" y="0"/>
                </a:lnTo>
                <a:lnTo>
                  <a:pt x="0" y="0"/>
                </a:lnTo>
                <a:lnTo>
                  <a:pt x="0" y="4335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3147840" y="4128528"/>
            <a:ext cx="39370" cy="36195"/>
          </a:xfrm>
          <a:custGeom>
            <a:avLst/>
            <a:gdLst/>
            <a:ahLst/>
            <a:cxnLst/>
            <a:rect l="l" t="t" r="r" b="b"/>
            <a:pathLst>
              <a:path w="39369" h="36195">
                <a:moveTo>
                  <a:pt x="0" y="35876"/>
                </a:moveTo>
                <a:lnTo>
                  <a:pt x="38899" y="35876"/>
                </a:lnTo>
                <a:lnTo>
                  <a:pt x="38899" y="0"/>
                </a:lnTo>
                <a:lnTo>
                  <a:pt x="0" y="0"/>
                </a:lnTo>
                <a:lnTo>
                  <a:pt x="0" y="35876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3219655" y="4143476"/>
            <a:ext cx="39370" cy="33020"/>
          </a:xfrm>
          <a:custGeom>
            <a:avLst/>
            <a:gdLst/>
            <a:ahLst/>
            <a:cxnLst/>
            <a:rect l="l" t="t" r="r" b="b"/>
            <a:pathLst>
              <a:path w="39370" h="33020">
                <a:moveTo>
                  <a:pt x="0" y="32886"/>
                </a:moveTo>
                <a:lnTo>
                  <a:pt x="38899" y="32886"/>
                </a:lnTo>
                <a:lnTo>
                  <a:pt x="38899" y="0"/>
                </a:lnTo>
                <a:lnTo>
                  <a:pt x="0" y="0"/>
                </a:lnTo>
                <a:lnTo>
                  <a:pt x="0" y="32886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3291470" y="4150951"/>
            <a:ext cx="40640" cy="33020"/>
          </a:xfrm>
          <a:custGeom>
            <a:avLst/>
            <a:gdLst/>
            <a:ahLst/>
            <a:cxnLst/>
            <a:rect l="l" t="t" r="r" b="b"/>
            <a:pathLst>
              <a:path w="40639" h="33020">
                <a:moveTo>
                  <a:pt x="0" y="32886"/>
                </a:moveTo>
                <a:lnTo>
                  <a:pt x="40396" y="32886"/>
                </a:lnTo>
                <a:lnTo>
                  <a:pt x="40396" y="0"/>
                </a:lnTo>
                <a:lnTo>
                  <a:pt x="0" y="0"/>
                </a:lnTo>
                <a:lnTo>
                  <a:pt x="0" y="32886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3363286" y="4141982"/>
            <a:ext cx="40640" cy="34925"/>
          </a:xfrm>
          <a:custGeom>
            <a:avLst/>
            <a:gdLst/>
            <a:ahLst/>
            <a:cxnLst/>
            <a:rect l="l" t="t" r="r" b="b"/>
            <a:pathLst>
              <a:path w="40639" h="34925">
                <a:moveTo>
                  <a:pt x="0" y="34381"/>
                </a:moveTo>
                <a:lnTo>
                  <a:pt x="40396" y="34381"/>
                </a:lnTo>
                <a:lnTo>
                  <a:pt x="40396" y="0"/>
                </a:lnTo>
                <a:lnTo>
                  <a:pt x="0" y="0"/>
                </a:lnTo>
                <a:lnTo>
                  <a:pt x="0" y="34381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3435101" y="4134508"/>
            <a:ext cx="40640" cy="34925"/>
          </a:xfrm>
          <a:custGeom>
            <a:avLst/>
            <a:gdLst/>
            <a:ahLst/>
            <a:cxnLst/>
            <a:rect l="l" t="t" r="r" b="b"/>
            <a:pathLst>
              <a:path w="40639" h="34925">
                <a:moveTo>
                  <a:pt x="0" y="34381"/>
                </a:moveTo>
                <a:lnTo>
                  <a:pt x="40396" y="34381"/>
                </a:lnTo>
                <a:lnTo>
                  <a:pt x="40396" y="0"/>
                </a:lnTo>
                <a:lnTo>
                  <a:pt x="0" y="0"/>
                </a:lnTo>
                <a:lnTo>
                  <a:pt x="0" y="34381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3506916" y="4115075"/>
            <a:ext cx="40640" cy="36195"/>
          </a:xfrm>
          <a:custGeom>
            <a:avLst/>
            <a:gdLst/>
            <a:ahLst/>
            <a:cxnLst/>
            <a:rect l="l" t="t" r="r" b="b"/>
            <a:pathLst>
              <a:path w="40639" h="36195">
                <a:moveTo>
                  <a:pt x="0" y="35876"/>
                </a:moveTo>
                <a:lnTo>
                  <a:pt x="40396" y="35876"/>
                </a:lnTo>
                <a:lnTo>
                  <a:pt x="40396" y="0"/>
                </a:lnTo>
                <a:lnTo>
                  <a:pt x="0" y="0"/>
                </a:lnTo>
                <a:lnTo>
                  <a:pt x="0" y="35876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3578731" y="4097136"/>
            <a:ext cx="40640" cy="37465"/>
          </a:xfrm>
          <a:custGeom>
            <a:avLst/>
            <a:gdLst/>
            <a:ahLst/>
            <a:cxnLst/>
            <a:rect l="l" t="t" r="r" b="b"/>
            <a:pathLst>
              <a:path w="40639" h="37464">
                <a:moveTo>
                  <a:pt x="0" y="37371"/>
                </a:moveTo>
                <a:lnTo>
                  <a:pt x="40396" y="37371"/>
                </a:lnTo>
                <a:lnTo>
                  <a:pt x="40396" y="0"/>
                </a:lnTo>
                <a:lnTo>
                  <a:pt x="0" y="0"/>
                </a:lnTo>
                <a:lnTo>
                  <a:pt x="0" y="37371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3652042" y="4091157"/>
            <a:ext cx="39370" cy="37465"/>
          </a:xfrm>
          <a:custGeom>
            <a:avLst/>
            <a:gdLst/>
            <a:ahLst/>
            <a:cxnLst/>
            <a:rect l="l" t="t" r="r" b="b"/>
            <a:pathLst>
              <a:path w="39370" h="37464">
                <a:moveTo>
                  <a:pt x="0" y="37371"/>
                </a:moveTo>
                <a:lnTo>
                  <a:pt x="38899" y="37371"/>
                </a:lnTo>
                <a:lnTo>
                  <a:pt x="38899" y="0"/>
                </a:lnTo>
                <a:lnTo>
                  <a:pt x="0" y="0"/>
                </a:lnTo>
                <a:lnTo>
                  <a:pt x="0" y="37371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3723857" y="4085178"/>
            <a:ext cx="40640" cy="37465"/>
          </a:xfrm>
          <a:custGeom>
            <a:avLst/>
            <a:gdLst/>
            <a:ahLst/>
            <a:cxnLst/>
            <a:rect l="l" t="t" r="r" b="b"/>
            <a:pathLst>
              <a:path w="40639" h="37464">
                <a:moveTo>
                  <a:pt x="0" y="37371"/>
                </a:moveTo>
                <a:lnTo>
                  <a:pt x="40396" y="37371"/>
                </a:lnTo>
                <a:lnTo>
                  <a:pt x="40396" y="0"/>
                </a:lnTo>
                <a:lnTo>
                  <a:pt x="0" y="0"/>
                </a:lnTo>
                <a:lnTo>
                  <a:pt x="0" y="37371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3795673" y="4049301"/>
            <a:ext cx="40640" cy="39370"/>
          </a:xfrm>
          <a:custGeom>
            <a:avLst/>
            <a:gdLst/>
            <a:ahLst/>
            <a:cxnLst/>
            <a:rect l="l" t="t" r="r" b="b"/>
            <a:pathLst>
              <a:path w="40639" h="39370">
                <a:moveTo>
                  <a:pt x="0" y="38865"/>
                </a:moveTo>
                <a:lnTo>
                  <a:pt x="40396" y="38865"/>
                </a:lnTo>
                <a:lnTo>
                  <a:pt x="40396" y="0"/>
                </a:lnTo>
                <a:lnTo>
                  <a:pt x="0" y="0"/>
                </a:lnTo>
                <a:lnTo>
                  <a:pt x="0" y="38865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3867488" y="4029868"/>
            <a:ext cx="40640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855"/>
                </a:moveTo>
                <a:lnTo>
                  <a:pt x="40396" y="41855"/>
                </a:lnTo>
                <a:lnTo>
                  <a:pt x="40396" y="0"/>
                </a:lnTo>
                <a:lnTo>
                  <a:pt x="0" y="0"/>
                </a:lnTo>
                <a:lnTo>
                  <a:pt x="0" y="41855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3939303" y="404631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4185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4011118" y="4042574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40360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4084430" y="4013425"/>
            <a:ext cx="39370" cy="40640"/>
          </a:xfrm>
          <a:custGeom>
            <a:avLst/>
            <a:gdLst/>
            <a:ahLst/>
            <a:cxnLst/>
            <a:rect l="l" t="t" r="r" b="b"/>
            <a:pathLst>
              <a:path w="39370" h="40639">
                <a:moveTo>
                  <a:pt x="0" y="40360"/>
                </a:moveTo>
                <a:lnTo>
                  <a:pt x="38899" y="40360"/>
                </a:lnTo>
                <a:lnTo>
                  <a:pt x="38899" y="0"/>
                </a:lnTo>
                <a:lnTo>
                  <a:pt x="0" y="0"/>
                </a:lnTo>
                <a:lnTo>
                  <a:pt x="0" y="4036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4156245" y="4010435"/>
            <a:ext cx="39370" cy="40640"/>
          </a:xfrm>
          <a:custGeom>
            <a:avLst/>
            <a:gdLst/>
            <a:ahLst/>
            <a:cxnLst/>
            <a:rect l="l" t="t" r="r" b="b"/>
            <a:pathLst>
              <a:path w="39370" h="40639">
                <a:moveTo>
                  <a:pt x="0" y="40360"/>
                </a:moveTo>
                <a:lnTo>
                  <a:pt x="38899" y="40360"/>
                </a:lnTo>
                <a:lnTo>
                  <a:pt x="38899" y="0"/>
                </a:lnTo>
                <a:lnTo>
                  <a:pt x="0" y="0"/>
                </a:lnTo>
                <a:lnTo>
                  <a:pt x="0" y="4036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4228060" y="4014920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39" h="40639">
                <a:moveTo>
                  <a:pt x="0" y="40360"/>
                </a:moveTo>
                <a:lnTo>
                  <a:pt x="40396" y="40360"/>
                </a:lnTo>
                <a:lnTo>
                  <a:pt x="40396" y="0"/>
                </a:lnTo>
                <a:lnTo>
                  <a:pt x="0" y="0"/>
                </a:lnTo>
                <a:lnTo>
                  <a:pt x="0" y="4036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4299875" y="4013425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39" h="40639">
                <a:moveTo>
                  <a:pt x="0" y="40360"/>
                </a:moveTo>
                <a:lnTo>
                  <a:pt x="40396" y="40360"/>
                </a:lnTo>
                <a:lnTo>
                  <a:pt x="40396" y="0"/>
                </a:lnTo>
                <a:lnTo>
                  <a:pt x="0" y="0"/>
                </a:lnTo>
                <a:lnTo>
                  <a:pt x="0" y="4036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/>
          <p:nvPr/>
        </p:nvSpPr>
        <p:spPr>
          <a:xfrm>
            <a:off x="4371690" y="4008940"/>
            <a:ext cx="40640" cy="39370"/>
          </a:xfrm>
          <a:custGeom>
            <a:avLst/>
            <a:gdLst/>
            <a:ahLst/>
            <a:cxnLst/>
            <a:rect l="l" t="t" r="r" b="b"/>
            <a:pathLst>
              <a:path w="40639" h="39370">
                <a:moveTo>
                  <a:pt x="0" y="38865"/>
                </a:moveTo>
                <a:lnTo>
                  <a:pt x="40396" y="38865"/>
                </a:lnTo>
                <a:lnTo>
                  <a:pt x="40396" y="0"/>
                </a:lnTo>
                <a:lnTo>
                  <a:pt x="0" y="0"/>
                </a:lnTo>
                <a:lnTo>
                  <a:pt x="0" y="38865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/>
          <p:cNvSpPr/>
          <p:nvPr/>
        </p:nvSpPr>
        <p:spPr>
          <a:xfrm>
            <a:off x="4443505" y="4002961"/>
            <a:ext cx="40640" cy="39370"/>
          </a:xfrm>
          <a:custGeom>
            <a:avLst/>
            <a:gdLst/>
            <a:ahLst/>
            <a:cxnLst/>
            <a:rect l="l" t="t" r="r" b="b"/>
            <a:pathLst>
              <a:path w="40639" h="39370">
                <a:moveTo>
                  <a:pt x="0" y="38865"/>
                </a:moveTo>
                <a:lnTo>
                  <a:pt x="40396" y="38865"/>
                </a:lnTo>
                <a:lnTo>
                  <a:pt x="40396" y="0"/>
                </a:lnTo>
                <a:lnTo>
                  <a:pt x="0" y="0"/>
                </a:lnTo>
                <a:lnTo>
                  <a:pt x="0" y="38865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/>
          <p:cNvSpPr/>
          <p:nvPr/>
        </p:nvSpPr>
        <p:spPr>
          <a:xfrm>
            <a:off x="4515321" y="3995487"/>
            <a:ext cx="40640" cy="39370"/>
          </a:xfrm>
          <a:custGeom>
            <a:avLst/>
            <a:gdLst/>
            <a:ahLst/>
            <a:cxnLst/>
            <a:rect l="l" t="t" r="r" b="b"/>
            <a:pathLst>
              <a:path w="40639" h="39370">
                <a:moveTo>
                  <a:pt x="0" y="38865"/>
                </a:moveTo>
                <a:lnTo>
                  <a:pt x="40396" y="38865"/>
                </a:lnTo>
                <a:lnTo>
                  <a:pt x="40396" y="0"/>
                </a:lnTo>
                <a:lnTo>
                  <a:pt x="0" y="0"/>
                </a:lnTo>
                <a:lnTo>
                  <a:pt x="0" y="38865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/>
          <p:cNvSpPr/>
          <p:nvPr/>
        </p:nvSpPr>
        <p:spPr>
          <a:xfrm>
            <a:off x="4588632" y="3988013"/>
            <a:ext cx="39370" cy="40640"/>
          </a:xfrm>
          <a:custGeom>
            <a:avLst/>
            <a:gdLst/>
            <a:ahLst/>
            <a:cxnLst/>
            <a:rect l="l" t="t" r="r" b="b"/>
            <a:pathLst>
              <a:path w="39370" h="40639">
                <a:moveTo>
                  <a:pt x="0" y="40360"/>
                </a:moveTo>
                <a:lnTo>
                  <a:pt x="38899" y="40360"/>
                </a:lnTo>
                <a:lnTo>
                  <a:pt x="38899" y="0"/>
                </a:lnTo>
                <a:lnTo>
                  <a:pt x="0" y="0"/>
                </a:lnTo>
                <a:lnTo>
                  <a:pt x="0" y="4036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/>
          <p:cNvSpPr/>
          <p:nvPr/>
        </p:nvSpPr>
        <p:spPr>
          <a:xfrm>
            <a:off x="4660447" y="3980538"/>
            <a:ext cx="39370" cy="40640"/>
          </a:xfrm>
          <a:custGeom>
            <a:avLst/>
            <a:gdLst/>
            <a:ahLst/>
            <a:cxnLst/>
            <a:rect l="l" t="t" r="r" b="b"/>
            <a:pathLst>
              <a:path w="39370" h="40639">
                <a:moveTo>
                  <a:pt x="0" y="40360"/>
                </a:moveTo>
                <a:lnTo>
                  <a:pt x="38899" y="40360"/>
                </a:lnTo>
                <a:lnTo>
                  <a:pt x="38899" y="0"/>
                </a:lnTo>
                <a:lnTo>
                  <a:pt x="0" y="0"/>
                </a:lnTo>
                <a:lnTo>
                  <a:pt x="0" y="4036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/>
          <p:cNvSpPr/>
          <p:nvPr/>
        </p:nvSpPr>
        <p:spPr>
          <a:xfrm>
            <a:off x="4732262" y="3973064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39" h="40639">
                <a:moveTo>
                  <a:pt x="0" y="40360"/>
                </a:moveTo>
                <a:lnTo>
                  <a:pt x="40396" y="40360"/>
                </a:lnTo>
                <a:lnTo>
                  <a:pt x="40396" y="0"/>
                </a:lnTo>
                <a:lnTo>
                  <a:pt x="0" y="0"/>
                </a:lnTo>
                <a:lnTo>
                  <a:pt x="0" y="4036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/>
          <p:nvPr/>
        </p:nvSpPr>
        <p:spPr>
          <a:xfrm>
            <a:off x="4804078" y="3965590"/>
            <a:ext cx="40640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855"/>
                </a:moveTo>
                <a:lnTo>
                  <a:pt x="40396" y="41855"/>
                </a:lnTo>
                <a:lnTo>
                  <a:pt x="40396" y="0"/>
                </a:lnTo>
                <a:lnTo>
                  <a:pt x="0" y="0"/>
                </a:lnTo>
                <a:lnTo>
                  <a:pt x="0" y="41855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4875893" y="397904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4185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/>
          <p:cNvSpPr/>
          <p:nvPr/>
        </p:nvSpPr>
        <p:spPr>
          <a:xfrm>
            <a:off x="4947708" y="3971569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4185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/>
          <p:cNvSpPr/>
          <p:nvPr/>
        </p:nvSpPr>
        <p:spPr>
          <a:xfrm>
            <a:off x="5019523" y="3964095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4185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object 847"/>
          <p:cNvSpPr/>
          <p:nvPr/>
        </p:nvSpPr>
        <p:spPr>
          <a:xfrm>
            <a:off x="5092834" y="3956621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4185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object 848"/>
          <p:cNvSpPr/>
          <p:nvPr/>
        </p:nvSpPr>
        <p:spPr>
          <a:xfrm>
            <a:off x="5164650" y="3950642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4185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/>
          <p:cNvSpPr/>
          <p:nvPr/>
        </p:nvSpPr>
        <p:spPr>
          <a:xfrm>
            <a:off x="5236465" y="3943167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4185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5308280" y="3934946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43350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/>
          <p:cNvSpPr/>
          <p:nvPr/>
        </p:nvSpPr>
        <p:spPr>
          <a:xfrm>
            <a:off x="5380095" y="3928219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4185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5451910" y="3920745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4185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5523726" y="3913270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4185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5597037" y="3905049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43350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5668852" y="3898322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4484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5740667" y="3890848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4484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/>
          <p:nvPr/>
        </p:nvSpPr>
        <p:spPr>
          <a:xfrm>
            <a:off x="5812482" y="3883374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4484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/>
          <p:cNvSpPr/>
          <p:nvPr/>
        </p:nvSpPr>
        <p:spPr>
          <a:xfrm>
            <a:off x="5884298" y="3875152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43350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/>
          <p:nvPr/>
        </p:nvSpPr>
        <p:spPr>
          <a:xfrm>
            <a:off x="5956113" y="3868425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4484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/>
          <p:cNvSpPr/>
          <p:nvPr/>
        </p:nvSpPr>
        <p:spPr>
          <a:xfrm>
            <a:off x="6027928" y="386095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4484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/>
          <p:nvPr/>
        </p:nvSpPr>
        <p:spPr>
          <a:xfrm>
            <a:off x="6101239" y="3851982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4484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6173054" y="3844507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4484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6244869" y="3837034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4484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6316685" y="3828812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46340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/>
          <p:nvPr/>
        </p:nvSpPr>
        <p:spPr>
          <a:xfrm>
            <a:off x="6388500" y="3821338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46340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/>
          <p:cNvSpPr/>
          <p:nvPr/>
        </p:nvSpPr>
        <p:spPr>
          <a:xfrm>
            <a:off x="6460315" y="3812368"/>
            <a:ext cx="28575" cy="0"/>
          </a:xfrm>
          <a:custGeom>
            <a:avLst/>
            <a:gdLst/>
            <a:ahLst/>
            <a:cxnLst/>
            <a:rect l="l" t="t" r="r" b="b"/>
            <a:pathLst>
              <a:path w="28575">
                <a:moveTo>
                  <a:pt x="0" y="0"/>
                </a:moveTo>
                <a:lnTo>
                  <a:pt x="28427" y="0"/>
                </a:lnTo>
              </a:path>
            </a:pathLst>
          </a:custGeom>
          <a:ln w="46340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2395277" y="4261569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31419" y="0"/>
                </a:moveTo>
                <a:lnTo>
                  <a:pt x="0" y="17938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/>
          <p:nvPr/>
        </p:nvSpPr>
        <p:spPr>
          <a:xfrm>
            <a:off x="2467092" y="4237652"/>
            <a:ext cx="31750" cy="24130"/>
          </a:xfrm>
          <a:custGeom>
            <a:avLst/>
            <a:gdLst/>
            <a:ahLst/>
            <a:cxnLst/>
            <a:rect l="l" t="t" r="r" b="b"/>
            <a:pathLst>
              <a:path w="31750" h="24129">
                <a:moveTo>
                  <a:pt x="31419" y="0"/>
                </a:moveTo>
                <a:lnTo>
                  <a:pt x="0" y="23917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2538907" y="4233167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object 870"/>
          <p:cNvSpPr/>
          <p:nvPr/>
        </p:nvSpPr>
        <p:spPr>
          <a:xfrm>
            <a:off x="2610722" y="4225693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19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/>
          <p:nvPr/>
        </p:nvSpPr>
        <p:spPr>
          <a:xfrm>
            <a:off x="2682538" y="4210744"/>
            <a:ext cx="33020" cy="15240"/>
          </a:xfrm>
          <a:custGeom>
            <a:avLst/>
            <a:gdLst/>
            <a:ahLst/>
            <a:cxnLst/>
            <a:rect l="l" t="t" r="r" b="b"/>
            <a:pathLst>
              <a:path w="33019" h="15239">
                <a:moveTo>
                  <a:pt x="32915" y="0"/>
                </a:moveTo>
                <a:lnTo>
                  <a:pt x="0" y="14948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object 872"/>
          <p:cNvSpPr/>
          <p:nvPr/>
        </p:nvSpPr>
        <p:spPr>
          <a:xfrm>
            <a:off x="2754353" y="4204765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19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object 873"/>
          <p:cNvSpPr/>
          <p:nvPr/>
        </p:nvSpPr>
        <p:spPr>
          <a:xfrm>
            <a:off x="2827664" y="4197291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object 874"/>
          <p:cNvSpPr/>
          <p:nvPr/>
        </p:nvSpPr>
        <p:spPr>
          <a:xfrm>
            <a:off x="2899479" y="4173373"/>
            <a:ext cx="31750" cy="24130"/>
          </a:xfrm>
          <a:custGeom>
            <a:avLst/>
            <a:gdLst/>
            <a:ahLst/>
            <a:cxnLst/>
            <a:rect l="l" t="t" r="r" b="b"/>
            <a:pathLst>
              <a:path w="31750" h="24129">
                <a:moveTo>
                  <a:pt x="31419" y="0"/>
                </a:moveTo>
                <a:lnTo>
                  <a:pt x="0" y="23917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object 875"/>
          <p:cNvSpPr/>
          <p:nvPr/>
        </p:nvSpPr>
        <p:spPr>
          <a:xfrm>
            <a:off x="2971294" y="4134508"/>
            <a:ext cx="31750" cy="39370"/>
          </a:xfrm>
          <a:custGeom>
            <a:avLst/>
            <a:gdLst/>
            <a:ahLst/>
            <a:cxnLst/>
            <a:rect l="l" t="t" r="r" b="b"/>
            <a:pathLst>
              <a:path w="31750" h="39370">
                <a:moveTo>
                  <a:pt x="31419" y="0"/>
                </a:moveTo>
                <a:lnTo>
                  <a:pt x="0" y="3886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3043109" y="4104611"/>
            <a:ext cx="31750" cy="30480"/>
          </a:xfrm>
          <a:custGeom>
            <a:avLst/>
            <a:gdLst/>
            <a:ahLst/>
            <a:cxnLst/>
            <a:rect l="l" t="t" r="r" b="b"/>
            <a:pathLst>
              <a:path w="31750" h="30479">
                <a:moveTo>
                  <a:pt x="31419" y="0"/>
                </a:moveTo>
                <a:lnTo>
                  <a:pt x="0" y="29896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3114925" y="4104611"/>
            <a:ext cx="33020" cy="24130"/>
          </a:xfrm>
          <a:custGeom>
            <a:avLst/>
            <a:gdLst/>
            <a:ahLst/>
            <a:cxnLst/>
            <a:rect l="l" t="t" r="r" b="b"/>
            <a:pathLst>
              <a:path w="33019" h="24129">
                <a:moveTo>
                  <a:pt x="32915" y="23917"/>
                </a:moveTo>
                <a:lnTo>
                  <a:pt x="0" y="0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object 878"/>
          <p:cNvSpPr/>
          <p:nvPr/>
        </p:nvSpPr>
        <p:spPr>
          <a:xfrm>
            <a:off x="3186740" y="4128528"/>
            <a:ext cx="33020" cy="15240"/>
          </a:xfrm>
          <a:custGeom>
            <a:avLst/>
            <a:gdLst/>
            <a:ahLst/>
            <a:cxnLst/>
            <a:rect l="l" t="t" r="r" b="b"/>
            <a:pathLst>
              <a:path w="33019" h="15239">
                <a:moveTo>
                  <a:pt x="32915" y="14948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3258555" y="4143476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747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object 880"/>
          <p:cNvSpPr/>
          <p:nvPr/>
        </p:nvSpPr>
        <p:spPr>
          <a:xfrm>
            <a:off x="3331866" y="4141982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19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object 881"/>
          <p:cNvSpPr/>
          <p:nvPr/>
        </p:nvSpPr>
        <p:spPr>
          <a:xfrm>
            <a:off x="3403682" y="413450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object 882"/>
          <p:cNvSpPr/>
          <p:nvPr/>
        </p:nvSpPr>
        <p:spPr>
          <a:xfrm>
            <a:off x="3475497" y="4115075"/>
            <a:ext cx="31750" cy="19685"/>
          </a:xfrm>
          <a:custGeom>
            <a:avLst/>
            <a:gdLst/>
            <a:ahLst/>
            <a:cxnLst/>
            <a:rect l="l" t="t" r="r" b="b"/>
            <a:pathLst>
              <a:path w="31750" h="19685">
                <a:moveTo>
                  <a:pt x="31419" y="0"/>
                </a:moveTo>
                <a:lnTo>
                  <a:pt x="0" y="19432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object 883"/>
          <p:cNvSpPr/>
          <p:nvPr/>
        </p:nvSpPr>
        <p:spPr>
          <a:xfrm>
            <a:off x="3547312" y="4097136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31419" y="0"/>
                </a:moveTo>
                <a:lnTo>
                  <a:pt x="0" y="17938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object 884"/>
          <p:cNvSpPr/>
          <p:nvPr/>
        </p:nvSpPr>
        <p:spPr>
          <a:xfrm>
            <a:off x="3619127" y="4091157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object 885"/>
          <p:cNvSpPr/>
          <p:nvPr/>
        </p:nvSpPr>
        <p:spPr>
          <a:xfrm>
            <a:off x="3690942" y="4085178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object 886"/>
          <p:cNvSpPr/>
          <p:nvPr/>
        </p:nvSpPr>
        <p:spPr>
          <a:xfrm>
            <a:off x="3764253" y="4049301"/>
            <a:ext cx="31750" cy="36195"/>
          </a:xfrm>
          <a:custGeom>
            <a:avLst/>
            <a:gdLst/>
            <a:ahLst/>
            <a:cxnLst/>
            <a:rect l="l" t="t" r="r" b="b"/>
            <a:pathLst>
              <a:path w="31750" h="36195">
                <a:moveTo>
                  <a:pt x="31419" y="0"/>
                </a:moveTo>
                <a:lnTo>
                  <a:pt x="0" y="3587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object 887"/>
          <p:cNvSpPr/>
          <p:nvPr/>
        </p:nvSpPr>
        <p:spPr>
          <a:xfrm>
            <a:off x="3836069" y="4029868"/>
            <a:ext cx="31750" cy="19685"/>
          </a:xfrm>
          <a:custGeom>
            <a:avLst/>
            <a:gdLst/>
            <a:ahLst/>
            <a:cxnLst/>
            <a:rect l="l" t="t" r="r" b="b"/>
            <a:pathLst>
              <a:path w="31750" h="19685">
                <a:moveTo>
                  <a:pt x="31419" y="0"/>
                </a:moveTo>
                <a:lnTo>
                  <a:pt x="0" y="19432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object 888"/>
          <p:cNvSpPr/>
          <p:nvPr/>
        </p:nvSpPr>
        <p:spPr>
          <a:xfrm>
            <a:off x="3907884" y="4025384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object 889"/>
          <p:cNvSpPr/>
          <p:nvPr/>
        </p:nvSpPr>
        <p:spPr>
          <a:xfrm>
            <a:off x="3979699" y="4022394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object 890"/>
          <p:cNvSpPr/>
          <p:nvPr/>
        </p:nvSpPr>
        <p:spPr>
          <a:xfrm>
            <a:off x="4051514" y="4013425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20" h="9525">
                <a:moveTo>
                  <a:pt x="32915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/>
          <p:nvPr/>
        </p:nvSpPr>
        <p:spPr>
          <a:xfrm>
            <a:off x="4123330" y="4010435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object 892"/>
          <p:cNvSpPr/>
          <p:nvPr/>
        </p:nvSpPr>
        <p:spPr>
          <a:xfrm>
            <a:off x="4195145" y="4010435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448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object 893"/>
          <p:cNvSpPr/>
          <p:nvPr/>
        </p:nvSpPr>
        <p:spPr>
          <a:xfrm>
            <a:off x="4268456" y="4013425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object 894"/>
          <p:cNvSpPr/>
          <p:nvPr/>
        </p:nvSpPr>
        <p:spPr>
          <a:xfrm>
            <a:off x="4340271" y="400894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object 895"/>
          <p:cNvSpPr/>
          <p:nvPr/>
        </p:nvSpPr>
        <p:spPr>
          <a:xfrm>
            <a:off x="4412086" y="400296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object 896"/>
          <p:cNvSpPr/>
          <p:nvPr/>
        </p:nvSpPr>
        <p:spPr>
          <a:xfrm>
            <a:off x="4483901" y="399548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object 897"/>
          <p:cNvSpPr/>
          <p:nvPr/>
        </p:nvSpPr>
        <p:spPr>
          <a:xfrm>
            <a:off x="4555717" y="3988013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object 898"/>
          <p:cNvSpPr/>
          <p:nvPr/>
        </p:nvSpPr>
        <p:spPr>
          <a:xfrm>
            <a:off x="4627532" y="3980538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object 899"/>
          <p:cNvSpPr/>
          <p:nvPr/>
        </p:nvSpPr>
        <p:spPr>
          <a:xfrm>
            <a:off x="4699347" y="3973064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object 900"/>
          <p:cNvSpPr/>
          <p:nvPr/>
        </p:nvSpPr>
        <p:spPr>
          <a:xfrm>
            <a:off x="4772659" y="396559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/>
          <p:nvPr/>
        </p:nvSpPr>
        <p:spPr>
          <a:xfrm>
            <a:off x="4844474" y="395811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/>
          <p:nvPr/>
        </p:nvSpPr>
        <p:spPr>
          <a:xfrm>
            <a:off x="4916289" y="395064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object 903"/>
          <p:cNvSpPr/>
          <p:nvPr/>
        </p:nvSpPr>
        <p:spPr>
          <a:xfrm>
            <a:off x="4988104" y="394316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object 904"/>
          <p:cNvSpPr/>
          <p:nvPr/>
        </p:nvSpPr>
        <p:spPr>
          <a:xfrm>
            <a:off x="5059919" y="3935693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object 905"/>
          <p:cNvSpPr/>
          <p:nvPr/>
        </p:nvSpPr>
        <p:spPr>
          <a:xfrm>
            <a:off x="5131734" y="3929714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object 906"/>
          <p:cNvSpPr/>
          <p:nvPr/>
        </p:nvSpPr>
        <p:spPr>
          <a:xfrm>
            <a:off x="5203549" y="3922240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object 907"/>
          <p:cNvSpPr/>
          <p:nvPr/>
        </p:nvSpPr>
        <p:spPr>
          <a:xfrm>
            <a:off x="5276861" y="3913270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19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object 908"/>
          <p:cNvSpPr/>
          <p:nvPr/>
        </p:nvSpPr>
        <p:spPr>
          <a:xfrm>
            <a:off x="5348676" y="390729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9" name="object 909"/>
          <p:cNvSpPr/>
          <p:nvPr/>
        </p:nvSpPr>
        <p:spPr>
          <a:xfrm>
            <a:off x="5420491" y="389981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0" name="object 910"/>
          <p:cNvSpPr/>
          <p:nvPr/>
        </p:nvSpPr>
        <p:spPr>
          <a:xfrm>
            <a:off x="5492307" y="389234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object 911"/>
          <p:cNvSpPr/>
          <p:nvPr/>
        </p:nvSpPr>
        <p:spPr>
          <a:xfrm>
            <a:off x="5564122" y="3883374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20" h="9525">
                <a:moveTo>
                  <a:pt x="32915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object 912"/>
          <p:cNvSpPr/>
          <p:nvPr/>
        </p:nvSpPr>
        <p:spPr>
          <a:xfrm>
            <a:off x="5635937" y="3875899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object 913"/>
          <p:cNvSpPr/>
          <p:nvPr/>
        </p:nvSpPr>
        <p:spPr>
          <a:xfrm>
            <a:off x="5707752" y="3868425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object 914"/>
          <p:cNvSpPr/>
          <p:nvPr/>
        </p:nvSpPr>
        <p:spPr>
          <a:xfrm>
            <a:off x="5781063" y="3860951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object 915"/>
          <p:cNvSpPr/>
          <p:nvPr/>
        </p:nvSpPr>
        <p:spPr>
          <a:xfrm>
            <a:off x="5852878" y="385347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object 916"/>
          <p:cNvSpPr/>
          <p:nvPr/>
        </p:nvSpPr>
        <p:spPr>
          <a:xfrm>
            <a:off x="5924694" y="384600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object 917"/>
          <p:cNvSpPr/>
          <p:nvPr/>
        </p:nvSpPr>
        <p:spPr>
          <a:xfrm>
            <a:off x="5996509" y="383852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object 918"/>
          <p:cNvSpPr/>
          <p:nvPr/>
        </p:nvSpPr>
        <p:spPr>
          <a:xfrm>
            <a:off x="6068324" y="3829559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20" h="9525">
                <a:moveTo>
                  <a:pt x="32915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object 919"/>
          <p:cNvSpPr/>
          <p:nvPr/>
        </p:nvSpPr>
        <p:spPr>
          <a:xfrm>
            <a:off x="6140139" y="3822085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object 920"/>
          <p:cNvSpPr/>
          <p:nvPr/>
        </p:nvSpPr>
        <p:spPr>
          <a:xfrm>
            <a:off x="6213450" y="381461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object 921"/>
          <p:cNvSpPr/>
          <p:nvPr/>
        </p:nvSpPr>
        <p:spPr>
          <a:xfrm>
            <a:off x="6285265" y="3805642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19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/>
          <p:nvPr/>
        </p:nvSpPr>
        <p:spPr>
          <a:xfrm>
            <a:off x="6357081" y="379816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object 923"/>
          <p:cNvSpPr/>
          <p:nvPr/>
        </p:nvSpPr>
        <p:spPr>
          <a:xfrm>
            <a:off x="6428896" y="3789198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19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/>
          <p:nvPr/>
        </p:nvSpPr>
        <p:spPr>
          <a:xfrm>
            <a:off x="2374331" y="3550023"/>
            <a:ext cx="0" cy="1945005"/>
          </a:xfrm>
          <a:custGeom>
            <a:avLst/>
            <a:gdLst/>
            <a:ahLst/>
            <a:cxnLst/>
            <a:rect l="l" t="t" r="r" b="b"/>
            <a:pathLst>
              <a:path h="1945004">
                <a:moveTo>
                  <a:pt x="0" y="1944743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object 925"/>
          <p:cNvSpPr/>
          <p:nvPr/>
        </p:nvSpPr>
        <p:spPr>
          <a:xfrm>
            <a:off x="2344408" y="5494767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2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object 926"/>
          <p:cNvSpPr/>
          <p:nvPr/>
        </p:nvSpPr>
        <p:spPr>
          <a:xfrm>
            <a:off x="2344408" y="5251107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2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object 927"/>
          <p:cNvSpPr/>
          <p:nvPr/>
        </p:nvSpPr>
        <p:spPr>
          <a:xfrm>
            <a:off x="2344408" y="5007497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2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object 928"/>
          <p:cNvSpPr/>
          <p:nvPr/>
        </p:nvSpPr>
        <p:spPr>
          <a:xfrm>
            <a:off x="2344408" y="4765332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2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object 929"/>
          <p:cNvSpPr/>
          <p:nvPr/>
        </p:nvSpPr>
        <p:spPr>
          <a:xfrm>
            <a:off x="2344408" y="4521672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2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0" name="object 930"/>
          <p:cNvSpPr/>
          <p:nvPr/>
        </p:nvSpPr>
        <p:spPr>
          <a:xfrm>
            <a:off x="2344408" y="4279507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2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object 931"/>
          <p:cNvSpPr/>
          <p:nvPr/>
        </p:nvSpPr>
        <p:spPr>
          <a:xfrm>
            <a:off x="2344408" y="4035848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2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object 932"/>
          <p:cNvSpPr/>
          <p:nvPr/>
        </p:nvSpPr>
        <p:spPr>
          <a:xfrm>
            <a:off x="2344408" y="3792188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2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3" name="object 933"/>
          <p:cNvSpPr/>
          <p:nvPr/>
        </p:nvSpPr>
        <p:spPr>
          <a:xfrm>
            <a:off x="2344408" y="3550023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2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4" name="object 934"/>
          <p:cNvSpPr/>
          <p:nvPr/>
        </p:nvSpPr>
        <p:spPr>
          <a:xfrm>
            <a:off x="2374331" y="5494767"/>
            <a:ext cx="4107179" cy="0"/>
          </a:xfrm>
          <a:custGeom>
            <a:avLst/>
            <a:gdLst/>
            <a:ahLst/>
            <a:cxnLst/>
            <a:rect l="l" t="t" r="r" b="b"/>
            <a:pathLst>
              <a:path w="4107179">
                <a:moveTo>
                  <a:pt x="0" y="0"/>
                </a:moveTo>
                <a:lnTo>
                  <a:pt x="410693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5" name="object 935"/>
          <p:cNvSpPr/>
          <p:nvPr/>
        </p:nvSpPr>
        <p:spPr>
          <a:xfrm>
            <a:off x="2374331" y="5494767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6" name="object 936"/>
          <p:cNvSpPr/>
          <p:nvPr/>
        </p:nvSpPr>
        <p:spPr>
          <a:xfrm>
            <a:off x="2663088" y="5494767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7" name="object 937"/>
          <p:cNvSpPr/>
          <p:nvPr/>
        </p:nvSpPr>
        <p:spPr>
          <a:xfrm>
            <a:off x="2951844" y="5494767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8" name="object 938"/>
          <p:cNvSpPr/>
          <p:nvPr/>
        </p:nvSpPr>
        <p:spPr>
          <a:xfrm>
            <a:off x="3239105" y="5494767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9" name="object 939"/>
          <p:cNvSpPr/>
          <p:nvPr/>
        </p:nvSpPr>
        <p:spPr>
          <a:xfrm>
            <a:off x="3527862" y="5494767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0" name="object 940"/>
          <p:cNvSpPr/>
          <p:nvPr/>
        </p:nvSpPr>
        <p:spPr>
          <a:xfrm>
            <a:off x="3815123" y="5494767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1" name="object 941"/>
          <p:cNvSpPr/>
          <p:nvPr/>
        </p:nvSpPr>
        <p:spPr>
          <a:xfrm>
            <a:off x="4103880" y="5494767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2" name="object 942"/>
          <p:cNvSpPr/>
          <p:nvPr/>
        </p:nvSpPr>
        <p:spPr>
          <a:xfrm>
            <a:off x="4391140" y="5494767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3" name="object 943"/>
          <p:cNvSpPr/>
          <p:nvPr/>
        </p:nvSpPr>
        <p:spPr>
          <a:xfrm>
            <a:off x="4679897" y="5494767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4" name="object 944"/>
          <p:cNvSpPr/>
          <p:nvPr/>
        </p:nvSpPr>
        <p:spPr>
          <a:xfrm>
            <a:off x="4968654" y="5494767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5" name="object 945"/>
          <p:cNvSpPr/>
          <p:nvPr/>
        </p:nvSpPr>
        <p:spPr>
          <a:xfrm>
            <a:off x="5255915" y="5494767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6" name="object 946"/>
          <p:cNvSpPr/>
          <p:nvPr/>
        </p:nvSpPr>
        <p:spPr>
          <a:xfrm>
            <a:off x="5544672" y="5494767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7" name="object 947"/>
          <p:cNvSpPr/>
          <p:nvPr/>
        </p:nvSpPr>
        <p:spPr>
          <a:xfrm>
            <a:off x="5831932" y="5494767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8" name="object 948"/>
          <p:cNvSpPr/>
          <p:nvPr/>
        </p:nvSpPr>
        <p:spPr>
          <a:xfrm>
            <a:off x="6120689" y="5494767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9" name="object 949"/>
          <p:cNvSpPr/>
          <p:nvPr/>
        </p:nvSpPr>
        <p:spPr>
          <a:xfrm>
            <a:off x="6409446" y="5494767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0" name="object 950"/>
          <p:cNvSpPr/>
          <p:nvPr/>
        </p:nvSpPr>
        <p:spPr>
          <a:xfrm>
            <a:off x="1279149" y="5995540"/>
            <a:ext cx="0" cy="61594"/>
          </a:xfrm>
          <a:custGeom>
            <a:avLst/>
            <a:gdLst/>
            <a:ahLst/>
            <a:cxnLst/>
            <a:rect l="l" t="t" r="r" b="b"/>
            <a:pathLst>
              <a:path h="61595">
                <a:moveTo>
                  <a:pt x="0" y="0"/>
                </a:moveTo>
                <a:lnTo>
                  <a:pt x="0" y="61288"/>
                </a:lnTo>
              </a:path>
            </a:pathLst>
          </a:custGeom>
          <a:ln w="6283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1" name="object 951"/>
          <p:cNvSpPr/>
          <p:nvPr/>
        </p:nvSpPr>
        <p:spPr>
          <a:xfrm>
            <a:off x="2712460" y="5995540"/>
            <a:ext cx="0" cy="61594"/>
          </a:xfrm>
          <a:custGeom>
            <a:avLst/>
            <a:gdLst/>
            <a:ahLst/>
            <a:cxnLst/>
            <a:rect l="l" t="t" r="r" b="b"/>
            <a:pathLst>
              <a:path h="61595">
                <a:moveTo>
                  <a:pt x="0" y="0"/>
                </a:moveTo>
                <a:lnTo>
                  <a:pt x="0" y="61288"/>
                </a:lnTo>
              </a:path>
            </a:pathLst>
          </a:custGeom>
          <a:ln w="62838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2" name="object 952"/>
          <p:cNvSpPr/>
          <p:nvPr/>
        </p:nvSpPr>
        <p:spPr>
          <a:xfrm>
            <a:off x="4144276" y="5995540"/>
            <a:ext cx="0" cy="61594"/>
          </a:xfrm>
          <a:custGeom>
            <a:avLst/>
            <a:gdLst/>
            <a:ahLst/>
            <a:cxnLst/>
            <a:rect l="l" t="t" r="r" b="b"/>
            <a:pathLst>
              <a:path h="61595">
                <a:moveTo>
                  <a:pt x="0" y="0"/>
                </a:moveTo>
                <a:lnTo>
                  <a:pt x="0" y="61288"/>
                </a:lnTo>
              </a:path>
            </a:pathLst>
          </a:custGeom>
          <a:ln w="6283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3" name="object 953"/>
          <p:cNvSpPr/>
          <p:nvPr/>
        </p:nvSpPr>
        <p:spPr>
          <a:xfrm>
            <a:off x="5577587" y="5995540"/>
            <a:ext cx="0" cy="61594"/>
          </a:xfrm>
          <a:custGeom>
            <a:avLst/>
            <a:gdLst/>
            <a:ahLst/>
            <a:cxnLst/>
            <a:rect l="l" t="t" r="r" b="b"/>
            <a:pathLst>
              <a:path h="61595">
                <a:moveTo>
                  <a:pt x="0" y="0"/>
                </a:moveTo>
                <a:lnTo>
                  <a:pt x="0" y="61288"/>
                </a:lnTo>
              </a:path>
            </a:pathLst>
          </a:custGeom>
          <a:ln w="6283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4" name="object 954"/>
          <p:cNvSpPr/>
          <p:nvPr/>
        </p:nvSpPr>
        <p:spPr>
          <a:xfrm>
            <a:off x="1279149" y="6222762"/>
            <a:ext cx="0" cy="61594"/>
          </a:xfrm>
          <a:custGeom>
            <a:avLst/>
            <a:gdLst/>
            <a:ahLst/>
            <a:cxnLst/>
            <a:rect l="l" t="t" r="r" b="b"/>
            <a:pathLst>
              <a:path h="61595">
                <a:moveTo>
                  <a:pt x="0" y="0"/>
                </a:moveTo>
                <a:lnTo>
                  <a:pt x="0" y="61288"/>
                </a:lnTo>
              </a:path>
            </a:pathLst>
          </a:custGeom>
          <a:ln w="6283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5" name="object 955"/>
          <p:cNvSpPr/>
          <p:nvPr/>
        </p:nvSpPr>
        <p:spPr>
          <a:xfrm>
            <a:off x="2712460" y="6222762"/>
            <a:ext cx="0" cy="61594"/>
          </a:xfrm>
          <a:custGeom>
            <a:avLst/>
            <a:gdLst/>
            <a:ahLst/>
            <a:cxnLst/>
            <a:rect l="l" t="t" r="r" b="b"/>
            <a:pathLst>
              <a:path h="61595">
                <a:moveTo>
                  <a:pt x="0" y="0"/>
                </a:moveTo>
                <a:lnTo>
                  <a:pt x="0" y="61288"/>
                </a:lnTo>
              </a:path>
            </a:pathLst>
          </a:custGeom>
          <a:ln w="6283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6" name="object 956"/>
          <p:cNvSpPr/>
          <p:nvPr/>
        </p:nvSpPr>
        <p:spPr>
          <a:xfrm>
            <a:off x="4144276" y="6222762"/>
            <a:ext cx="0" cy="61594"/>
          </a:xfrm>
          <a:custGeom>
            <a:avLst/>
            <a:gdLst/>
            <a:ahLst/>
            <a:cxnLst/>
            <a:rect l="l" t="t" r="r" b="b"/>
            <a:pathLst>
              <a:path h="61595">
                <a:moveTo>
                  <a:pt x="0" y="0"/>
                </a:moveTo>
                <a:lnTo>
                  <a:pt x="0" y="61288"/>
                </a:lnTo>
              </a:path>
            </a:pathLst>
          </a:custGeom>
          <a:ln w="6283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7" name="object 957"/>
          <p:cNvSpPr/>
          <p:nvPr/>
        </p:nvSpPr>
        <p:spPr>
          <a:xfrm>
            <a:off x="5577587" y="6222762"/>
            <a:ext cx="0" cy="61594"/>
          </a:xfrm>
          <a:custGeom>
            <a:avLst/>
            <a:gdLst/>
            <a:ahLst/>
            <a:cxnLst/>
            <a:rect l="l" t="t" r="r" b="b"/>
            <a:pathLst>
              <a:path h="61595">
                <a:moveTo>
                  <a:pt x="0" y="0"/>
                </a:moveTo>
                <a:lnTo>
                  <a:pt x="0" y="61288"/>
                </a:lnTo>
              </a:path>
            </a:pathLst>
          </a:custGeom>
          <a:ln w="62838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58" name="object 958"/>
          <p:cNvGraphicFramePr>
            <a:graphicFrameLocks noGrp="1"/>
          </p:cNvGraphicFramePr>
          <p:nvPr/>
        </p:nvGraphicFramePr>
        <p:xfrm>
          <a:off x="1143000" y="3143381"/>
          <a:ext cx="5733415" cy="32264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4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4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9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8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74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89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14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0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8819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8819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8840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1710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5926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8813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0768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52333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975994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160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90">
                      <a:solidFill>
                        <a:srgbClr val="000000"/>
                      </a:solidFill>
                      <a:prstDash val="solid"/>
                    </a:lnL>
                    <a:lnT w="2990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0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0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0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0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0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lnT w="2990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161">
                <a:tc gridSpan="2">
                  <a:txBody>
                    <a:bodyPr/>
                    <a:lstStyle/>
                    <a:p>
                      <a:pPr marL="975994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140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2990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486">
                <a:tc gridSpan="2">
                  <a:txBody>
                    <a:bodyPr/>
                    <a:lstStyle/>
                    <a:p>
                      <a:pPr marL="975994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120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2990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8384">
                <a:tc gridSpan="2">
                  <a:txBody>
                    <a:bodyPr/>
                    <a:lstStyle/>
                    <a:p>
                      <a:pPr marL="20002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125" b="1" spc="22" baseline="3703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Manufacturing </a:t>
                      </a:r>
                      <a:r>
                        <a:rPr sz="1125" b="1" spc="300" baseline="3703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64769" marB="0">
                    <a:lnL w="2990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0618">
                <a:tc gridSpan="2">
                  <a:txBody>
                    <a:bodyPr/>
                    <a:lstStyle/>
                    <a:p>
                      <a:pPr marL="448309">
                        <a:lnSpc>
                          <a:spcPts val="840"/>
                        </a:lnSpc>
                      </a:pPr>
                      <a:r>
                        <a:rPr sz="750" b="1" spc="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Cost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90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5411">
                <a:tc>
                  <a:txBody>
                    <a:bodyPr/>
                    <a:lstStyle/>
                    <a:p>
                      <a:pPr marL="274955">
                        <a:lnSpc>
                          <a:spcPts val="875"/>
                        </a:lnSpc>
                      </a:pPr>
                      <a:r>
                        <a:rPr sz="750" b="1" spc="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Breakdown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90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50" b="1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80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1270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1486">
                <a:tc gridSpan="2">
                  <a:txBody>
                    <a:bodyPr/>
                    <a:lstStyle/>
                    <a:p>
                      <a:pPr marL="208915">
                        <a:lnSpc>
                          <a:spcPts val="785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(2006</a:t>
                      </a:r>
                      <a:r>
                        <a:rPr sz="750" b="1" spc="-6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Q1=100)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90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7319">
                <a:tc gridSpan="2">
                  <a:txBody>
                    <a:bodyPr/>
                    <a:lstStyle/>
                    <a:p>
                      <a:pPr marL="103124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60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lnL w="2990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3236">
                <a:tc gridSpan="2">
                  <a:txBody>
                    <a:bodyPr/>
                    <a:lstStyle/>
                    <a:p>
                      <a:pPr marL="103124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2990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3192">
                <a:tc gridSpan="2">
                  <a:txBody>
                    <a:bodyPr/>
                    <a:lstStyle/>
                    <a:p>
                      <a:pPr marL="103124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2990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882">
                <a:tc gridSpan="2">
                  <a:txBody>
                    <a:bodyPr/>
                    <a:lstStyle/>
                    <a:p>
                      <a:pPr marR="447040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75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2990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1936">
                <a:tc gridSpan="2">
                  <a:txBody>
                    <a:bodyPr/>
                    <a:lstStyle/>
                    <a:p>
                      <a:pPr marR="18415" algn="r">
                        <a:lnSpc>
                          <a:spcPts val="890"/>
                        </a:lnSpc>
                      </a:pPr>
                      <a:r>
                        <a:rPr sz="750" b="1" spc="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06Q1  </a:t>
                      </a:r>
                      <a:r>
                        <a:rPr sz="750" b="1" spc="1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07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90">
                      <a:solidFill>
                        <a:srgbClr val="000000"/>
                      </a:solidFill>
                      <a:prstDash val="solid"/>
                    </a:lnL>
                    <a:lnB w="2989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1130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08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9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09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9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9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9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9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4940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9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14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9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15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9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16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9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17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9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18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9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19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9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lnB w="2989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54432">
                <a:tc gridSpan="2">
                  <a:txBody>
                    <a:bodyPr/>
                    <a:lstStyle/>
                    <a:p>
                      <a:pPr marL="19113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Energy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191135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Production</a:t>
                      </a:r>
                      <a:r>
                        <a:rPr sz="950" spc="-4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Labor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31115" marB="0">
                    <a:lnL w="2990">
                      <a:solidFill>
                        <a:srgbClr val="000000"/>
                      </a:solidFill>
                      <a:prstDash val="solid"/>
                    </a:lnL>
                    <a:lnT w="2989">
                      <a:solidFill>
                        <a:srgbClr val="000000"/>
                      </a:solidFill>
                      <a:prstDash val="solid"/>
                    </a:lnT>
                    <a:lnB w="299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50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Other</a:t>
                      </a:r>
                      <a:r>
                        <a:rPr sz="950" spc="-7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Materials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2540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950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Metals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31115" marB="0">
                    <a:lnT w="2989">
                      <a:solidFill>
                        <a:srgbClr val="000000"/>
                      </a:solidFill>
                      <a:prstDash val="solid"/>
                    </a:lnT>
                    <a:lnB w="299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89">
                      <a:solidFill>
                        <a:srgbClr val="000000"/>
                      </a:solidFill>
                      <a:prstDash val="solid"/>
                    </a:lnT>
                    <a:lnB w="29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89">
                      <a:solidFill>
                        <a:srgbClr val="000000"/>
                      </a:solidFill>
                      <a:prstDash val="solid"/>
                    </a:lnT>
                    <a:lnB w="299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Benefits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2159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Professional</a:t>
                      </a:r>
                      <a:r>
                        <a:rPr sz="950" spc="-5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Labor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31115" marB="0">
                    <a:lnT w="2989">
                      <a:solidFill>
                        <a:srgbClr val="000000"/>
                      </a:solidFill>
                      <a:prstDash val="solid"/>
                    </a:lnT>
                    <a:lnB w="299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89">
                      <a:solidFill>
                        <a:srgbClr val="000000"/>
                      </a:solidFill>
                      <a:prstDash val="solid"/>
                    </a:lnT>
                    <a:lnB w="299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714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Machinery and</a:t>
                      </a:r>
                      <a:r>
                        <a:rPr sz="950" spc="-3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Parts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17145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Motors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31115" marB="0">
                    <a:lnR w="2990">
                      <a:solidFill>
                        <a:srgbClr val="000000"/>
                      </a:solidFill>
                      <a:prstDash val="solid"/>
                    </a:lnR>
                    <a:lnT w="2989">
                      <a:solidFill>
                        <a:srgbClr val="000000"/>
                      </a:solidFill>
                      <a:prstDash val="solid"/>
                    </a:lnT>
                    <a:lnB w="299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959" name="object 95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26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7946"/>
            <a:ext cx="5628640" cy="35293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8255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industry, is highly diversified into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water </a:t>
            </a:r>
            <a:r>
              <a:rPr sz="1000" dirty="0">
                <a:latin typeface="Arial"/>
                <a:cs typeface="Arial"/>
              </a:rPr>
              <a:t>treatment </a:t>
            </a:r>
            <a:r>
              <a:rPr sz="1000" spc="-5" dirty="0">
                <a:latin typeface="Arial"/>
                <a:cs typeface="Arial"/>
              </a:rPr>
              <a:t>and industrial </a:t>
            </a:r>
            <a:r>
              <a:rPr sz="1000" dirty="0">
                <a:latin typeface="Arial"/>
                <a:cs typeface="Arial"/>
              </a:rPr>
              <a:t>markets. </a:t>
            </a:r>
            <a:r>
              <a:rPr sz="1000" spc="-5" dirty="0">
                <a:latin typeface="Arial"/>
                <a:cs typeface="Arial"/>
              </a:rPr>
              <a:t>ITT’s operating and net  </a:t>
            </a:r>
            <a:r>
              <a:rPr sz="1000" dirty="0">
                <a:latin typeface="Arial"/>
                <a:cs typeface="Arial"/>
              </a:rPr>
              <a:t>margin for </a:t>
            </a:r>
            <a:r>
              <a:rPr sz="1000" spc="-5" dirty="0">
                <a:latin typeface="Arial"/>
                <a:cs typeface="Arial"/>
              </a:rPr>
              <a:t>2012 </a:t>
            </a:r>
            <a:r>
              <a:rPr sz="1000" spc="-10" dirty="0">
                <a:latin typeface="Arial"/>
                <a:cs typeface="Arial"/>
              </a:rPr>
              <a:t>were </a:t>
            </a:r>
            <a:r>
              <a:rPr sz="1000" spc="-5" dirty="0">
                <a:latin typeface="Arial"/>
                <a:cs typeface="Arial"/>
              </a:rPr>
              <a:t>7% and 6%,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respectively.</a:t>
            </a:r>
            <a:endParaRPr sz="1000">
              <a:latin typeface="Arial"/>
              <a:cs typeface="Arial"/>
            </a:endParaRPr>
          </a:p>
          <a:p>
            <a:pPr marL="12700" marR="50165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Asian suppliers accept lower margins. Japanese and Korean firms because they have higher cost  bases than their neighbors China and India and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have the choice of accepting lower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or  pricing themselves out of the </a:t>
            </a:r>
            <a:r>
              <a:rPr sz="1000" dirty="0">
                <a:latin typeface="Arial"/>
                <a:cs typeface="Arial"/>
              </a:rPr>
              <a:t>market. </a:t>
            </a:r>
            <a:r>
              <a:rPr sz="1000" spc="-5" dirty="0">
                <a:latin typeface="Arial"/>
                <a:cs typeface="Arial"/>
              </a:rPr>
              <a:t>Ebara, </a:t>
            </a:r>
            <a:r>
              <a:rPr sz="1000" dirty="0">
                <a:latin typeface="Arial"/>
                <a:cs typeface="Arial"/>
              </a:rPr>
              <a:t>Torishima, Tsurumi,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spc="5" dirty="0">
                <a:latin typeface="Arial"/>
                <a:cs typeface="Arial"/>
              </a:rPr>
              <a:t>Nikkiso </a:t>
            </a:r>
            <a:r>
              <a:rPr sz="1000" spc="-5" dirty="0">
                <a:latin typeface="Arial"/>
                <a:cs typeface="Arial"/>
              </a:rPr>
              <a:t>(the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Japanese  suppliers) have average operating margins of 5%, and net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3%.</a:t>
            </a:r>
            <a:endParaRPr sz="1000">
              <a:latin typeface="Arial"/>
              <a:cs typeface="Arial"/>
            </a:endParaRPr>
          </a:p>
          <a:p>
            <a:pPr marL="12700" marR="283845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Kirloskar Brothers, the largest Indian supplier of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secures operating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of 9%, only  </a:t>
            </a:r>
            <a:r>
              <a:rPr sz="1000" dirty="0">
                <a:latin typeface="Arial"/>
                <a:cs typeface="Arial"/>
              </a:rPr>
              <a:t>slightly </a:t>
            </a:r>
            <a:r>
              <a:rPr sz="1000" spc="-5" dirty="0">
                <a:latin typeface="Arial"/>
                <a:cs typeface="Arial"/>
              </a:rPr>
              <a:t>below the </a:t>
            </a:r>
            <a:r>
              <a:rPr sz="1000" dirty="0">
                <a:latin typeface="Arial"/>
                <a:cs typeface="Arial"/>
              </a:rPr>
              <a:t>industry </a:t>
            </a:r>
            <a:r>
              <a:rPr sz="1000" spc="-5" dirty="0">
                <a:latin typeface="Arial"/>
                <a:cs typeface="Arial"/>
              </a:rPr>
              <a:t>average, but just </a:t>
            </a:r>
            <a:r>
              <a:rPr sz="1000" spc="-10" dirty="0">
                <a:latin typeface="Arial"/>
                <a:cs typeface="Arial"/>
              </a:rPr>
              <a:t>2% </a:t>
            </a:r>
            <a:r>
              <a:rPr sz="1000" spc="-5" dirty="0">
                <a:latin typeface="Arial"/>
                <a:cs typeface="Arial"/>
              </a:rPr>
              <a:t>net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margin.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7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equipment type,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are higher </a:t>
            </a:r>
            <a:r>
              <a:rPr sz="1000" dirty="0">
                <a:latin typeface="Arial"/>
                <a:cs typeface="Arial"/>
              </a:rPr>
              <a:t>for equipment </a:t>
            </a:r>
            <a:r>
              <a:rPr sz="1000" spc="-5" dirty="0">
                <a:latin typeface="Arial"/>
                <a:cs typeface="Arial"/>
              </a:rPr>
              <a:t>featuring advanced metallurgies, </a:t>
            </a:r>
            <a:r>
              <a:rPr sz="1000" dirty="0">
                <a:latin typeface="Arial"/>
                <a:cs typeface="Arial"/>
              </a:rPr>
              <a:t>largely </a:t>
            </a:r>
            <a:r>
              <a:rPr sz="1000" spc="-5" dirty="0">
                <a:latin typeface="Arial"/>
                <a:cs typeface="Arial"/>
              </a:rPr>
              <a:t>due  to the absence of competition from </a:t>
            </a:r>
            <a:r>
              <a:rPr sz="1000" spc="-10" dirty="0">
                <a:latin typeface="Arial"/>
                <a:cs typeface="Arial"/>
              </a:rPr>
              <a:t>lower </a:t>
            </a:r>
            <a:r>
              <a:rPr sz="1000" spc="-5" dirty="0">
                <a:latin typeface="Arial"/>
                <a:cs typeface="Arial"/>
              </a:rPr>
              <a:t>cost Asian suppliers. </a:t>
            </a:r>
            <a:r>
              <a:rPr sz="1000" dirty="0">
                <a:latin typeface="Arial"/>
                <a:cs typeface="Arial"/>
              </a:rPr>
              <a:t>Working </a:t>
            </a:r>
            <a:r>
              <a:rPr sz="1000" spc="-5" dirty="0">
                <a:latin typeface="Arial"/>
                <a:cs typeface="Arial"/>
              </a:rPr>
              <a:t>with </a:t>
            </a:r>
            <a:r>
              <a:rPr sz="1000" dirty="0">
                <a:latin typeface="Arial"/>
                <a:cs typeface="Arial"/>
              </a:rPr>
              <a:t>super </a:t>
            </a:r>
            <a:r>
              <a:rPr sz="1000" spc="-5" dirty="0">
                <a:latin typeface="Arial"/>
                <a:cs typeface="Arial"/>
              </a:rPr>
              <a:t>duplex stainless  </a:t>
            </a:r>
            <a:r>
              <a:rPr sz="1000" spc="-10" dirty="0">
                <a:latin typeface="Arial"/>
                <a:cs typeface="Arial"/>
              </a:rPr>
              <a:t>alloys </a:t>
            </a:r>
            <a:r>
              <a:rPr sz="1000" spc="-5" dirty="0">
                <a:latin typeface="Arial"/>
                <a:cs typeface="Arial"/>
              </a:rPr>
              <a:t>requires advanced </a:t>
            </a:r>
            <a:r>
              <a:rPr sz="1000" dirty="0">
                <a:latin typeface="Arial"/>
                <a:cs typeface="Arial"/>
              </a:rPr>
              <a:t>equipment </a:t>
            </a:r>
            <a:r>
              <a:rPr sz="1000" spc="-5" dirty="0">
                <a:latin typeface="Arial"/>
                <a:cs typeface="Arial"/>
              </a:rPr>
              <a:t>and certifications, and selling the units requires a </a:t>
            </a:r>
            <a:r>
              <a:rPr sz="1000" dirty="0">
                <a:latin typeface="Arial"/>
                <a:cs typeface="Arial"/>
              </a:rPr>
              <a:t>strong  </a:t>
            </a:r>
            <a:r>
              <a:rPr sz="1000" spc="-5" dirty="0">
                <a:latin typeface="Arial"/>
                <a:cs typeface="Arial"/>
              </a:rPr>
              <a:t>reputation, eliminating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manufacturers and reducing the level of competitive pressure on  prices. </a:t>
            </a:r>
            <a:r>
              <a:rPr sz="1000" dirty="0">
                <a:latin typeface="Arial"/>
                <a:cs typeface="Arial"/>
              </a:rPr>
              <a:t>ITT </a:t>
            </a:r>
            <a:r>
              <a:rPr sz="1000" spc="-5" dirty="0">
                <a:latin typeface="Arial"/>
                <a:cs typeface="Arial"/>
              </a:rPr>
              <a:t>and Sundyne both </a:t>
            </a:r>
            <a:r>
              <a:rPr sz="1000" dirty="0">
                <a:latin typeface="Arial"/>
                <a:cs typeface="Arial"/>
              </a:rPr>
              <a:t>admit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making </a:t>
            </a:r>
            <a:r>
              <a:rPr sz="1000" spc="-5" dirty="0">
                <a:latin typeface="Arial"/>
                <a:cs typeface="Arial"/>
              </a:rPr>
              <a:t>substantially higher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on stainless steel </a:t>
            </a:r>
            <a:r>
              <a:rPr sz="1000" dirty="0">
                <a:latin typeface="Arial"/>
                <a:cs typeface="Arial"/>
              </a:rPr>
              <a:t>units,  </a:t>
            </a:r>
            <a:r>
              <a:rPr sz="1000" spc="-5" dirty="0">
                <a:latin typeface="Arial"/>
                <a:cs typeface="Arial"/>
              </a:rPr>
              <a:t>while Sulzer </a:t>
            </a:r>
            <a:r>
              <a:rPr sz="1000" spc="-10" dirty="0">
                <a:latin typeface="Arial"/>
                <a:cs typeface="Arial"/>
              </a:rPr>
              <a:t>went </a:t>
            </a:r>
            <a:r>
              <a:rPr sz="1000" spc="-5" dirty="0">
                <a:latin typeface="Arial"/>
                <a:cs typeface="Arial"/>
              </a:rPr>
              <a:t>so </a:t>
            </a:r>
            <a:r>
              <a:rPr sz="1000" dirty="0">
                <a:latin typeface="Arial"/>
                <a:cs typeface="Arial"/>
              </a:rPr>
              <a:t>far </a:t>
            </a:r>
            <a:r>
              <a:rPr sz="1000" spc="-5" dirty="0">
                <a:latin typeface="Arial"/>
                <a:cs typeface="Arial"/>
              </a:rPr>
              <a:t>as to </a:t>
            </a:r>
            <a:r>
              <a:rPr sz="1000" dirty="0">
                <a:latin typeface="Arial"/>
                <a:cs typeface="Arial"/>
              </a:rPr>
              <a:t>quantify </a:t>
            </a:r>
            <a:r>
              <a:rPr sz="1000" spc="-5" dirty="0">
                <a:latin typeface="Arial"/>
                <a:cs typeface="Arial"/>
              </a:rPr>
              <a:t>the margin increase at 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 70% higher than that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 carbon </a:t>
            </a:r>
            <a:r>
              <a:rPr sz="1000" dirty="0">
                <a:latin typeface="Arial"/>
                <a:cs typeface="Arial"/>
              </a:rPr>
              <a:t>steel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9004" y="4505578"/>
            <a:ext cx="5104765" cy="1466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latin typeface="Arial"/>
                <a:cs typeface="Arial"/>
              </a:rPr>
              <a:t>Rising demand and tightening </a:t>
            </a:r>
            <a:r>
              <a:rPr sz="1000" dirty="0">
                <a:latin typeface="Arial"/>
                <a:cs typeface="Arial"/>
              </a:rPr>
              <a:t>industry </a:t>
            </a:r>
            <a:r>
              <a:rPr sz="1000" spc="-5" dirty="0">
                <a:latin typeface="Arial"/>
                <a:cs typeface="Arial"/>
              </a:rPr>
              <a:t>utilization </a:t>
            </a:r>
            <a:r>
              <a:rPr sz="1000" dirty="0">
                <a:latin typeface="Arial"/>
                <a:cs typeface="Arial"/>
              </a:rPr>
              <a:t>rates </a:t>
            </a:r>
            <a:r>
              <a:rPr sz="1000" spc="-5" dirty="0">
                <a:latin typeface="Arial"/>
                <a:cs typeface="Arial"/>
              </a:rPr>
              <a:t>beginning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2014 will give</a:t>
            </a:r>
            <a:r>
              <a:rPr sz="1000" spc="1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suppliers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6304" y="4715173"/>
            <a:ext cx="5615940" cy="104330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leverage to increase margins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 six percentage points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2020. Market leaders such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as</a:t>
            </a:r>
            <a:endParaRPr sz="1000">
              <a:latin typeface="Arial"/>
              <a:cs typeface="Arial"/>
            </a:endParaRPr>
          </a:p>
          <a:p>
            <a:pPr marL="12700" marR="19685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Flowserve, </a:t>
            </a:r>
            <a:r>
              <a:rPr sz="1000" dirty="0">
                <a:latin typeface="Arial"/>
                <a:cs typeface="Arial"/>
              </a:rPr>
              <a:t>ITT, </a:t>
            </a:r>
            <a:r>
              <a:rPr sz="1000" spc="-5" dirty="0">
                <a:latin typeface="Arial"/>
                <a:cs typeface="Arial"/>
              </a:rPr>
              <a:t>and Sulzer are the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likely to lead this increase.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have established </a:t>
            </a:r>
            <a:r>
              <a:rPr sz="1000" dirty="0">
                <a:latin typeface="Arial"/>
                <a:cs typeface="Arial"/>
              </a:rPr>
              <a:t>patterns  </a:t>
            </a:r>
            <a:r>
              <a:rPr sz="1000" spc="-5" dirty="0">
                <a:latin typeface="Arial"/>
                <a:cs typeface="Arial"/>
              </a:rPr>
              <a:t>of annual pricing increases that smaller suppliers emulate.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are also the first suppliers that 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buyers approach,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are the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commonly included </a:t>
            </a:r>
            <a:r>
              <a:rPr sz="1000" spc="15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bidder lists, giving them </a:t>
            </a:r>
            <a:r>
              <a:rPr sz="1000" dirty="0">
                <a:latin typeface="Arial"/>
                <a:cs typeface="Arial"/>
              </a:rPr>
              <a:t>more  </a:t>
            </a:r>
            <a:r>
              <a:rPr sz="1000" spc="-5" dirty="0">
                <a:latin typeface="Arial"/>
                <a:cs typeface="Arial"/>
              </a:rPr>
              <a:t>flexibility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choose projects that should bring higher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margins.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2004" y="6256908"/>
            <a:ext cx="5748655" cy="3096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7825" lvl="1" indent="-365125">
              <a:lnSpc>
                <a:spcPct val="100000"/>
              </a:lnSpc>
              <a:buFont typeface="Arial"/>
              <a:buAutoNum type="arabicPeriod" startAt="3"/>
              <a:tabLst>
                <a:tab pos="377825" algn="l"/>
                <a:tab pos="378460" algn="l"/>
              </a:tabLst>
            </a:pPr>
            <a:r>
              <a:rPr sz="1200" b="1" i="1" spc="-5" dirty="0">
                <a:latin typeface="Arial"/>
                <a:cs typeface="Arial"/>
              </a:rPr>
              <a:t>Prices</a:t>
            </a:r>
            <a:endParaRPr sz="1200">
              <a:latin typeface="Arial"/>
              <a:cs typeface="Arial"/>
            </a:endParaRPr>
          </a:p>
          <a:p>
            <a:pPr marL="12700" marR="220979">
              <a:lnSpc>
                <a:spcPct val="143000"/>
              </a:lnSpc>
              <a:spcBef>
                <a:spcPts val="715"/>
              </a:spcBef>
            </a:pPr>
            <a:r>
              <a:rPr sz="1000" b="1" spc="-5" dirty="0">
                <a:latin typeface="Arial"/>
                <a:cs typeface="Arial"/>
              </a:rPr>
              <a:t>Prices </a:t>
            </a:r>
            <a:r>
              <a:rPr sz="1000" b="1" dirty="0">
                <a:latin typeface="Arial"/>
                <a:cs typeface="Arial"/>
              </a:rPr>
              <a:t>will </a:t>
            </a:r>
            <a:r>
              <a:rPr sz="1000" b="1" spc="-5" dirty="0">
                <a:latin typeface="Arial"/>
                <a:cs typeface="Arial"/>
              </a:rPr>
              <a:t>rise </a:t>
            </a:r>
            <a:r>
              <a:rPr sz="1000" b="1" dirty="0">
                <a:latin typeface="Arial"/>
                <a:cs typeface="Arial"/>
              </a:rPr>
              <a:t>just </a:t>
            </a:r>
            <a:r>
              <a:rPr sz="1000" b="1" spc="-5" dirty="0">
                <a:latin typeface="Arial"/>
                <a:cs typeface="Arial"/>
              </a:rPr>
              <a:t>under 3% in 2013, matching </a:t>
            </a:r>
            <a:r>
              <a:rPr sz="1000" b="1" dirty="0">
                <a:latin typeface="Arial"/>
                <a:cs typeface="Arial"/>
              </a:rPr>
              <a:t>cost </a:t>
            </a:r>
            <a:r>
              <a:rPr sz="1000" b="1" spc="-5" dirty="0">
                <a:latin typeface="Arial"/>
                <a:cs typeface="Arial"/>
              </a:rPr>
              <a:t>growth. Demand </a:t>
            </a:r>
            <a:r>
              <a:rPr sz="1000" b="1" dirty="0">
                <a:latin typeface="Arial"/>
                <a:cs typeface="Arial"/>
              </a:rPr>
              <a:t>will </a:t>
            </a:r>
            <a:r>
              <a:rPr sz="1000" b="1" spc="-5" dirty="0">
                <a:latin typeface="Arial"/>
                <a:cs typeface="Arial"/>
              </a:rPr>
              <a:t>drive prices more  than costs beginning in 2014, and price </a:t>
            </a:r>
            <a:r>
              <a:rPr sz="1000" b="1" dirty="0">
                <a:latin typeface="Arial"/>
                <a:cs typeface="Arial"/>
              </a:rPr>
              <a:t>will </a:t>
            </a:r>
            <a:r>
              <a:rPr sz="1000" b="1" spc="-5" dirty="0">
                <a:latin typeface="Arial"/>
                <a:cs typeface="Arial"/>
              </a:rPr>
              <a:t>rise a </a:t>
            </a:r>
            <a:r>
              <a:rPr sz="1000" b="1" dirty="0">
                <a:latin typeface="Arial"/>
                <a:cs typeface="Arial"/>
              </a:rPr>
              <a:t>total </a:t>
            </a:r>
            <a:r>
              <a:rPr sz="1000" b="1" spc="-5" dirty="0">
                <a:latin typeface="Arial"/>
                <a:cs typeface="Arial"/>
              </a:rPr>
              <a:t>of 19% </a:t>
            </a:r>
            <a:r>
              <a:rPr sz="1000" b="1" dirty="0">
                <a:latin typeface="Arial"/>
                <a:cs typeface="Arial"/>
              </a:rPr>
              <a:t>by </a:t>
            </a:r>
            <a:r>
              <a:rPr sz="1000" b="1" spc="-5" dirty="0">
                <a:latin typeface="Arial"/>
                <a:cs typeface="Arial"/>
              </a:rPr>
              <a:t>2020</a:t>
            </a:r>
            <a:r>
              <a:rPr sz="1000" b="1" spc="10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Q1.</a:t>
            </a:r>
            <a:endParaRPr sz="1000">
              <a:latin typeface="Arial"/>
              <a:cs typeface="Arial"/>
            </a:endParaRPr>
          </a:p>
          <a:p>
            <a:pPr marL="127000" marR="60325">
              <a:lnSpc>
                <a:spcPct val="143700"/>
              </a:lnSpc>
              <a:spcBef>
                <a:spcPts val="615"/>
              </a:spcBef>
            </a:pPr>
            <a:r>
              <a:rPr sz="1000" spc="-5" dirty="0">
                <a:latin typeface="Arial"/>
                <a:cs typeface="Arial"/>
              </a:rPr>
              <a:t>Prices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Centrifugal Engineered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rose </a:t>
            </a:r>
            <a:r>
              <a:rPr sz="1000" spc="-10" dirty="0">
                <a:latin typeface="Arial"/>
                <a:cs typeface="Arial"/>
              </a:rPr>
              <a:t>1% </a:t>
            </a:r>
            <a:r>
              <a:rPr sz="1000" spc="-5" dirty="0">
                <a:latin typeface="Arial"/>
                <a:cs typeface="Arial"/>
              </a:rPr>
              <a:t>in 2013 Q1, after a </a:t>
            </a:r>
            <a:r>
              <a:rPr sz="1000" spc="-10" dirty="0">
                <a:latin typeface="Arial"/>
                <a:cs typeface="Arial"/>
              </a:rPr>
              <a:t>4% </a:t>
            </a:r>
            <a:r>
              <a:rPr sz="1000" spc="-5" dirty="0">
                <a:latin typeface="Arial"/>
                <a:cs typeface="Arial"/>
              </a:rPr>
              <a:t>increase in 2012, driven 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cost dynamics (explained above). Prices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closely mirror </a:t>
            </a:r>
            <a:r>
              <a:rPr sz="1000" spc="-5" dirty="0">
                <a:latin typeface="Arial"/>
                <a:cs typeface="Arial"/>
              </a:rPr>
              <a:t>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remainder of 2013,  increasing </a:t>
            </a:r>
            <a:r>
              <a:rPr sz="1000" dirty="0">
                <a:latin typeface="Arial"/>
                <a:cs typeface="Arial"/>
              </a:rPr>
              <a:t>slightly </a:t>
            </a:r>
            <a:r>
              <a:rPr sz="1000" spc="-5" dirty="0">
                <a:latin typeface="Arial"/>
                <a:cs typeface="Arial"/>
              </a:rPr>
              <a:t>less than 3%, while </a:t>
            </a:r>
            <a:r>
              <a:rPr sz="1000" dirty="0">
                <a:latin typeface="Arial"/>
                <a:cs typeface="Arial"/>
              </a:rPr>
              <a:t>industry </a:t>
            </a:r>
            <a:r>
              <a:rPr sz="1000" spc="-5" dirty="0">
                <a:latin typeface="Arial"/>
                <a:cs typeface="Arial"/>
              </a:rPr>
              <a:t>capacity utilization </a:t>
            </a:r>
            <a:r>
              <a:rPr sz="1000" dirty="0">
                <a:latin typeface="Arial"/>
                <a:cs typeface="Arial"/>
              </a:rPr>
              <a:t>rates </a:t>
            </a:r>
            <a:r>
              <a:rPr sz="1000" spc="-5" dirty="0">
                <a:latin typeface="Arial"/>
                <a:cs typeface="Arial"/>
              </a:rPr>
              <a:t>remain under 85% </a:t>
            </a:r>
            <a:r>
              <a:rPr sz="1000" dirty="0">
                <a:latin typeface="Arial"/>
                <a:cs typeface="Arial"/>
              </a:rPr>
              <a:t>for most  </a:t>
            </a:r>
            <a:r>
              <a:rPr sz="1000" spc="-5" dirty="0">
                <a:latin typeface="Arial"/>
                <a:cs typeface="Arial"/>
              </a:rPr>
              <a:t>of the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year.</a:t>
            </a:r>
            <a:endParaRPr sz="1000">
              <a:latin typeface="Arial"/>
              <a:cs typeface="Arial"/>
            </a:endParaRPr>
          </a:p>
          <a:p>
            <a:pPr marL="583565" marR="79375" lvl="2" indent="-227965">
              <a:lnSpc>
                <a:spcPct val="143000"/>
              </a:lnSpc>
              <a:spcBef>
                <a:spcPts val="68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ITT plans to raise prices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3% this year, a consistent pattern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supplier over the past  several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years.</a:t>
            </a:r>
            <a:endParaRPr sz="1000">
              <a:latin typeface="Arial"/>
              <a:cs typeface="Arial"/>
            </a:endParaRPr>
          </a:p>
          <a:p>
            <a:pPr marL="583565" marR="5080" lvl="2" indent="-227965">
              <a:lnSpc>
                <a:spcPct val="144000"/>
              </a:lnSpc>
              <a:spcBef>
                <a:spcPts val="7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Flowserve intends to </a:t>
            </a:r>
            <a:r>
              <a:rPr sz="1000" dirty="0">
                <a:latin typeface="Arial"/>
                <a:cs typeface="Arial"/>
              </a:rPr>
              <a:t>raise list </a:t>
            </a:r>
            <a:r>
              <a:rPr sz="1000" spc="-5" dirty="0">
                <a:latin typeface="Arial"/>
                <a:cs typeface="Arial"/>
              </a:rPr>
              <a:t>prices </a:t>
            </a:r>
            <a:r>
              <a:rPr sz="1000" spc="5" dirty="0">
                <a:latin typeface="Arial"/>
                <a:cs typeface="Arial"/>
              </a:rPr>
              <a:t>by 3-5% </a:t>
            </a:r>
            <a:r>
              <a:rPr sz="1000" spc="-5" dirty="0">
                <a:latin typeface="Arial"/>
                <a:cs typeface="Arial"/>
              </a:rPr>
              <a:t>this year, reflecting its </a:t>
            </a:r>
            <a:r>
              <a:rPr sz="1000" dirty="0">
                <a:latin typeface="Arial"/>
                <a:cs typeface="Arial"/>
              </a:rPr>
              <a:t>heavy </a:t>
            </a:r>
            <a:r>
              <a:rPr sz="1000" spc="-5" dirty="0">
                <a:latin typeface="Arial"/>
                <a:cs typeface="Arial"/>
              </a:rPr>
              <a:t>concentration on  the oil &amp; gas industry, where customers are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tolerant of price</a:t>
            </a:r>
            <a:r>
              <a:rPr sz="1000" spc="1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increases.</a:t>
            </a:r>
            <a:endParaRPr sz="1000">
              <a:latin typeface="Arial"/>
              <a:cs typeface="Arial"/>
            </a:endParaRPr>
          </a:p>
          <a:p>
            <a:pPr marL="583565" marR="153035" lvl="2" indent="-227965">
              <a:lnSpc>
                <a:spcPct val="144200"/>
              </a:lnSpc>
              <a:spcBef>
                <a:spcPts val="5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Sundyne is focused on gaining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share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oil &amp; gas industry, content </a:t>
            </a:r>
            <a:r>
              <a:rPr sz="1000" dirty="0">
                <a:latin typeface="Arial"/>
                <a:cs typeface="Arial"/>
              </a:rPr>
              <a:t>to make </a:t>
            </a:r>
            <a:r>
              <a:rPr sz="1000" spc="-5" dirty="0">
                <a:latin typeface="Arial"/>
                <a:cs typeface="Arial"/>
              </a:rPr>
              <a:t>up 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future, and plans to raise average prices </a:t>
            </a:r>
            <a:r>
              <a:rPr sz="1000" dirty="0">
                <a:latin typeface="Arial"/>
                <a:cs typeface="Arial"/>
              </a:rPr>
              <a:t>by only 1-2% </a:t>
            </a:r>
            <a:r>
              <a:rPr sz="1000" spc="-5" dirty="0">
                <a:latin typeface="Arial"/>
                <a:cs typeface="Arial"/>
              </a:rPr>
              <a:t>this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year.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838708"/>
            <a:ext cx="5490210" cy="670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Price growth will begin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outpace cost increases in 2014, as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rates rise 2%  during the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dirty="0">
                <a:latin typeface="Arial"/>
                <a:cs typeface="Arial"/>
              </a:rPr>
              <a:t>(to </a:t>
            </a:r>
            <a:r>
              <a:rPr sz="1000" spc="-5" dirty="0">
                <a:latin typeface="Arial"/>
                <a:cs typeface="Arial"/>
              </a:rPr>
              <a:t>87%). </a:t>
            </a:r>
            <a:r>
              <a:rPr sz="1000" dirty="0">
                <a:latin typeface="Arial"/>
                <a:cs typeface="Arial"/>
              </a:rPr>
              <a:t>While </a:t>
            </a:r>
            <a:r>
              <a:rPr sz="1000" spc="-5" dirty="0">
                <a:latin typeface="Arial"/>
                <a:cs typeface="Arial"/>
              </a:rPr>
              <a:t>costs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increase 2%, prices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rise </a:t>
            </a:r>
            <a:r>
              <a:rPr sz="1000" spc="-5" dirty="0">
                <a:latin typeface="Arial"/>
                <a:cs typeface="Arial"/>
              </a:rPr>
              <a:t>2.8% </a:t>
            </a:r>
            <a:r>
              <a:rPr sz="1000" dirty="0">
                <a:latin typeface="Arial"/>
                <a:cs typeface="Arial"/>
              </a:rPr>
              <a:t>as </a:t>
            </a:r>
            <a:r>
              <a:rPr sz="1000" spc="-5" dirty="0">
                <a:latin typeface="Arial"/>
                <a:cs typeface="Arial"/>
              </a:rPr>
              <a:t>suppliers </a:t>
            </a:r>
            <a:r>
              <a:rPr sz="1000" dirty="0">
                <a:latin typeface="Arial"/>
                <a:cs typeface="Arial"/>
              </a:rPr>
              <a:t>take  </a:t>
            </a:r>
            <a:r>
              <a:rPr sz="1000" spc="-5" dirty="0">
                <a:latin typeface="Arial"/>
                <a:cs typeface="Arial"/>
              </a:rPr>
              <a:t>advantage of competition </a:t>
            </a:r>
            <a:r>
              <a:rPr sz="1000" spc="5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manufacturing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space.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9004" y="1647697"/>
            <a:ext cx="5528945" cy="1466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latin typeface="Arial"/>
                <a:cs typeface="Arial"/>
              </a:rPr>
              <a:t>Placing orders </a:t>
            </a:r>
            <a:r>
              <a:rPr sz="1000" dirty="0">
                <a:latin typeface="Arial"/>
                <a:cs typeface="Arial"/>
              </a:rPr>
              <a:t>early </a:t>
            </a:r>
            <a:r>
              <a:rPr sz="1000" spc="-5" dirty="0">
                <a:latin typeface="Arial"/>
                <a:cs typeface="Arial"/>
              </a:rPr>
              <a:t>and obtaining separate quotes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pump motor </a:t>
            </a:r>
            <a:r>
              <a:rPr sz="1000" spc="-5" dirty="0">
                <a:latin typeface="Arial"/>
                <a:cs typeface="Arial"/>
              </a:rPr>
              <a:t>will help buyers avoid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price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9004" y="1867153"/>
            <a:ext cx="1579880" cy="1466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dirty="0">
                <a:latin typeface="Arial"/>
                <a:cs typeface="Arial"/>
              </a:rPr>
              <a:t>premia for </a:t>
            </a:r>
            <a:r>
              <a:rPr sz="1000" spc="-5" dirty="0">
                <a:latin typeface="Arial"/>
                <a:cs typeface="Arial"/>
              </a:rPr>
              <a:t>last-minute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buys.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6304" y="2096008"/>
            <a:ext cx="5616575" cy="398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marR="236220" indent="-227965">
              <a:lnSpc>
                <a:spcPct val="1435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Manufacturers can raise </a:t>
            </a:r>
            <a:r>
              <a:rPr sz="1000" dirty="0">
                <a:latin typeface="Arial"/>
                <a:cs typeface="Arial"/>
              </a:rPr>
              <a:t>prices </a:t>
            </a:r>
            <a:r>
              <a:rPr sz="1000" spc="-5" dirty="0">
                <a:latin typeface="Arial"/>
                <a:cs typeface="Arial"/>
              </a:rPr>
              <a:t>rapidly when buyers approach them with urgent  requirements. Beginning the procurement process early gives buyers </a:t>
            </a:r>
            <a:r>
              <a:rPr sz="1000" dirty="0">
                <a:latin typeface="Arial"/>
                <a:cs typeface="Arial"/>
              </a:rPr>
              <a:t>flexibility </a:t>
            </a:r>
            <a:r>
              <a:rPr sz="1000" spc="-5" dirty="0">
                <a:latin typeface="Arial"/>
                <a:cs typeface="Arial"/>
              </a:rPr>
              <a:t>between  suppliers and allows the manufacturers to plan order </a:t>
            </a:r>
            <a:r>
              <a:rPr sz="1000" dirty="0">
                <a:latin typeface="Arial"/>
                <a:cs typeface="Arial"/>
              </a:rPr>
              <a:t>fulfillment</a:t>
            </a:r>
            <a:r>
              <a:rPr sz="1000" spc="1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cost-effectively.</a:t>
            </a:r>
            <a:endParaRPr sz="1000">
              <a:latin typeface="Arial"/>
              <a:cs typeface="Arial"/>
            </a:endParaRPr>
          </a:p>
          <a:p>
            <a:pPr marL="469265" marR="5080" indent="-227965">
              <a:lnSpc>
                <a:spcPct val="143400"/>
              </a:lnSpc>
              <a:spcBef>
                <a:spcPts val="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manufacturers add a substantial </a:t>
            </a:r>
            <a:r>
              <a:rPr sz="1000" dirty="0">
                <a:latin typeface="Arial"/>
                <a:cs typeface="Arial"/>
              </a:rPr>
              <a:t>markup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5" dirty="0">
                <a:latin typeface="Arial"/>
                <a:cs typeface="Arial"/>
              </a:rPr>
              <a:t>cost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units with drive horsepower  over 500. However, </a:t>
            </a:r>
            <a:r>
              <a:rPr sz="1000" spc="-10" dirty="0">
                <a:latin typeface="Arial"/>
                <a:cs typeface="Arial"/>
              </a:rPr>
              <a:t>if </a:t>
            </a:r>
            <a:r>
              <a:rPr sz="1000" spc="-5" dirty="0">
                <a:latin typeface="Arial"/>
                <a:cs typeface="Arial"/>
              </a:rPr>
              <a:t>buyers obtain independent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5" dirty="0">
                <a:latin typeface="Arial"/>
                <a:cs typeface="Arial"/>
              </a:rPr>
              <a:t>cost quotes, and require that the 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manufacturer break </a:t>
            </a:r>
            <a:r>
              <a:rPr sz="1000" dirty="0">
                <a:latin typeface="Arial"/>
                <a:cs typeface="Arial"/>
              </a:rPr>
              <a:t>out the </a:t>
            </a:r>
            <a:r>
              <a:rPr sz="1000" spc="-5" dirty="0">
                <a:latin typeface="Arial"/>
                <a:cs typeface="Arial"/>
              </a:rPr>
              <a:t>cost of the driver </a:t>
            </a:r>
            <a:r>
              <a:rPr sz="100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the overall </a:t>
            </a:r>
            <a:r>
              <a:rPr sz="1000" dirty="0">
                <a:latin typeface="Arial"/>
                <a:cs typeface="Arial"/>
              </a:rPr>
              <a:t>skid, they </a:t>
            </a:r>
            <a:r>
              <a:rPr sz="1000" spc="-5" dirty="0">
                <a:latin typeface="Arial"/>
                <a:cs typeface="Arial"/>
              </a:rPr>
              <a:t>can avoid the  large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markups.</a:t>
            </a:r>
            <a:endParaRPr sz="1000">
              <a:latin typeface="Arial"/>
              <a:cs typeface="Arial"/>
            </a:endParaRPr>
          </a:p>
          <a:p>
            <a:pPr marL="469265" marR="43815" indent="-227965">
              <a:lnSpc>
                <a:spcPct val="1438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Testing manufacturer </a:t>
            </a:r>
            <a:r>
              <a:rPr sz="1000" spc="-10" dirty="0">
                <a:latin typeface="Arial"/>
                <a:cs typeface="Arial"/>
              </a:rPr>
              <a:t>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be a good gauge of pricing </a:t>
            </a:r>
            <a:r>
              <a:rPr sz="1000" dirty="0">
                <a:latin typeface="Arial"/>
                <a:cs typeface="Arial"/>
              </a:rPr>
              <a:t>flexibility </a:t>
            </a:r>
            <a:r>
              <a:rPr sz="1000" spc="15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future. If  manufacturers quote lead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5" dirty="0">
                <a:latin typeface="Arial"/>
                <a:cs typeface="Arial"/>
              </a:rPr>
              <a:t>close to </a:t>
            </a:r>
            <a:r>
              <a:rPr sz="1000" dirty="0">
                <a:latin typeface="Arial"/>
                <a:cs typeface="Arial"/>
              </a:rPr>
              <a:t>30 </a:t>
            </a:r>
            <a:r>
              <a:rPr sz="1000" spc="-5" dirty="0">
                <a:latin typeface="Arial"/>
                <a:cs typeface="Arial"/>
              </a:rPr>
              <a:t>weeks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reference product,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are </a:t>
            </a:r>
            <a:r>
              <a:rPr sz="1000" dirty="0">
                <a:latin typeface="Arial"/>
                <a:cs typeface="Arial"/>
              </a:rPr>
              <a:t>likely  </a:t>
            </a:r>
            <a:r>
              <a:rPr sz="1000" spc="-5" dirty="0">
                <a:latin typeface="Arial"/>
                <a:cs typeface="Arial"/>
              </a:rPr>
              <a:t>to have enough spare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eager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fill it. At 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10" dirty="0">
                <a:latin typeface="Arial"/>
                <a:cs typeface="Arial"/>
              </a:rPr>
              <a:t>levels </a:t>
            </a:r>
            <a:r>
              <a:rPr sz="100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36  weeks or </a:t>
            </a:r>
            <a:r>
              <a:rPr sz="1000" dirty="0">
                <a:latin typeface="Arial"/>
                <a:cs typeface="Arial"/>
              </a:rPr>
              <a:t>more, </a:t>
            </a:r>
            <a:r>
              <a:rPr sz="1000" spc="-5" dirty="0">
                <a:latin typeface="Arial"/>
                <a:cs typeface="Arial"/>
              </a:rPr>
              <a:t>the firm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probably </a:t>
            </a:r>
            <a:r>
              <a:rPr sz="1000" spc="-5" dirty="0">
                <a:latin typeface="Arial"/>
                <a:cs typeface="Arial"/>
              </a:rPr>
              <a:t>have enough </a:t>
            </a:r>
            <a:r>
              <a:rPr sz="1000" dirty="0">
                <a:latin typeface="Arial"/>
                <a:cs typeface="Arial"/>
              </a:rPr>
              <a:t>business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dirty="0">
                <a:latin typeface="Arial"/>
                <a:cs typeface="Arial"/>
              </a:rPr>
              <a:t>it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give little </a:t>
            </a:r>
            <a:r>
              <a:rPr sz="1000" dirty="0">
                <a:latin typeface="Arial"/>
                <a:cs typeface="Arial"/>
              </a:rPr>
              <a:t>up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price  negotiations.</a:t>
            </a:r>
            <a:endParaRPr sz="1000">
              <a:latin typeface="Arial"/>
              <a:cs typeface="Arial"/>
            </a:endParaRPr>
          </a:p>
          <a:p>
            <a:pPr marL="12700" marR="50800">
              <a:lnSpc>
                <a:spcPct val="1441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Overall prices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rise </a:t>
            </a:r>
            <a:r>
              <a:rPr sz="1000" spc="-5" dirty="0">
                <a:latin typeface="Arial"/>
                <a:cs typeface="Arial"/>
              </a:rPr>
              <a:t>a total of 19.6%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2020 Q1, driven to a large extent </a:t>
            </a:r>
            <a:r>
              <a:rPr sz="1000" dirty="0">
                <a:latin typeface="Arial"/>
                <a:cs typeface="Arial"/>
              </a:rPr>
              <a:t>by tight </a:t>
            </a:r>
            <a:r>
              <a:rPr sz="1000" spc="-5" dirty="0">
                <a:latin typeface="Arial"/>
                <a:cs typeface="Arial"/>
              </a:rPr>
              <a:t>supply, rather  than cost increases. Cost growth, as explained in the </a:t>
            </a:r>
            <a:r>
              <a:rPr sz="1000" dirty="0">
                <a:latin typeface="Arial"/>
                <a:cs typeface="Arial"/>
              </a:rPr>
              <a:t>costs </a:t>
            </a:r>
            <a:r>
              <a:rPr sz="1000" spc="-5" dirty="0">
                <a:latin typeface="Arial"/>
                <a:cs typeface="Arial"/>
              </a:rPr>
              <a:t>section, will </a:t>
            </a:r>
            <a:r>
              <a:rPr sz="1000" dirty="0">
                <a:latin typeface="Arial"/>
                <a:cs typeface="Arial"/>
              </a:rPr>
              <a:t>only amount </a:t>
            </a:r>
            <a:r>
              <a:rPr sz="1000" spc="-5" dirty="0">
                <a:latin typeface="Arial"/>
                <a:cs typeface="Arial"/>
              </a:rPr>
              <a:t>to just over  13% over </a:t>
            </a:r>
            <a:r>
              <a:rPr sz="1000" dirty="0">
                <a:latin typeface="Arial"/>
                <a:cs typeface="Arial"/>
              </a:rPr>
              <a:t>the same </a:t>
            </a:r>
            <a:r>
              <a:rPr sz="1000" spc="-5" dirty="0">
                <a:latin typeface="Arial"/>
                <a:cs typeface="Arial"/>
              </a:rPr>
              <a:t>period. Capacity utilization </a:t>
            </a:r>
            <a:r>
              <a:rPr sz="1000" dirty="0">
                <a:latin typeface="Arial"/>
                <a:cs typeface="Arial"/>
              </a:rPr>
              <a:t>rates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rise to 90%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2020, giving manufacturers  significant pricing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power.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Times New Roman"/>
              <a:cs typeface="Times New Roman"/>
            </a:endParaRPr>
          </a:p>
          <a:p>
            <a:pPr marL="75882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5: Overall Price Forecast for Centrifugal Engineered</a:t>
            </a:r>
            <a:r>
              <a:rPr sz="1000" b="1" spc="12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16304" y="9096247"/>
            <a:ext cx="5614670" cy="450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0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reference </a:t>
            </a:r>
            <a:r>
              <a:rPr sz="1000" spc="-10" dirty="0">
                <a:latin typeface="Arial"/>
                <a:cs typeface="Arial"/>
              </a:rPr>
              <a:t>unit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Centrifugal Engineered is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8” x 6” (these dimensions refer to the inner  dimensions of the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casing), </a:t>
            </a:r>
            <a:r>
              <a:rPr sz="1000" spc="-10" dirty="0">
                <a:latin typeface="Arial"/>
                <a:cs typeface="Arial"/>
              </a:rPr>
              <a:t>API </a:t>
            </a:r>
            <a:r>
              <a:rPr sz="1000" spc="-5" dirty="0">
                <a:latin typeface="Arial"/>
                <a:cs typeface="Arial"/>
              </a:rPr>
              <a:t>610, two-stage, horizontally-split unit, with 500’ of head, a</a:t>
            </a:r>
            <a:r>
              <a:rPr sz="1000" spc="2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flow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491869" y="6219697"/>
            <a:ext cx="4764912" cy="2800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28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29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7946"/>
            <a:ext cx="5633720" cy="8504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80975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rate of 5k </a:t>
            </a:r>
            <a:r>
              <a:rPr sz="1000" dirty="0">
                <a:latin typeface="Arial"/>
                <a:cs typeface="Arial"/>
              </a:rPr>
              <a:t>gpm, </a:t>
            </a:r>
            <a:r>
              <a:rPr sz="1000" spc="-5" dirty="0">
                <a:latin typeface="Arial"/>
                <a:cs typeface="Arial"/>
              </a:rPr>
              <a:t>and a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5" dirty="0">
                <a:latin typeface="Arial"/>
                <a:cs typeface="Arial"/>
              </a:rPr>
              <a:t>horsepower of 300 hp. At benchmark US price levels, this unit </a:t>
            </a:r>
            <a:r>
              <a:rPr sz="1000" spc="-10" dirty="0">
                <a:latin typeface="Arial"/>
                <a:cs typeface="Arial"/>
              </a:rPr>
              <a:t>would  </a:t>
            </a:r>
            <a:r>
              <a:rPr sz="1000" spc="-5" dirty="0">
                <a:latin typeface="Arial"/>
                <a:cs typeface="Arial"/>
              </a:rPr>
              <a:t>cost </a:t>
            </a:r>
            <a:r>
              <a:rPr sz="1000" dirty="0">
                <a:latin typeface="Arial"/>
                <a:cs typeface="Arial"/>
              </a:rPr>
              <a:t>approximately</a:t>
            </a:r>
            <a:r>
              <a:rPr sz="1000" spc="-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$61k.</a:t>
            </a:r>
            <a:endParaRPr sz="1000">
              <a:latin typeface="Arial"/>
              <a:cs typeface="Arial"/>
            </a:endParaRPr>
          </a:p>
          <a:p>
            <a:pPr marL="12700" marR="248920">
              <a:lnSpc>
                <a:spcPct val="144000"/>
              </a:lnSpc>
              <a:spcBef>
                <a:spcPts val="585"/>
              </a:spcBef>
            </a:pP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prices are lowest in India, </a:t>
            </a:r>
            <a:r>
              <a:rPr sz="1000" dirty="0">
                <a:latin typeface="Arial"/>
                <a:cs typeface="Arial"/>
              </a:rPr>
              <a:t>Russia, </a:t>
            </a:r>
            <a:r>
              <a:rPr sz="1000" spc="-5" dirty="0">
                <a:latin typeface="Arial"/>
                <a:cs typeface="Arial"/>
              </a:rPr>
              <a:t>and China </a:t>
            </a:r>
            <a:r>
              <a:rPr sz="1000" dirty="0">
                <a:latin typeface="Arial"/>
                <a:cs typeface="Arial"/>
              </a:rPr>
              <a:t>due </a:t>
            </a:r>
            <a:r>
              <a:rPr sz="1000" spc="-5" dirty="0">
                <a:latin typeface="Arial"/>
                <a:cs typeface="Arial"/>
              </a:rPr>
              <a:t>to a combination of </a:t>
            </a:r>
            <a:r>
              <a:rPr sz="1000" spc="-10" dirty="0">
                <a:latin typeface="Arial"/>
                <a:cs typeface="Arial"/>
              </a:rPr>
              <a:t>lower </a:t>
            </a:r>
            <a:r>
              <a:rPr sz="1000" spc="-5" dirty="0">
                <a:latin typeface="Arial"/>
                <a:cs typeface="Arial"/>
              </a:rPr>
              <a:t>labor and  materials costs and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expectation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the part of regional buyers of lower </a:t>
            </a:r>
            <a:r>
              <a:rPr sz="1000" dirty="0">
                <a:latin typeface="Arial"/>
                <a:cs typeface="Arial"/>
              </a:rPr>
              <a:t>prices, for </a:t>
            </a:r>
            <a:r>
              <a:rPr sz="1000" spc="-5" dirty="0">
                <a:latin typeface="Arial"/>
                <a:cs typeface="Arial"/>
              </a:rPr>
              <a:t>index price  </a:t>
            </a:r>
            <a:r>
              <a:rPr sz="1000" spc="-10" dirty="0">
                <a:latin typeface="Arial"/>
                <a:cs typeface="Arial"/>
              </a:rPr>
              <a:t>levels </a:t>
            </a:r>
            <a:r>
              <a:rPr sz="1000" spc="-5" dirty="0">
                <a:latin typeface="Arial"/>
                <a:cs typeface="Arial"/>
              </a:rPr>
              <a:t>of 80, 81, and 82,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respectively.</a:t>
            </a:r>
            <a:endParaRPr sz="1000">
              <a:latin typeface="Arial"/>
              <a:cs typeface="Arial"/>
            </a:endParaRPr>
          </a:p>
          <a:p>
            <a:pPr marL="507365" marR="234950" indent="-228600">
              <a:lnSpc>
                <a:spcPct val="143000"/>
              </a:lnSpc>
              <a:spcBef>
                <a:spcPts val="680"/>
              </a:spcBef>
              <a:buFont typeface="Symbol"/>
              <a:buChar char=""/>
              <a:tabLst>
                <a:tab pos="507365" algn="l"/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Average labor costs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these countries are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25-30% lower than in the </a:t>
            </a:r>
            <a:r>
              <a:rPr sz="1000" spc="-10" dirty="0">
                <a:latin typeface="Arial"/>
                <a:cs typeface="Arial"/>
              </a:rPr>
              <a:t>US,  </a:t>
            </a:r>
            <a:r>
              <a:rPr sz="1000" spc="-5" dirty="0">
                <a:latin typeface="Arial"/>
                <a:cs typeface="Arial"/>
              </a:rPr>
              <a:t>even factoring in the lower </a:t>
            </a:r>
            <a:r>
              <a:rPr sz="1000" dirty="0">
                <a:latin typeface="Arial"/>
                <a:cs typeface="Arial"/>
              </a:rPr>
              <a:t>labor productivity </a:t>
            </a:r>
            <a:r>
              <a:rPr sz="1000" spc="-5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these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regions.</a:t>
            </a:r>
            <a:endParaRPr sz="1000">
              <a:latin typeface="Arial"/>
              <a:cs typeface="Arial"/>
            </a:endParaRPr>
          </a:p>
          <a:p>
            <a:pPr marL="507365" marR="193040" indent="-228600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507365" algn="l"/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Hot rolled </a:t>
            </a:r>
            <a:r>
              <a:rPr sz="1000" dirty="0">
                <a:latin typeface="Arial"/>
                <a:cs typeface="Arial"/>
              </a:rPr>
              <a:t>steel </a:t>
            </a:r>
            <a:r>
              <a:rPr sz="1000" spc="-5" dirty="0">
                <a:latin typeface="Arial"/>
                <a:cs typeface="Arial"/>
              </a:rPr>
              <a:t>prices are $490 per ton in China and $520 in India, </a:t>
            </a:r>
            <a:r>
              <a:rPr sz="1000" dirty="0">
                <a:latin typeface="Arial"/>
                <a:cs typeface="Arial"/>
              </a:rPr>
              <a:t>compared to </a:t>
            </a:r>
            <a:r>
              <a:rPr sz="1000" spc="-5" dirty="0">
                <a:latin typeface="Arial"/>
                <a:cs typeface="Arial"/>
              </a:rPr>
              <a:t>$540 in  the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US.</a:t>
            </a:r>
            <a:endParaRPr sz="1000">
              <a:latin typeface="Arial"/>
              <a:cs typeface="Arial"/>
            </a:endParaRPr>
          </a:p>
          <a:p>
            <a:pPr marL="507365" marR="129539" indent="-228600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507365" algn="l"/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Steel plate costs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 and India are $600 per ton, compared to $700 in </a:t>
            </a:r>
            <a:r>
              <a:rPr sz="1000" dirty="0">
                <a:latin typeface="Arial"/>
                <a:cs typeface="Arial"/>
              </a:rPr>
              <a:t>Germany </a:t>
            </a:r>
            <a:r>
              <a:rPr sz="1000" spc="-5" dirty="0">
                <a:latin typeface="Arial"/>
                <a:cs typeface="Arial"/>
              </a:rPr>
              <a:t>and  just under </a:t>
            </a:r>
            <a:r>
              <a:rPr sz="1000" dirty="0">
                <a:latin typeface="Arial"/>
                <a:cs typeface="Arial"/>
              </a:rPr>
              <a:t>$800 </a:t>
            </a:r>
            <a:r>
              <a:rPr sz="1000" spc="-5" dirty="0">
                <a:latin typeface="Arial"/>
                <a:cs typeface="Arial"/>
              </a:rPr>
              <a:t>in the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US.</a:t>
            </a:r>
            <a:endParaRPr sz="1000">
              <a:latin typeface="Arial"/>
              <a:cs typeface="Arial"/>
            </a:endParaRPr>
          </a:p>
          <a:p>
            <a:pPr marL="12700" marR="157480">
              <a:lnSpc>
                <a:spcPct val="1435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prices are highest in Japan – 11% higher than benchmark prices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US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higher  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labor, power, and steel. According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Japanese suppliers </a:t>
            </a:r>
            <a:r>
              <a:rPr sz="1000" dirty="0">
                <a:latin typeface="Arial"/>
                <a:cs typeface="Arial"/>
              </a:rPr>
              <a:t>Torishima </a:t>
            </a:r>
            <a:r>
              <a:rPr sz="1000" spc="-5" dirty="0">
                <a:latin typeface="Arial"/>
                <a:cs typeface="Arial"/>
              </a:rPr>
              <a:t>and Ebara, this cost  difference is the driving factor behind average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prices of $67-69k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reference</a:t>
            </a:r>
            <a:r>
              <a:rPr sz="1000" spc="1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unit.</a:t>
            </a:r>
            <a:endParaRPr sz="1000">
              <a:latin typeface="Arial"/>
              <a:cs typeface="Arial"/>
            </a:endParaRPr>
          </a:p>
          <a:p>
            <a:pPr marL="507365" marR="179070" indent="-228600">
              <a:lnSpc>
                <a:spcPct val="143500"/>
              </a:lnSpc>
              <a:spcBef>
                <a:spcPts val="675"/>
              </a:spcBef>
              <a:buFont typeface="Symbol"/>
              <a:buChar char=""/>
              <a:tabLst>
                <a:tab pos="507365" algn="l"/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Average </a:t>
            </a:r>
            <a:r>
              <a:rPr sz="1000" dirty="0">
                <a:latin typeface="Arial"/>
                <a:cs typeface="Arial"/>
              </a:rPr>
              <a:t>salary </a:t>
            </a:r>
            <a:r>
              <a:rPr sz="1000" spc="-10" dirty="0">
                <a:latin typeface="Arial"/>
                <a:cs typeface="Arial"/>
              </a:rPr>
              <a:t>levels </a:t>
            </a:r>
            <a:r>
              <a:rPr sz="1000" spc="-5" dirty="0">
                <a:latin typeface="Arial"/>
                <a:cs typeface="Arial"/>
              </a:rPr>
              <a:t>in the Japanese manufacturing </a:t>
            </a:r>
            <a:r>
              <a:rPr sz="1000" dirty="0">
                <a:latin typeface="Arial"/>
                <a:cs typeface="Arial"/>
              </a:rPr>
              <a:t>sector, </a:t>
            </a:r>
            <a:r>
              <a:rPr sz="1000" spc="-5" dirty="0">
                <a:latin typeface="Arial"/>
                <a:cs typeface="Arial"/>
              </a:rPr>
              <a:t>including benefits </a:t>
            </a:r>
            <a:r>
              <a:rPr sz="1000" dirty="0">
                <a:latin typeface="Arial"/>
                <a:cs typeface="Arial"/>
              </a:rPr>
              <a:t>such </a:t>
            </a:r>
            <a:r>
              <a:rPr sz="1000" spc="-5" dirty="0">
                <a:latin typeface="Arial"/>
                <a:cs typeface="Arial"/>
              </a:rPr>
              <a:t>as  training, bonuses, and paid leave, are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$157k per year. In comparison, </a:t>
            </a:r>
            <a:r>
              <a:rPr sz="1000" dirty="0">
                <a:latin typeface="Arial"/>
                <a:cs typeface="Arial"/>
              </a:rPr>
              <a:t>US  workers </a:t>
            </a:r>
            <a:r>
              <a:rPr sz="1000" spc="-5" dirty="0">
                <a:latin typeface="Arial"/>
                <a:cs typeface="Arial"/>
              </a:rPr>
              <a:t>total compensation averages $125k per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year.</a:t>
            </a:r>
            <a:endParaRPr sz="1000">
              <a:latin typeface="Arial"/>
              <a:cs typeface="Arial"/>
            </a:endParaRPr>
          </a:p>
          <a:p>
            <a:pPr marL="507365" marR="161290" indent="-228600">
              <a:lnSpc>
                <a:spcPct val="143700"/>
              </a:lnSpc>
              <a:spcBef>
                <a:spcPts val="75"/>
              </a:spcBef>
              <a:buFont typeface="Symbol"/>
              <a:buChar char=""/>
              <a:tabLst>
                <a:tab pos="507365" algn="l"/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Japanese power costs are substantially higher than most other regions, especially  following the nuclear power crisis there resulting from </a:t>
            </a:r>
            <a:r>
              <a:rPr sz="1000" spc="-10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Fukushima </a:t>
            </a:r>
            <a:r>
              <a:rPr sz="1000" spc="-5" dirty="0">
                <a:latin typeface="Arial"/>
                <a:cs typeface="Arial"/>
              </a:rPr>
              <a:t>disaster. Japanese  industrial electricity rates </a:t>
            </a:r>
            <a:r>
              <a:rPr sz="1000" dirty="0">
                <a:latin typeface="Arial"/>
                <a:cs typeface="Arial"/>
              </a:rPr>
              <a:t>are $0.11-0.12 </a:t>
            </a:r>
            <a:r>
              <a:rPr sz="1000" spc="-5" dirty="0">
                <a:latin typeface="Arial"/>
                <a:cs typeface="Arial"/>
              </a:rPr>
              <a:t>per </a:t>
            </a:r>
            <a:r>
              <a:rPr sz="1000" spc="5" dirty="0">
                <a:latin typeface="Arial"/>
                <a:cs typeface="Arial"/>
              </a:rPr>
              <a:t>kWh, </a:t>
            </a:r>
            <a:r>
              <a:rPr sz="1000" spc="-5" dirty="0">
                <a:latin typeface="Arial"/>
                <a:cs typeface="Arial"/>
              </a:rPr>
              <a:t>compared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$0.068 in the US. This  </a:t>
            </a:r>
            <a:r>
              <a:rPr sz="1000" dirty="0">
                <a:latin typeface="Arial"/>
                <a:cs typeface="Arial"/>
              </a:rPr>
              <a:t>impacts </a:t>
            </a:r>
            <a:r>
              <a:rPr sz="1000" spc="-5" dirty="0">
                <a:latin typeface="Arial"/>
                <a:cs typeface="Arial"/>
              </a:rPr>
              <a:t>the cost of cast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housings especially, as well as cutting and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welding.</a:t>
            </a:r>
            <a:endParaRPr sz="1000">
              <a:latin typeface="Arial"/>
              <a:cs typeface="Arial"/>
            </a:endParaRPr>
          </a:p>
          <a:p>
            <a:pPr marL="507365" marR="129539" indent="-228600" algn="just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Steel costs are also </a:t>
            </a:r>
            <a:r>
              <a:rPr sz="1000" dirty="0">
                <a:latin typeface="Arial"/>
                <a:cs typeface="Arial"/>
              </a:rPr>
              <a:t>slightly </a:t>
            </a:r>
            <a:r>
              <a:rPr sz="1000" spc="-5" dirty="0">
                <a:latin typeface="Arial"/>
                <a:cs typeface="Arial"/>
              </a:rPr>
              <a:t>higher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Japan – $570 per tonne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hot rolled steel </a:t>
            </a:r>
            <a:r>
              <a:rPr sz="1000" dirty="0">
                <a:latin typeface="Arial"/>
                <a:cs typeface="Arial"/>
              </a:rPr>
              <a:t>vs. </a:t>
            </a:r>
            <a:r>
              <a:rPr sz="1000" spc="-5" dirty="0">
                <a:latin typeface="Arial"/>
                <a:cs typeface="Arial"/>
              </a:rPr>
              <a:t>$540  in the </a:t>
            </a:r>
            <a:r>
              <a:rPr sz="1000" dirty="0">
                <a:latin typeface="Arial"/>
                <a:cs typeface="Arial"/>
              </a:rPr>
              <a:t>US </a:t>
            </a:r>
            <a:r>
              <a:rPr sz="1000" spc="-5" dirty="0">
                <a:latin typeface="Arial"/>
                <a:cs typeface="Arial"/>
              </a:rPr>
              <a:t>and $490 in China. </a:t>
            </a:r>
            <a:r>
              <a:rPr sz="1000" dirty="0">
                <a:latin typeface="Arial"/>
                <a:cs typeface="Arial"/>
              </a:rPr>
              <a:t>Chrome steel </a:t>
            </a:r>
            <a:r>
              <a:rPr sz="1000" spc="-5" dirty="0">
                <a:latin typeface="Arial"/>
                <a:cs typeface="Arial"/>
              </a:rPr>
              <a:t>costs </a:t>
            </a:r>
            <a:r>
              <a:rPr sz="100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also 10-12% higher than the global  average in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Japan.</a:t>
            </a:r>
            <a:endParaRPr sz="1000">
              <a:latin typeface="Arial"/>
              <a:cs typeface="Arial"/>
            </a:endParaRPr>
          </a:p>
          <a:p>
            <a:pPr marL="12700" marR="27305">
              <a:lnSpc>
                <a:spcPct val="144100"/>
              </a:lnSpc>
              <a:spcBef>
                <a:spcPts val="580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impact of geographic </a:t>
            </a:r>
            <a:r>
              <a:rPr sz="1000" dirty="0">
                <a:latin typeface="Arial"/>
                <a:cs typeface="Arial"/>
              </a:rPr>
              <a:t>differences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muted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fact that </a:t>
            </a:r>
            <a:r>
              <a:rPr sz="1000" dirty="0">
                <a:latin typeface="Arial"/>
                <a:cs typeface="Arial"/>
              </a:rPr>
              <a:t>most major </a:t>
            </a:r>
            <a:r>
              <a:rPr sz="1000" spc="-5" dirty="0">
                <a:latin typeface="Arial"/>
                <a:cs typeface="Arial"/>
              </a:rPr>
              <a:t>pump manufacturers are  multi-national, and </a:t>
            </a:r>
            <a:r>
              <a:rPr sz="1000" spc="5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or source specific components from a variety of locations. For </a:t>
            </a:r>
            <a:r>
              <a:rPr sz="1000" dirty="0">
                <a:latin typeface="Arial"/>
                <a:cs typeface="Arial"/>
              </a:rPr>
              <a:t>example,  </a:t>
            </a:r>
            <a:r>
              <a:rPr sz="1000" spc="-5" dirty="0">
                <a:latin typeface="Arial"/>
                <a:cs typeface="Arial"/>
              </a:rPr>
              <a:t>ITT sources precision cast housings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larger pumps (e.g. the 3600 models) from Korea. For the  3610 models,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does the castings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Mexico, which is </a:t>
            </a:r>
            <a:r>
              <a:rPr sz="1000" dirty="0">
                <a:latin typeface="Arial"/>
                <a:cs typeface="Arial"/>
              </a:rPr>
              <a:t>25-30% </a:t>
            </a:r>
            <a:r>
              <a:rPr sz="1000" spc="-5" dirty="0">
                <a:latin typeface="Arial"/>
                <a:cs typeface="Arial"/>
              </a:rPr>
              <a:t>cheaper than buying from</a:t>
            </a:r>
            <a:r>
              <a:rPr sz="1000" spc="2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Korea.</a:t>
            </a:r>
            <a:endParaRPr sz="1000">
              <a:latin typeface="Arial"/>
              <a:cs typeface="Arial"/>
            </a:endParaRPr>
          </a:p>
          <a:p>
            <a:pPr marL="12700" marR="45720">
              <a:lnSpc>
                <a:spcPts val="1730"/>
              </a:lnSpc>
              <a:spcBef>
                <a:spcPts val="125"/>
              </a:spcBef>
            </a:pPr>
            <a:r>
              <a:rPr sz="1000" spc="-5" dirty="0">
                <a:latin typeface="Arial"/>
                <a:cs typeface="Arial"/>
              </a:rPr>
              <a:t>However,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US </a:t>
            </a:r>
            <a:r>
              <a:rPr sz="1000" dirty="0">
                <a:latin typeface="Arial"/>
                <a:cs typeface="Arial"/>
              </a:rPr>
              <a:t>customers, </a:t>
            </a:r>
            <a:r>
              <a:rPr sz="1000" spc="-5" dirty="0">
                <a:latin typeface="Arial"/>
                <a:cs typeface="Arial"/>
              </a:rPr>
              <a:t>final </a:t>
            </a:r>
            <a:r>
              <a:rPr sz="1000" dirty="0">
                <a:latin typeface="Arial"/>
                <a:cs typeface="Arial"/>
              </a:rPr>
              <a:t>assembly </a:t>
            </a:r>
            <a:r>
              <a:rPr sz="1000" spc="-5" dirty="0">
                <a:latin typeface="Arial"/>
                <a:cs typeface="Arial"/>
              </a:rPr>
              <a:t>and testing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done in the </a:t>
            </a:r>
            <a:r>
              <a:rPr sz="1000" dirty="0">
                <a:latin typeface="Arial"/>
                <a:cs typeface="Arial"/>
              </a:rPr>
              <a:t>US no </a:t>
            </a:r>
            <a:r>
              <a:rPr sz="1000" spc="-5" dirty="0">
                <a:latin typeface="Arial"/>
                <a:cs typeface="Arial"/>
              </a:rPr>
              <a:t>matter where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parts  </a:t>
            </a:r>
            <a:r>
              <a:rPr sz="1000" dirty="0">
                <a:latin typeface="Arial"/>
                <a:cs typeface="Arial"/>
              </a:rPr>
              <a:t>come from, </a:t>
            </a:r>
            <a:r>
              <a:rPr sz="1000" spc="-5" dirty="0">
                <a:latin typeface="Arial"/>
                <a:cs typeface="Arial"/>
              </a:rPr>
              <a:t>imparting </a:t>
            </a:r>
            <a:r>
              <a:rPr sz="1000" dirty="0">
                <a:latin typeface="Arial"/>
                <a:cs typeface="Arial"/>
              </a:rPr>
              <a:t>US </a:t>
            </a:r>
            <a:r>
              <a:rPr sz="1000" spc="-5" dirty="0">
                <a:latin typeface="Arial"/>
                <a:cs typeface="Arial"/>
              </a:rPr>
              <a:t>labor 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substantial portion of the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process.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75"/>
              </a:spcBef>
            </a:pPr>
            <a:r>
              <a:rPr sz="1000" spc="-5" dirty="0">
                <a:latin typeface="Arial"/>
                <a:cs typeface="Arial"/>
              </a:rPr>
              <a:t>However, quoted prices can be substantially lower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units that are manufactured </a:t>
            </a:r>
            <a:r>
              <a:rPr sz="1000" dirty="0">
                <a:latin typeface="Arial"/>
                <a:cs typeface="Arial"/>
              </a:rPr>
              <a:t>entirely in</a:t>
            </a:r>
            <a:r>
              <a:rPr sz="1000" spc="1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Asia.</a:t>
            </a:r>
            <a:endParaRPr sz="1000">
              <a:latin typeface="Arial"/>
              <a:cs typeface="Arial"/>
            </a:endParaRPr>
          </a:p>
          <a:p>
            <a:pPr marL="507365" marR="5080" indent="-228600">
              <a:lnSpc>
                <a:spcPct val="143000"/>
              </a:lnSpc>
              <a:spcBef>
                <a:spcPts val="680"/>
              </a:spcBef>
              <a:buFont typeface="Symbol"/>
              <a:buChar char=""/>
              <a:tabLst>
                <a:tab pos="507365" algn="l"/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Deep Blue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quotes 15-17% higher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comparable units from its Belgium </a:t>
            </a:r>
            <a:r>
              <a:rPr sz="1000" dirty="0">
                <a:latin typeface="Arial"/>
                <a:cs typeface="Arial"/>
              </a:rPr>
              <a:t>facility </a:t>
            </a:r>
            <a:r>
              <a:rPr sz="1000" spc="-5" dirty="0">
                <a:latin typeface="Arial"/>
                <a:cs typeface="Arial"/>
              </a:rPr>
              <a:t>vs. its  plant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Dalian,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China.</a:t>
            </a:r>
            <a:endParaRPr sz="1000">
              <a:latin typeface="Arial"/>
              <a:cs typeface="Arial"/>
            </a:endParaRPr>
          </a:p>
          <a:p>
            <a:pPr marL="507365" marR="85725" indent="-228600">
              <a:lnSpc>
                <a:spcPct val="143600"/>
              </a:lnSpc>
              <a:spcBef>
                <a:spcPts val="75"/>
              </a:spcBef>
              <a:buFont typeface="Symbol"/>
              <a:buChar char=""/>
              <a:tabLst>
                <a:tab pos="507365" algn="l"/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Fonda </a:t>
            </a:r>
            <a:r>
              <a:rPr sz="1000" dirty="0">
                <a:latin typeface="Arial"/>
                <a:cs typeface="Arial"/>
              </a:rPr>
              <a:t>Pump, </a:t>
            </a:r>
            <a:r>
              <a:rPr sz="1000" spc="-5" dirty="0">
                <a:latin typeface="Arial"/>
                <a:cs typeface="Arial"/>
              </a:rPr>
              <a:t>a Chinese manufacturer, quoted 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 20% less than </a:t>
            </a:r>
            <a:r>
              <a:rPr sz="1000" dirty="0">
                <a:latin typeface="Arial"/>
                <a:cs typeface="Arial"/>
              </a:rPr>
              <a:t>Western  </a:t>
            </a:r>
            <a:r>
              <a:rPr sz="1000" spc="-5" dirty="0">
                <a:latin typeface="Arial"/>
                <a:cs typeface="Arial"/>
              </a:rPr>
              <a:t>manufacturers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smaller units. This is, in part, </a:t>
            </a:r>
            <a:r>
              <a:rPr sz="1000" dirty="0">
                <a:latin typeface="Arial"/>
                <a:cs typeface="Arial"/>
              </a:rPr>
              <a:t>an effort </a:t>
            </a:r>
            <a:r>
              <a:rPr sz="1000" spc="-5" dirty="0">
                <a:latin typeface="Arial"/>
                <a:cs typeface="Arial"/>
              </a:rPr>
              <a:t>to fill plant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after a </a:t>
            </a:r>
            <a:r>
              <a:rPr sz="1000" dirty="0">
                <a:latin typeface="Arial"/>
                <a:cs typeface="Arial"/>
              </a:rPr>
              <a:t>recent  </a:t>
            </a:r>
            <a:r>
              <a:rPr sz="1000" spc="-5" dirty="0">
                <a:latin typeface="Arial"/>
                <a:cs typeface="Arial"/>
              </a:rPr>
              <a:t>expansion in Shenyang that left the firm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60%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utilized.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493002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30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016304" y="847546"/>
            <a:ext cx="5557520" cy="33166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7365" marR="5080" indent="-228600">
              <a:lnSpc>
                <a:spcPct val="143700"/>
              </a:lnSpc>
              <a:buFont typeface="Symbol"/>
              <a:buChar char=""/>
              <a:tabLst>
                <a:tab pos="507365" algn="l"/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Amarinth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supplied four two-stage, stainless steel </a:t>
            </a:r>
            <a:r>
              <a:rPr sz="1000" spc="-10" dirty="0">
                <a:latin typeface="Arial"/>
                <a:cs typeface="Arial"/>
              </a:rPr>
              <a:t>API </a:t>
            </a:r>
            <a:r>
              <a:rPr sz="1000" spc="-5" dirty="0">
                <a:latin typeface="Arial"/>
                <a:cs typeface="Arial"/>
              </a:rPr>
              <a:t>610 </a:t>
            </a:r>
            <a:r>
              <a:rPr sz="1000" dirty="0">
                <a:latin typeface="Arial"/>
                <a:cs typeface="Arial"/>
              </a:rPr>
              <a:t>pumps for </a:t>
            </a:r>
            <a:r>
              <a:rPr sz="1000" spc="-5" dirty="0">
                <a:latin typeface="Arial"/>
                <a:cs typeface="Arial"/>
              </a:rPr>
              <a:t>Petronas’  Kebabangan field </a:t>
            </a:r>
            <a:r>
              <a:rPr sz="1000" dirty="0">
                <a:latin typeface="Arial"/>
                <a:cs typeface="Arial"/>
              </a:rPr>
              <a:t>off </a:t>
            </a:r>
            <a:r>
              <a:rPr sz="1000" spc="-5" dirty="0">
                <a:latin typeface="Arial"/>
                <a:cs typeface="Arial"/>
              </a:rPr>
              <a:t>the coast of Malaysia.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units were manufactured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Malaysia and  sold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unit </a:t>
            </a:r>
            <a:r>
              <a:rPr sz="1000" dirty="0">
                <a:latin typeface="Arial"/>
                <a:cs typeface="Arial"/>
              </a:rPr>
              <a:t>price </a:t>
            </a:r>
            <a:r>
              <a:rPr sz="1000" spc="-5" dirty="0">
                <a:latin typeface="Arial"/>
                <a:cs typeface="Arial"/>
              </a:rPr>
              <a:t>of just </a:t>
            </a:r>
            <a:r>
              <a:rPr sz="1000" spc="-10" dirty="0">
                <a:latin typeface="Arial"/>
                <a:cs typeface="Arial"/>
              </a:rPr>
              <a:t>over </a:t>
            </a:r>
            <a:r>
              <a:rPr sz="1000" dirty="0">
                <a:latin typeface="Arial"/>
                <a:cs typeface="Arial"/>
              </a:rPr>
              <a:t>$100k, </a:t>
            </a:r>
            <a:r>
              <a:rPr sz="1000" spc="-5" dirty="0">
                <a:latin typeface="Arial"/>
                <a:cs typeface="Arial"/>
              </a:rPr>
              <a:t>approximately 20% less than </a:t>
            </a:r>
            <a:r>
              <a:rPr sz="1000" dirty="0">
                <a:latin typeface="Arial"/>
                <a:cs typeface="Arial"/>
              </a:rPr>
              <a:t>ITT’s </a:t>
            </a:r>
            <a:r>
              <a:rPr sz="1000" spc="-5" dirty="0">
                <a:latin typeface="Arial"/>
                <a:cs typeface="Arial"/>
              </a:rPr>
              <a:t>price quoted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a comparable unit manufactured in the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US.</a:t>
            </a:r>
            <a:endParaRPr sz="1000">
              <a:latin typeface="Arial"/>
              <a:cs typeface="Arial"/>
            </a:endParaRPr>
          </a:p>
          <a:p>
            <a:pPr marL="507365" marR="94615" indent="-228600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507365" algn="l"/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In contrast, Amarinth sold four two-stage units </a:t>
            </a:r>
            <a:r>
              <a:rPr sz="1000" dirty="0">
                <a:latin typeface="Arial"/>
                <a:cs typeface="Arial"/>
              </a:rPr>
              <a:t>made of </a:t>
            </a:r>
            <a:r>
              <a:rPr sz="1000" spc="-5" dirty="0">
                <a:latin typeface="Arial"/>
                <a:cs typeface="Arial"/>
              </a:rPr>
              <a:t>carbon steel to Indian </a:t>
            </a:r>
            <a:r>
              <a:rPr sz="1000" dirty="0">
                <a:latin typeface="Arial"/>
                <a:cs typeface="Arial"/>
              </a:rPr>
              <a:t>Oil  </a:t>
            </a:r>
            <a:r>
              <a:rPr sz="1000" spc="-5" dirty="0">
                <a:latin typeface="Arial"/>
                <a:cs typeface="Arial"/>
              </a:rPr>
              <a:t>Company, these ones manufactured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UK.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units </a:t>
            </a:r>
            <a:r>
              <a:rPr sz="1000" dirty="0">
                <a:latin typeface="Arial"/>
                <a:cs typeface="Arial"/>
              </a:rPr>
              <a:t>cost </a:t>
            </a:r>
            <a:r>
              <a:rPr sz="1000" spc="-5" dirty="0">
                <a:latin typeface="Arial"/>
                <a:cs typeface="Arial"/>
              </a:rPr>
              <a:t>approximately $65k each,  </a:t>
            </a:r>
            <a:r>
              <a:rPr sz="1000" dirty="0">
                <a:latin typeface="Arial"/>
                <a:cs typeface="Arial"/>
              </a:rPr>
              <a:t>slightly </a:t>
            </a:r>
            <a:r>
              <a:rPr sz="1000" spc="-5" dirty="0">
                <a:latin typeface="Arial"/>
                <a:cs typeface="Arial"/>
              </a:rPr>
              <a:t>higher (6%) than an average of quotes from US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plants.</a:t>
            </a:r>
            <a:endParaRPr sz="1000">
              <a:latin typeface="Arial"/>
              <a:cs typeface="Arial"/>
            </a:endParaRPr>
          </a:p>
          <a:p>
            <a:pPr marL="12700" marR="74930">
              <a:lnSpc>
                <a:spcPct val="1438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Buyers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oil &amp; gas industry, such as ExxonMobil, </a:t>
            </a:r>
            <a:r>
              <a:rPr sz="1000" dirty="0">
                <a:latin typeface="Arial"/>
                <a:cs typeface="Arial"/>
              </a:rPr>
              <a:t>caution </a:t>
            </a:r>
            <a:r>
              <a:rPr sz="1000" spc="-5" dirty="0">
                <a:latin typeface="Arial"/>
                <a:cs typeface="Arial"/>
              </a:rPr>
              <a:t>that, to </a:t>
            </a:r>
            <a:r>
              <a:rPr sz="1000" dirty="0">
                <a:latin typeface="Arial"/>
                <a:cs typeface="Arial"/>
              </a:rPr>
              <a:t>take </a:t>
            </a:r>
            <a:r>
              <a:rPr sz="1000" spc="-5" dirty="0">
                <a:latin typeface="Arial"/>
                <a:cs typeface="Arial"/>
              </a:rPr>
              <a:t>advantage of these low  regional prices, the end </a:t>
            </a:r>
            <a:r>
              <a:rPr sz="1000" dirty="0">
                <a:latin typeface="Arial"/>
                <a:cs typeface="Arial"/>
              </a:rPr>
              <a:t>user must </a:t>
            </a:r>
            <a:r>
              <a:rPr sz="1000" spc="-5" dirty="0">
                <a:latin typeface="Arial"/>
                <a:cs typeface="Arial"/>
              </a:rPr>
              <a:t>reserve the right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observe </a:t>
            </a:r>
            <a:r>
              <a:rPr sz="1000" spc="5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manufacturing process and  inspect the units periodically, or </a:t>
            </a:r>
            <a:r>
              <a:rPr sz="1000" dirty="0">
                <a:latin typeface="Arial"/>
                <a:cs typeface="Arial"/>
              </a:rPr>
              <a:t>risk </a:t>
            </a:r>
            <a:r>
              <a:rPr sz="1000" spc="-5" dirty="0">
                <a:latin typeface="Arial"/>
                <a:cs typeface="Arial"/>
              </a:rPr>
              <a:t>unsatisfactory quality. One source mentioned buying five 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move </a:t>
            </a:r>
            <a:r>
              <a:rPr sz="1000" spc="-5" dirty="0">
                <a:latin typeface="Arial"/>
                <a:cs typeface="Arial"/>
              </a:rPr>
              <a:t>refined products from a Chinese manufacturer,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to reject the units </a:t>
            </a:r>
            <a:r>
              <a:rPr sz="1000" dirty="0">
                <a:latin typeface="Arial"/>
                <a:cs typeface="Arial"/>
              </a:rPr>
              <a:t>on delivery  </a:t>
            </a:r>
            <a:r>
              <a:rPr sz="1000" spc="-5" dirty="0">
                <a:latin typeface="Arial"/>
                <a:cs typeface="Arial"/>
              </a:rPr>
              <a:t>because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were not manufactured to specification </a:t>
            </a:r>
            <a:r>
              <a:rPr sz="1000" dirty="0">
                <a:latin typeface="Arial"/>
                <a:cs typeface="Arial"/>
              </a:rPr>
              <a:t>(the </a:t>
            </a:r>
            <a:r>
              <a:rPr sz="1000" spc="-5" dirty="0">
                <a:latin typeface="Arial"/>
                <a:cs typeface="Arial"/>
              </a:rPr>
              <a:t>manufacturer had used substandard  bearings and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couplings).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375285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5: Regional Price Variations </a:t>
            </a:r>
            <a:r>
              <a:rPr sz="1000" b="1" dirty="0">
                <a:latin typeface="Arial"/>
                <a:cs typeface="Arial"/>
              </a:rPr>
              <a:t>over Time </a:t>
            </a:r>
            <a:r>
              <a:rPr sz="1000" b="1" spc="-5" dirty="0">
                <a:latin typeface="Arial"/>
                <a:cs typeface="Arial"/>
              </a:rPr>
              <a:t>for Centrifugal Engineered</a:t>
            </a:r>
            <a:r>
              <a:rPr sz="1000" b="1" spc="10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301750" y="4307458"/>
          <a:ext cx="4965065" cy="26917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1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0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52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1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80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Region/Country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31115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Today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6035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173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North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America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528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Latin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America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Europe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Africa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7051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4066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669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India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Russia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China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Japan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19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Other</a:t>
                      </a:r>
                      <a:r>
                        <a:rPr sz="1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551930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3</a:t>
            </a:fld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2004" y="903477"/>
            <a:ext cx="5750560" cy="1646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6700" indent="-254000">
              <a:lnSpc>
                <a:spcPct val="100000"/>
              </a:lnSpc>
              <a:buAutoNum type="arabicPlain" startAt="9"/>
              <a:tabLst>
                <a:tab pos="266700" algn="l"/>
                <a:tab pos="267335" algn="l"/>
                <a:tab pos="5597525" algn="l"/>
              </a:tabLst>
            </a:pPr>
            <a:r>
              <a:rPr sz="1000" b="1" spc="-5" dirty="0">
                <a:latin typeface="Arial"/>
                <a:cs typeface="Arial"/>
                <a:hlinkClick r:id="rId2" action="ppaction://hlinksldjump"/>
              </a:rPr>
              <a:t>Refe</a:t>
            </a:r>
            <a:r>
              <a:rPr sz="1000" b="1" spc="-10" dirty="0">
                <a:latin typeface="Arial"/>
                <a:cs typeface="Arial"/>
                <a:hlinkClick r:id="rId2" action="ppaction://hlinksldjump"/>
              </a:rPr>
              <a:t>r</a:t>
            </a:r>
            <a:r>
              <a:rPr sz="1000" b="1" spc="-5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b="1" spc="0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b="1" spc="-5" dirty="0">
                <a:latin typeface="Arial"/>
                <a:cs typeface="Arial"/>
                <a:hlinkClick r:id="rId2" action="ppaction://hlinksldjump"/>
              </a:rPr>
              <a:t>ce </a:t>
            </a:r>
            <a:r>
              <a:rPr sz="1000" b="1" spc="0" dirty="0">
                <a:latin typeface="Arial"/>
                <a:cs typeface="Arial"/>
                <a:hlinkClick r:id="rId2" action="ppaction://hlinksldjump"/>
              </a:rPr>
              <a:t>p</a:t>
            </a:r>
            <a:r>
              <a:rPr sz="1000" b="1" spc="-10" dirty="0">
                <a:latin typeface="Arial"/>
                <a:cs typeface="Arial"/>
                <a:hlinkClick r:id="rId2" action="ppaction://hlinksldjump"/>
              </a:rPr>
              <a:t>r</a:t>
            </a:r>
            <a:r>
              <a:rPr sz="1000" b="1" spc="-5" dirty="0">
                <a:latin typeface="Arial"/>
                <a:cs typeface="Arial"/>
                <a:hlinkClick r:id="rId2" action="ppaction://hlinksldjump"/>
              </a:rPr>
              <a:t>oduct definitio</a:t>
            </a:r>
            <a:r>
              <a:rPr sz="1000" b="1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b="1" spc="-5" dirty="0">
                <a:latin typeface="Arial"/>
                <a:cs typeface="Arial"/>
                <a:hlinkClick r:id="rId2" action="ppaction://hlinksldjump"/>
              </a:rPr>
              <a:t>s </a:t>
            </a:r>
            <a:r>
              <a:rPr sz="1000" b="1" spc="-10" dirty="0">
                <a:latin typeface="Arial"/>
                <a:cs typeface="Arial"/>
                <a:hlinkClick r:id="rId2" action="ppaction://hlinksldjump"/>
              </a:rPr>
              <a:t>a</a:t>
            </a:r>
            <a:r>
              <a:rPr sz="1000" b="1" spc="-5" dirty="0">
                <a:latin typeface="Arial"/>
                <a:cs typeface="Arial"/>
                <a:hlinkClick r:id="rId2" action="ppaction://hlinksldjump"/>
              </a:rPr>
              <a:t>nd</a:t>
            </a:r>
            <a:r>
              <a:rPr sz="1000" b="1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b="1" spc="-5" dirty="0">
                <a:latin typeface="Arial"/>
                <a:cs typeface="Arial"/>
                <a:hlinkClick r:id="rId2" action="ppaction://hlinksldjump"/>
              </a:rPr>
              <a:t>s</a:t>
            </a:r>
            <a:r>
              <a:rPr sz="1000" b="1" spc="-10" dirty="0">
                <a:latin typeface="Arial"/>
                <a:cs typeface="Arial"/>
                <a:hlinkClick r:id="rId2" action="ppaction://hlinksldjump"/>
              </a:rPr>
              <a:t>c</a:t>
            </a:r>
            <a:r>
              <a:rPr sz="1000" b="1" spc="-5" dirty="0">
                <a:latin typeface="Arial"/>
                <a:cs typeface="Arial"/>
                <a:hlinkClick r:id="rId2" action="ppaction://hlinksldjump"/>
              </a:rPr>
              <a:t>o</a:t>
            </a:r>
            <a:r>
              <a:rPr sz="1000" b="1" spc="5" dirty="0">
                <a:latin typeface="Arial"/>
                <a:cs typeface="Arial"/>
                <a:hlinkClick r:id="rId2" action="ppaction://hlinksldjump"/>
              </a:rPr>
              <a:t>p</a:t>
            </a:r>
            <a:r>
              <a:rPr sz="1000" b="1" spc="-5" dirty="0">
                <a:latin typeface="Arial"/>
                <a:cs typeface="Arial"/>
                <a:hlinkClick r:id="rId2" action="ppaction://hlinksldjump"/>
              </a:rPr>
              <a:t>e </a:t>
            </a:r>
            <a:r>
              <a:rPr sz="1000" b="1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b="1" spc="-10" dirty="0">
                <a:latin typeface="Arial"/>
                <a:cs typeface="Arial"/>
                <a:hlinkClick r:id="rId2" action="ppaction://hlinksldjump"/>
              </a:rPr>
              <a:t>87</a:t>
            </a:r>
            <a:endParaRPr sz="1000">
              <a:latin typeface="Arial"/>
              <a:cs typeface="Arial"/>
            </a:endParaRPr>
          </a:p>
          <a:p>
            <a:pPr marL="520065" lvl="1" indent="-381000">
              <a:lnSpc>
                <a:spcPct val="100000"/>
              </a:lnSpc>
              <a:spcBef>
                <a:spcPts val="550"/>
              </a:spcBef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Cen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i="1" spc="0" dirty="0">
                <a:latin typeface="Arial"/>
                <a:cs typeface="Arial"/>
                <a:hlinkClick r:id="rId2" action="ppaction://hlinksldjump"/>
              </a:rPr>
              <a:t>f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u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g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al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g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red 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87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ro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g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res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s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g C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a</a:t>
            </a:r>
            <a:r>
              <a:rPr sz="1000" i="1" spc="5" dirty="0">
                <a:latin typeface="Arial"/>
                <a:cs typeface="Arial"/>
                <a:hlinkClick r:id="rId2" action="ppaction://hlinksldjump"/>
              </a:rPr>
              <a:t>v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ty 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87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M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ul</a:t>
            </a:r>
            <a:r>
              <a:rPr sz="1000" i="1" spc="0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h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a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s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e 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87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El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ect</a:t>
            </a:r>
            <a:r>
              <a:rPr sz="1000" i="1" spc="5" dirty="0">
                <a:latin typeface="Arial"/>
                <a:cs typeface="Arial"/>
                <a:hlinkClick r:id="rId3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c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S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u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b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m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er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si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ble Pu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m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s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(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ESP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s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) 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88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Font typeface="Arial"/>
              <a:buAutoNum type="arabicPeriod"/>
            </a:pPr>
            <a:endParaRPr sz="15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 startAt="9"/>
              <a:tabLst>
                <a:tab pos="267335" algn="l"/>
                <a:tab pos="5597525" algn="l"/>
              </a:tabLst>
            </a:pPr>
            <a:r>
              <a:rPr sz="1000" b="1" spc="-5" dirty="0">
                <a:latin typeface="Arial"/>
                <a:cs typeface="Arial"/>
                <a:hlinkClick r:id="" action="ppaction://noaction"/>
              </a:rPr>
              <a:t>Notes 	</a:t>
            </a:r>
            <a:r>
              <a:rPr sz="1000" b="1" spc="-10" dirty="0">
                <a:latin typeface="Arial"/>
                <a:cs typeface="Arial"/>
                <a:hlinkClick r:id="" action="ppaction://noaction"/>
              </a:rPr>
              <a:t>89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793749"/>
            <a:ext cx="5741035" cy="2558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781810">
              <a:lnSpc>
                <a:spcPts val="233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4.3.1	</a:t>
            </a:r>
            <a:r>
              <a:rPr sz="1000" b="1" spc="-5" dirty="0">
                <a:latin typeface="Arial"/>
                <a:cs typeface="Arial"/>
              </a:rPr>
              <a:t>Price Differences </a:t>
            </a:r>
            <a:r>
              <a:rPr sz="1000" b="1" dirty="0">
                <a:latin typeface="Arial"/>
                <a:cs typeface="Arial"/>
              </a:rPr>
              <a:t>by </a:t>
            </a:r>
            <a:r>
              <a:rPr sz="1000" b="1" spc="-5" dirty="0">
                <a:latin typeface="Arial"/>
                <a:cs typeface="Arial"/>
              </a:rPr>
              <a:t>Technology, </a:t>
            </a:r>
            <a:r>
              <a:rPr sz="1000" b="1" dirty="0">
                <a:latin typeface="Arial"/>
                <a:cs typeface="Arial"/>
              </a:rPr>
              <a:t>Model,</a:t>
            </a:r>
            <a:r>
              <a:rPr sz="1000" b="1" spc="1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and</a:t>
            </a:r>
            <a:r>
              <a:rPr sz="1000" b="1" spc="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Feature  Pump size and metallurgy are the main determinants of unit</a:t>
            </a:r>
            <a:r>
              <a:rPr sz="1000" b="1" spc="11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cost.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800"/>
              </a:lnSpc>
              <a:spcBef>
                <a:spcPts val="335"/>
              </a:spcBef>
            </a:pPr>
            <a:r>
              <a:rPr sz="1000" spc="-5" dirty="0">
                <a:latin typeface="Arial"/>
                <a:cs typeface="Arial"/>
              </a:rPr>
              <a:t>Upgrading from carbon </a:t>
            </a:r>
            <a:r>
              <a:rPr sz="1000" dirty="0">
                <a:latin typeface="Arial"/>
                <a:cs typeface="Arial"/>
              </a:rPr>
              <a:t>steel to stainless </a:t>
            </a:r>
            <a:r>
              <a:rPr sz="1000" spc="-5" dirty="0">
                <a:latin typeface="Arial"/>
                <a:cs typeface="Arial"/>
              </a:rPr>
              <a:t>steel </a:t>
            </a:r>
            <a:r>
              <a:rPr sz="1000" dirty="0">
                <a:latin typeface="Arial"/>
                <a:cs typeface="Arial"/>
              </a:rPr>
              <a:t>roughly </a:t>
            </a:r>
            <a:r>
              <a:rPr sz="1000" spc="-5" dirty="0">
                <a:latin typeface="Arial"/>
                <a:cs typeface="Arial"/>
              </a:rPr>
              <a:t>doubles the cost of the unit. Not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is the  material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expensive, but it is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difficult to work, requiring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labor and machining </a:t>
            </a:r>
            <a:r>
              <a:rPr sz="1000" dirty="0">
                <a:latin typeface="Arial"/>
                <a:cs typeface="Arial"/>
              </a:rPr>
              <a:t>time.  </a:t>
            </a:r>
            <a:r>
              <a:rPr sz="1000" spc="5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mitigate cost increases, </a:t>
            </a:r>
            <a:r>
              <a:rPr sz="1000" dirty="0">
                <a:latin typeface="Arial"/>
                <a:cs typeface="Arial"/>
              </a:rPr>
              <a:t>manufacturers </a:t>
            </a:r>
            <a:r>
              <a:rPr sz="1000" spc="-5" dirty="0">
                <a:latin typeface="Arial"/>
                <a:cs typeface="Arial"/>
              </a:rPr>
              <a:t>including Sundyne and Dragon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recommend using  electroless nickel plating instead of stainless steel if corrosion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main </a:t>
            </a:r>
            <a:r>
              <a:rPr sz="1000" spc="-5" dirty="0">
                <a:latin typeface="Arial"/>
                <a:cs typeface="Arial"/>
              </a:rPr>
              <a:t>consideration, rather than  high pressures. This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increases unit </a:t>
            </a:r>
            <a:r>
              <a:rPr sz="1000" dirty="0">
                <a:latin typeface="Arial"/>
                <a:cs typeface="Arial"/>
              </a:rPr>
              <a:t>cost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25-30%, </a:t>
            </a:r>
            <a:r>
              <a:rPr sz="1000" spc="-5" dirty="0">
                <a:latin typeface="Arial"/>
                <a:cs typeface="Arial"/>
              </a:rPr>
              <a:t>instead of doubling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it.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9017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6: Incremental Cost per Extra Parameter </a:t>
            </a:r>
            <a:r>
              <a:rPr sz="1000" b="1" spc="5" dirty="0">
                <a:latin typeface="Arial"/>
                <a:cs typeface="Arial"/>
              </a:rPr>
              <a:t>or </a:t>
            </a:r>
            <a:r>
              <a:rPr sz="1000" b="1" spc="-5" dirty="0">
                <a:latin typeface="Arial"/>
                <a:cs typeface="Arial"/>
              </a:rPr>
              <a:t>Feature for a Centrifugal Engineered</a:t>
            </a:r>
            <a:r>
              <a:rPr sz="1000" b="1" spc="204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</a:t>
            </a:r>
            <a:endParaRPr sz="1000">
              <a:latin typeface="Arial"/>
              <a:cs typeface="Arial"/>
            </a:endParaRPr>
          </a:p>
          <a:p>
            <a:pPr marL="338455" marR="199390" algn="ctr">
              <a:lnSpc>
                <a:spcPct val="144000"/>
              </a:lnSpc>
              <a:spcBef>
                <a:spcPts val="35"/>
              </a:spcBef>
            </a:pPr>
            <a:r>
              <a:rPr sz="1000" spc="-5" dirty="0">
                <a:latin typeface="Arial"/>
                <a:cs typeface="Arial"/>
              </a:rPr>
              <a:t>(Reference unit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8” </a:t>
            </a:r>
            <a:r>
              <a:rPr sz="1000" spc="-5" dirty="0">
                <a:latin typeface="Arial"/>
                <a:cs typeface="Arial"/>
              </a:rPr>
              <a:t>x6”, API 610, two-stage, horizontally-split, 500’ of head, 5k </a:t>
            </a:r>
            <a:r>
              <a:rPr sz="1000" dirty="0">
                <a:latin typeface="Arial"/>
                <a:cs typeface="Arial"/>
              </a:rPr>
              <a:t>gpm, </a:t>
            </a:r>
            <a:r>
              <a:rPr sz="1000" spc="-10" dirty="0">
                <a:latin typeface="Arial"/>
                <a:cs typeface="Arial"/>
              </a:rPr>
              <a:t>300 hp  </a:t>
            </a:r>
            <a:r>
              <a:rPr sz="1000" spc="-5" dirty="0">
                <a:latin typeface="Arial"/>
                <a:cs typeface="Arial"/>
              </a:rPr>
              <a:t>horsepower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motor)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03452" y="3489070"/>
          <a:ext cx="5961380" cy="35680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53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1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18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40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0831">
                <a:tc>
                  <a:txBody>
                    <a:bodyPr/>
                    <a:lstStyle/>
                    <a:p>
                      <a:pPr marL="310515" marR="106680" indent="-161925">
                        <a:lnSpc>
                          <a:spcPts val="173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Parameter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  Feature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211454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Unit of</a:t>
                      </a:r>
                      <a:r>
                        <a:rPr sz="10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Measure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Indicative Cost</a:t>
                      </a:r>
                      <a:r>
                        <a:rPr sz="10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Impact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452120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Notes /</a:t>
                      </a:r>
                      <a:r>
                        <a:rPr sz="10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Comments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79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Pump</a:t>
                      </a:r>
                      <a:r>
                        <a:rPr sz="1000" b="1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Size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192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243840" marR="191135" indent="-10795">
                        <a:lnSpc>
                          <a:spcPct val="143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Inches (8”x6”</a:t>
                      </a:r>
                      <a:r>
                        <a:rPr sz="10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  reference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point)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Reducing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pump</a:t>
                      </a:r>
                      <a:r>
                        <a:rPr sz="10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size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07950" marR="103505" algn="ctr">
                        <a:lnSpc>
                          <a:spcPct val="14370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from 8”x6” to 6”x4” cuts  cost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by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$23k (37%).  Increasing to 10”x8”  adds $36k</a:t>
                      </a:r>
                      <a:r>
                        <a:rPr sz="10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(58%).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Cost increases accelerate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with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93980" marR="86995" algn="ctr">
                        <a:lnSpc>
                          <a:spcPct val="14370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size due to higher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metal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volume,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 well as concurrent increases  to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motor,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bearing, and shaft  specifications.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8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Motor</a:t>
                      </a:r>
                      <a:r>
                        <a:rPr sz="10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Size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192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58115" marR="71120" indent="-44450">
                        <a:lnSpc>
                          <a:spcPct val="144000"/>
                        </a:lnSpc>
                        <a:spcBef>
                          <a:spcPts val="484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Horsepower (300</a:t>
                      </a:r>
                      <a:r>
                        <a:rPr sz="10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hp  as reference</a:t>
                      </a:r>
                      <a:r>
                        <a:rPr sz="10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point)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6360" indent="5715">
                        <a:lnSpc>
                          <a:spcPts val="1720"/>
                        </a:lnSpc>
                        <a:spcBef>
                          <a:spcPts val="2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Stepping down to a 100  hp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motor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costs 5%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less.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10489" marR="107314" indent="25400">
                        <a:lnSpc>
                          <a:spcPts val="173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Upgrading to a 500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hp  motor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costs 10%</a:t>
                      </a:r>
                      <a:r>
                        <a:rPr sz="10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more.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85090" marR="77470" indent="1270" algn="ctr">
                        <a:lnSpc>
                          <a:spcPts val="1720"/>
                        </a:lnSpc>
                        <a:spcBef>
                          <a:spcPts val="2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Costs rise faster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 larger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motor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size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on higher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engineering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22580" marR="313055" algn="ctr">
                        <a:lnSpc>
                          <a:spcPts val="173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costs and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more</a:t>
                      </a:r>
                      <a:r>
                        <a:rPr sz="1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exacting  materials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requirements.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48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Material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192">
                      <a:solidFill>
                        <a:srgbClr val="336699"/>
                      </a:solidFill>
                      <a:prstDash val="solid"/>
                    </a:lnL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4795" marR="202565" indent="-21590">
                        <a:lnSpc>
                          <a:spcPct val="144000"/>
                        </a:lnSpc>
                        <a:spcBef>
                          <a:spcPts val="72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Carbon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steel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  reference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point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2075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740" marR="77470" indent="1905" algn="ctr">
                        <a:lnSpc>
                          <a:spcPts val="1720"/>
                        </a:lnSpc>
                        <a:spcBef>
                          <a:spcPts val="2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Upgrading to stainless  steel doubles the cost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of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unit.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6530" marR="168910" indent="635" algn="ctr">
                        <a:lnSpc>
                          <a:spcPts val="1720"/>
                        </a:lnSpc>
                        <a:spcBef>
                          <a:spcPts val="2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Stainless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is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primarily used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to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combat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heavy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corrosion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(high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salt or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</a:t>
                      </a:r>
                      <a:r>
                        <a:rPr sz="975" baseline="-1282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975" spc="7" baseline="-128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content)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R w="12191">
                      <a:solidFill>
                        <a:srgbClr val="336699"/>
                      </a:solidFill>
                      <a:prstDash val="solid"/>
                    </a:lnR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02004" y="6978471"/>
            <a:ext cx="5715635" cy="1627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53365">
              <a:lnSpc>
                <a:spcPct val="144200"/>
              </a:lnSpc>
            </a:pPr>
            <a:r>
              <a:rPr sz="1000" i="1" spc="-5" dirty="0">
                <a:latin typeface="Arial"/>
                <a:cs typeface="Arial"/>
              </a:rPr>
              <a:t>Note: Changing one parameter usually involves changing </a:t>
            </a:r>
            <a:r>
              <a:rPr sz="1000" i="1" dirty="0">
                <a:latin typeface="Arial"/>
                <a:cs typeface="Arial"/>
              </a:rPr>
              <a:t>others, </a:t>
            </a:r>
            <a:r>
              <a:rPr sz="1000" i="1" spc="-5" dirty="0">
                <a:latin typeface="Arial"/>
                <a:cs typeface="Arial"/>
              </a:rPr>
              <a:t>and the cost impact may not </a:t>
            </a:r>
            <a:r>
              <a:rPr sz="1000" i="1" dirty="0">
                <a:latin typeface="Arial"/>
                <a:cs typeface="Arial"/>
              </a:rPr>
              <a:t>be  </a:t>
            </a:r>
            <a:r>
              <a:rPr sz="1000" i="1" spc="-5" dirty="0">
                <a:latin typeface="Arial"/>
                <a:cs typeface="Arial"/>
              </a:rPr>
              <a:t>additive or</a:t>
            </a:r>
            <a:r>
              <a:rPr sz="1000" i="1" spc="-50" dirty="0">
                <a:latin typeface="Arial"/>
                <a:cs typeface="Arial"/>
              </a:rPr>
              <a:t> </a:t>
            </a:r>
            <a:r>
              <a:rPr sz="1000" i="1" spc="-5" dirty="0">
                <a:latin typeface="Arial"/>
                <a:cs typeface="Arial"/>
              </a:rPr>
              <a:t>linear.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800"/>
              </a:lnSpc>
              <a:spcBef>
                <a:spcPts val="615"/>
              </a:spcBef>
            </a:pPr>
            <a:r>
              <a:rPr sz="1000" spc="-5" dirty="0">
                <a:latin typeface="Arial"/>
                <a:cs typeface="Arial"/>
              </a:rPr>
              <a:t>Increasing the size of the motor raises the price of a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10" dirty="0">
                <a:latin typeface="Arial"/>
                <a:cs typeface="Arial"/>
              </a:rPr>
              <a:t>unit </a:t>
            </a:r>
            <a:r>
              <a:rPr sz="1000" spc="-5" dirty="0">
                <a:latin typeface="Arial"/>
                <a:cs typeface="Arial"/>
              </a:rPr>
              <a:t>rapidly, even while holding the size  of the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itself constant. Raising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10" dirty="0">
                <a:latin typeface="Arial"/>
                <a:cs typeface="Arial"/>
              </a:rPr>
              <a:t>size </a:t>
            </a:r>
            <a:r>
              <a:rPr sz="1000" spc="-5" dirty="0">
                <a:latin typeface="Arial"/>
                <a:cs typeface="Arial"/>
              </a:rPr>
              <a:t>from 300 hp to 500 hp (to handle heavier </a:t>
            </a:r>
            <a:r>
              <a:rPr sz="1000" dirty="0">
                <a:latin typeface="Arial"/>
                <a:cs typeface="Arial"/>
              </a:rPr>
              <a:t>crude </a:t>
            </a:r>
            <a:r>
              <a:rPr sz="1000" spc="-5" dirty="0">
                <a:latin typeface="Arial"/>
                <a:cs typeface="Arial"/>
              </a:rPr>
              <a:t>oil)  would add 10%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cost of the entire unit. For example, the reference unit would only need a 300  horsepower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crude oil with a </a:t>
            </a:r>
            <a:r>
              <a:rPr sz="1000" dirty="0">
                <a:latin typeface="Arial"/>
                <a:cs typeface="Arial"/>
              </a:rPr>
              <a:t>specific gravity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API 20, while heavier  crude oil (API 13-15) </a:t>
            </a:r>
            <a:r>
              <a:rPr sz="1000" spc="-10" dirty="0">
                <a:latin typeface="Arial"/>
                <a:cs typeface="Arial"/>
              </a:rPr>
              <a:t>would </a:t>
            </a:r>
            <a:r>
              <a:rPr sz="1000" spc="-5" dirty="0">
                <a:latin typeface="Arial"/>
                <a:cs typeface="Arial"/>
              </a:rPr>
              <a:t>need 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 a 500 hp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motor.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19530" y="903477"/>
            <a:ext cx="492188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6: Centrifugal Engineered Pump (300 </a:t>
            </a:r>
            <a:r>
              <a:rPr sz="1000" b="1" dirty="0">
                <a:latin typeface="Arial"/>
                <a:cs typeface="Arial"/>
              </a:rPr>
              <a:t>HP </a:t>
            </a:r>
            <a:r>
              <a:rPr sz="1000" b="1" spc="-5" dirty="0">
                <a:latin typeface="Arial"/>
                <a:cs typeface="Arial"/>
              </a:rPr>
              <a:t>Motor) Size vs. Cost - </a:t>
            </a:r>
            <a:r>
              <a:rPr sz="1000" b="1" dirty="0">
                <a:latin typeface="Arial"/>
                <a:cs typeface="Arial"/>
              </a:rPr>
              <a:t>By</a:t>
            </a:r>
            <a:r>
              <a:rPr sz="1000" b="1" spc="17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Material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304" y="4105782"/>
            <a:ext cx="5590540" cy="1270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76200" algn="ctr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*Dimensions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inches refer to the internal diameter and width of the </a:t>
            </a:r>
            <a:r>
              <a:rPr sz="1000" dirty="0">
                <a:latin typeface="Arial"/>
                <a:cs typeface="Arial"/>
              </a:rPr>
              <a:t>pump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casing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Cost per gallon per minute of flow falls </a:t>
            </a:r>
            <a:r>
              <a:rPr sz="1000" dirty="0">
                <a:latin typeface="Arial"/>
                <a:cs typeface="Arial"/>
              </a:rPr>
              <a:t>rapidly </a:t>
            </a:r>
            <a:r>
              <a:rPr sz="1000" spc="-5" dirty="0">
                <a:latin typeface="Arial"/>
                <a:cs typeface="Arial"/>
              </a:rPr>
              <a:t>as the size </a:t>
            </a:r>
            <a:r>
              <a:rPr sz="1000" spc="1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the unit increases.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an 8” x 6” </a:t>
            </a:r>
            <a:r>
              <a:rPr sz="1000" dirty="0">
                <a:latin typeface="Arial"/>
                <a:cs typeface="Arial"/>
              </a:rPr>
              <a:t>unit,  </a:t>
            </a:r>
            <a:r>
              <a:rPr sz="1000" spc="-5" dirty="0">
                <a:latin typeface="Arial"/>
                <a:cs typeface="Arial"/>
              </a:rPr>
              <a:t>with a flow rate of 5k </a:t>
            </a:r>
            <a:r>
              <a:rPr sz="1000" dirty="0">
                <a:latin typeface="Arial"/>
                <a:cs typeface="Arial"/>
              </a:rPr>
              <a:t>gpm, </a:t>
            </a:r>
            <a:r>
              <a:rPr sz="1000" spc="-1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cost per gpm of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capacity is $12.25. This falls to $9.68 per gpm 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10” x 8” unit with a flowrate of 10k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gpm.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R="57150" algn="ctr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7: </a:t>
            </a:r>
            <a:r>
              <a:rPr sz="1000" b="1" dirty="0">
                <a:latin typeface="Arial"/>
                <a:cs typeface="Arial"/>
              </a:rPr>
              <a:t>Cost </a:t>
            </a:r>
            <a:r>
              <a:rPr sz="1000" b="1" spc="-5" dirty="0">
                <a:latin typeface="Arial"/>
                <a:cs typeface="Arial"/>
              </a:rPr>
              <a:t>per unit of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Output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9004" y="8419845"/>
            <a:ext cx="5408295" cy="1466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latin typeface="Arial"/>
                <a:cs typeface="Arial"/>
              </a:rPr>
              <a:t>Buyers can achieve manufacturing </a:t>
            </a:r>
            <a:r>
              <a:rPr sz="1000" dirty="0">
                <a:latin typeface="Arial"/>
                <a:cs typeface="Arial"/>
              </a:rPr>
              <a:t>economies </a:t>
            </a:r>
            <a:r>
              <a:rPr sz="1000" spc="-5" dirty="0">
                <a:latin typeface="Arial"/>
                <a:cs typeface="Arial"/>
              </a:rPr>
              <a:t>of scale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placing large orders, even </a:t>
            </a:r>
            <a:r>
              <a:rPr sz="1000" spc="-10" dirty="0">
                <a:latin typeface="Arial"/>
                <a:cs typeface="Arial"/>
              </a:rPr>
              <a:t>if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deliveries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29004" y="8639302"/>
            <a:ext cx="3975735" cy="146685"/>
          </a:xfrm>
          <a:custGeom>
            <a:avLst/>
            <a:gdLst/>
            <a:ahLst/>
            <a:cxnLst/>
            <a:rect l="l" t="t" r="r" b="b"/>
            <a:pathLst>
              <a:path w="3975735" h="146684">
                <a:moveTo>
                  <a:pt x="0" y="146303"/>
                </a:moveTo>
                <a:lnTo>
                  <a:pt x="3975227" y="146303"/>
                </a:lnTo>
                <a:lnTo>
                  <a:pt x="3975227" y="0"/>
                </a:lnTo>
                <a:lnTo>
                  <a:pt x="0" y="0"/>
                </a:lnTo>
                <a:lnTo>
                  <a:pt x="0" y="146303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16304" y="8629650"/>
            <a:ext cx="5601335" cy="603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are spaced out to </a:t>
            </a:r>
            <a:r>
              <a:rPr sz="1000" dirty="0">
                <a:latin typeface="Arial"/>
                <a:cs typeface="Arial"/>
              </a:rPr>
              <a:t>match </a:t>
            </a:r>
            <a:r>
              <a:rPr sz="1000" spc="-5" dirty="0">
                <a:latin typeface="Arial"/>
                <a:cs typeface="Arial"/>
              </a:rPr>
              <a:t>installation requirements (by </a:t>
            </a:r>
            <a:r>
              <a:rPr sz="1000" dirty="0">
                <a:latin typeface="Arial"/>
                <a:cs typeface="Arial"/>
              </a:rPr>
              <a:t>months </a:t>
            </a:r>
            <a:r>
              <a:rPr sz="1000" spc="-5" dirty="0">
                <a:latin typeface="Arial"/>
                <a:cs typeface="Arial"/>
              </a:rPr>
              <a:t>or </a:t>
            </a:r>
            <a:r>
              <a:rPr sz="1000" dirty="0">
                <a:latin typeface="Arial"/>
                <a:cs typeface="Arial"/>
              </a:rPr>
              <a:t>years). </a:t>
            </a:r>
            <a:r>
              <a:rPr sz="1000" spc="-5" dirty="0">
                <a:latin typeface="Arial"/>
                <a:cs typeface="Arial"/>
              </a:rPr>
              <a:t>This can even </a:t>
            </a:r>
            <a:r>
              <a:rPr sz="1000" dirty="0">
                <a:latin typeface="Arial"/>
                <a:cs typeface="Arial"/>
              </a:rPr>
              <a:t>make</a:t>
            </a:r>
            <a:r>
              <a:rPr sz="1000" spc="1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the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000"/>
              </a:lnSpc>
              <a:spcBef>
                <a:spcPts val="10"/>
              </a:spcBef>
            </a:pPr>
            <a:r>
              <a:rPr sz="1000" spc="-5" dirty="0">
                <a:latin typeface="Arial"/>
                <a:cs typeface="Arial"/>
              </a:rPr>
              <a:t>order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attractive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manufacturer, because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dirty="0">
                <a:latin typeface="Arial"/>
                <a:cs typeface="Arial"/>
              </a:rPr>
              <a:t>can </a:t>
            </a:r>
            <a:r>
              <a:rPr sz="1000" spc="-5" dirty="0">
                <a:latin typeface="Arial"/>
                <a:cs typeface="Arial"/>
              </a:rPr>
              <a:t>use </a:t>
            </a:r>
            <a:r>
              <a:rPr sz="1000" spc="5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committed order </a:t>
            </a:r>
            <a:r>
              <a:rPr sz="1000" dirty="0">
                <a:latin typeface="Arial"/>
                <a:cs typeface="Arial"/>
              </a:rPr>
              <a:t>volume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smooth  capacity </a:t>
            </a:r>
            <a:r>
              <a:rPr sz="1000" spc="-5" dirty="0">
                <a:latin typeface="Arial"/>
                <a:cs typeface="Arial"/>
              </a:rPr>
              <a:t>utilization over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time.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489963" y="1213103"/>
            <a:ext cx="4580509" cy="2751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98472" y="5517387"/>
            <a:ext cx="4580509" cy="27520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4761102"/>
            <a:ext cx="5713730" cy="4122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4.3.2	</a:t>
            </a:r>
            <a:r>
              <a:rPr sz="1000" b="1" spc="-5" dirty="0">
                <a:latin typeface="Arial"/>
                <a:cs typeface="Arial"/>
              </a:rPr>
              <a:t>Should-Cost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Analysis</a:t>
            </a:r>
            <a:endParaRPr sz="1000">
              <a:latin typeface="Arial"/>
              <a:cs typeface="Arial"/>
            </a:endParaRPr>
          </a:p>
          <a:p>
            <a:pPr marL="127000" marR="12065">
              <a:lnSpc>
                <a:spcPct val="143700"/>
              </a:lnSpc>
              <a:spcBef>
                <a:spcPts val="615"/>
              </a:spcBef>
            </a:pPr>
            <a:r>
              <a:rPr sz="1000" spc="-5" dirty="0">
                <a:latin typeface="Arial"/>
                <a:cs typeface="Arial"/>
              </a:rPr>
              <a:t>Economies of scale are the biggest lever buyers have on prices. Manufacturers including Flowerve,  </a:t>
            </a:r>
            <a:r>
              <a:rPr sz="1000" dirty="0">
                <a:latin typeface="Arial"/>
                <a:cs typeface="Arial"/>
              </a:rPr>
              <a:t>ITT, </a:t>
            </a:r>
            <a:r>
              <a:rPr sz="1000" spc="-5" dirty="0">
                <a:latin typeface="Arial"/>
                <a:cs typeface="Arial"/>
              </a:rPr>
              <a:t>Sundyne, and Kirloskar Brothers indicate that ordering </a:t>
            </a:r>
            <a:r>
              <a:rPr sz="1000" spc="5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units can achieve an order  discount of up </a:t>
            </a:r>
            <a:r>
              <a:rPr sz="1000" dirty="0">
                <a:latin typeface="Arial"/>
                <a:cs typeface="Arial"/>
              </a:rPr>
              <a:t>to 20%. At </a:t>
            </a:r>
            <a:r>
              <a:rPr sz="1000" spc="-5" dirty="0">
                <a:latin typeface="Arial"/>
                <a:cs typeface="Arial"/>
              </a:rPr>
              <a:t>the reference </a:t>
            </a:r>
            <a:r>
              <a:rPr sz="1000" dirty="0">
                <a:latin typeface="Arial"/>
                <a:cs typeface="Arial"/>
              </a:rPr>
              <a:t>quantity </a:t>
            </a:r>
            <a:r>
              <a:rPr sz="1000" spc="-5" dirty="0">
                <a:latin typeface="Arial"/>
                <a:cs typeface="Arial"/>
              </a:rPr>
              <a:t>of 10 units, economies of scale of </a:t>
            </a:r>
            <a:r>
              <a:rPr sz="1000" dirty="0">
                <a:latin typeface="Arial"/>
                <a:cs typeface="Arial"/>
              </a:rPr>
              <a:t>10-15% </a:t>
            </a:r>
            <a:r>
              <a:rPr sz="1000" spc="-5" dirty="0">
                <a:latin typeface="Arial"/>
                <a:cs typeface="Arial"/>
              </a:rPr>
              <a:t>should  be achievable, depending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the manufacturer and its current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backlog.</a:t>
            </a:r>
            <a:endParaRPr sz="1000">
              <a:latin typeface="Arial"/>
              <a:cs typeface="Arial"/>
            </a:endParaRPr>
          </a:p>
          <a:p>
            <a:pPr marL="127000" marR="12700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Competitive bidding and economies of scope can also be </a:t>
            </a:r>
            <a:r>
              <a:rPr sz="1000" dirty="0">
                <a:latin typeface="Arial"/>
                <a:cs typeface="Arial"/>
              </a:rPr>
              <a:t>sources </a:t>
            </a:r>
            <a:r>
              <a:rPr sz="1000" spc="-5" dirty="0">
                <a:latin typeface="Arial"/>
                <a:cs typeface="Arial"/>
              </a:rPr>
              <a:t>of savings. Including Asian  suppliers on bids can </a:t>
            </a:r>
            <a:r>
              <a:rPr sz="1000" dirty="0">
                <a:latin typeface="Arial"/>
                <a:cs typeface="Arial"/>
              </a:rPr>
              <a:t>be especially </a:t>
            </a:r>
            <a:r>
              <a:rPr sz="1000" spc="-5" dirty="0">
                <a:latin typeface="Arial"/>
                <a:cs typeface="Arial"/>
              </a:rPr>
              <a:t>effective, as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have a reputation as </a:t>
            </a:r>
            <a:r>
              <a:rPr sz="1000" dirty="0">
                <a:latin typeface="Arial"/>
                <a:cs typeface="Arial"/>
              </a:rPr>
              <a:t>low-cost </a:t>
            </a:r>
            <a:r>
              <a:rPr sz="1000" spc="-5" dirty="0">
                <a:latin typeface="Arial"/>
                <a:cs typeface="Arial"/>
              </a:rPr>
              <a:t>suppliers and  this incents other bidders to reduce the cost </a:t>
            </a:r>
            <a:r>
              <a:rPr sz="1000" dirty="0">
                <a:latin typeface="Arial"/>
                <a:cs typeface="Arial"/>
              </a:rPr>
              <a:t>differential. Many </a:t>
            </a:r>
            <a:r>
              <a:rPr sz="1000" spc="-5" dirty="0">
                <a:latin typeface="Arial"/>
                <a:cs typeface="Arial"/>
              </a:rPr>
              <a:t>of the Centrifugal Engineered </a:t>
            </a:r>
            <a:r>
              <a:rPr sz="1000" dirty="0">
                <a:latin typeface="Arial"/>
                <a:cs typeface="Arial"/>
              </a:rPr>
              <a:t>Pump  </a:t>
            </a:r>
            <a:r>
              <a:rPr sz="1000" spc="-5" dirty="0">
                <a:latin typeface="Arial"/>
                <a:cs typeface="Arial"/>
              </a:rPr>
              <a:t>manufacturers also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other types of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and will give up </a:t>
            </a:r>
            <a:r>
              <a:rPr sz="1000" dirty="0">
                <a:latin typeface="Arial"/>
                <a:cs typeface="Arial"/>
              </a:rPr>
              <a:t>some margin for volume </a:t>
            </a:r>
            <a:r>
              <a:rPr sz="1000" spc="-5" dirty="0">
                <a:latin typeface="Arial"/>
                <a:cs typeface="Arial"/>
              </a:rPr>
              <a:t>on orders 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multiple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types. Combining these two factors can save </a:t>
            </a:r>
            <a:r>
              <a:rPr sz="1000" dirty="0">
                <a:latin typeface="Arial"/>
                <a:cs typeface="Arial"/>
              </a:rPr>
              <a:t>up </a:t>
            </a:r>
            <a:r>
              <a:rPr sz="1000" spc="-5" dirty="0">
                <a:latin typeface="Arial"/>
                <a:cs typeface="Arial"/>
              </a:rPr>
              <a:t>to another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10%.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700"/>
              </a:lnSpc>
              <a:spcBef>
                <a:spcPts val="605"/>
              </a:spcBef>
            </a:pPr>
            <a:r>
              <a:rPr sz="1000" dirty="0">
                <a:latin typeface="Arial"/>
                <a:cs typeface="Arial"/>
              </a:rPr>
              <a:t>Supply </a:t>
            </a:r>
            <a:r>
              <a:rPr sz="1000" spc="-5" dirty="0">
                <a:latin typeface="Arial"/>
                <a:cs typeface="Arial"/>
              </a:rPr>
              <a:t>chain integration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not a source of savings </a:t>
            </a:r>
            <a:r>
              <a:rPr sz="1000" dirty="0">
                <a:latin typeface="Arial"/>
                <a:cs typeface="Arial"/>
              </a:rPr>
              <a:t>for most </a:t>
            </a:r>
            <a:r>
              <a:rPr sz="1000" spc="-5" dirty="0">
                <a:latin typeface="Arial"/>
                <a:cs typeface="Arial"/>
              </a:rPr>
              <a:t>buyers, but can be on the order of  another 10%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case of a strategic partnership. Manufacturers including KSB, Sulzer, and  Flowserve have, given sufficient order volume from a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NOC such as Saudi </a:t>
            </a:r>
            <a:r>
              <a:rPr sz="1000" dirty="0">
                <a:latin typeface="Arial"/>
                <a:cs typeface="Arial"/>
              </a:rPr>
              <a:t>Aramco </a:t>
            </a:r>
            <a:r>
              <a:rPr sz="1000" spc="-5" dirty="0">
                <a:latin typeface="Arial"/>
                <a:cs typeface="Arial"/>
              </a:rPr>
              <a:t>or  Petrobras, established manufacturing operations situated to better </a:t>
            </a:r>
            <a:r>
              <a:rPr sz="1000" dirty="0">
                <a:latin typeface="Arial"/>
                <a:cs typeface="Arial"/>
              </a:rPr>
              <a:t>serve major clients. </a:t>
            </a:r>
            <a:r>
              <a:rPr sz="1000" spc="-5" dirty="0">
                <a:latin typeface="Arial"/>
                <a:cs typeface="Arial"/>
              </a:rPr>
              <a:t>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  long process that involves significant relationship-building, and is not available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a transactional  basis though, and so the savings are not considered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be </a:t>
            </a:r>
            <a:r>
              <a:rPr sz="1000" dirty="0">
                <a:latin typeface="Arial"/>
                <a:cs typeface="Arial"/>
              </a:rPr>
              <a:t>readily </a:t>
            </a:r>
            <a:r>
              <a:rPr sz="1000" spc="-5" dirty="0">
                <a:latin typeface="Arial"/>
                <a:cs typeface="Arial"/>
              </a:rPr>
              <a:t>available. Each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order </a:t>
            </a:r>
            <a:r>
              <a:rPr sz="1000" spc="-10" dirty="0">
                <a:latin typeface="Arial"/>
                <a:cs typeface="Arial"/>
              </a:rPr>
              <a:t>is  </a:t>
            </a:r>
            <a:r>
              <a:rPr sz="1000" spc="-5" dirty="0">
                <a:latin typeface="Arial"/>
                <a:cs typeface="Arial"/>
              </a:rPr>
              <a:t>unique, and therefore there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little </a:t>
            </a:r>
            <a:r>
              <a:rPr sz="1000" dirty="0">
                <a:latin typeface="Arial"/>
                <a:cs typeface="Arial"/>
              </a:rPr>
              <a:t>opportunity for </a:t>
            </a:r>
            <a:r>
              <a:rPr sz="1000" spc="-5" dirty="0">
                <a:latin typeface="Arial"/>
                <a:cs typeface="Arial"/>
              </a:rPr>
              <a:t>holding buyer-specific inventory on the part of the  supplier.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95327" y="3554767"/>
            <a:ext cx="3343910" cy="0"/>
          </a:xfrm>
          <a:custGeom>
            <a:avLst/>
            <a:gdLst/>
            <a:ahLst/>
            <a:cxnLst/>
            <a:rect l="l" t="t" r="r" b="b"/>
            <a:pathLst>
              <a:path w="3343910">
                <a:moveTo>
                  <a:pt x="0" y="0"/>
                </a:moveTo>
                <a:lnTo>
                  <a:pt x="3343909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95327" y="3153802"/>
            <a:ext cx="3343910" cy="0"/>
          </a:xfrm>
          <a:custGeom>
            <a:avLst/>
            <a:gdLst/>
            <a:ahLst/>
            <a:cxnLst/>
            <a:rect l="l" t="t" r="r" b="b"/>
            <a:pathLst>
              <a:path w="3343910">
                <a:moveTo>
                  <a:pt x="0" y="0"/>
                </a:moveTo>
                <a:lnTo>
                  <a:pt x="3343909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95327" y="2751266"/>
            <a:ext cx="3343910" cy="0"/>
          </a:xfrm>
          <a:custGeom>
            <a:avLst/>
            <a:gdLst/>
            <a:ahLst/>
            <a:cxnLst/>
            <a:rect l="l" t="t" r="r" b="b"/>
            <a:pathLst>
              <a:path w="3343910">
                <a:moveTo>
                  <a:pt x="0" y="0"/>
                </a:moveTo>
                <a:lnTo>
                  <a:pt x="3343909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95327" y="2350250"/>
            <a:ext cx="3343910" cy="0"/>
          </a:xfrm>
          <a:custGeom>
            <a:avLst/>
            <a:gdLst/>
            <a:ahLst/>
            <a:cxnLst/>
            <a:rect l="l" t="t" r="r" b="b"/>
            <a:pathLst>
              <a:path w="3343910">
                <a:moveTo>
                  <a:pt x="0" y="0"/>
                </a:moveTo>
                <a:lnTo>
                  <a:pt x="3343909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95327" y="1949234"/>
            <a:ext cx="3343910" cy="0"/>
          </a:xfrm>
          <a:custGeom>
            <a:avLst/>
            <a:gdLst/>
            <a:ahLst/>
            <a:cxnLst/>
            <a:rect l="l" t="t" r="r" b="b"/>
            <a:pathLst>
              <a:path w="3343910">
                <a:moveTo>
                  <a:pt x="0" y="0"/>
                </a:moveTo>
                <a:lnTo>
                  <a:pt x="3343909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95327" y="1949234"/>
            <a:ext cx="0" cy="2008505"/>
          </a:xfrm>
          <a:custGeom>
            <a:avLst/>
            <a:gdLst/>
            <a:ahLst/>
            <a:cxnLst/>
            <a:rect l="l" t="t" r="r" b="b"/>
            <a:pathLst>
              <a:path h="2008504">
                <a:moveTo>
                  <a:pt x="0" y="2008081"/>
                </a:moveTo>
                <a:lnTo>
                  <a:pt x="0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55700" y="3957315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55700" y="3554767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555700" y="315380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55700" y="2751266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55700" y="2350250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55700" y="1949234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95327" y="3957315"/>
            <a:ext cx="3343910" cy="0"/>
          </a:xfrm>
          <a:custGeom>
            <a:avLst/>
            <a:gdLst/>
            <a:ahLst/>
            <a:cxnLst/>
            <a:rect l="l" t="t" r="r" b="b"/>
            <a:pathLst>
              <a:path w="3343910">
                <a:moveTo>
                  <a:pt x="0" y="0"/>
                </a:moveTo>
                <a:lnTo>
                  <a:pt x="3343909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595327" y="395731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264414" y="395731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933501" y="395731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602588" y="395731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271674" y="395731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939237" y="395731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930633" y="2249996"/>
            <a:ext cx="2675255" cy="984885"/>
          </a:xfrm>
          <a:custGeom>
            <a:avLst/>
            <a:gdLst/>
            <a:ahLst/>
            <a:cxnLst/>
            <a:rect l="l" t="t" r="r" b="b"/>
            <a:pathLst>
              <a:path w="2675254" h="984885">
                <a:moveTo>
                  <a:pt x="0" y="0"/>
                </a:moveTo>
                <a:lnTo>
                  <a:pt x="667562" y="98735"/>
                </a:lnTo>
                <a:lnTo>
                  <a:pt x="1336649" y="369117"/>
                </a:lnTo>
                <a:lnTo>
                  <a:pt x="2005736" y="615195"/>
                </a:lnTo>
                <a:lnTo>
                  <a:pt x="2674822" y="984312"/>
                </a:lnTo>
              </a:path>
            </a:pathLst>
          </a:custGeom>
          <a:ln w="27353">
            <a:solidFill>
              <a:srgbClr val="1C46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255995" y="3464236"/>
            <a:ext cx="205104" cy="560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$45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15"/>
              </a:spcBef>
            </a:pPr>
            <a:r>
              <a:rPr sz="1000" spc="-5" dirty="0">
                <a:latin typeface="Calibri"/>
                <a:cs typeface="Calibri"/>
              </a:rPr>
              <a:t>$40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255995" y="3062245"/>
            <a:ext cx="205104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$50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16304" y="837946"/>
            <a:ext cx="5565140" cy="1981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Manufacturers indicate that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are willing to give discounts of up to 10%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medium-sized orders  (10 </a:t>
            </a:r>
            <a:r>
              <a:rPr sz="1000" dirty="0">
                <a:latin typeface="Arial"/>
                <a:cs typeface="Arial"/>
              </a:rPr>
              <a:t>pumps), </a:t>
            </a:r>
            <a:r>
              <a:rPr sz="1000" spc="-5" dirty="0">
                <a:latin typeface="Arial"/>
                <a:cs typeface="Arial"/>
              </a:rPr>
              <a:t>and 20% </a:t>
            </a:r>
            <a:r>
              <a:rPr sz="1000" dirty="0">
                <a:latin typeface="Arial"/>
                <a:cs typeface="Arial"/>
              </a:rPr>
              <a:t>off </a:t>
            </a:r>
            <a:r>
              <a:rPr sz="1000" spc="-5" dirty="0">
                <a:latin typeface="Arial"/>
                <a:cs typeface="Arial"/>
              </a:rPr>
              <a:t>of the unit price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large orders (20 or </a:t>
            </a:r>
            <a:r>
              <a:rPr sz="1000" dirty="0">
                <a:latin typeface="Arial"/>
                <a:cs typeface="Arial"/>
              </a:rPr>
              <a:t>more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pumps).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Times New Roman"/>
              <a:cs typeface="Times New Roman"/>
            </a:endParaRPr>
          </a:p>
          <a:p>
            <a:pPr marL="108839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8: Economies of Scale in Centrifugal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Engineered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>
              <a:latin typeface="Times New Roman"/>
              <a:cs typeface="Times New Roman"/>
            </a:endParaRPr>
          </a:p>
          <a:p>
            <a:pPr marL="1239520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$65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marL="1239520">
              <a:lnSpc>
                <a:spcPct val="100000"/>
              </a:lnSpc>
              <a:spcBef>
                <a:spcPts val="810"/>
              </a:spcBef>
            </a:pPr>
            <a:r>
              <a:rPr sz="1000" spc="-5" dirty="0">
                <a:latin typeface="Calibri"/>
                <a:cs typeface="Calibri"/>
              </a:rPr>
              <a:t>$60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marL="1239520">
              <a:lnSpc>
                <a:spcPct val="100000"/>
              </a:lnSpc>
              <a:spcBef>
                <a:spcPts val="805"/>
              </a:spcBef>
            </a:pPr>
            <a:r>
              <a:rPr sz="1000" spc="-5" dirty="0">
                <a:latin typeface="Calibri"/>
                <a:cs typeface="Calibri"/>
              </a:rPr>
              <a:t>$55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898372" y="4030823"/>
            <a:ext cx="768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567459" y="4030823"/>
            <a:ext cx="768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873245" y="4030824"/>
            <a:ext cx="1409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15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542332" y="4030824"/>
            <a:ext cx="1409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20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685126" y="2790977"/>
            <a:ext cx="497205" cy="314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sz="1000" b="1" spc="-5" dirty="0">
                <a:latin typeface="Calibri"/>
                <a:cs typeface="Calibri"/>
              </a:rPr>
              <a:t>Unit</a:t>
            </a:r>
            <a:r>
              <a:rPr sz="1000" b="1" spc="-8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Cost</a:t>
            </a:r>
            <a:endParaRPr sz="1000">
              <a:latin typeface="Calibri"/>
              <a:cs typeface="Calibri"/>
            </a:endParaRPr>
          </a:p>
          <a:p>
            <a:pPr marR="3810" algn="ctr">
              <a:lnSpc>
                <a:spcPct val="100000"/>
              </a:lnSpc>
              <a:spcBef>
                <a:spcPts val="20"/>
              </a:spcBef>
            </a:pPr>
            <a:r>
              <a:rPr sz="1000" b="1" spc="-5" dirty="0">
                <a:latin typeface="Calibri"/>
                <a:cs typeface="Calibri"/>
              </a:rPr>
              <a:t>($k)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93620" y="4030824"/>
            <a:ext cx="763270" cy="351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6350" algn="ctr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10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315"/>
              </a:spcBef>
            </a:pPr>
            <a:r>
              <a:rPr sz="1000" b="1" spc="-5" dirty="0">
                <a:latin typeface="Calibri"/>
                <a:cs typeface="Calibri"/>
              </a:rPr>
              <a:t>Units</a:t>
            </a:r>
            <a:r>
              <a:rPr sz="1000" b="1" spc="-6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Ordered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507109" y="1807922"/>
            <a:ext cx="4572635" cy="2734310"/>
          </a:xfrm>
          <a:custGeom>
            <a:avLst/>
            <a:gdLst/>
            <a:ahLst/>
            <a:cxnLst/>
            <a:rect l="l" t="t" r="r" b="b"/>
            <a:pathLst>
              <a:path w="4572635" h="2734310">
                <a:moveTo>
                  <a:pt x="0" y="2734202"/>
                </a:moveTo>
                <a:lnTo>
                  <a:pt x="4572346" y="2734202"/>
                </a:lnTo>
                <a:lnTo>
                  <a:pt x="4572346" y="0"/>
                </a:lnTo>
                <a:lnTo>
                  <a:pt x="0" y="0"/>
                </a:lnTo>
                <a:lnTo>
                  <a:pt x="0" y="2734202"/>
                </a:lnTo>
                <a:close/>
              </a:path>
            </a:pathLst>
          </a:custGeom>
          <a:ln w="912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33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4586350"/>
            <a:ext cx="5750560" cy="291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4.4	</a:t>
            </a:r>
            <a:r>
              <a:rPr sz="1200" b="1" i="1" dirty="0">
                <a:latin typeface="Arial"/>
                <a:cs typeface="Arial"/>
              </a:rPr>
              <a:t>Price </a:t>
            </a:r>
            <a:r>
              <a:rPr sz="1200" b="1" i="1" spc="-5" dirty="0">
                <a:latin typeface="Arial"/>
                <a:cs typeface="Arial"/>
              </a:rPr>
              <a:t>Negotiation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Strategies</a:t>
            </a:r>
            <a:endParaRPr sz="1200">
              <a:latin typeface="Arial"/>
              <a:cs typeface="Arial"/>
            </a:endParaRPr>
          </a:p>
          <a:p>
            <a:pPr marL="241300" marR="297180" indent="-228600">
              <a:lnSpc>
                <a:spcPct val="144200"/>
              </a:lnSpc>
              <a:spcBef>
                <a:spcPts val="700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Check with suppliers on 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before asking about price. If the </a:t>
            </a:r>
            <a:r>
              <a:rPr sz="1000" dirty="0">
                <a:latin typeface="Arial"/>
                <a:cs typeface="Arial"/>
              </a:rPr>
              <a:t>supplier </a:t>
            </a:r>
            <a:r>
              <a:rPr sz="1000" spc="-5" dirty="0">
                <a:latin typeface="Arial"/>
                <a:cs typeface="Arial"/>
              </a:rPr>
              <a:t>can begin  manufacturing immediately,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has slots open and will </a:t>
            </a:r>
            <a:r>
              <a:rPr sz="1000" dirty="0">
                <a:latin typeface="Arial"/>
                <a:cs typeface="Arial"/>
              </a:rPr>
              <a:t>be more </a:t>
            </a:r>
            <a:r>
              <a:rPr sz="1000" spc="-5" dirty="0">
                <a:latin typeface="Arial"/>
                <a:cs typeface="Arial"/>
              </a:rPr>
              <a:t>willing to give ground on</a:t>
            </a:r>
            <a:r>
              <a:rPr sz="1000" spc="1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price.</a:t>
            </a:r>
            <a:endParaRPr sz="1000">
              <a:latin typeface="Arial"/>
              <a:cs typeface="Arial"/>
            </a:endParaRPr>
          </a:p>
          <a:p>
            <a:pPr marL="241300" marR="5080" indent="-228600">
              <a:lnSpc>
                <a:spcPct val="143700"/>
              </a:lnSpc>
              <a:buAutoNum type="arabicPeriod"/>
              <a:tabLst>
                <a:tab pos="241300" algn="l"/>
              </a:tabLst>
            </a:pPr>
            <a:r>
              <a:rPr sz="1000" dirty="0">
                <a:latin typeface="Arial"/>
                <a:cs typeface="Arial"/>
              </a:rPr>
              <a:t>Commit </a:t>
            </a:r>
            <a:r>
              <a:rPr sz="1000" spc="-5" dirty="0">
                <a:latin typeface="Arial"/>
                <a:cs typeface="Arial"/>
              </a:rPr>
              <a:t>to program-scale orders as </a:t>
            </a:r>
            <a:r>
              <a:rPr sz="1000" dirty="0">
                <a:latin typeface="Arial"/>
                <a:cs typeface="Arial"/>
              </a:rPr>
              <a:t>early </a:t>
            </a:r>
            <a:r>
              <a:rPr sz="1000" spc="-5" dirty="0">
                <a:latin typeface="Arial"/>
                <a:cs typeface="Arial"/>
              </a:rPr>
              <a:t>as possible and schedule deliveries to </a:t>
            </a:r>
            <a:r>
              <a:rPr sz="1000" dirty="0">
                <a:latin typeface="Arial"/>
                <a:cs typeface="Arial"/>
              </a:rPr>
              <a:t>match  </a:t>
            </a:r>
            <a:r>
              <a:rPr sz="1000" spc="-5" dirty="0">
                <a:latin typeface="Arial"/>
                <a:cs typeface="Arial"/>
              </a:rPr>
              <a:t>construction </a:t>
            </a:r>
            <a:r>
              <a:rPr sz="1000" dirty="0">
                <a:latin typeface="Arial"/>
                <a:cs typeface="Arial"/>
              </a:rPr>
              <a:t>requirements. </a:t>
            </a:r>
            <a:r>
              <a:rPr sz="1000" spc="-5" dirty="0">
                <a:latin typeface="Arial"/>
                <a:cs typeface="Arial"/>
              </a:rPr>
              <a:t>This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secure </a:t>
            </a:r>
            <a:r>
              <a:rPr sz="1000" spc="-5" dirty="0">
                <a:latin typeface="Arial"/>
                <a:cs typeface="Arial"/>
              </a:rPr>
              <a:t>the benefit </a:t>
            </a:r>
            <a:r>
              <a:rPr sz="1000" spc="5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economies of scale (up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15%) and give  the manufacturer enough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to schedule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appropriately – which will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key  </a:t>
            </a:r>
            <a:r>
              <a:rPr sz="1000" spc="-5" dirty="0">
                <a:latin typeface="Arial"/>
                <a:cs typeface="Arial"/>
              </a:rPr>
              <a:t>consideration as lead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5" dirty="0">
                <a:latin typeface="Arial"/>
                <a:cs typeface="Arial"/>
              </a:rPr>
              <a:t>extend </a:t>
            </a:r>
            <a:r>
              <a:rPr sz="1000" spc="-10" dirty="0">
                <a:latin typeface="Arial"/>
                <a:cs typeface="Arial"/>
              </a:rPr>
              <a:t>in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2014.</a:t>
            </a:r>
            <a:endParaRPr sz="1000">
              <a:latin typeface="Arial"/>
              <a:cs typeface="Arial"/>
            </a:endParaRPr>
          </a:p>
          <a:p>
            <a:pPr marL="241300" marR="135890" indent="-228600">
              <a:lnSpc>
                <a:spcPct val="143000"/>
              </a:lnSpc>
              <a:spcBef>
                <a:spcPts val="10"/>
              </a:spcBef>
              <a:buAutoNum type="arabicPeriod"/>
              <a:tabLst>
                <a:tab pos="241300" algn="l"/>
              </a:tabLst>
            </a:pPr>
            <a:r>
              <a:rPr sz="1000" dirty="0">
                <a:latin typeface="Arial"/>
                <a:cs typeface="Arial"/>
              </a:rPr>
              <a:t>Tie </a:t>
            </a:r>
            <a:r>
              <a:rPr sz="1000" spc="-5" dirty="0">
                <a:latin typeface="Arial"/>
                <a:cs typeface="Arial"/>
              </a:rPr>
              <a:t>any 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commitments to financial incentives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suppliers. </a:t>
            </a:r>
            <a:r>
              <a:rPr sz="1000" dirty="0">
                <a:latin typeface="Arial"/>
                <a:cs typeface="Arial"/>
              </a:rPr>
              <a:t>ITT </a:t>
            </a:r>
            <a:r>
              <a:rPr sz="1000" spc="-5" dirty="0">
                <a:latin typeface="Arial"/>
                <a:cs typeface="Arial"/>
              </a:rPr>
              <a:t>and Sundyne have both  missed delivery quotes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recent </a:t>
            </a:r>
            <a:r>
              <a:rPr sz="1000" dirty="0">
                <a:latin typeface="Arial"/>
                <a:cs typeface="Arial"/>
              </a:rPr>
              <a:t>months, </a:t>
            </a:r>
            <a:r>
              <a:rPr sz="1000" spc="-5" dirty="0">
                <a:latin typeface="Arial"/>
                <a:cs typeface="Arial"/>
              </a:rPr>
              <a:t>causing buyers to look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possible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replacements.</a:t>
            </a:r>
            <a:endParaRPr sz="1000">
              <a:latin typeface="Arial"/>
              <a:cs typeface="Arial"/>
            </a:endParaRPr>
          </a:p>
          <a:p>
            <a:pPr marL="241300" marR="86360" indent="-228600">
              <a:lnSpc>
                <a:spcPct val="144000"/>
              </a:lnSpc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On contracts signed with Chinese manufacturers, schedule site visits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maintain the relationship  and ensure that the work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being performed to </a:t>
            </a:r>
            <a:r>
              <a:rPr sz="1000" dirty="0">
                <a:latin typeface="Arial"/>
                <a:cs typeface="Arial"/>
              </a:rPr>
              <a:t>specification. </a:t>
            </a:r>
            <a:r>
              <a:rPr sz="1000" spc="-5" dirty="0">
                <a:latin typeface="Arial"/>
                <a:cs typeface="Arial"/>
              </a:rPr>
              <a:t>Feedback from other</a:t>
            </a:r>
            <a:r>
              <a:rPr sz="1000" spc="1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buyers</a:t>
            </a:r>
            <a:endParaRPr sz="1000">
              <a:latin typeface="Arial"/>
              <a:cs typeface="Arial"/>
            </a:endParaRPr>
          </a:p>
          <a:p>
            <a:pPr marL="241300" marR="155575">
              <a:lnSpc>
                <a:spcPct val="143000"/>
              </a:lnSpc>
              <a:spcBef>
                <a:spcPts val="15"/>
              </a:spcBef>
            </a:pPr>
            <a:r>
              <a:rPr sz="1000" spc="-5" dirty="0">
                <a:latin typeface="Arial"/>
                <a:cs typeface="Arial"/>
              </a:rPr>
              <a:t>indicates that Chinese pumps can be </a:t>
            </a:r>
            <a:r>
              <a:rPr sz="1000" dirty="0">
                <a:latin typeface="Arial"/>
                <a:cs typeface="Arial"/>
              </a:rPr>
              <a:t>made </a:t>
            </a:r>
            <a:r>
              <a:rPr sz="1000" spc="-5" dirty="0">
                <a:latin typeface="Arial"/>
                <a:cs typeface="Arial"/>
              </a:rPr>
              <a:t>to global standards, at lower cost, but that quality is  not always reliable unless the buyer maintains a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presence.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27491" y="1625764"/>
            <a:ext cx="358775" cy="2097405"/>
          </a:xfrm>
          <a:custGeom>
            <a:avLst/>
            <a:gdLst/>
            <a:ahLst/>
            <a:cxnLst/>
            <a:rect l="l" t="t" r="r" b="b"/>
            <a:pathLst>
              <a:path w="358775" h="2097404">
                <a:moveTo>
                  <a:pt x="0" y="2097202"/>
                </a:moveTo>
                <a:lnTo>
                  <a:pt x="358659" y="2097202"/>
                </a:lnTo>
                <a:lnTo>
                  <a:pt x="358659" y="0"/>
                </a:lnTo>
                <a:lnTo>
                  <a:pt x="0" y="0"/>
                </a:lnTo>
                <a:lnTo>
                  <a:pt x="0" y="2097202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27491" y="1625764"/>
            <a:ext cx="358775" cy="2097405"/>
          </a:xfrm>
          <a:custGeom>
            <a:avLst/>
            <a:gdLst/>
            <a:ahLst/>
            <a:cxnLst/>
            <a:rect l="l" t="t" r="r" b="b"/>
            <a:pathLst>
              <a:path w="358775" h="2097404">
                <a:moveTo>
                  <a:pt x="0" y="2097202"/>
                </a:moveTo>
                <a:lnTo>
                  <a:pt x="358659" y="2097202"/>
                </a:lnTo>
                <a:lnTo>
                  <a:pt x="358659" y="0"/>
                </a:lnTo>
                <a:lnTo>
                  <a:pt x="0" y="0"/>
                </a:lnTo>
                <a:lnTo>
                  <a:pt x="0" y="2097202"/>
                </a:lnTo>
                <a:close/>
              </a:path>
            </a:pathLst>
          </a:custGeom>
          <a:ln w="857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264267" y="2044350"/>
            <a:ext cx="358775" cy="1678939"/>
          </a:xfrm>
          <a:custGeom>
            <a:avLst/>
            <a:gdLst/>
            <a:ahLst/>
            <a:cxnLst/>
            <a:rect l="l" t="t" r="r" b="b"/>
            <a:pathLst>
              <a:path w="358775" h="1678939">
                <a:moveTo>
                  <a:pt x="0" y="1678616"/>
                </a:moveTo>
                <a:lnTo>
                  <a:pt x="358659" y="1678616"/>
                </a:lnTo>
                <a:lnTo>
                  <a:pt x="358659" y="0"/>
                </a:lnTo>
                <a:lnTo>
                  <a:pt x="0" y="0"/>
                </a:lnTo>
                <a:lnTo>
                  <a:pt x="0" y="1678616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64267" y="2044350"/>
            <a:ext cx="358775" cy="1678939"/>
          </a:xfrm>
          <a:custGeom>
            <a:avLst/>
            <a:gdLst/>
            <a:ahLst/>
            <a:cxnLst/>
            <a:rect l="l" t="t" r="r" b="b"/>
            <a:pathLst>
              <a:path w="358775" h="1678939">
                <a:moveTo>
                  <a:pt x="0" y="1678616"/>
                </a:moveTo>
                <a:lnTo>
                  <a:pt x="358659" y="1678616"/>
                </a:lnTo>
                <a:lnTo>
                  <a:pt x="358659" y="0"/>
                </a:lnTo>
                <a:lnTo>
                  <a:pt x="0" y="0"/>
                </a:lnTo>
                <a:lnTo>
                  <a:pt x="0" y="1678616"/>
                </a:lnTo>
                <a:close/>
              </a:path>
            </a:pathLst>
          </a:custGeom>
          <a:ln w="857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926062" y="1325350"/>
            <a:ext cx="0" cy="2397760"/>
          </a:xfrm>
          <a:custGeom>
            <a:avLst/>
            <a:gdLst/>
            <a:ahLst/>
            <a:cxnLst/>
            <a:rect l="l" t="t" r="r" b="b"/>
            <a:pathLst>
              <a:path h="2397760">
                <a:moveTo>
                  <a:pt x="0" y="2397616"/>
                </a:moveTo>
                <a:lnTo>
                  <a:pt x="0" y="0"/>
                </a:lnTo>
              </a:path>
            </a:pathLst>
          </a:custGeom>
          <a:ln w="8573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90339" y="3722966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90339" y="3381263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90339" y="3038136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90339" y="2695010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90339" y="2353307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90339" y="2010180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90339" y="1668477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90339" y="1325350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926062" y="3722966"/>
            <a:ext cx="4698365" cy="0"/>
          </a:xfrm>
          <a:custGeom>
            <a:avLst/>
            <a:gdLst/>
            <a:ahLst/>
            <a:cxnLst/>
            <a:rect l="l" t="t" r="r" b="b"/>
            <a:pathLst>
              <a:path w="4698365">
                <a:moveTo>
                  <a:pt x="0" y="0"/>
                </a:moveTo>
                <a:lnTo>
                  <a:pt x="4698292" y="0"/>
                </a:lnTo>
              </a:path>
            </a:pathLst>
          </a:custGeom>
          <a:ln w="8542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028533" y="2604083"/>
            <a:ext cx="15748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61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399341" y="3653657"/>
            <a:ext cx="9144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650525" y="1625764"/>
            <a:ext cx="357505" cy="104139"/>
          </a:xfrm>
          <a:prstGeom prst="rect">
            <a:avLst/>
          </a:prstGeom>
          <a:solidFill>
            <a:srgbClr val="8EB4E2"/>
          </a:solidFill>
          <a:ln w="8545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905" algn="ctr">
              <a:lnSpc>
                <a:spcPts val="75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507443" y="1659298"/>
            <a:ext cx="9144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96593" y="1729699"/>
            <a:ext cx="357505" cy="105410"/>
          </a:xfrm>
          <a:prstGeom prst="rect">
            <a:avLst/>
          </a:prstGeom>
          <a:solidFill>
            <a:srgbClr val="8EB4E2"/>
          </a:solidFill>
          <a:ln w="8545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ts val="760"/>
              </a:lnSpc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19627" y="1835057"/>
            <a:ext cx="357505" cy="209550"/>
          </a:xfrm>
          <a:prstGeom prst="rect">
            <a:avLst/>
          </a:prstGeom>
          <a:solidFill>
            <a:srgbClr val="8EB4E2"/>
          </a:solidFill>
          <a:ln w="8550">
            <a:solidFill>
              <a:srgbClr val="7E7E7E"/>
            </a:solidFill>
          </a:ln>
        </p:spPr>
        <p:txBody>
          <a:bodyPr vert="horz" wrap="square" lIns="0" tIns="29844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234"/>
              </a:spcBef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6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676307" y="1974187"/>
            <a:ext cx="9144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672445" y="3647962"/>
            <a:ext cx="6540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-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645974" y="2813970"/>
            <a:ext cx="4877435" cy="643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lnSpc>
                <a:spcPct val="100000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49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10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646053" y="2619744"/>
            <a:ext cx="15875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25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645974" y="1934084"/>
            <a:ext cx="15875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5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45974" y="1591195"/>
            <a:ext cx="15875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6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645974" y="903477"/>
            <a:ext cx="3858895" cy="497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2227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9: Should-Cost for Centrifugal Engineered</a:t>
            </a:r>
            <a:r>
              <a:rPr sz="1000" b="1" spc="11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70</a:t>
            </a:r>
            <a:endParaRPr sz="9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72519" y="3788878"/>
            <a:ext cx="269240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" marR="5080" indent="-11430">
              <a:lnSpc>
                <a:spcPts val="960"/>
              </a:lnSpc>
            </a:pPr>
            <a:r>
              <a:rPr sz="800" spc="-10" dirty="0">
                <a:solidFill>
                  <a:srgbClr val="404040"/>
                </a:solidFill>
                <a:latin typeface="Arial"/>
                <a:cs typeface="Arial"/>
              </a:rPr>
              <a:t>Base 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Cost</a:t>
            </a:r>
            <a:endParaRPr sz="8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534943" y="3788878"/>
            <a:ext cx="590550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6839" marR="5080" indent="-104775">
              <a:lnSpc>
                <a:spcPts val="96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Competitive  Bidding</a:t>
            </a:r>
            <a:endParaRPr sz="8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254881" y="3788878"/>
            <a:ext cx="597535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48590">
              <a:lnSpc>
                <a:spcPts val="96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Value  Engineering</a:t>
            </a:r>
            <a:endParaRPr sz="8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998753" y="3788878"/>
            <a:ext cx="556260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3820" marR="5080" indent="-71755">
              <a:lnSpc>
                <a:spcPts val="96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Economies  of</a:t>
            </a:r>
            <a:r>
              <a:rPr sz="800" spc="-9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Scale</a:t>
            </a:r>
            <a:endParaRPr sz="8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721788" y="3788878"/>
            <a:ext cx="556260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0645" marR="5080" indent="-68580">
              <a:lnSpc>
                <a:spcPts val="96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Economies  of</a:t>
            </a:r>
            <a:r>
              <a:rPr sz="800" spc="-9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Scope</a:t>
            </a:r>
            <a:endParaRPr sz="8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441606" y="3788878"/>
            <a:ext cx="532130" cy="377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70" algn="ctr">
              <a:lnSpc>
                <a:spcPts val="96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Supply  </a:t>
            </a:r>
            <a:r>
              <a:rPr sz="800" spc="-10" dirty="0">
                <a:solidFill>
                  <a:srgbClr val="404040"/>
                </a:solidFill>
                <a:latin typeface="Arial"/>
                <a:cs typeface="Arial"/>
              </a:rPr>
              <a:t>Chain 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In</a:t>
            </a:r>
            <a:r>
              <a:rPr sz="800" spc="-1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egr</a:t>
            </a:r>
            <a:r>
              <a:rPr sz="800" spc="-15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800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on</a:t>
            </a:r>
            <a:endParaRPr sz="8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265856" y="3788878"/>
            <a:ext cx="359410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 marR="5080" indent="-57150">
              <a:lnSpc>
                <a:spcPts val="96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Should  Cost</a:t>
            </a:r>
            <a:endParaRPr sz="8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426671" y="2276855"/>
            <a:ext cx="377825" cy="329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1775"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4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900" b="1" spc="10" dirty="0">
                <a:latin typeface="Arial"/>
                <a:cs typeface="Arial"/>
              </a:rPr>
              <a:t>$k</a:t>
            </a:r>
            <a:endParaRPr sz="9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032986" y="1217144"/>
            <a:ext cx="5723255" cy="3125470"/>
          </a:xfrm>
          <a:custGeom>
            <a:avLst/>
            <a:gdLst/>
            <a:ahLst/>
            <a:cxnLst/>
            <a:rect l="l" t="t" r="r" b="b"/>
            <a:pathLst>
              <a:path w="5723255" h="3125470">
                <a:moveTo>
                  <a:pt x="0" y="3125159"/>
                </a:moveTo>
                <a:lnTo>
                  <a:pt x="5722829" y="3125159"/>
                </a:lnTo>
                <a:lnTo>
                  <a:pt x="5722829" y="0"/>
                </a:lnTo>
                <a:lnTo>
                  <a:pt x="0" y="0"/>
                </a:lnTo>
                <a:lnTo>
                  <a:pt x="0" y="3125159"/>
                </a:lnTo>
                <a:close/>
              </a:path>
            </a:pathLst>
          </a:custGeom>
          <a:ln w="8549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34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99921"/>
            <a:ext cx="4284980" cy="1197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86385" algn="l"/>
              </a:tabLst>
            </a:pPr>
            <a:r>
              <a:rPr sz="1400" b="1" dirty="0">
                <a:latin typeface="Arial"/>
                <a:cs typeface="Arial"/>
              </a:rPr>
              <a:t>5	</a:t>
            </a:r>
            <a:r>
              <a:rPr sz="1400" b="1" spc="-5" dirty="0">
                <a:latin typeface="Arial"/>
                <a:cs typeface="Arial"/>
              </a:rPr>
              <a:t>Progressing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Cavity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5.1	Market</a:t>
            </a:r>
            <a:r>
              <a:rPr sz="1200" b="1" i="1" spc="-6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Overview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Times New Roman"/>
              <a:cs typeface="Times New Roman"/>
            </a:endParaRPr>
          </a:p>
          <a:p>
            <a:pPr marL="1471930" algn="ctr">
              <a:lnSpc>
                <a:spcPct val="100000"/>
              </a:lnSpc>
              <a:spcBef>
                <a:spcPts val="5"/>
              </a:spcBef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7: Key Indicators for Progressing </a:t>
            </a:r>
            <a:r>
              <a:rPr sz="1000" b="1" dirty="0">
                <a:latin typeface="Arial"/>
                <a:cs typeface="Arial"/>
              </a:rPr>
              <a:t>Cavity</a:t>
            </a:r>
            <a:endParaRPr sz="1000">
              <a:latin typeface="Arial"/>
              <a:cs typeface="Arial"/>
            </a:endParaRPr>
          </a:p>
          <a:p>
            <a:pPr marL="1468755" algn="ctr">
              <a:lnSpc>
                <a:spcPct val="100000"/>
              </a:lnSpc>
              <a:spcBef>
                <a:spcPts val="565"/>
              </a:spcBef>
            </a:pPr>
            <a:r>
              <a:rPr sz="1000" dirty="0">
                <a:latin typeface="Arial"/>
                <a:cs typeface="Arial"/>
              </a:rPr>
              <a:t>(Total </a:t>
            </a:r>
            <a:r>
              <a:rPr sz="1000" spc="-5" dirty="0">
                <a:latin typeface="Arial"/>
                <a:cs typeface="Arial"/>
              </a:rPr>
              <a:t>Change over </a:t>
            </a:r>
            <a:r>
              <a:rPr sz="1000" dirty="0">
                <a:latin typeface="Arial"/>
                <a:cs typeface="Arial"/>
              </a:rPr>
              <a:t>Each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Period)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68450" y="2234437"/>
          <a:ext cx="4431665" cy="13531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9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8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2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1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12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8223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Key</a:t>
                      </a:r>
                      <a:r>
                        <a:rPr sz="10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Indicators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8511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Q1 2013 –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Q1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0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Q1 2013 –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Q1</a:t>
                      </a:r>
                      <a:r>
                        <a:rPr sz="10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Demand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Growth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5905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8.1%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6096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39.6%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Demand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58419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288-311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6096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288-402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Capacity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Utilization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5905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1.6%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6096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2.1%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557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Prices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  <a:lnB w="12191">
                      <a:solidFill>
                        <a:srgbClr val="336699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12191">
                      <a:solidFill>
                        <a:srgbClr val="336699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5905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6.1%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12191">
                      <a:solidFill>
                        <a:srgbClr val="336699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12191">
                      <a:solidFill>
                        <a:srgbClr val="336699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6096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19.0%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lnB w="12191">
                      <a:solidFill>
                        <a:srgbClr val="336699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02004" y="3948810"/>
            <a:ext cx="5751830" cy="5090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lvl="2" indent="-456565">
              <a:lnSpc>
                <a:spcPct val="100000"/>
              </a:lnSpc>
              <a:buFont typeface="Arial"/>
              <a:buAutoNum type="arabicPeriod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Demand</a:t>
            </a:r>
            <a:endParaRPr sz="1000">
              <a:latin typeface="Arial"/>
              <a:cs typeface="Arial"/>
            </a:endParaRPr>
          </a:p>
          <a:p>
            <a:pPr marL="12700" marR="67310">
              <a:lnSpc>
                <a:spcPct val="144000"/>
              </a:lnSpc>
              <a:spcBef>
                <a:spcPts val="585"/>
              </a:spcBef>
            </a:pPr>
            <a:r>
              <a:rPr sz="1000" b="1" spc="-5" dirty="0">
                <a:latin typeface="Arial"/>
                <a:cs typeface="Arial"/>
              </a:rPr>
              <a:t>Demand contracted slightly in Q1 on falling North American rig </a:t>
            </a:r>
            <a:r>
              <a:rPr sz="1000" b="1" dirty="0">
                <a:latin typeface="Arial"/>
                <a:cs typeface="Arial"/>
              </a:rPr>
              <a:t>counts. </a:t>
            </a:r>
            <a:r>
              <a:rPr sz="1000" b="1" spc="-5" dirty="0">
                <a:latin typeface="Arial"/>
                <a:cs typeface="Arial"/>
              </a:rPr>
              <a:t>Growth </a:t>
            </a:r>
            <a:r>
              <a:rPr sz="1000" b="1" dirty="0">
                <a:latin typeface="Arial"/>
                <a:cs typeface="Arial"/>
              </a:rPr>
              <a:t>will </a:t>
            </a:r>
            <a:r>
              <a:rPr sz="1000" b="1" spc="-5" dirty="0">
                <a:latin typeface="Arial"/>
                <a:cs typeface="Arial"/>
              </a:rPr>
              <a:t>accelerate  to 0.7% in Q2 as North American oil &amp; gas activity picks up on </a:t>
            </a:r>
            <a:r>
              <a:rPr sz="1000" b="1" dirty="0">
                <a:latin typeface="Arial"/>
                <a:cs typeface="Arial"/>
              </a:rPr>
              <a:t>recovering </a:t>
            </a:r>
            <a:r>
              <a:rPr sz="1000" b="1" spc="-5" dirty="0">
                <a:latin typeface="Arial"/>
                <a:cs typeface="Arial"/>
              </a:rPr>
              <a:t>natural gas prices,  then increase to annual rates of 4-6% </a:t>
            </a:r>
            <a:r>
              <a:rPr sz="1000" b="1" dirty="0">
                <a:latin typeface="Arial"/>
                <a:cs typeface="Arial"/>
              </a:rPr>
              <a:t>from</a:t>
            </a:r>
            <a:r>
              <a:rPr sz="1000" b="1" spc="5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2014-2020.</a:t>
            </a:r>
            <a:endParaRPr sz="1000">
              <a:latin typeface="Arial"/>
              <a:cs typeface="Arial"/>
            </a:endParaRPr>
          </a:p>
          <a:p>
            <a:pPr marL="127000" marR="68580">
              <a:lnSpc>
                <a:spcPct val="1438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upstream oil &amp; gas, mining, and wastewater industries are the </a:t>
            </a:r>
            <a:r>
              <a:rPr sz="1000" dirty="0">
                <a:latin typeface="Arial"/>
                <a:cs typeface="Arial"/>
              </a:rPr>
              <a:t>main </a:t>
            </a:r>
            <a:r>
              <a:rPr sz="1000" spc="-5" dirty="0">
                <a:latin typeface="Arial"/>
                <a:cs typeface="Arial"/>
              </a:rPr>
              <a:t>sources of demand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Progressing </a:t>
            </a:r>
            <a:r>
              <a:rPr sz="1000" dirty="0">
                <a:latin typeface="Arial"/>
                <a:cs typeface="Arial"/>
              </a:rPr>
              <a:t>Cavity Pumps </a:t>
            </a:r>
            <a:r>
              <a:rPr sz="1000" spc="-5" dirty="0">
                <a:latin typeface="Arial"/>
                <a:cs typeface="Arial"/>
              </a:rPr>
              <a:t>(PCPs). These industries </a:t>
            </a:r>
            <a:r>
              <a:rPr sz="1000" dirty="0">
                <a:latin typeface="Arial"/>
                <a:cs typeface="Arial"/>
              </a:rPr>
              <a:t>use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pumps for </a:t>
            </a:r>
            <a:r>
              <a:rPr sz="1000" spc="-5" dirty="0">
                <a:latin typeface="Arial"/>
                <a:cs typeface="Arial"/>
              </a:rPr>
              <a:t>viscous fluids, slurries, and  sludges including </a:t>
            </a:r>
            <a:r>
              <a:rPr sz="1000" dirty="0">
                <a:latin typeface="Arial"/>
                <a:cs typeface="Arial"/>
              </a:rPr>
              <a:t>heavy </a:t>
            </a:r>
            <a:r>
              <a:rPr sz="1000" spc="-5" dirty="0">
                <a:latin typeface="Arial"/>
                <a:cs typeface="Arial"/>
              </a:rPr>
              <a:t>oil and bitumen. </a:t>
            </a:r>
            <a:r>
              <a:rPr sz="1000" spc="-10" dirty="0">
                <a:latin typeface="Arial"/>
                <a:cs typeface="Arial"/>
              </a:rPr>
              <a:t>PCPs </a:t>
            </a:r>
            <a:r>
              <a:rPr sz="1000" spc="-5" dirty="0">
                <a:latin typeface="Arial"/>
                <a:cs typeface="Arial"/>
              </a:rPr>
              <a:t>are also used in petrochemical applications where  low shear (turbulence within the fluid) is required, and pipelines used to transport heavy  hydrocarbons, or ones with variable flow rates that </a:t>
            </a:r>
            <a:r>
              <a:rPr sz="1000" spc="1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centrifugal </a:t>
            </a:r>
            <a:r>
              <a:rPr sz="1000" dirty="0">
                <a:latin typeface="Arial"/>
                <a:cs typeface="Arial"/>
              </a:rPr>
              <a:t>pumps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inefficient.</a:t>
            </a:r>
            <a:endParaRPr sz="1000">
              <a:latin typeface="Arial"/>
              <a:cs typeface="Arial"/>
            </a:endParaRPr>
          </a:p>
          <a:p>
            <a:pPr marL="127000" marR="147955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Global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contracted 0.3% in Q1, as declining </a:t>
            </a:r>
            <a:r>
              <a:rPr sz="1000" dirty="0">
                <a:latin typeface="Arial"/>
                <a:cs typeface="Arial"/>
              </a:rPr>
              <a:t>rig </a:t>
            </a:r>
            <a:r>
              <a:rPr sz="1000" spc="-5" dirty="0">
                <a:latin typeface="Arial"/>
                <a:cs typeface="Arial"/>
              </a:rPr>
              <a:t>counts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North America outweighed a 2%  increase in Asian oil &amp; gas extraction and mining </a:t>
            </a:r>
            <a:r>
              <a:rPr sz="1000" dirty="0">
                <a:latin typeface="Arial"/>
                <a:cs typeface="Arial"/>
              </a:rPr>
              <a:t>industry </a:t>
            </a:r>
            <a:r>
              <a:rPr sz="1000" spc="-5" dirty="0">
                <a:latin typeface="Arial"/>
                <a:cs typeface="Arial"/>
              </a:rPr>
              <a:t>capital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spending.</a:t>
            </a:r>
            <a:endParaRPr sz="1000">
              <a:latin typeface="Arial"/>
              <a:cs typeface="Arial"/>
            </a:endParaRPr>
          </a:p>
          <a:p>
            <a:pPr marL="583565" marR="5080" lvl="3" indent="-227965">
              <a:lnSpc>
                <a:spcPct val="143700"/>
              </a:lnSpc>
              <a:spcBef>
                <a:spcPts val="6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Low natural gas prices in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US last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and a drop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Brent crude oil prices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Europe  drove declines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upstream spending of 1% and 0.5%, respectively.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US, </a:t>
            </a:r>
            <a:r>
              <a:rPr sz="1000" dirty="0">
                <a:latin typeface="Arial"/>
                <a:cs typeface="Arial"/>
              </a:rPr>
              <a:t>rig </a:t>
            </a:r>
            <a:r>
              <a:rPr sz="1000" spc="-5" dirty="0">
                <a:latin typeface="Arial"/>
                <a:cs typeface="Arial"/>
              </a:rPr>
              <a:t>counts fell  2% in Q1, following an 11% drop in </a:t>
            </a:r>
            <a:r>
              <a:rPr sz="1000" dirty="0">
                <a:latin typeface="Arial"/>
                <a:cs typeface="Arial"/>
              </a:rPr>
              <a:t>2012, </a:t>
            </a:r>
            <a:r>
              <a:rPr sz="1000" spc="-5" dirty="0">
                <a:latin typeface="Arial"/>
                <a:cs typeface="Arial"/>
              </a:rPr>
              <a:t>as natural </a:t>
            </a:r>
            <a:r>
              <a:rPr sz="1000" dirty="0">
                <a:latin typeface="Arial"/>
                <a:cs typeface="Arial"/>
              </a:rPr>
              <a:t>gas </a:t>
            </a:r>
            <a:r>
              <a:rPr sz="1000" spc="-5" dirty="0">
                <a:latin typeface="Arial"/>
                <a:cs typeface="Arial"/>
              </a:rPr>
              <a:t>prices remained below $3/mmbtu  </a:t>
            </a:r>
            <a:r>
              <a:rPr sz="1000" dirty="0">
                <a:latin typeface="Arial"/>
                <a:cs typeface="Arial"/>
              </a:rPr>
              <a:t>for most </a:t>
            </a:r>
            <a:r>
              <a:rPr sz="1000" spc="-5" dirty="0">
                <a:latin typeface="Arial"/>
                <a:cs typeface="Arial"/>
              </a:rPr>
              <a:t>of 2012. Canada’s “spring breakup” also contributed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drop in upstream  spending (explained in the Centrifugal Engineered chapter). In EMEA, prices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Brent  crude oil fell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$10/bbl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Q1, driving a 2% drop in regional rig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counts.</a:t>
            </a:r>
            <a:endParaRPr sz="1000">
              <a:latin typeface="Arial"/>
              <a:cs typeface="Arial"/>
            </a:endParaRPr>
          </a:p>
          <a:p>
            <a:pPr marL="583565" marR="54610" lvl="3" indent="-227965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Rising fuel demand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 and India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driving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of the Asian increase in upstream  spending. Chinese demand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gasoline is growing at a rate of 5% in 2013, while fuel  demand India is growing at an annual rate of 4%. This </a:t>
            </a:r>
            <a:r>
              <a:rPr sz="1000" dirty="0">
                <a:latin typeface="Arial"/>
                <a:cs typeface="Arial"/>
              </a:rPr>
              <a:t>underlying </a:t>
            </a:r>
            <a:r>
              <a:rPr sz="1000" spc="-5" dirty="0">
                <a:latin typeface="Arial"/>
                <a:cs typeface="Arial"/>
              </a:rPr>
              <a:t>increase in demand  pushed Asian oil &amp; gas capital spending </a:t>
            </a:r>
            <a:r>
              <a:rPr sz="1000" dirty="0">
                <a:latin typeface="Arial"/>
                <a:cs typeface="Arial"/>
              </a:rPr>
              <a:t>up </a:t>
            </a:r>
            <a:r>
              <a:rPr sz="1000" spc="-10" dirty="0">
                <a:latin typeface="Arial"/>
                <a:cs typeface="Arial"/>
              </a:rPr>
              <a:t>2%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quarter, and regional </a:t>
            </a:r>
            <a:r>
              <a:rPr sz="1000" dirty="0">
                <a:latin typeface="Arial"/>
                <a:cs typeface="Arial"/>
              </a:rPr>
              <a:t>rig </a:t>
            </a:r>
            <a:r>
              <a:rPr sz="1000" spc="-5" dirty="0">
                <a:latin typeface="Arial"/>
                <a:cs typeface="Arial"/>
              </a:rPr>
              <a:t>counts rose  4% in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Q1.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838708"/>
            <a:ext cx="5607685" cy="5636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53670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Demand growth will </a:t>
            </a:r>
            <a:r>
              <a:rPr sz="1000" dirty="0">
                <a:latin typeface="Arial"/>
                <a:cs typeface="Arial"/>
              </a:rPr>
              <a:t>rise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spc="-10" dirty="0">
                <a:latin typeface="Arial"/>
                <a:cs typeface="Arial"/>
              </a:rPr>
              <a:t>0.7%% </a:t>
            </a:r>
            <a:r>
              <a:rPr sz="1000" spc="-5" dirty="0">
                <a:latin typeface="Arial"/>
                <a:cs typeface="Arial"/>
              </a:rPr>
              <a:t>globally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Q2, and </a:t>
            </a:r>
            <a:r>
              <a:rPr sz="1000" spc="-10" dirty="0">
                <a:latin typeface="Arial"/>
                <a:cs typeface="Arial"/>
              </a:rPr>
              <a:t>1.7%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year, as increasing oil &amp; gas  prices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Europe and the </a:t>
            </a:r>
            <a:r>
              <a:rPr sz="1000" dirty="0">
                <a:latin typeface="Arial"/>
                <a:cs typeface="Arial"/>
              </a:rPr>
              <a:t>US </a:t>
            </a:r>
            <a:r>
              <a:rPr sz="1000" spc="-5" dirty="0">
                <a:latin typeface="Arial"/>
                <a:cs typeface="Arial"/>
              </a:rPr>
              <a:t>stimulate upstream spending there, joining Asia’s continued positive  growth.</a:t>
            </a:r>
            <a:endParaRPr sz="1000">
              <a:latin typeface="Arial"/>
              <a:cs typeface="Arial"/>
            </a:endParaRPr>
          </a:p>
          <a:p>
            <a:pPr marL="12700" marR="24130" algn="just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Asian demand will </a:t>
            </a:r>
            <a:r>
              <a:rPr sz="1000" dirty="0">
                <a:latin typeface="Arial"/>
                <a:cs typeface="Arial"/>
              </a:rPr>
              <a:t>grow </a:t>
            </a:r>
            <a:r>
              <a:rPr sz="1000" spc="-5" dirty="0">
                <a:latin typeface="Arial"/>
                <a:cs typeface="Arial"/>
              </a:rPr>
              <a:t>fastest at 2.3% per quarter, driven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2.5-3% quarterly </a:t>
            </a:r>
            <a:r>
              <a:rPr sz="1000" spc="-5" dirty="0">
                <a:latin typeface="Arial"/>
                <a:cs typeface="Arial"/>
              </a:rPr>
              <a:t>growth in upstream  capital spending to </a:t>
            </a:r>
            <a:r>
              <a:rPr sz="1000" dirty="0">
                <a:latin typeface="Arial"/>
                <a:cs typeface="Arial"/>
              </a:rPr>
              <a:t>satisfy the </a:t>
            </a:r>
            <a:r>
              <a:rPr sz="1000" spc="-5" dirty="0">
                <a:latin typeface="Arial"/>
                <a:cs typeface="Arial"/>
              </a:rPr>
              <a:t>abovementioned increase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fuel </a:t>
            </a:r>
            <a:r>
              <a:rPr sz="1000" spc="-5" dirty="0">
                <a:latin typeface="Arial"/>
                <a:cs typeface="Arial"/>
              </a:rPr>
              <a:t>demand, and a 7% annual increase  in overall </a:t>
            </a:r>
            <a:r>
              <a:rPr sz="1000" dirty="0">
                <a:latin typeface="Arial"/>
                <a:cs typeface="Arial"/>
              </a:rPr>
              <a:t>energy </a:t>
            </a:r>
            <a:r>
              <a:rPr sz="1000" spc="-5" dirty="0">
                <a:latin typeface="Arial"/>
                <a:cs typeface="Arial"/>
              </a:rPr>
              <a:t>demand. Examples of orders that will fuel this demand growth</a:t>
            </a:r>
            <a:r>
              <a:rPr sz="1000" spc="1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include:</a:t>
            </a:r>
            <a:endParaRPr sz="1000">
              <a:latin typeface="Arial"/>
              <a:cs typeface="Arial"/>
            </a:endParaRPr>
          </a:p>
          <a:p>
            <a:pPr marL="469265" marR="5080" indent="-227965">
              <a:lnSpc>
                <a:spcPct val="144000"/>
              </a:lnSpc>
              <a:spcBef>
                <a:spcPts val="66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BASF ordered 12 units </a:t>
            </a:r>
            <a:r>
              <a:rPr sz="100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Colfax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petrochemical service in 2012 Q4, but progress  payments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continue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2013 until delivery in 2014.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5" dirty="0">
                <a:latin typeface="Arial"/>
                <a:cs typeface="Arial"/>
              </a:rPr>
              <a:t>total </a:t>
            </a:r>
            <a:r>
              <a:rPr sz="1000" spc="-5" dirty="0">
                <a:latin typeface="Arial"/>
                <a:cs typeface="Arial"/>
              </a:rPr>
              <a:t>order is worth just </a:t>
            </a:r>
            <a:r>
              <a:rPr sz="1000" spc="-10" dirty="0">
                <a:latin typeface="Arial"/>
                <a:cs typeface="Arial"/>
              </a:rPr>
              <a:t>over</a:t>
            </a:r>
            <a:r>
              <a:rPr sz="1000" spc="2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$1m.</a:t>
            </a:r>
            <a:endParaRPr sz="1000">
              <a:latin typeface="Arial"/>
              <a:cs typeface="Arial"/>
            </a:endParaRPr>
          </a:p>
          <a:p>
            <a:pPr marL="469265" marR="254000" indent="-227965">
              <a:lnSpc>
                <a:spcPct val="143200"/>
              </a:lnSpc>
              <a:spcBef>
                <a:spcPts val="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Hindustan Petroleum ordered eight progressing </a:t>
            </a:r>
            <a:r>
              <a:rPr sz="1000" dirty="0">
                <a:latin typeface="Arial"/>
                <a:cs typeface="Arial"/>
              </a:rPr>
              <a:t>cavity pumps </a:t>
            </a:r>
            <a:r>
              <a:rPr sz="1000" spc="-5" dirty="0">
                <a:latin typeface="Arial"/>
                <a:cs typeface="Arial"/>
              </a:rPr>
              <a:t>worth a total of $480k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transferring refined petroleum products from Kirloskar Brothers, Limited</a:t>
            </a:r>
            <a:r>
              <a:rPr sz="1000" spc="1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(KBL).</a:t>
            </a:r>
            <a:endParaRPr sz="1000">
              <a:latin typeface="Arial"/>
              <a:cs typeface="Arial"/>
            </a:endParaRPr>
          </a:p>
          <a:p>
            <a:pPr marL="469265" marR="560705" indent="-227965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Also in India, </a:t>
            </a:r>
            <a:r>
              <a:rPr sz="1000" dirty="0">
                <a:latin typeface="Arial"/>
                <a:cs typeface="Arial"/>
              </a:rPr>
              <a:t>Balmer </a:t>
            </a:r>
            <a:r>
              <a:rPr sz="1000" spc="-5" dirty="0">
                <a:latin typeface="Arial"/>
                <a:cs typeface="Arial"/>
              </a:rPr>
              <a:t>Lawrie, an oilfield service </a:t>
            </a:r>
            <a:r>
              <a:rPr sz="1000" dirty="0">
                <a:latin typeface="Arial"/>
                <a:cs typeface="Arial"/>
              </a:rPr>
              <a:t>company, </a:t>
            </a:r>
            <a:r>
              <a:rPr sz="1000" spc="-5" dirty="0">
                <a:latin typeface="Arial"/>
                <a:cs typeface="Arial"/>
              </a:rPr>
              <a:t>ordered </a:t>
            </a:r>
            <a:r>
              <a:rPr sz="1000" spc="-10" dirty="0">
                <a:latin typeface="Arial"/>
                <a:cs typeface="Arial"/>
              </a:rPr>
              <a:t>two </a:t>
            </a:r>
            <a:r>
              <a:rPr sz="1000" dirty="0">
                <a:latin typeface="Arial"/>
                <a:cs typeface="Arial"/>
              </a:rPr>
              <a:t>heavy-duty  </a:t>
            </a:r>
            <a:r>
              <a:rPr sz="1000" spc="-5" dirty="0">
                <a:latin typeface="Arial"/>
                <a:cs typeface="Arial"/>
              </a:rPr>
              <a:t>progressing </a:t>
            </a:r>
            <a:r>
              <a:rPr sz="1000" dirty="0">
                <a:latin typeface="Arial"/>
                <a:cs typeface="Arial"/>
              </a:rPr>
              <a:t>cavity pumps </a:t>
            </a:r>
            <a:r>
              <a:rPr sz="1000" spc="-5" dirty="0">
                <a:latin typeface="Arial"/>
                <a:cs typeface="Arial"/>
              </a:rPr>
              <a:t>worth $250k from </a:t>
            </a:r>
            <a:r>
              <a:rPr sz="1000" dirty="0">
                <a:latin typeface="Arial"/>
                <a:cs typeface="Arial"/>
              </a:rPr>
              <a:t>Weir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April, </a:t>
            </a:r>
            <a:r>
              <a:rPr sz="1000" dirty="0">
                <a:latin typeface="Arial"/>
                <a:cs typeface="Arial"/>
              </a:rPr>
              <a:t>for pumping heavy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oil.</a:t>
            </a:r>
            <a:endParaRPr sz="1000">
              <a:latin typeface="Arial"/>
              <a:cs typeface="Arial"/>
            </a:endParaRPr>
          </a:p>
          <a:p>
            <a:pPr marL="12700" marR="139065">
              <a:lnSpc>
                <a:spcPct val="1435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Demand will </a:t>
            </a:r>
            <a:r>
              <a:rPr sz="1000" dirty="0">
                <a:latin typeface="Arial"/>
                <a:cs typeface="Arial"/>
              </a:rPr>
              <a:t>grow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just under </a:t>
            </a:r>
            <a:r>
              <a:rPr sz="1000" dirty="0">
                <a:latin typeface="Arial"/>
                <a:cs typeface="Arial"/>
              </a:rPr>
              <a:t>one </a:t>
            </a:r>
            <a:r>
              <a:rPr sz="1000" spc="-5" dirty="0">
                <a:latin typeface="Arial"/>
                <a:cs typeface="Arial"/>
              </a:rPr>
              <a:t>percent per quarter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remainder of the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in the  Americas, where gas prices, now over </a:t>
            </a:r>
            <a:r>
              <a:rPr sz="1000" dirty="0">
                <a:latin typeface="Arial"/>
                <a:cs typeface="Arial"/>
              </a:rPr>
              <a:t>$4/mmbtu </a:t>
            </a:r>
            <a:r>
              <a:rPr sz="1000" spc="-5" dirty="0">
                <a:latin typeface="Arial"/>
                <a:cs typeface="Arial"/>
              </a:rPr>
              <a:t>will drive </a:t>
            </a:r>
            <a:r>
              <a:rPr sz="1000" dirty="0">
                <a:latin typeface="Arial"/>
                <a:cs typeface="Arial"/>
              </a:rPr>
              <a:t>overall </a:t>
            </a:r>
            <a:r>
              <a:rPr sz="1000" spc="-5" dirty="0">
                <a:latin typeface="Arial"/>
                <a:cs typeface="Arial"/>
              </a:rPr>
              <a:t>oil &amp; gas spending up a </a:t>
            </a:r>
            <a:r>
              <a:rPr sz="1000" dirty="0">
                <a:latin typeface="Arial"/>
                <a:cs typeface="Arial"/>
              </a:rPr>
              <a:t>total </a:t>
            </a:r>
            <a:r>
              <a:rPr sz="1000" spc="-5" dirty="0">
                <a:latin typeface="Arial"/>
                <a:cs typeface="Arial"/>
              </a:rPr>
              <a:t>of  5%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spc="-10" dirty="0">
                <a:latin typeface="Arial"/>
                <a:cs typeface="Arial"/>
              </a:rPr>
              <a:t>year. </a:t>
            </a:r>
            <a:r>
              <a:rPr sz="1000" spc="-5" dirty="0">
                <a:latin typeface="Arial"/>
                <a:cs typeface="Arial"/>
              </a:rPr>
              <a:t>Orders fueling this increase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include:</a:t>
            </a:r>
            <a:endParaRPr sz="1000">
              <a:latin typeface="Arial"/>
              <a:cs typeface="Arial"/>
            </a:endParaRPr>
          </a:p>
          <a:p>
            <a:pPr marL="469265" marR="52705" indent="-227965">
              <a:lnSpc>
                <a:spcPct val="143000"/>
              </a:lnSpc>
              <a:spcBef>
                <a:spcPts val="6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ExxonMobil will </a:t>
            </a:r>
            <a:r>
              <a:rPr sz="1000" dirty="0">
                <a:latin typeface="Arial"/>
                <a:cs typeface="Arial"/>
              </a:rPr>
              <a:t>take </a:t>
            </a:r>
            <a:r>
              <a:rPr sz="1000" spc="-5" dirty="0">
                <a:latin typeface="Arial"/>
                <a:cs typeface="Arial"/>
              </a:rPr>
              <a:t>delivery of six progressing </a:t>
            </a:r>
            <a:r>
              <a:rPr sz="1000" dirty="0">
                <a:latin typeface="Arial"/>
                <a:cs typeface="Arial"/>
              </a:rPr>
              <a:t>cavity pumps </a:t>
            </a:r>
            <a:r>
              <a:rPr sz="1000" spc="-5" dirty="0">
                <a:latin typeface="Arial"/>
                <a:cs typeface="Arial"/>
              </a:rPr>
              <a:t>from NOV’s Mono unit in </a:t>
            </a:r>
            <a:r>
              <a:rPr sz="1000" dirty="0">
                <a:latin typeface="Arial"/>
                <a:cs typeface="Arial"/>
              </a:rPr>
              <a:t>Q2,  </a:t>
            </a:r>
            <a:r>
              <a:rPr sz="1000" spc="-5" dirty="0">
                <a:latin typeface="Arial"/>
                <a:cs typeface="Arial"/>
              </a:rPr>
              <a:t>with average flow rates of 20k bpd, an order worth just under</a:t>
            </a:r>
            <a:r>
              <a:rPr sz="1000" spc="1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$2m.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Alcan Gove ordered five diesel </a:t>
            </a:r>
            <a:r>
              <a:rPr sz="1000" dirty="0">
                <a:latin typeface="Arial"/>
                <a:cs typeface="Arial"/>
              </a:rPr>
              <a:t>transfer pumps, </a:t>
            </a:r>
            <a:r>
              <a:rPr sz="1000" spc="-5" dirty="0">
                <a:latin typeface="Arial"/>
                <a:cs typeface="Arial"/>
              </a:rPr>
              <a:t>collectively worth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$300k.</a:t>
            </a:r>
            <a:endParaRPr sz="1000">
              <a:latin typeface="Arial"/>
              <a:cs typeface="Arial"/>
            </a:endParaRPr>
          </a:p>
          <a:p>
            <a:pPr marL="469265" marR="205104" indent="-227965">
              <a:lnSpc>
                <a:spcPct val="144000"/>
              </a:lnSpc>
              <a:spcBef>
                <a:spcPts val="6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In the US, Plains </a:t>
            </a:r>
            <a:r>
              <a:rPr sz="1000" dirty="0">
                <a:latin typeface="Arial"/>
                <a:cs typeface="Arial"/>
              </a:rPr>
              <a:t>All </a:t>
            </a:r>
            <a:r>
              <a:rPr sz="1000" spc="-5" dirty="0">
                <a:latin typeface="Arial"/>
                <a:cs typeface="Arial"/>
              </a:rPr>
              <a:t>American ordered four progressing </a:t>
            </a:r>
            <a:r>
              <a:rPr sz="1000" dirty="0">
                <a:latin typeface="Arial"/>
                <a:cs typeface="Arial"/>
              </a:rPr>
              <a:t>cavity pumps </a:t>
            </a:r>
            <a:r>
              <a:rPr sz="1000" spc="-5" dirty="0">
                <a:latin typeface="Arial"/>
                <a:cs typeface="Arial"/>
              </a:rPr>
              <a:t>from Colfax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 Mesa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pipeline.</a:t>
            </a:r>
            <a:endParaRPr sz="1000">
              <a:latin typeface="Arial"/>
              <a:cs typeface="Arial"/>
            </a:endParaRPr>
          </a:p>
          <a:p>
            <a:pPr marL="12700" marR="115570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EMEA demand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grow </a:t>
            </a:r>
            <a:r>
              <a:rPr sz="1000" spc="-5" dirty="0">
                <a:latin typeface="Arial"/>
                <a:cs typeface="Arial"/>
              </a:rPr>
              <a:t>slowest, where </a:t>
            </a:r>
            <a:r>
              <a:rPr sz="1000" dirty="0">
                <a:latin typeface="Arial"/>
                <a:cs typeface="Arial"/>
              </a:rPr>
              <a:t>heavy </a:t>
            </a:r>
            <a:r>
              <a:rPr sz="1000" spc="-5" dirty="0">
                <a:latin typeface="Arial"/>
                <a:cs typeface="Arial"/>
              </a:rPr>
              <a:t>oil pumping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uncommon, and upstream </a:t>
            </a:r>
            <a:r>
              <a:rPr sz="1000" spc="5" dirty="0">
                <a:latin typeface="Arial"/>
                <a:cs typeface="Arial"/>
              </a:rPr>
              <a:t>oil </a:t>
            </a:r>
            <a:r>
              <a:rPr sz="1000" spc="-5" dirty="0">
                <a:latin typeface="Arial"/>
                <a:cs typeface="Arial"/>
              </a:rPr>
              <a:t>&amp; gas  spending will </a:t>
            </a:r>
            <a:r>
              <a:rPr sz="1000" dirty="0">
                <a:latin typeface="Arial"/>
                <a:cs typeface="Arial"/>
              </a:rPr>
              <a:t>grow </a:t>
            </a:r>
            <a:r>
              <a:rPr sz="1000" spc="-5" dirty="0">
                <a:latin typeface="Arial"/>
                <a:cs typeface="Arial"/>
              </a:rPr>
              <a:t>slowly outside of the Middle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East.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126365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10: Demand for Progressing </a:t>
            </a:r>
            <a:r>
              <a:rPr sz="1000" b="1" dirty="0">
                <a:latin typeface="Arial"/>
                <a:cs typeface="Arial"/>
              </a:rPr>
              <a:t>Cavity</a:t>
            </a:r>
            <a:r>
              <a:rPr sz="1000" b="1" spc="3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304" y="8901531"/>
            <a:ext cx="5626735" cy="671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600"/>
              </a:lnSpc>
            </a:pPr>
            <a:r>
              <a:rPr sz="1000" spc="-5" dirty="0">
                <a:latin typeface="Arial"/>
                <a:cs typeface="Arial"/>
              </a:rPr>
              <a:t>Global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growth rates will accelerate to 4-6% annually beginning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2014, driven </a:t>
            </a:r>
            <a:r>
              <a:rPr sz="1000" dirty="0">
                <a:latin typeface="Arial"/>
                <a:cs typeface="Arial"/>
              </a:rPr>
              <a:t>largely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oil  &amp; gas extraction spending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Asia and the Americas. In Asia, upstream spending will continue </a:t>
            </a:r>
            <a:r>
              <a:rPr sz="1000" dirty="0">
                <a:latin typeface="Arial"/>
                <a:cs typeface="Arial"/>
              </a:rPr>
              <a:t>to  grow </a:t>
            </a:r>
            <a:r>
              <a:rPr sz="1000" spc="-5" dirty="0">
                <a:latin typeface="Arial"/>
                <a:cs typeface="Arial"/>
              </a:rPr>
              <a:t>at a clip of </a:t>
            </a:r>
            <a:r>
              <a:rPr sz="1000" dirty="0">
                <a:latin typeface="Arial"/>
                <a:cs typeface="Arial"/>
              </a:rPr>
              <a:t>nearly 10% annually on </a:t>
            </a:r>
            <a:r>
              <a:rPr sz="1000" spc="-5" dirty="0">
                <a:latin typeface="Arial"/>
                <a:cs typeface="Arial"/>
              </a:rPr>
              <a:t>aggressive </a:t>
            </a:r>
            <a:r>
              <a:rPr sz="1000" dirty="0">
                <a:latin typeface="Arial"/>
                <a:cs typeface="Arial"/>
              </a:rPr>
              <a:t>economic </a:t>
            </a:r>
            <a:r>
              <a:rPr sz="1000" spc="-5" dirty="0">
                <a:latin typeface="Arial"/>
                <a:cs typeface="Arial"/>
              </a:rPr>
              <a:t>growth and the resulting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continuing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72589" y="6617207"/>
            <a:ext cx="4284980" cy="22087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36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837946"/>
            <a:ext cx="5561330" cy="453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expansion in </a:t>
            </a:r>
            <a:r>
              <a:rPr sz="1000" dirty="0">
                <a:latin typeface="Arial"/>
                <a:cs typeface="Arial"/>
              </a:rPr>
              <a:t>energy demand. </a:t>
            </a:r>
            <a:r>
              <a:rPr sz="1000" spc="-5" dirty="0">
                <a:latin typeface="Arial"/>
                <a:cs typeface="Arial"/>
              </a:rPr>
              <a:t>This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offset </a:t>
            </a:r>
            <a:r>
              <a:rPr sz="1000" spc="-5" dirty="0">
                <a:latin typeface="Arial"/>
                <a:cs typeface="Arial"/>
              </a:rPr>
              <a:t>slower upstream spending </a:t>
            </a:r>
            <a:r>
              <a:rPr sz="1000" dirty="0">
                <a:latin typeface="Arial"/>
                <a:cs typeface="Arial"/>
              </a:rPr>
              <a:t>growth </a:t>
            </a:r>
            <a:r>
              <a:rPr sz="1000" spc="-5" dirty="0">
                <a:latin typeface="Arial"/>
                <a:cs typeface="Arial"/>
              </a:rPr>
              <a:t>in the Americas </a:t>
            </a:r>
            <a:r>
              <a:rPr sz="1000" dirty="0">
                <a:latin typeface="Arial"/>
                <a:cs typeface="Arial"/>
              </a:rPr>
              <a:t>(4-  </a:t>
            </a:r>
            <a:r>
              <a:rPr sz="1000" spc="-5" dirty="0">
                <a:latin typeface="Arial"/>
                <a:cs typeface="Arial"/>
              </a:rPr>
              <a:t>6% annually) and EMEA </a:t>
            </a:r>
            <a:r>
              <a:rPr sz="1000" dirty="0">
                <a:latin typeface="Arial"/>
                <a:cs typeface="Arial"/>
              </a:rPr>
              <a:t>(3-4%</a:t>
            </a:r>
            <a:r>
              <a:rPr sz="1000" spc="-5" dirty="0">
                <a:latin typeface="Arial"/>
                <a:cs typeface="Arial"/>
              </a:rPr>
              <a:t> annually).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4" y="1738629"/>
            <a:ext cx="5666105" cy="5091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lvl="2" indent="-456565">
              <a:lnSpc>
                <a:spcPct val="100000"/>
              </a:lnSpc>
              <a:buFont typeface="Arial"/>
              <a:buAutoNum type="arabicPeriod" startAt="2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Supply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(Capacity)</a:t>
            </a:r>
            <a:endParaRPr sz="1000">
              <a:latin typeface="Arial"/>
              <a:cs typeface="Arial"/>
            </a:endParaRPr>
          </a:p>
          <a:p>
            <a:pPr marL="12700" marR="301625">
              <a:lnSpc>
                <a:spcPct val="144000"/>
              </a:lnSpc>
              <a:spcBef>
                <a:spcPts val="585"/>
              </a:spcBef>
            </a:pPr>
            <a:r>
              <a:rPr sz="1000" b="1" spc="-5" dirty="0">
                <a:latin typeface="Arial"/>
                <a:cs typeface="Arial"/>
              </a:rPr>
              <a:t>Capacity additions </a:t>
            </a:r>
            <a:r>
              <a:rPr sz="1000" b="1" dirty="0">
                <a:latin typeface="Arial"/>
                <a:cs typeface="Arial"/>
              </a:rPr>
              <a:t>by NOV </a:t>
            </a:r>
            <a:r>
              <a:rPr sz="1000" b="1" spc="-5" dirty="0">
                <a:latin typeface="Arial"/>
                <a:cs typeface="Arial"/>
              </a:rPr>
              <a:t>and PCM in late 2012 and further additions </a:t>
            </a:r>
            <a:r>
              <a:rPr sz="1000" b="1" dirty="0">
                <a:latin typeface="Arial"/>
                <a:cs typeface="Arial"/>
              </a:rPr>
              <a:t>by </a:t>
            </a:r>
            <a:r>
              <a:rPr sz="1000" b="1" spc="-5" dirty="0">
                <a:latin typeface="Arial"/>
                <a:cs typeface="Arial"/>
              </a:rPr>
              <a:t>Bornemann,  Leistritz, and Netzsch in 2013 </a:t>
            </a:r>
            <a:r>
              <a:rPr sz="1000" b="1" dirty="0">
                <a:latin typeface="Arial"/>
                <a:cs typeface="Arial"/>
              </a:rPr>
              <a:t>will </a:t>
            </a:r>
            <a:r>
              <a:rPr sz="1000" b="1" spc="-5" dirty="0">
                <a:latin typeface="Arial"/>
                <a:cs typeface="Arial"/>
              </a:rPr>
              <a:t>keep utilization levels at or under 85% and avoid major  backlog buildup for all </a:t>
            </a:r>
            <a:r>
              <a:rPr sz="1000" b="1" dirty="0">
                <a:latin typeface="Arial"/>
                <a:cs typeface="Arial"/>
              </a:rPr>
              <a:t>but </a:t>
            </a:r>
            <a:r>
              <a:rPr sz="1000" b="1" spc="-5" dirty="0">
                <a:latin typeface="Arial"/>
                <a:cs typeface="Arial"/>
              </a:rPr>
              <a:t>the largest</a:t>
            </a:r>
            <a:r>
              <a:rPr sz="1000" b="1" spc="2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units.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  <a:spcBef>
                <a:spcPts val="5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top Progressing Cavity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manufacturers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are: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imes New Roman"/>
              <a:cs typeface="Times New Roman"/>
            </a:endParaRPr>
          </a:p>
          <a:p>
            <a:pPr marL="583565" lvl="3" indent="-227965">
              <a:lnSpc>
                <a:spcPct val="100000"/>
              </a:lnSpc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Colfax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NOV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Bornemann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(ITT)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Flowserve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dirty="0">
                <a:latin typeface="Arial"/>
                <a:cs typeface="Arial"/>
              </a:rPr>
              <a:t>Europump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PCM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dirty="0">
                <a:latin typeface="Arial"/>
                <a:cs typeface="Arial"/>
              </a:rPr>
              <a:t>Weir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Netzsch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Leistritz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Shengli Oilfield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Highland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8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NOV and PCM added </a:t>
            </a:r>
            <a:r>
              <a:rPr sz="1000" dirty="0">
                <a:latin typeface="Arial"/>
                <a:cs typeface="Arial"/>
              </a:rPr>
              <a:t>capacity for </a:t>
            </a:r>
            <a:r>
              <a:rPr sz="1000" spc="-5" dirty="0">
                <a:latin typeface="Arial"/>
                <a:cs typeface="Arial"/>
              </a:rPr>
              <a:t>bottleneck components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late 2012, rotors and nitrile stators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NOV and </a:t>
            </a:r>
            <a:r>
              <a:rPr sz="1000" dirty="0">
                <a:latin typeface="Arial"/>
                <a:cs typeface="Arial"/>
              </a:rPr>
              <a:t>rotors </a:t>
            </a:r>
            <a:r>
              <a:rPr sz="1000" spc="-5" dirty="0">
                <a:latin typeface="Arial"/>
                <a:cs typeface="Arial"/>
              </a:rPr>
              <a:t>alone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PCM. Both expansions were in Texas. NOV’s rotor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expansion  took place in Marble Falls, while its Houston plant makes the stators. PCM’s rotor machining plant  (which also does </a:t>
            </a:r>
            <a:r>
              <a:rPr sz="1000" dirty="0">
                <a:latin typeface="Arial"/>
                <a:cs typeface="Arial"/>
              </a:rPr>
              <a:t>assembly for </a:t>
            </a:r>
            <a:r>
              <a:rPr sz="1000" spc="-5" dirty="0">
                <a:latin typeface="Arial"/>
                <a:cs typeface="Arial"/>
              </a:rPr>
              <a:t>US orders),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also in Houston. </a:t>
            </a:r>
            <a:r>
              <a:rPr sz="1000" dirty="0">
                <a:latin typeface="Arial"/>
                <a:cs typeface="Arial"/>
              </a:rPr>
              <a:t>While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additions  themselves </a:t>
            </a:r>
            <a:r>
              <a:rPr sz="1000" spc="-10" dirty="0">
                <a:latin typeface="Arial"/>
                <a:cs typeface="Arial"/>
              </a:rPr>
              <a:t>were </a:t>
            </a:r>
            <a:r>
              <a:rPr sz="1000" spc="-5" dirty="0">
                <a:latin typeface="Arial"/>
                <a:cs typeface="Arial"/>
              </a:rPr>
              <a:t>small, </a:t>
            </a:r>
            <a:r>
              <a:rPr sz="1000" dirty="0">
                <a:latin typeface="Arial"/>
                <a:cs typeface="Arial"/>
              </a:rPr>
              <a:t>these </a:t>
            </a:r>
            <a:r>
              <a:rPr sz="1000" spc="-5" dirty="0">
                <a:latin typeface="Arial"/>
                <a:cs typeface="Arial"/>
              </a:rPr>
              <a:t>are typically the components that add lead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time.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120269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11: </a:t>
            </a:r>
            <a:r>
              <a:rPr sz="1000" b="1" dirty="0">
                <a:latin typeface="Arial"/>
                <a:cs typeface="Arial"/>
              </a:rPr>
              <a:t>Capacity Margin </a:t>
            </a:r>
            <a:r>
              <a:rPr sz="1000" b="1" spc="-5" dirty="0">
                <a:latin typeface="Arial"/>
                <a:cs typeface="Arial"/>
              </a:rPr>
              <a:t>- Progressing </a:t>
            </a:r>
            <a:r>
              <a:rPr sz="1000" b="1" dirty="0">
                <a:latin typeface="Arial"/>
                <a:cs typeface="Arial"/>
              </a:rPr>
              <a:t>Cavity</a:t>
            </a:r>
            <a:r>
              <a:rPr sz="1000" b="1" spc="-3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53186" y="6972914"/>
            <a:ext cx="4845685" cy="2531110"/>
          </a:xfrm>
          <a:custGeom>
            <a:avLst/>
            <a:gdLst/>
            <a:ahLst/>
            <a:cxnLst/>
            <a:rect l="l" t="t" r="r" b="b"/>
            <a:pathLst>
              <a:path w="4845685" h="2531109">
                <a:moveTo>
                  <a:pt x="0" y="2530760"/>
                </a:moveTo>
                <a:lnTo>
                  <a:pt x="4845226" y="2530760"/>
                </a:lnTo>
                <a:lnTo>
                  <a:pt x="4845226" y="0"/>
                </a:lnTo>
                <a:lnTo>
                  <a:pt x="0" y="0"/>
                </a:lnTo>
                <a:lnTo>
                  <a:pt x="0" y="253076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98532" y="7982764"/>
            <a:ext cx="0" cy="967740"/>
          </a:xfrm>
          <a:custGeom>
            <a:avLst/>
            <a:gdLst/>
            <a:ahLst/>
            <a:cxnLst/>
            <a:rect l="l" t="t" r="r" b="b"/>
            <a:pathLst>
              <a:path h="967740">
                <a:moveTo>
                  <a:pt x="0" y="0"/>
                </a:moveTo>
                <a:lnTo>
                  <a:pt x="0" y="967311"/>
                </a:lnTo>
              </a:path>
            </a:pathLst>
          </a:custGeom>
          <a:ln w="2440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77074" y="7979722"/>
            <a:ext cx="0" cy="970915"/>
          </a:xfrm>
          <a:custGeom>
            <a:avLst/>
            <a:gdLst/>
            <a:ahLst/>
            <a:cxnLst/>
            <a:rect l="l" t="t" r="r" b="b"/>
            <a:pathLst>
              <a:path h="970915">
                <a:moveTo>
                  <a:pt x="0" y="0"/>
                </a:moveTo>
                <a:lnTo>
                  <a:pt x="0" y="970352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67055" y="8008619"/>
            <a:ext cx="0" cy="941705"/>
          </a:xfrm>
          <a:custGeom>
            <a:avLst/>
            <a:gdLst/>
            <a:ahLst/>
            <a:cxnLst/>
            <a:rect l="l" t="t" r="r" b="b"/>
            <a:pathLst>
              <a:path h="941704">
                <a:moveTo>
                  <a:pt x="0" y="0"/>
                </a:moveTo>
                <a:lnTo>
                  <a:pt x="0" y="941456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57035" y="8017744"/>
            <a:ext cx="0" cy="932815"/>
          </a:xfrm>
          <a:custGeom>
            <a:avLst/>
            <a:gdLst/>
            <a:ahLst/>
            <a:cxnLst/>
            <a:rect l="l" t="t" r="r" b="b"/>
            <a:pathLst>
              <a:path h="932815">
                <a:moveTo>
                  <a:pt x="0" y="0"/>
                </a:moveTo>
                <a:lnTo>
                  <a:pt x="0" y="932330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48541" y="8020786"/>
            <a:ext cx="0" cy="929640"/>
          </a:xfrm>
          <a:custGeom>
            <a:avLst/>
            <a:gdLst/>
            <a:ahLst/>
            <a:cxnLst/>
            <a:rect l="l" t="t" r="r" b="b"/>
            <a:pathLst>
              <a:path h="929640">
                <a:moveTo>
                  <a:pt x="0" y="0"/>
                </a:moveTo>
                <a:lnTo>
                  <a:pt x="0" y="929288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38522" y="8025348"/>
            <a:ext cx="0" cy="925194"/>
          </a:xfrm>
          <a:custGeom>
            <a:avLst/>
            <a:gdLst/>
            <a:ahLst/>
            <a:cxnLst/>
            <a:rect l="l" t="t" r="r" b="b"/>
            <a:pathLst>
              <a:path h="925195">
                <a:moveTo>
                  <a:pt x="0" y="0"/>
                </a:moveTo>
                <a:lnTo>
                  <a:pt x="0" y="924726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28502" y="8011661"/>
            <a:ext cx="0" cy="938530"/>
          </a:xfrm>
          <a:custGeom>
            <a:avLst/>
            <a:gdLst/>
            <a:ahLst/>
            <a:cxnLst/>
            <a:rect l="l" t="t" r="r" b="b"/>
            <a:pathLst>
              <a:path h="938529">
                <a:moveTo>
                  <a:pt x="0" y="0"/>
                </a:moveTo>
                <a:lnTo>
                  <a:pt x="0" y="938414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20008" y="7999493"/>
            <a:ext cx="0" cy="950594"/>
          </a:xfrm>
          <a:custGeom>
            <a:avLst/>
            <a:gdLst/>
            <a:ahLst/>
            <a:cxnLst/>
            <a:rect l="l" t="t" r="r" b="b"/>
            <a:pathLst>
              <a:path h="950595">
                <a:moveTo>
                  <a:pt x="0" y="0"/>
                </a:moveTo>
                <a:lnTo>
                  <a:pt x="0" y="950581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09988" y="7984285"/>
            <a:ext cx="0" cy="965835"/>
          </a:xfrm>
          <a:custGeom>
            <a:avLst/>
            <a:gdLst/>
            <a:ahLst/>
            <a:cxnLst/>
            <a:rect l="l" t="t" r="r" b="b"/>
            <a:pathLst>
              <a:path h="965834">
                <a:moveTo>
                  <a:pt x="0" y="0"/>
                </a:moveTo>
                <a:lnTo>
                  <a:pt x="0" y="965790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99969" y="7969076"/>
            <a:ext cx="0" cy="981075"/>
          </a:xfrm>
          <a:custGeom>
            <a:avLst/>
            <a:gdLst/>
            <a:ahLst/>
            <a:cxnLst/>
            <a:rect l="l" t="t" r="r" b="b"/>
            <a:pathLst>
              <a:path h="981075">
                <a:moveTo>
                  <a:pt x="0" y="0"/>
                </a:moveTo>
                <a:lnTo>
                  <a:pt x="0" y="98099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91475" y="7953867"/>
            <a:ext cx="0" cy="996315"/>
          </a:xfrm>
          <a:custGeom>
            <a:avLst/>
            <a:gdLst/>
            <a:ahLst/>
            <a:cxnLst/>
            <a:rect l="l" t="t" r="r" b="b"/>
            <a:pathLst>
              <a:path h="996315">
                <a:moveTo>
                  <a:pt x="0" y="0"/>
                </a:moveTo>
                <a:lnTo>
                  <a:pt x="0" y="996208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481455" y="7937137"/>
            <a:ext cx="0" cy="1013460"/>
          </a:xfrm>
          <a:custGeom>
            <a:avLst/>
            <a:gdLst/>
            <a:ahLst/>
            <a:cxnLst/>
            <a:rect l="l" t="t" r="r" b="b"/>
            <a:pathLst>
              <a:path h="1013459">
                <a:moveTo>
                  <a:pt x="0" y="0"/>
                </a:moveTo>
                <a:lnTo>
                  <a:pt x="0" y="1012937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571436" y="7920408"/>
            <a:ext cx="0" cy="1029969"/>
          </a:xfrm>
          <a:custGeom>
            <a:avLst/>
            <a:gdLst/>
            <a:ahLst/>
            <a:cxnLst/>
            <a:rect l="l" t="t" r="r" b="b"/>
            <a:pathLst>
              <a:path h="1029970">
                <a:moveTo>
                  <a:pt x="0" y="0"/>
                </a:moveTo>
                <a:lnTo>
                  <a:pt x="0" y="1029667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62942" y="7903678"/>
            <a:ext cx="0" cy="1046480"/>
          </a:xfrm>
          <a:custGeom>
            <a:avLst/>
            <a:gdLst/>
            <a:ahLst/>
            <a:cxnLst/>
            <a:rect l="l" t="t" r="r" b="b"/>
            <a:pathLst>
              <a:path h="1046479">
                <a:moveTo>
                  <a:pt x="0" y="0"/>
                </a:moveTo>
                <a:lnTo>
                  <a:pt x="0" y="1046397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52922" y="7885427"/>
            <a:ext cx="0" cy="1064895"/>
          </a:xfrm>
          <a:custGeom>
            <a:avLst/>
            <a:gdLst/>
            <a:ahLst/>
            <a:cxnLst/>
            <a:rect l="l" t="t" r="r" b="b"/>
            <a:pathLst>
              <a:path h="1064895">
                <a:moveTo>
                  <a:pt x="0" y="0"/>
                </a:moveTo>
                <a:lnTo>
                  <a:pt x="0" y="1064648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842903" y="7867176"/>
            <a:ext cx="0" cy="1083310"/>
          </a:xfrm>
          <a:custGeom>
            <a:avLst/>
            <a:gdLst/>
            <a:ahLst/>
            <a:cxnLst/>
            <a:rect l="l" t="t" r="r" b="b"/>
            <a:pathLst>
              <a:path h="1083309">
                <a:moveTo>
                  <a:pt x="0" y="0"/>
                </a:moveTo>
                <a:lnTo>
                  <a:pt x="0" y="1082898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34409" y="7848926"/>
            <a:ext cx="0" cy="1101725"/>
          </a:xfrm>
          <a:custGeom>
            <a:avLst/>
            <a:gdLst/>
            <a:ahLst/>
            <a:cxnLst/>
            <a:rect l="l" t="t" r="r" b="b"/>
            <a:pathLst>
              <a:path h="1101725">
                <a:moveTo>
                  <a:pt x="0" y="0"/>
                </a:moveTo>
                <a:lnTo>
                  <a:pt x="0" y="110114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024389" y="7830675"/>
            <a:ext cx="0" cy="1119505"/>
          </a:xfrm>
          <a:custGeom>
            <a:avLst/>
            <a:gdLst/>
            <a:ahLst/>
            <a:cxnLst/>
            <a:rect l="l" t="t" r="r" b="b"/>
            <a:pathLst>
              <a:path h="1119504">
                <a:moveTo>
                  <a:pt x="0" y="0"/>
                </a:moveTo>
                <a:lnTo>
                  <a:pt x="0" y="1119400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14370" y="7812424"/>
            <a:ext cx="0" cy="1137920"/>
          </a:xfrm>
          <a:custGeom>
            <a:avLst/>
            <a:gdLst/>
            <a:ahLst/>
            <a:cxnLst/>
            <a:rect l="l" t="t" r="r" b="b"/>
            <a:pathLst>
              <a:path h="1137920">
                <a:moveTo>
                  <a:pt x="0" y="0"/>
                </a:moveTo>
                <a:lnTo>
                  <a:pt x="0" y="1137650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205875" y="7794173"/>
            <a:ext cx="0" cy="1156335"/>
          </a:xfrm>
          <a:custGeom>
            <a:avLst/>
            <a:gdLst/>
            <a:ahLst/>
            <a:cxnLst/>
            <a:rect l="l" t="t" r="r" b="b"/>
            <a:pathLst>
              <a:path h="1156334">
                <a:moveTo>
                  <a:pt x="0" y="0"/>
                </a:moveTo>
                <a:lnTo>
                  <a:pt x="0" y="1155901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295856" y="7775923"/>
            <a:ext cx="0" cy="1174750"/>
          </a:xfrm>
          <a:custGeom>
            <a:avLst/>
            <a:gdLst/>
            <a:ahLst/>
            <a:cxnLst/>
            <a:rect l="l" t="t" r="r" b="b"/>
            <a:pathLst>
              <a:path h="1174750">
                <a:moveTo>
                  <a:pt x="0" y="0"/>
                </a:moveTo>
                <a:lnTo>
                  <a:pt x="0" y="1174152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385836" y="7756151"/>
            <a:ext cx="0" cy="1194435"/>
          </a:xfrm>
          <a:custGeom>
            <a:avLst/>
            <a:gdLst/>
            <a:ahLst/>
            <a:cxnLst/>
            <a:rect l="l" t="t" r="r" b="b"/>
            <a:pathLst>
              <a:path h="1194434">
                <a:moveTo>
                  <a:pt x="0" y="0"/>
                </a:moveTo>
                <a:lnTo>
                  <a:pt x="0" y="1193923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477342" y="7736380"/>
            <a:ext cx="0" cy="1214120"/>
          </a:xfrm>
          <a:custGeom>
            <a:avLst/>
            <a:gdLst/>
            <a:ahLst/>
            <a:cxnLst/>
            <a:rect l="l" t="t" r="r" b="b"/>
            <a:pathLst>
              <a:path h="1214120">
                <a:moveTo>
                  <a:pt x="0" y="0"/>
                </a:moveTo>
                <a:lnTo>
                  <a:pt x="0" y="1213695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567323" y="7716608"/>
            <a:ext cx="0" cy="1233805"/>
          </a:xfrm>
          <a:custGeom>
            <a:avLst/>
            <a:gdLst/>
            <a:ahLst/>
            <a:cxnLst/>
            <a:rect l="l" t="t" r="r" b="b"/>
            <a:pathLst>
              <a:path h="1233804">
                <a:moveTo>
                  <a:pt x="0" y="0"/>
                </a:moveTo>
                <a:lnTo>
                  <a:pt x="0" y="1233466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657304" y="7696837"/>
            <a:ext cx="0" cy="1253490"/>
          </a:xfrm>
          <a:custGeom>
            <a:avLst/>
            <a:gdLst/>
            <a:ahLst/>
            <a:cxnLst/>
            <a:rect l="l" t="t" r="r" b="b"/>
            <a:pathLst>
              <a:path h="1253490">
                <a:moveTo>
                  <a:pt x="0" y="0"/>
                </a:moveTo>
                <a:lnTo>
                  <a:pt x="0" y="1253238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748809" y="7677065"/>
            <a:ext cx="0" cy="1273175"/>
          </a:xfrm>
          <a:custGeom>
            <a:avLst/>
            <a:gdLst/>
            <a:ahLst/>
            <a:cxnLst/>
            <a:rect l="l" t="t" r="r" b="b"/>
            <a:pathLst>
              <a:path h="1273175">
                <a:moveTo>
                  <a:pt x="0" y="0"/>
                </a:moveTo>
                <a:lnTo>
                  <a:pt x="0" y="127300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838790" y="7655773"/>
            <a:ext cx="0" cy="1294765"/>
          </a:xfrm>
          <a:custGeom>
            <a:avLst/>
            <a:gdLst/>
            <a:ahLst/>
            <a:cxnLst/>
            <a:rect l="l" t="t" r="r" b="b"/>
            <a:pathLst>
              <a:path h="1294765">
                <a:moveTo>
                  <a:pt x="0" y="0"/>
                </a:moveTo>
                <a:lnTo>
                  <a:pt x="0" y="1294302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928770" y="7636001"/>
            <a:ext cx="0" cy="1314450"/>
          </a:xfrm>
          <a:custGeom>
            <a:avLst/>
            <a:gdLst/>
            <a:ahLst/>
            <a:cxnLst/>
            <a:rect l="l" t="t" r="r" b="b"/>
            <a:pathLst>
              <a:path h="1314450">
                <a:moveTo>
                  <a:pt x="0" y="0"/>
                </a:moveTo>
                <a:lnTo>
                  <a:pt x="0" y="1314073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020276" y="7614708"/>
            <a:ext cx="0" cy="1335405"/>
          </a:xfrm>
          <a:custGeom>
            <a:avLst/>
            <a:gdLst/>
            <a:ahLst/>
            <a:cxnLst/>
            <a:rect l="l" t="t" r="r" b="b"/>
            <a:pathLst>
              <a:path h="1335404">
                <a:moveTo>
                  <a:pt x="0" y="0"/>
                </a:moveTo>
                <a:lnTo>
                  <a:pt x="0" y="1335366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10257" y="7591895"/>
            <a:ext cx="0" cy="1358265"/>
          </a:xfrm>
          <a:custGeom>
            <a:avLst/>
            <a:gdLst/>
            <a:ahLst/>
            <a:cxnLst/>
            <a:rect l="l" t="t" r="r" b="b"/>
            <a:pathLst>
              <a:path h="1358265">
                <a:moveTo>
                  <a:pt x="0" y="0"/>
                </a:moveTo>
                <a:lnTo>
                  <a:pt x="0" y="135817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200237" y="7570603"/>
            <a:ext cx="0" cy="1379855"/>
          </a:xfrm>
          <a:custGeom>
            <a:avLst/>
            <a:gdLst/>
            <a:ahLst/>
            <a:cxnLst/>
            <a:rect l="l" t="t" r="r" b="b"/>
            <a:pathLst>
              <a:path h="1379854">
                <a:moveTo>
                  <a:pt x="0" y="0"/>
                </a:moveTo>
                <a:lnTo>
                  <a:pt x="0" y="1379472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291743" y="7547789"/>
            <a:ext cx="0" cy="1402715"/>
          </a:xfrm>
          <a:custGeom>
            <a:avLst/>
            <a:gdLst/>
            <a:ahLst/>
            <a:cxnLst/>
            <a:rect l="l" t="t" r="r" b="b"/>
            <a:pathLst>
              <a:path h="1402715">
                <a:moveTo>
                  <a:pt x="0" y="0"/>
                </a:moveTo>
                <a:lnTo>
                  <a:pt x="0" y="1402285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336733" y="7339427"/>
            <a:ext cx="0" cy="1610995"/>
          </a:xfrm>
          <a:custGeom>
            <a:avLst/>
            <a:gdLst/>
            <a:ahLst/>
            <a:cxnLst/>
            <a:rect l="l" t="t" r="r" b="b"/>
            <a:pathLst>
              <a:path h="1610995">
                <a:moveTo>
                  <a:pt x="0" y="1610647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301656" y="8950075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2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301656" y="8413201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2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301656" y="7876302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2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301656" y="7339427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2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486331" y="7339427"/>
            <a:ext cx="0" cy="1610995"/>
          </a:xfrm>
          <a:custGeom>
            <a:avLst/>
            <a:gdLst/>
            <a:ahLst/>
            <a:cxnLst/>
            <a:rect l="l" t="t" r="r" b="b"/>
            <a:pathLst>
              <a:path h="1610995">
                <a:moveTo>
                  <a:pt x="0" y="1610647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451254" y="8950075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451254" y="8788861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451254" y="8627647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451254" y="8466432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451254" y="8306739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451254" y="8145499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451254" y="7984285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451254" y="7823070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451254" y="7661856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451254" y="7500642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451254" y="7339427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486331" y="8950075"/>
            <a:ext cx="2850515" cy="0"/>
          </a:xfrm>
          <a:custGeom>
            <a:avLst/>
            <a:gdLst/>
            <a:ahLst/>
            <a:cxnLst/>
            <a:rect l="l" t="t" r="r" b="b"/>
            <a:pathLst>
              <a:path w="2850515">
                <a:moveTo>
                  <a:pt x="0" y="0"/>
                </a:moveTo>
                <a:lnTo>
                  <a:pt x="285040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486331" y="8950075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667817" y="8950075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847778" y="8950075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029265" y="8950075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210751" y="8950075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390712" y="8950075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572199" y="8950075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753685" y="8950075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933646" y="8950075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115132" y="8950075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295094" y="8950075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476580" y="8950075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658066" y="8950075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838027" y="8950075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019513" y="8950075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201000" y="8950075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486229" y="8007859"/>
            <a:ext cx="2805430" cy="63500"/>
          </a:xfrm>
          <a:custGeom>
            <a:avLst/>
            <a:gdLst/>
            <a:ahLst/>
            <a:cxnLst/>
            <a:rect l="l" t="t" r="r" b="b"/>
            <a:pathLst>
              <a:path w="2805429" h="63500">
                <a:moveTo>
                  <a:pt x="0" y="63116"/>
                </a:moveTo>
                <a:lnTo>
                  <a:pt x="22619" y="62376"/>
                </a:lnTo>
                <a:lnTo>
                  <a:pt x="45238" y="61849"/>
                </a:lnTo>
                <a:lnTo>
                  <a:pt x="67857" y="60942"/>
                </a:lnTo>
                <a:lnTo>
                  <a:pt x="90476" y="59061"/>
                </a:lnTo>
                <a:lnTo>
                  <a:pt x="113100" y="55726"/>
                </a:lnTo>
                <a:lnTo>
                  <a:pt x="135728" y="51298"/>
                </a:lnTo>
                <a:lnTo>
                  <a:pt x="158349" y="46727"/>
                </a:lnTo>
                <a:lnTo>
                  <a:pt x="180952" y="42965"/>
                </a:lnTo>
                <a:lnTo>
                  <a:pt x="203562" y="40475"/>
                </a:lnTo>
                <a:lnTo>
                  <a:pt x="226196" y="38640"/>
                </a:lnTo>
                <a:lnTo>
                  <a:pt x="248831" y="37065"/>
                </a:lnTo>
                <a:lnTo>
                  <a:pt x="271441" y="35360"/>
                </a:lnTo>
                <a:lnTo>
                  <a:pt x="294051" y="33459"/>
                </a:lnTo>
                <a:lnTo>
                  <a:pt x="316685" y="31558"/>
                </a:lnTo>
                <a:lnTo>
                  <a:pt x="339320" y="29657"/>
                </a:lnTo>
                <a:lnTo>
                  <a:pt x="361930" y="27756"/>
                </a:lnTo>
                <a:lnTo>
                  <a:pt x="384522" y="25712"/>
                </a:lnTo>
                <a:lnTo>
                  <a:pt x="407127" y="23573"/>
                </a:lnTo>
                <a:lnTo>
                  <a:pt x="429755" y="21625"/>
                </a:lnTo>
                <a:lnTo>
                  <a:pt x="452419" y="20151"/>
                </a:lnTo>
                <a:lnTo>
                  <a:pt x="475011" y="19438"/>
                </a:lnTo>
                <a:lnTo>
                  <a:pt x="497616" y="19201"/>
                </a:lnTo>
                <a:lnTo>
                  <a:pt x="520244" y="19153"/>
                </a:lnTo>
                <a:lnTo>
                  <a:pt x="542908" y="19011"/>
                </a:lnTo>
                <a:lnTo>
                  <a:pt x="588105" y="18329"/>
                </a:lnTo>
                <a:lnTo>
                  <a:pt x="633397" y="17743"/>
                </a:lnTo>
                <a:lnTo>
                  <a:pt x="678594" y="17189"/>
                </a:lnTo>
                <a:lnTo>
                  <a:pt x="723886" y="16729"/>
                </a:lnTo>
                <a:lnTo>
                  <a:pt x="746476" y="16446"/>
                </a:lnTo>
                <a:lnTo>
                  <a:pt x="769067" y="16175"/>
                </a:lnTo>
                <a:lnTo>
                  <a:pt x="791657" y="15927"/>
                </a:lnTo>
                <a:lnTo>
                  <a:pt x="814248" y="15715"/>
                </a:lnTo>
                <a:lnTo>
                  <a:pt x="836912" y="15432"/>
                </a:lnTo>
                <a:lnTo>
                  <a:pt x="859540" y="15161"/>
                </a:lnTo>
                <a:lnTo>
                  <a:pt x="882144" y="14913"/>
                </a:lnTo>
                <a:lnTo>
                  <a:pt x="904737" y="14701"/>
                </a:lnTo>
                <a:lnTo>
                  <a:pt x="927400" y="14416"/>
                </a:lnTo>
                <a:lnTo>
                  <a:pt x="950029" y="14131"/>
                </a:lnTo>
                <a:lnTo>
                  <a:pt x="972633" y="13846"/>
                </a:lnTo>
                <a:lnTo>
                  <a:pt x="995226" y="13561"/>
                </a:lnTo>
                <a:lnTo>
                  <a:pt x="1017889" y="13371"/>
                </a:lnTo>
                <a:lnTo>
                  <a:pt x="1040518" y="13181"/>
                </a:lnTo>
                <a:lnTo>
                  <a:pt x="1063122" y="12990"/>
                </a:lnTo>
                <a:lnTo>
                  <a:pt x="1085714" y="12800"/>
                </a:lnTo>
                <a:lnTo>
                  <a:pt x="1108325" y="12610"/>
                </a:lnTo>
                <a:lnTo>
                  <a:pt x="1130959" y="12420"/>
                </a:lnTo>
                <a:lnTo>
                  <a:pt x="1153593" y="12230"/>
                </a:lnTo>
                <a:lnTo>
                  <a:pt x="1176203" y="12040"/>
                </a:lnTo>
                <a:lnTo>
                  <a:pt x="1198814" y="11850"/>
                </a:lnTo>
                <a:lnTo>
                  <a:pt x="1221448" y="11660"/>
                </a:lnTo>
                <a:lnTo>
                  <a:pt x="1244082" y="11470"/>
                </a:lnTo>
                <a:lnTo>
                  <a:pt x="1266692" y="11279"/>
                </a:lnTo>
                <a:lnTo>
                  <a:pt x="1289303" y="11089"/>
                </a:lnTo>
                <a:lnTo>
                  <a:pt x="1311937" y="10899"/>
                </a:lnTo>
                <a:lnTo>
                  <a:pt x="1334571" y="10709"/>
                </a:lnTo>
                <a:lnTo>
                  <a:pt x="1357181" y="10519"/>
                </a:lnTo>
                <a:lnTo>
                  <a:pt x="1379792" y="10331"/>
                </a:lnTo>
                <a:lnTo>
                  <a:pt x="1402426" y="10155"/>
                </a:lnTo>
                <a:lnTo>
                  <a:pt x="1425060" y="10002"/>
                </a:lnTo>
                <a:lnTo>
                  <a:pt x="1447670" y="9885"/>
                </a:lnTo>
                <a:lnTo>
                  <a:pt x="1470263" y="9695"/>
                </a:lnTo>
                <a:lnTo>
                  <a:pt x="1492867" y="9505"/>
                </a:lnTo>
                <a:lnTo>
                  <a:pt x="1515495" y="9315"/>
                </a:lnTo>
                <a:lnTo>
                  <a:pt x="1538159" y="9125"/>
                </a:lnTo>
                <a:lnTo>
                  <a:pt x="1560752" y="8935"/>
                </a:lnTo>
                <a:lnTo>
                  <a:pt x="1583356" y="8745"/>
                </a:lnTo>
                <a:lnTo>
                  <a:pt x="1605984" y="8555"/>
                </a:lnTo>
                <a:lnTo>
                  <a:pt x="1628648" y="8364"/>
                </a:lnTo>
                <a:lnTo>
                  <a:pt x="1651241" y="8174"/>
                </a:lnTo>
                <a:lnTo>
                  <a:pt x="1673845" y="7984"/>
                </a:lnTo>
                <a:lnTo>
                  <a:pt x="1696473" y="7794"/>
                </a:lnTo>
                <a:lnTo>
                  <a:pt x="1719137" y="7604"/>
                </a:lnTo>
                <a:lnTo>
                  <a:pt x="1741730" y="7414"/>
                </a:lnTo>
                <a:lnTo>
                  <a:pt x="1764334" y="7224"/>
                </a:lnTo>
                <a:lnTo>
                  <a:pt x="1786962" y="7034"/>
                </a:lnTo>
                <a:lnTo>
                  <a:pt x="1809626" y="6844"/>
                </a:lnTo>
                <a:lnTo>
                  <a:pt x="1832217" y="6727"/>
                </a:lnTo>
                <a:lnTo>
                  <a:pt x="1854807" y="6574"/>
                </a:lnTo>
                <a:lnTo>
                  <a:pt x="1899988" y="6210"/>
                </a:lnTo>
                <a:lnTo>
                  <a:pt x="1945280" y="5830"/>
                </a:lnTo>
                <a:lnTo>
                  <a:pt x="1990477" y="5449"/>
                </a:lnTo>
                <a:lnTo>
                  <a:pt x="2013141" y="5259"/>
                </a:lnTo>
                <a:lnTo>
                  <a:pt x="2035769" y="5069"/>
                </a:lnTo>
                <a:lnTo>
                  <a:pt x="2058373" y="4879"/>
                </a:lnTo>
                <a:lnTo>
                  <a:pt x="2080966" y="4689"/>
                </a:lnTo>
                <a:lnTo>
                  <a:pt x="2103630" y="4519"/>
                </a:lnTo>
                <a:lnTo>
                  <a:pt x="2126258" y="4372"/>
                </a:lnTo>
                <a:lnTo>
                  <a:pt x="2148862" y="4226"/>
                </a:lnTo>
                <a:lnTo>
                  <a:pt x="2171455" y="4055"/>
                </a:lnTo>
                <a:lnTo>
                  <a:pt x="2194065" y="3885"/>
                </a:lnTo>
                <a:lnTo>
                  <a:pt x="2216699" y="3738"/>
                </a:lnTo>
                <a:lnTo>
                  <a:pt x="2239333" y="3592"/>
                </a:lnTo>
                <a:lnTo>
                  <a:pt x="2261944" y="3422"/>
                </a:lnTo>
                <a:lnTo>
                  <a:pt x="2284554" y="3251"/>
                </a:lnTo>
                <a:lnTo>
                  <a:pt x="2307188" y="3105"/>
                </a:lnTo>
                <a:lnTo>
                  <a:pt x="2329822" y="2958"/>
                </a:lnTo>
                <a:lnTo>
                  <a:pt x="2352433" y="2788"/>
                </a:lnTo>
                <a:lnTo>
                  <a:pt x="2375043" y="2617"/>
                </a:lnTo>
                <a:lnTo>
                  <a:pt x="2397677" y="2471"/>
                </a:lnTo>
                <a:lnTo>
                  <a:pt x="2420311" y="2324"/>
                </a:lnTo>
                <a:lnTo>
                  <a:pt x="2442922" y="2154"/>
                </a:lnTo>
                <a:lnTo>
                  <a:pt x="2465532" y="2039"/>
                </a:lnTo>
                <a:lnTo>
                  <a:pt x="2488166" y="1901"/>
                </a:lnTo>
                <a:lnTo>
                  <a:pt x="2510800" y="1762"/>
                </a:lnTo>
                <a:lnTo>
                  <a:pt x="2533411" y="1647"/>
                </a:lnTo>
                <a:lnTo>
                  <a:pt x="2556003" y="1477"/>
                </a:lnTo>
                <a:lnTo>
                  <a:pt x="2578608" y="1330"/>
                </a:lnTo>
                <a:lnTo>
                  <a:pt x="2601236" y="1184"/>
                </a:lnTo>
                <a:lnTo>
                  <a:pt x="2623900" y="1013"/>
                </a:lnTo>
                <a:lnTo>
                  <a:pt x="2646492" y="899"/>
                </a:lnTo>
                <a:lnTo>
                  <a:pt x="2669096" y="760"/>
                </a:lnTo>
                <a:lnTo>
                  <a:pt x="2691725" y="621"/>
                </a:lnTo>
                <a:lnTo>
                  <a:pt x="2714389" y="506"/>
                </a:lnTo>
                <a:lnTo>
                  <a:pt x="2736981" y="338"/>
                </a:lnTo>
                <a:lnTo>
                  <a:pt x="2759585" y="205"/>
                </a:lnTo>
                <a:lnTo>
                  <a:pt x="2782214" y="97"/>
                </a:lnTo>
                <a:lnTo>
                  <a:pt x="2804878" y="0"/>
                </a:lnTo>
              </a:path>
            </a:pathLst>
          </a:custGeom>
          <a:ln w="12167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5436500" y="7798503"/>
            <a:ext cx="24130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9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5436500" y="7260995"/>
            <a:ext cx="305435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0%</a:t>
            </a:r>
            <a:endParaRPr sz="9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2134034" y="7260995"/>
            <a:ext cx="792480" cy="1887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30225" algn="ctr"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  <a:p>
            <a:pPr marR="466725" algn="ctr">
              <a:lnSpc>
                <a:spcPct val="100000"/>
              </a:lnSpc>
              <a:spcBef>
                <a:spcPts val="190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$90</a:t>
            </a:r>
            <a:endParaRPr sz="900">
              <a:latin typeface="Arial"/>
              <a:cs typeface="Arial"/>
            </a:endParaRPr>
          </a:p>
          <a:p>
            <a:pPr marR="466725" algn="ctr">
              <a:lnSpc>
                <a:spcPct val="100000"/>
              </a:lnSpc>
              <a:spcBef>
                <a:spcPts val="190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$80</a:t>
            </a:r>
            <a:endParaRPr sz="900">
              <a:latin typeface="Arial"/>
              <a:cs typeface="Arial"/>
            </a:endParaRPr>
          </a:p>
          <a:p>
            <a:pPr marR="466725" algn="ctr">
              <a:lnSpc>
                <a:spcPct val="100000"/>
              </a:lnSpc>
              <a:spcBef>
                <a:spcPts val="190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$70</a:t>
            </a:r>
            <a:endParaRPr sz="900">
              <a:latin typeface="Arial"/>
              <a:cs typeface="Arial"/>
            </a:endParaRPr>
          </a:p>
          <a:p>
            <a:pPr marR="466725" algn="ctr">
              <a:lnSpc>
                <a:spcPct val="100000"/>
              </a:lnSpc>
              <a:spcBef>
                <a:spcPts val="190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$60</a:t>
            </a:r>
            <a:endParaRPr sz="900">
              <a:latin typeface="Arial"/>
              <a:cs typeface="Arial"/>
            </a:endParaRPr>
          </a:p>
          <a:p>
            <a:pPr marR="466725" algn="ctr">
              <a:lnSpc>
                <a:spcPct val="100000"/>
              </a:lnSpc>
              <a:spcBef>
                <a:spcPts val="190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$50</a:t>
            </a:r>
            <a:endParaRPr sz="900">
              <a:latin typeface="Arial"/>
              <a:cs typeface="Arial"/>
            </a:endParaRPr>
          </a:p>
          <a:p>
            <a:pPr marR="466725" algn="ctr">
              <a:lnSpc>
                <a:spcPct val="100000"/>
              </a:lnSpc>
              <a:spcBef>
                <a:spcPts val="18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$40</a:t>
            </a:r>
            <a:endParaRPr sz="900">
              <a:latin typeface="Arial"/>
              <a:cs typeface="Arial"/>
            </a:endParaRPr>
          </a:p>
          <a:p>
            <a:pPr marR="466725" algn="ctr">
              <a:lnSpc>
                <a:spcPct val="100000"/>
              </a:lnSpc>
              <a:spcBef>
                <a:spcPts val="18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$30</a:t>
            </a:r>
            <a:endParaRPr sz="900">
              <a:latin typeface="Arial"/>
              <a:cs typeface="Arial"/>
            </a:endParaRPr>
          </a:p>
          <a:p>
            <a:pPr marR="466725" algn="ctr">
              <a:lnSpc>
                <a:spcPct val="100000"/>
              </a:lnSpc>
              <a:spcBef>
                <a:spcPts val="18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$20</a:t>
            </a:r>
            <a:endParaRPr sz="900">
              <a:latin typeface="Arial"/>
              <a:cs typeface="Arial"/>
            </a:endParaRPr>
          </a:p>
          <a:p>
            <a:pPr marR="466725" algn="ctr">
              <a:lnSpc>
                <a:spcPct val="100000"/>
              </a:lnSpc>
              <a:spcBef>
                <a:spcPts val="18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$10</a:t>
            </a:r>
            <a:endParaRPr sz="900">
              <a:latin typeface="Arial"/>
              <a:cs typeface="Arial"/>
            </a:endParaRPr>
          </a:p>
          <a:p>
            <a:pPr marR="401320" algn="ctr">
              <a:lnSpc>
                <a:spcPts val="1075"/>
              </a:lnSpc>
              <a:spcBef>
                <a:spcPts val="185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$0</a:t>
            </a:r>
            <a:endParaRPr sz="900">
              <a:latin typeface="Arial"/>
              <a:cs typeface="Arial"/>
            </a:endParaRPr>
          </a:p>
          <a:p>
            <a:pPr marL="196850">
              <a:lnSpc>
                <a:spcPts val="1075"/>
              </a:lnSpc>
              <a:tabLst>
                <a:tab pos="650875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13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900" b="1" spc="5" dirty="0">
                <a:solidFill>
                  <a:srgbClr val="404040"/>
                </a:solidFill>
                <a:latin typeface="Arial"/>
                <a:cs typeface="Arial"/>
              </a:rPr>
              <a:t>Q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	14</a:t>
            </a:r>
            <a:endParaRPr sz="9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3871371" y="9009460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4233454" y="9009460"/>
            <a:ext cx="50292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361950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18	19</a:t>
            </a:r>
            <a:endParaRPr sz="9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957620" y="9009460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5436500" y="8067641"/>
            <a:ext cx="626745" cy="944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7340" marR="5080" indent="-114935">
              <a:lnSpc>
                <a:spcPts val="800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U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l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iz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at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n  Rate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9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70%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50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50%</a:t>
            </a:r>
            <a:endParaRPr sz="9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405344" y="7818215"/>
            <a:ext cx="523875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6675" marR="73025" indent="1270" algn="ctr">
              <a:lnSpc>
                <a:spcPts val="800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Ca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p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ac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y  Margin  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(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m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l</a:t>
            </a:r>
            <a:endParaRPr sz="700">
              <a:latin typeface="Arial"/>
              <a:cs typeface="Arial"/>
            </a:endParaRPr>
          </a:p>
          <a:p>
            <a:pPr marR="6985" algn="ctr">
              <a:lnSpc>
                <a:spcPts val="765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$M</a:t>
            </a:r>
            <a:r>
              <a:rPr sz="700" b="1" spc="-9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USD</a:t>
            </a:r>
            <a:endParaRPr sz="700">
              <a:latin typeface="Arial"/>
              <a:cs typeface="Arial"/>
            </a:endParaRPr>
          </a:p>
          <a:p>
            <a:pPr marR="5080" algn="ctr">
              <a:lnSpc>
                <a:spcPts val="819"/>
              </a:lnSpc>
            </a:pP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per</a:t>
            </a:r>
            <a:r>
              <a:rPr sz="700" b="1" spc="-8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Quarter)</a:t>
            </a:r>
            <a:endParaRPr sz="70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2702894" y="9391129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4015" y="0"/>
                </a:lnTo>
              </a:path>
            </a:pathLst>
          </a:custGeom>
          <a:ln w="51710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2973726" y="9009460"/>
            <a:ext cx="748030" cy="436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535" algn="ctr">
              <a:lnSpc>
                <a:spcPct val="100000"/>
              </a:lnSpc>
              <a:tabLst>
                <a:tab pos="451484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15	16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R="5080" algn="ctr">
              <a:lnSpc>
                <a:spcPct val="10000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Capacity</a:t>
            </a:r>
            <a:r>
              <a:rPr sz="800" spc="-5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Margin</a:t>
            </a:r>
            <a:endParaRPr sz="800">
              <a:latin typeface="Arial"/>
              <a:cs typeface="Arial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4041928" y="9391128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4015" y="0"/>
                </a:lnTo>
              </a:path>
            </a:pathLst>
          </a:custGeom>
          <a:ln w="12167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/>
          <p:nvPr/>
        </p:nvSpPr>
        <p:spPr>
          <a:xfrm>
            <a:off x="4313394" y="9322076"/>
            <a:ext cx="696595" cy="1231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Utilization</a:t>
            </a:r>
            <a:r>
              <a:rPr sz="800" spc="-5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Rate</a:t>
            </a:r>
            <a:endParaRPr sz="800">
              <a:latin typeface="Arial"/>
              <a:cs typeface="Arial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1353186" y="6972913"/>
            <a:ext cx="4845685" cy="2531110"/>
          </a:xfrm>
          <a:custGeom>
            <a:avLst/>
            <a:gdLst/>
            <a:ahLst/>
            <a:cxnLst/>
            <a:rect l="l" t="t" r="r" b="b"/>
            <a:pathLst>
              <a:path w="4845685" h="2531109">
                <a:moveTo>
                  <a:pt x="0" y="2530760"/>
                </a:moveTo>
                <a:lnTo>
                  <a:pt x="4845226" y="2530760"/>
                </a:lnTo>
                <a:lnTo>
                  <a:pt x="4845226" y="0"/>
                </a:lnTo>
                <a:lnTo>
                  <a:pt x="0" y="0"/>
                </a:lnTo>
                <a:lnTo>
                  <a:pt x="0" y="253076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37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7946"/>
            <a:ext cx="5640705" cy="4155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42265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Industry utilization rates </a:t>
            </a:r>
            <a:r>
              <a:rPr sz="100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83% in </a:t>
            </a:r>
            <a:r>
              <a:rPr sz="1000" dirty="0">
                <a:latin typeface="Arial"/>
                <a:cs typeface="Arial"/>
              </a:rPr>
              <a:t>2013, </a:t>
            </a:r>
            <a:r>
              <a:rPr sz="1000" spc="-5" dirty="0">
                <a:latin typeface="Arial"/>
                <a:cs typeface="Arial"/>
              </a:rPr>
              <a:t>overall low enough to avoid substantial wait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1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queue </a:t>
            </a:r>
            <a:r>
              <a:rPr sz="1000" dirty="0">
                <a:latin typeface="Arial"/>
                <a:cs typeface="Arial"/>
              </a:rPr>
              <a:t>for all </a:t>
            </a:r>
            <a:r>
              <a:rPr sz="1000" spc="-5" dirty="0">
                <a:latin typeface="Arial"/>
                <a:cs typeface="Arial"/>
              </a:rPr>
              <a:t>but the largest orders </a:t>
            </a:r>
            <a:r>
              <a:rPr sz="1000" dirty="0">
                <a:latin typeface="Arial"/>
                <a:cs typeface="Arial"/>
              </a:rPr>
              <a:t>(more </a:t>
            </a:r>
            <a:r>
              <a:rPr sz="1000" spc="-5" dirty="0">
                <a:latin typeface="Arial"/>
                <a:cs typeface="Arial"/>
              </a:rPr>
              <a:t>than 20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units).</a:t>
            </a:r>
            <a:endParaRPr sz="1000">
              <a:latin typeface="Arial"/>
              <a:cs typeface="Arial"/>
            </a:endParaRPr>
          </a:p>
          <a:p>
            <a:pPr marL="469265" marR="5080" indent="-227965">
              <a:lnSpc>
                <a:spcPct val="144000"/>
              </a:lnSpc>
              <a:spcBef>
                <a:spcPts val="66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NOV’s Mono unit, the one that </a:t>
            </a:r>
            <a:r>
              <a:rPr sz="1000" dirty="0">
                <a:latin typeface="Arial"/>
                <a:cs typeface="Arial"/>
              </a:rPr>
              <a:t>makes </a:t>
            </a:r>
            <a:r>
              <a:rPr sz="1000" spc="-5" dirty="0">
                <a:latin typeface="Arial"/>
                <a:cs typeface="Arial"/>
              </a:rPr>
              <a:t>progressing </a:t>
            </a:r>
            <a:r>
              <a:rPr sz="1000" dirty="0">
                <a:latin typeface="Arial"/>
                <a:cs typeface="Arial"/>
              </a:rPr>
              <a:t>cavity pumps,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80% utilized. Prior to  adding </a:t>
            </a:r>
            <a:r>
              <a:rPr sz="1000" dirty="0">
                <a:latin typeface="Arial"/>
                <a:cs typeface="Arial"/>
              </a:rPr>
              <a:t>rotor </a:t>
            </a:r>
            <a:r>
              <a:rPr sz="1000" spc="-5" dirty="0">
                <a:latin typeface="Arial"/>
                <a:cs typeface="Arial"/>
              </a:rPr>
              <a:t>and stator lining capacity, that section of the unit’s operations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spc="-5" dirty="0">
                <a:latin typeface="Arial"/>
                <a:cs typeface="Arial"/>
              </a:rPr>
              <a:t>90% utilized,  compared to about 80%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assembly, but the expansion aligned the </a:t>
            </a:r>
            <a:r>
              <a:rPr sz="1000" spc="-10" dirty="0">
                <a:latin typeface="Arial"/>
                <a:cs typeface="Arial"/>
              </a:rPr>
              <a:t>two</a:t>
            </a:r>
            <a:r>
              <a:rPr sz="1000" spc="1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operations.</a:t>
            </a:r>
            <a:endParaRPr sz="1000">
              <a:latin typeface="Arial"/>
              <a:cs typeface="Arial"/>
            </a:endParaRPr>
          </a:p>
          <a:p>
            <a:pPr marL="469265" marR="51435" indent="-227965">
              <a:lnSpc>
                <a:spcPct val="143500"/>
              </a:lnSpc>
              <a:spcBef>
                <a:spcPts val="6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Colfax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85% utilized, a </a:t>
            </a:r>
            <a:r>
              <a:rPr sz="1000" dirty="0">
                <a:latin typeface="Arial"/>
                <a:cs typeface="Arial"/>
              </a:rPr>
              <a:t>rate </a:t>
            </a:r>
            <a:r>
              <a:rPr sz="1000" spc="-5" dirty="0">
                <a:latin typeface="Arial"/>
                <a:cs typeface="Arial"/>
              </a:rPr>
              <a:t>that has risen gradually from 80% in late 2011 </a:t>
            </a:r>
            <a:r>
              <a:rPr sz="1000" dirty="0">
                <a:latin typeface="Arial"/>
                <a:cs typeface="Arial"/>
              </a:rPr>
              <a:t>on major </a:t>
            </a:r>
            <a:r>
              <a:rPr sz="1000" spc="-5" dirty="0">
                <a:latin typeface="Arial"/>
                <a:cs typeface="Arial"/>
              </a:rPr>
              <a:t>new  orders.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firm targets utilization rates within a band </a:t>
            </a:r>
            <a:r>
              <a:rPr sz="100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80-90%,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plans to add </a:t>
            </a:r>
            <a:r>
              <a:rPr sz="1000" dirty="0">
                <a:latin typeface="Arial"/>
                <a:cs typeface="Arial"/>
              </a:rPr>
              <a:t>capacity  </a:t>
            </a:r>
            <a:r>
              <a:rPr sz="1000" spc="-5" dirty="0">
                <a:latin typeface="Arial"/>
                <a:cs typeface="Arial"/>
              </a:rPr>
              <a:t>before utilization rates </a:t>
            </a:r>
            <a:r>
              <a:rPr sz="1000" dirty="0">
                <a:latin typeface="Arial"/>
                <a:cs typeface="Arial"/>
              </a:rPr>
              <a:t>reach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90%.</a:t>
            </a:r>
            <a:endParaRPr sz="1000">
              <a:latin typeface="Arial"/>
              <a:cs typeface="Arial"/>
            </a:endParaRPr>
          </a:p>
          <a:p>
            <a:pPr marL="469265" marR="312420" indent="-227965">
              <a:lnSpc>
                <a:spcPct val="143300"/>
              </a:lnSpc>
              <a:spcBef>
                <a:spcPts val="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Bornemann’s </a:t>
            </a:r>
            <a:r>
              <a:rPr sz="1000" dirty="0">
                <a:latin typeface="Arial"/>
                <a:cs typeface="Arial"/>
              </a:rPr>
              <a:t>US </a:t>
            </a:r>
            <a:r>
              <a:rPr sz="1000" spc="-5" dirty="0">
                <a:latin typeface="Arial"/>
                <a:cs typeface="Arial"/>
              </a:rPr>
              <a:t>operations are 85% utilized, higher than the 80% utilization rate at its  German facilities due to an influx of orders from US shale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plays.</a:t>
            </a:r>
            <a:endParaRPr sz="1000">
              <a:latin typeface="Arial"/>
              <a:cs typeface="Arial"/>
            </a:endParaRPr>
          </a:p>
          <a:p>
            <a:pPr marL="469265" marR="482600" indent="-227965">
              <a:lnSpc>
                <a:spcPct val="144000"/>
              </a:lnSpc>
              <a:spcBef>
                <a:spcPts val="7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For Leistritz, the gap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even greater. It is 90% </a:t>
            </a:r>
            <a:r>
              <a:rPr sz="1000" dirty="0">
                <a:latin typeface="Arial"/>
                <a:cs typeface="Arial"/>
              </a:rPr>
              <a:t>utilized </a:t>
            </a:r>
            <a:r>
              <a:rPr sz="1000" spc="-5" dirty="0">
                <a:latin typeface="Arial"/>
                <a:cs typeface="Arial"/>
              </a:rPr>
              <a:t>in the </a:t>
            </a:r>
            <a:r>
              <a:rPr sz="1000" dirty="0">
                <a:latin typeface="Arial"/>
                <a:cs typeface="Arial"/>
              </a:rPr>
              <a:t>US </a:t>
            </a:r>
            <a:r>
              <a:rPr sz="1000" spc="-5" dirty="0">
                <a:latin typeface="Arial"/>
                <a:cs typeface="Arial"/>
              </a:rPr>
              <a:t>and 80% utilized in  Germany.</a:t>
            </a:r>
            <a:endParaRPr sz="1000">
              <a:latin typeface="Arial"/>
              <a:cs typeface="Arial"/>
            </a:endParaRPr>
          </a:p>
          <a:p>
            <a:pPr marL="469265" marR="157480" indent="-227965">
              <a:lnSpc>
                <a:spcPct val="143700"/>
              </a:lnSpc>
              <a:spcBef>
                <a:spcPts val="6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Chinese suppliers generally have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capacity available. Shengli Highland Oilfield  Equipment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80% utilized, on par with the lower range </a:t>
            </a:r>
            <a:r>
              <a:rPr sz="1000" dirty="0">
                <a:latin typeface="Arial"/>
                <a:cs typeface="Arial"/>
              </a:rPr>
              <a:t>for Western manufacturers, </a:t>
            </a:r>
            <a:r>
              <a:rPr sz="1000" spc="-5" dirty="0">
                <a:latin typeface="Arial"/>
                <a:cs typeface="Arial"/>
              </a:rPr>
              <a:t>while  Lilin, a smaller Chinese manufacturer that </a:t>
            </a:r>
            <a:r>
              <a:rPr sz="1000" dirty="0">
                <a:latin typeface="Arial"/>
                <a:cs typeface="Arial"/>
              </a:rPr>
              <a:t>makes </a:t>
            </a:r>
            <a:r>
              <a:rPr sz="1000" spc="-5" dirty="0">
                <a:latin typeface="Arial"/>
                <a:cs typeface="Arial"/>
              </a:rPr>
              <a:t>mostly downhole 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artificial lift, </a:t>
            </a:r>
            <a:r>
              <a:rPr sz="1000" spc="-10" dirty="0">
                <a:latin typeface="Arial"/>
                <a:cs typeface="Arial"/>
              </a:rPr>
              <a:t>is  </a:t>
            </a:r>
            <a:r>
              <a:rPr sz="1000" dirty="0">
                <a:latin typeface="Arial"/>
                <a:cs typeface="Arial"/>
              </a:rPr>
              <a:t>currently only </a:t>
            </a:r>
            <a:r>
              <a:rPr sz="1000" spc="-5" dirty="0">
                <a:latin typeface="Arial"/>
                <a:cs typeface="Arial"/>
              </a:rPr>
              <a:t>65%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utilized.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50">
              <a:latin typeface="Times New Roman"/>
              <a:cs typeface="Times New Roman"/>
            </a:endParaRPr>
          </a:p>
          <a:p>
            <a:pPr marL="1405890" marR="1065530" indent="-448945">
              <a:lnSpc>
                <a:spcPts val="115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8: Reported or Estimated Capacity Utilization Rates at  Selected Progressing </a:t>
            </a:r>
            <a:r>
              <a:rPr sz="1000" b="1" dirty="0">
                <a:latin typeface="Arial"/>
                <a:cs typeface="Arial"/>
              </a:rPr>
              <a:t>Cavity </a:t>
            </a:r>
            <a:r>
              <a:rPr sz="1000" b="1" spc="-5" dirty="0">
                <a:latin typeface="Arial"/>
                <a:cs typeface="Arial"/>
              </a:rPr>
              <a:t>Pump</a:t>
            </a:r>
            <a:r>
              <a:rPr sz="1000" b="1" spc="1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Suppliers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65402" y="5136768"/>
          <a:ext cx="4434840" cy="33750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5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00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89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7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6051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Company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1285" marB="0"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519430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Country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1285" marB="0"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380365" marR="179070" indent="-66040">
                        <a:lnSpc>
                          <a:spcPts val="1140"/>
                        </a:lnSpc>
                        <a:spcBef>
                          <a:spcPts val="48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Cu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rr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ent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Level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05740" marR="140970" indent="-19050">
                        <a:lnSpc>
                          <a:spcPts val="1140"/>
                        </a:lnSpc>
                        <a:spcBef>
                          <a:spcPts val="48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2-</a:t>
                      </a:r>
                      <a:r>
                        <a:rPr sz="1000" b="1" spc="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Forecast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272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NOV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11809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Malaysia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8257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Bornemann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50101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Germany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8257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75%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Bornemann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8605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28257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Colfax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Sweden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8257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6096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Weir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8605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8257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6096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PCM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5651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France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9113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85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6096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Leistritz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50101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Germany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8257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6096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Leistritz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8605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8257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Europump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54102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Canada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8257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80-85%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6096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Shengli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59753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China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8257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6096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1272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Lilin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753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China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8257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65%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70%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016304" y="8728709"/>
            <a:ext cx="5422900" cy="453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Bornemann, Leistritz, and Netzsch are adding </a:t>
            </a:r>
            <a:r>
              <a:rPr sz="1000" dirty="0">
                <a:latin typeface="Arial"/>
                <a:cs typeface="Arial"/>
              </a:rPr>
              <a:t>more capacity </a:t>
            </a:r>
            <a:r>
              <a:rPr sz="1000" spc="-5" dirty="0">
                <a:latin typeface="Arial"/>
                <a:cs typeface="Arial"/>
              </a:rPr>
              <a:t>in 2013, which will prevent </a:t>
            </a:r>
            <a:r>
              <a:rPr sz="1000" dirty="0">
                <a:latin typeface="Arial"/>
                <a:cs typeface="Arial"/>
              </a:rPr>
              <a:t>industry  </a:t>
            </a:r>
            <a:r>
              <a:rPr sz="1000" spc="-5" dirty="0">
                <a:latin typeface="Arial"/>
                <a:cs typeface="Arial"/>
              </a:rPr>
              <a:t>utilization rates from rising dramatically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near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term.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44904" y="847546"/>
            <a:ext cx="5401945" cy="2591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0665" marR="5080" indent="-227965">
              <a:lnSpc>
                <a:spcPct val="143700"/>
              </a:lnSpc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Bornemann, now part of </a:t>
            </a:r>
            <a:r>
              <a:rPr sz="1000" dirty="0">
                <a:latin typeface="Arial"/>
                <a:cs typeface="Arial"/>
              </a:rPr>
              <a:t>ITT,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adding headcount in </a:t>
            </a:r>
            <a:r>
              <a:rPr sz="1000" dirty="0">
                <a:latin typeface="Arial"/>
                <a:cs typeface="Arial"/>
              </a:rPr>
              <a:t>Germany </a:t>
            </a:r>
            <a:r>
              <a:rPr sz="1000" spc="-5" dirty="0">
                <a:latin typeface="Arial"/>
                <a:cs typeface="Arial"/>
              </a:rPr>
              <a:t>and expanding its plant </a:t>
            </a:r>
            <a:r>
              <a:rPr sz="100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China.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headcount addition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ongoing and will help </a:t>
            </a:r>
            <a:r>
              <a:rPr sz="1000" dirty="0">
                <a:latin typeface="Arial"/>
                <a:cs typeface="Arial"/>
              </a:rPr>
              <a:t>keep </a:t>
            </a:r>
            <a:r>
              <a:rPr sz="1000" spc="-5" dirty="0">
                <a:latin typeface="Arial"/>
                <a:cs typeface="Arial"/>
              </a:rPr>
              <a:t>up with new orders throughout  the </a:t>
            </a:r>
            <a:r>
              <a:rPr sz="1000" spc="-10" dirty="0">
                <a:latin typeface="Arial"/>
                <a:cs typeface="Arial"/>
              </a:rPr>
              <a:t>year.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Chinese expansion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add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5%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firm’s </a:t>
            </a:r>
            <a:r>
              <a:rPr sz="1000" spc="-5" dirty="0">
                <a:latin typeface="Arial"/>
                <a:cs typeface="Arial"/>
              </a:rPr>
              <a:t>overall </a:t>
            </a:r>
            <a:r>
              <a:rPr sz="1000" dirty="0">
                <a:latin typeface="Arial"/>
                <a:cs typeface="Arial"/>
              </a:rPr>
              <a:t>capacity for  </a:t>
            </a:r>
            <a:r>
              <a:rPr sz="1000" spc="-5" dirty="0">
                <a:latin typeface="Arial"/>
                <a:cs typeface="Arial"/>
              </a:rPr>
              <a:t>PCPs when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complete in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Q3.</a:t>
            </a:r>
            <a:endParaRPr sz="1000">
              <a:latin typeface="Arial"/>
              <a:cs typeface="Arial"/>
            </a:endParaRPr>
          </a:p>
          <a:p>
            <a:pPr marL="240665" marR="95250" indent="-227965" algn="just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Leistritz is adding 20k feet of manufacturing and warehouse space in New </a:t>
            </a:r>
            <a:r>
              <a:rPr sz="1000" dirty="0">
                <a:latin typeface="Arial"/>
                <a:cs typeface="Arial"/>
              </a:rPr>
              <a:t>Jersey </a:t>
            </a:r>
            <a:r>
              <a:rPr sz="1000" spc="-5" dirty="0">
                <a:latin typeface="Arial"/>
                <a:cs typeface="Arial"/>
              </a:rPr>
              <a:t>(US), to  cope with an influx of orders from US shale plays, </a:t>
            </a:r>
            <a:r>
              <a:rPr sz="1000" dirty="0">
                <a:latin typeface="Arial"/>
                <a:cs typeface="Arial"/>
              </a:rPr>
              <a:t>particularly </a:t>
            </a:r>
            <a:r>
              <a:rPr sz="1000" spc="-5" dirty="0">
                <a:latin typeface="Arial"/>
                <a:cs typeface="Arial"/>
              </a:rPr>
              <a:t>the Marcellus and Barnett. It  is also hiring machinists </a:t>
            </a:r>
            <a:r>
              <a:rPr sz="1000" spc="-10" dirty="0">
                <a:latin typeface="Arial"/>
                <a:cs typeface="Arial"/>
              </a:rPr>
              <a:t>in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Germany.</a:t>
            </a:r>
            <a:endParaRPr sz="1000">
              <a:latin typeface="Arial"/>
              <a:cs typeface="Arial"/>
            </a:endParaRPr>
          </a:p>
          <a:p>
            <a:pPr marL="240665" marR="114300" indent="-227965">
              <a:lnSpc>
                <a:spcPct val="143500"/>
              </a:lnSpc>
              <a:spcBef>
                <a:spcPts val="6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Netzsch is adding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in Brazil and India, </a:t>
            </a:r>
            <a:r>
              <a:rPr sz="1000" dirty="0">
                <a:latin typeface="Arial"/>
                <a:cs typeface="Arial"/>
              </a:rPr>
              <a:t>specifically to </a:t>
            </a:r>
            <a:r>
              <a:rPr sz="1000" spc="-5" dirty="0">
                <a:latin typeface="Arial"/>
                <a:cs typeface="Arial"/>
              </a:rPr>
              <a:t>support oil &amp; gas </a:t>
            </a:r>
            <a:r>
              <a:rPr sz="1000" dirty="0">
                <a:latin typeface="Arial"/>
                <a:cs typeface="Arial"/>
              </a:rPr>
              <a:t>orders. The  </a:t>
            </a:r>
            <a:r>
              <a:rPr sz="1000" spc="-5" dirty="0">
                <a:latin typeface="Arial"/>
                <a:cs typeface="Arial"/>
              </a:rPr>
              <a:t>Brazilian expansion consists of hiring </a:t>
            </a:r>
            <a:r>
              <a:rPr sz="1000" dirty="0">
                <a:latin typeface="Arial"/>
                <a:cs typeface="Arial"/>
              </a:rPr>
              <a:t>more staff </a:t>
            </a:r>
            <a:r>
              <a:rPr sz="1000" spc="-5" dirty="0">
                <a:latin typeface="Arial"/>
                <a:cs typeface="Arial"/>
              </a:rPr>
              <a:t>and adding three machines.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India, it’s  adding </a:t>
            </a:r>
            <a:r>
              <a:rPr sz="1000" dirty="0">
                <a:latin typeface="Arial"/>
                <a:cs typeface="Arial"/>
              </a:rPr>
              <a:t>roofline </a:t>
            </a:r>
            <a:r>
              <a:rPr sz="1000" spc="-5" dirty="0">
                <a:latin typeface="Arial"/>
                <a:cs typeface="Arial"/>
              </a:rPr>
              <a:t>and expanding the plant’s capacity </a:t>
            </a:r>
            <a:r>
              <a:rPr sz="1000" dirty="0">
                <a:latin typeface="Arial"/>
                <a:cs typeface="Arial"/>
              </a:rPr>
              <a:t>by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25-30%.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94043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12: Demand vs. </a:t>
            </a:r>
            <a:r>
              <a:rPr sz="1000" b="1" dirty="0">
                <a:latin typeface="Arial"/>
                <a:cs typeface="Arial"/>
              </a:rPr>
              <a:t>Capacity </a:t>
            </a:r>
            <a:r>
              <a:rPr sz="1000" b="1" spc="-5" dirty="0">
                <a:latin typeface="Arial"/>
                <a:cs typeface="Arial"/>
              </a:rPr>
              <a:t>- Progressing</a:t>
            </a:r>
            <a:r>
              <a:rPr sz="1000" b="1" spc="5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Cavity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304" y="6407276"/>
            <a:ext cx="5543550" cy="672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Accelerating demand growth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2014 will push utilization rates </a:t>
            </a:r>
            <a:r>
              <a:rPr sz="1000" dirty="0">
                <a:latin typeface="Arial"/>
                <a:cs typeface="Arial"/>
              </a:rPr>
              <a:t>up </a:t>
            </a:r>
            <a:r>
              <a:rPr sz="1000" spc="-5" dirty="0">
                <a:latin typeface="Arial"/>
                <a:cs typeface="Arial"/>
              </a:rPr>
              <a:t>to 84% next year, and eventually  to 85% before 2020. Most manufacturers regard this level as high enough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amortize machinery  investments, but low enough to keep lead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5" dirty="0">
                <a:latin typeface="Arial"/>
                <a:cs typeface="Arial"/>
              </a:rPr>
              <a:t>from rising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uncompetitive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levels.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2004" y="7578089"/>
            <a:ext cx="5651500" cy="1635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5.1.3	</a:t>
            </a:r>
            <a:r>
              <a:rPr sz="1000" b="1" spc="-5" dirty="0">
                <a:latin typeface="Arial"/>
                <a:cs typeface="Arial"/>
              </a:rPr>
              <a:t>New</a:t>
            </a:r>
            <a:r>
              <a:rPr sz="1000" b="1" spc="-7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contracts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4000"/>
              </a:lnSpc>
              <a:spcBef>
                <a:spcPts val="600"/>
              </a:spcBef>
            </a:pPr>
            <a:r>
              <a:rPr sz="1000" b="1" spc="-5" dirty="0">
                <a:latin typeface="Arial"/>
                <a:cs typeface="Arial"/>
              </a:rPr>
              <a:t>Colfax and </a:t>
            </a:r>
            <a:r>
              <a:rPr sz="1000" b="1" dirty="0">
                <a:latin typeface="Arial"/>
                <a:cs typeface="Arial"/>
              </a:rPr>
              <a:t>NOV won </a:t>
            </a:r>
            <a:r>
              <a:rPr sz="1000" b="1" spc="-5" dirty="0">
                <a:latin typeface="Arial"/>
                <a:cs typeface="Arial"/>
              </a:rPr>
              <a:t>major contracts for </a:t>
            </a:r>
            <a:r>
              <a:rPr sz="1000" b="1" dirty="0">
                <a:latin typeface="Arial"/>
                <a:cs typeface="Arial"/>
              </a:rPr>
              <a:t>heavy </a:t>
            </a:r>
            <a:r>
              <a:rPr sz="1000" b="1" spc="-5" dirty="0">
                <a:latin typeface="Arial"/>
                <a:cs typeface="Arial"/>
              </a:rPr>
              <a:t>oil, fuel, and petrochemical applications, Weir  booked high-value contracts from the mining</a:t>
            </a:r>
            <a:r>
              <a:rPr sz="1000" b="1" spc="5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industry.</a:t>
            </a:r>
            <a:endParaRPr sz="1000">
              <a:latin typeface="Arial"/>
              <a:cs typeface="Arial"/>
            </a:endParaRPr>
          </a:p>
          <a:p>
            <a:pPr marL="127000" marR="64769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Colfax </a:t>
            </a:r>
            <a:r>
              <a:rPr sz="1000" spc="-10" dirty="0">
                <a:latin typeface="Arial"/>
                <a:cs typeface="Arial"/>
              </a:rPr>
              <a:t>won </a:t>
            </a:r>
            <a:r>
              <a:rPr sz="1000" dirty="0">
                <a:latin typeface="Arial"/>
                <a:cs typeface="Arial"/>
              </a:rPr>
              <a:t>multiple orders for </a:t>
            </a:r>
            <a:r>
              <a:rPr sz="1000" spc="-5" dirty="0">
                <a:latin typeface="Arial"/>
                <a:cs typeface="Arial"/>
              </a:rPr>
              <a:t>tanker and terminal pumps used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transfer crude </a:t>
            </a:r>
            <a:r>
              <a:rPr sz="1000" dirty="0">
                <a:latin typeface="Arial"/>
                <a:cs typeface="Arial"/>
              </a:rPr>
              <a:t>oil </a:t>
            </a:r>
            <a:r>
              <a:rPr sz="1000" spc="-5" dirty="0">
                <a:latin typeface="Arial"/>
                <a:cs typeface="Arial"/>
              </a:rPr>
              <a:t>or refined  products from </a:t>
            </a:r>
            <a:r>
              <a:rPr sz="1000" dirty="0">
                <a:latin typeface="Arial"/>
                <a:cs typeface="Arial"/>
              </a:rPr>
              <a:t>tanks for </a:t>
            </a:r>
            <a:r>
              <a:rPr sz="1000" spc="-5" dirty="0">
                <a:latin typeface="Arial"/>
                <a:cs typeface="Arial"/>
              </a:rPr>
              <a:t>transportation. PCPs are good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these applications because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do not  induce turbulence in the process fluid, which causes hydrocarbon products to foam and </a:t>
            </a:r>
            <a:r>
              <a:rPr sz="1000" dirty="0">
                <a:latin typeface="Arial"/>
                <a:cs typeface="Arial"/>
              </a:rPr>
              <a:t>creates  </a:t>
            </a:r>
            <a:r>
              <a:rPr sz="1000" spc="-5" dirty="0">
                <a:latin typeface="Arial"/>
                <a:cs typeface="Arial"/>
              </a:rPr>
              <a:t>pressure fluctuations. </a:t>
            </a:r>
            <a:r>
              <a:rPr sz="1000" dirty="0">
                <a:latin typeface="Arial"/>
                <a:cs typeface="Arial"/>
              </a:rPr>
              <a:t>These </a:t>
            </a:r>
            <a:r>
              <a:rPr sz="1000" spc="-5" dirty="0">
                <a:latin typeface="Arial"/>
                <a:cs typeface="Arial"/>
              </a:rPr>
              <a:t>orders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include: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08860" y="3877055"/>
            <a:ext cx="4056634" cy="24564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39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493002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40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016304" y="847851"/>
            <a:ext cx="5637530" cy="8418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marR="66040" indent="-227965">
              <a:lnSpc>
                <a:spcPct val="1435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Chinese </a:t>
            </a:r>
            <a:r>
              <a:rPr sz="1000" dirty="0">
                <a:latin typeface="Arial"/>
                <a:cs typeface="Arial"/>
              </a:rPr>
              <a:t>tanker </a:t>
            </a:r>
            <a:r>
              <a:rPr sz="1000" spc="-5" dirty="0">
                <a:latin typeface="Arial"/>
                <a:cs typeface="Arial"/>
              </a:rPr>
              <a:t>operator Brightoil placed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order worth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</a:t>
            </a:r>
            <a:r>
              <a:rPr sz="1000" dirty="0">
                <a:latin typeface="Arial"/>
                <a:cs typeface="Arial"/>
              </a:rPr>
              <a:t>$7m. The </a:t>
            </a:r>
            <a:r>
              <a:rPr sz="1000" spc="-5" dirty="0">
                <a:latin typeface="Arial"/>
                <a:cs typeface="Arial"/>
              </a:rPr>
              <a:t>contract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180 two-screw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used on </a:t>
            </a:r>
            <a:r>
              <a:rPr sz="1000" dirty="0">
                <a:latin typeface="Arial"/>
                <a:cs typeface="Arial"/>
              </a:rPr>
              <a:t>tankers. While </a:t>
            </a:r>
            <a:r>
              <a:rPr sz="1000" spc="-5" dirty="0">
                <a:latin typeface="Arial"/>
                <a:cs typeface="Arial"/>
              </a:rPr>
              <a:t>the number of units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large, </a:t>
            </a:r>
            <a:r>
              <a:rPr sz="1000" dirty="0">
                <a:latin typeface="Arial"/>
                <a:cs typeface="Arial"/>
              </a:rPr>
              <a:t>they are </a:t>
            </a:r>
            <a:r>
              <a:rPr sz="1000" spc="-5" dirty="0">
                <a:latin typeface="Arial"/>
                <a:cs typeface="Arial"/>
              </a:rPr>
              <a:t>not  specified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harsh </a:t>
            </a:r>
            <a:r>
              <a:rPr sz="1000" dirty="0">
                <a:latin typeface="Arial"/>
                <a:cs typeface="Arial"/>
              </a:rPr>
              <a:t>duty and </a:t>
            </a:r>
            <a:r>
              <a:rPr sz="1000" spc="-5" dirty="0">
                <a:latin typeface="Arial"/>
                <a:cs typeface="Arial"/>
              </a:rPr>
              <a:t>the unit cost is low at approximately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$70k.</a:t>
            </a:r>
            <a:endParaRPr sz="1000">
              <a:latin typeface="Arial"/>
              <a:cs typeface="Arial"/>
            </a:endParaRPr>
          </a:p>
          <a:p>
            <a:pPr marL="469265" marR="101600" indent="-227965">
              <a:lnSpc>
                <a:spcPct val="1437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BASF ordered 12 </a:t>
            </a:r>
            <a:r>
              <a:rPr sz="1000" dirty="0">
                <a:latin typeface="Arial"/>
                <a:cs typeface="Arial"/>
              </a:rPr>
              <a:t>three-screw </a:t>
            </a:r>
            <a:r>
              <a:rPr sz="1000" spc="-5" dirty="0">
                <a:latin typeface="Arial"/>
                <a:cs typeface="Arial"/>
              </a:rPr>
              <a:t>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400k </a:t>
            </a:r>
            <a:r>
              <a:rPr sz="1000" dirty="0">
                <a:latin typeface="Arial"/>
                <a:cs typeface="Arial"/>
              </a:rPr>
              <a:t>metric </a:t>
            </a:r>
            <a:r>
              <a:rPr sz="1000" spc="-5" dirty="0">
                <a:latin typeface="Arial"/>
                <a:cs typeface="Arial"/>
              </a:rPr>
              <a:t>tpy petrochemical plant, </a:t>
            </a:r>
            <a:r>
              <a:rPr sz="1000" dirty="0">
                <a:latin typeface="Arial"/>
                <a:cs typeface="Arial"/>
              </a:rPr>
              <a:t>currently  </a:t>
            </a:r>
            <a:r>
              <a:rPr sz="1000" spc="-5" dirty="0">
                <a:latin typeface="Arial"/>
                <a:cs typeface="Arial"/>
              </a:rPr>
              <a:t>under construction in Chongqing. </a:t>
            </a:r>
            <a:r>
              <a:rPr sz="1000" dirty="0">
                <a:latin typeface="Arial"/>
                <a:cs typeface="Arial"/>
              </a:rPr>
              <a:t>The super-duplex pumps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be the plant’s </a:t>
            </a:r>
            <a:r>
              <a:rPr sz="1000" dirty="0">
                <a:latin typeface="Arial"/>
                <a:cs typeface="Arial"/>
              </a:rPr>
              <a:t>main  </a:t>
            </a:r>
            <a:r>
              <a:rPr sz="1000" spc="-5" dirty="0">
                <a:latin typeface="Arial"/>
                <a:cs typeface="Arial"/>
              </a:rPr>
              <a:t>circulation units, magnetically driven </a:t>
            </a:r>
            <a:r>
              <a:rPr sz="1000" spc="1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prevent leakage. </a:t>
            </a:r>
            <a:r>
              <a:rPr sz="1000" dirty="0">
                <a:latin typeface="Arial"/>
                <a:cs typeface="Arial"/>
              </a:rPr>
              <a:t>Due </a:t>
            </a:r>
            <a:r>
              <a:rPr sz="1000" spc="-5" dirty="0">
                <a:latin typeface="Arial"/>
                <a:cs typeface="Arial"/>
              </a:rPr>
              <a:t>to the unit’s size, specialized  construction, and engineered drive </a:t>
            </a:r>
            <a:r>
              <a:rPr sz="1000" dirty="0">
                <a:latin typeface="Arial"/>
                <a:cs typeface="Arial"/>
              </a:rPr>
              <a:t>systems, </a:t>
            </a:r>
            <a:r>
              <a:rPr sz="1000" spc="-5" dirty="0">
                <a:latin typeface="Arial"/>
                <a:cs typeface="Arial"/>
              </a:rPr>
              <a:t>they cost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$125k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each.</a:t>
            </a:r>
            <a:endParaRPr sz="1000">
              <a:latin typeface="Arial"/>
              <a:cs typeface="Arial"/>
            </a:endParaRPr>
          </a:p>
          <a:p>
            <a:pPr marL="469265" marR="102870" indent="-227965" algn="just">
              <a:lnSpc>
                <a:spcPct val="143500"/>
              </a:lnSpc>
              <a:spcBef>
                <a:spcPts val="65"/>
              </a:spcBef>
              <a:buFont typeface="Symbol"/>
              <a:buChar char=""/>
              <a:tabLst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Saudi Arabia’s Yanbu II power plant will </a:t>
            </a:r>
            <a:r>
              <a:rPr sz="1000" dirty="0">
                <a:latin typeface="Arial"/>
                <a:cs typeface="Arial"/>
              </a:rPr>
              <a:t>take </a:t>
            </a:r>
            <a:r>
              <a:rPr sz="1000" spc="-5" dirty="0">
                <a:latin typeface="Arial"/>
                <a:cs typeface="Arial"/>
              </a:rPr>
              <a:t>delivery of 21 progressing </a:t>
            </a:r>
            <a:r>
              <a:rPr sz="1000" dirty="0">
                <a:latin typeface="Arial"/>
                <a:cs typeface="Arial"/>
              </a:rPr>
              <a:t>cavity </a:t>
            </a:r>
            <a:r>
              <a:rPr sz="1000" spc="-5" dirty="0">
                <a:latin typeface="Arial"/>
                <a:cs typeface="Arial"/>
              </a:rPr>
              <a:t>pumps from  Colfax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June.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14 of </a:t>
            </a:r>
            <a:r>
              <a:rPr sz="1000" dirty="0">
                <a:latin typeface="Arial"/>
                <a:cs typeface="Arial"/>
              </a:rPr>
              <a:t>these </a:t>
            </a:r>
            <a:r>
              <a:rPr sz="1000" spc="-5" dirty="0">
                <a:latin typeface="Arial"/>
                <a:cs typeface="Arial"/>
              </a:rPr>
              <a:t>smaller units are </a:t>
            </a:r>
            <a:r>
              <a:rPr sz="1000" dirty="0">
                <a:latin typeface="Arial"/>
                <a:cs typeface="Arial"/>
              </a:rPr>
              <a:t>to feed heavy </a:t>
            </a:r>
            <a:r>
              <a:rPr sz="1000" spc="-5" dirty="0">
                <a:latin typeface="Arial"/>
                <a:cs typeface="Arial"/>
              </a:rPr>
              <a:t>fuel oil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power plants  gas turbines.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remaining seven will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lubricating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oil.</a:t>
            </a:r>
            <a:endParaRPr sz="1000">
              <a:latin typeface="Arial"/>
              <a:cs typeface="Arial"/>
            </a:endParaRPr>
          </a:p>
          <a:p>
            <a:pPr marL="12700" marR="233679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Kirloskar brother </a:t>
            </a:r>
            <a:r>
              <a:rPr sz="1000" dirty="0">
                <a:latin typeface="Arial"/>
                <a:cs typeface="Arial"/>
              </a:rPr>
              <a:t>limited </a:t>
            </a:r>
            <a:r>
              <a:rPr sz="1000" spc="-5" dirty="0">
                <a:latin typeface="Arial"/>
                <a:cs typeface="Arial"/>
              </a:rPr>
              <a:t>also landed a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order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product </a:t>
            </a:r>
            <a:r>
              <a:rPr sz="1000" dirty="0">
                <a:latin typeface="Arial"/>
                <a:cs typeface="Arial"/>
              </a:rPr>
              <a:t>transfer pumps, </a:t>
            </a:r>
            <a:r>
              <a:rPr sz="1000" spc="-5" dirty="0">
                <a:latin typeface="Arial"/>
                <a:cs typeface="Arial"/>
              </a:rPr>
              <a:t>eight </a:t>
            </a:r>
            <a:r>
              <a:rPr sz="1000" dirty="0">
                <a:latin typeface="Arial"/>
                <a:cs typeface="Arial"/>
              </a:rPr>
              <a:t>twin-screw  </a:t>
            </a:r>
            <a:r>
              <a:rPr sz="1000" spc="-5" dirty="0">
                <a:latin typeface="Arial"/>
                <a:cs typeface="Arial"/>
              </a:rPr>
              <a:t>units </a:t>
            </a:r>
            <a:r>
              <a:rPr sz="1000" dirty="0">
                <a:latin typeface="Arial"/>
                <a:cs typeface="Arial"/>
              </a:rPr>
              <a:t>to pump </a:t>
            </a:r>
            <a:r>
              <a:rPr sz="1000" spc="-5" dirty="0">
                <a:latin typeface="Arial"/>
                <a:cs typeface="Arial"/>
              </a:rPr>
              <a:t>diesel at HPCL’s </a:t>
            </a:r>
            <a:r>
              <a:rPr sz="1000" dirty="0">
                <a:latin typeface="Arial"/>
                <a:cs typeface="Arial"/>
              </a:rPr>
              <a:t>Visakh </a:t>
            </a:r>
            <a:r>
              <a:rPr sz="1000" spc="-5" dirty="0">
                <a:latin typeface="Arial"/>
                <a:cs typeface="Arial"/>
              </a:rPr>
              <a:t>refinery.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units are scheduled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delivery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2013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Q4.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Colfax booked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upstream and midstream orders as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well.</a:t>
            </a:r>
            <a:endParaRPr sz="1000">
              <a:latin typeface="Arial"/>
              <a:cs typeface="Arial"/>
            </a:endParaRPr>
          </a:p>
          <a:p>
            <a:pPr marL="469265" marR="17780" indent="-227965">
              <a:lnSpc>
                <a:spcPct val="144000"/>
              </a:lnSpc>
              <a:spcBef>
                <a:spcPts val="65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Lukoil ordered 14 screw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from Colfax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heavy oil production in 2012 </a:t>
            </a:r>
            <a:r>
              <a:rPr sz="1000" dirty="0">
                <a:latin typeface="Arial"/>
                <a:cs typeface="Arial"/>
              </a:rPr>
              <a:t>Q4. The </a:t>
            </a:r>
            <a:r>
              <a:rPr sz="1000" spc="-5" dirty="0">
                <a:latin typeface="Arial"/>
                <a:cs typeface="Arial"/>
              </a:rPr>
              <a:t>deal is  worth </a:t>
            </a:r>
            <a:r>
              <a:rPr sz="1000" dirty="0">
                <a:latin typeface="Arial"/>
                <a:cs typeface="Arial"/>
              </a:rPr>
              <a:t>$1m, for </a:t>
            </a:r>
            <a:r>
              <a:rPr sz="1000" spc="-5" dirty="0">
                <a:latin typeface="Arial"/>
                <a:cs typeface="Arial"/>
              </a:rPr>
              <a:t>a unit price of </a:t>
            </a:r>
            <a:r>
              <a:rPr sz="1000" dirty="0">
                <a:latin typeface="Arial"/>
                <a:cs typeface="Arial"/>
              </a:rPr>
              <a:t>$70k. </a:t>
            </a:r>
            <a:r>
              <a:rPr sz="1000" spc="-5" dirty="0">
                <a:latin typeface="Arial"/>
                <a:cs typeface="Arial"/>
              </a:rPr>
              <a:t>These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are smaller, single-screw units, designed  to increase production at one </a:t>
            </a:r>
            <a:r>
              <a:rPr sz="1000" spc="-10" dirty="0">
                <a:latin typeface="Arial"/>
                <a:cs typeface="Arial"/>
              </a:rPr>
              <a:t>well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each.</a:t>
            </a:r>
            <a:endParaRPr sz="1000">
              <a:latin typeface="Arial"/>
              <a:cs typeface="Arial"/>
            </a:endParaRPr>
          </a:p>
          <a:p>
            <a:pPr marL="469265" marR="27940" indent="-227965">
              <a:lnSpc>
                <a:spcPct val="143700"/>
              </a:lnSpc>
              <a:spcBef>
                <a:spcPts val="6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US Pipeline operator Plains All American ordered four large </a:t>
            </a:r>
            <a:r>
              <a:rPr sz="1000" dirty="0">
                <a:latin typeface="Arial"/>
                <a:cs typeface="Arial"/>
              </a:rPr>
              <a:t>twin-screw </a:t>
            </a:r>
            <a:r>
              <a:rPr sz="1000" spc="-5" dirty="0">
                <a:latin typeface="Arial"/>
                <a:cs typeface="Arial"/>
              </a:rPr>
              <a:t>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</a:t>
            </a:r>
            <a:r>
              <a:rPr sz="1000" dirty="0">
                <a:latin typeface="Arial"/>
                <a:cs typeface="Arial"/>
              </a:rPr>
              <a:t>80-mile  </a:t>
            </a:r>
            <a:r>
              <a:rPr sz="1000" spc="-5" dirty="0">
                <a:latin typeface="Arial"/>
                <a:cs typeface="Arial"/>
              </a:rPr>
              <a:t>Mesa pipeline, which </a:t>
            </a:r>
            <a:r>
              <a:rPr sz="1000" spc="-10" dirty="0">
                <a:latin typeface="Arial"/>
                <a:cs typeface="Arial"/>
              </a:rPr>
              <a:t>were </a:t>
            </a:r>
            <a:r>
              <a:rPr sz="1000" spc="-5" dirty="0">
                <a:latin typeface="Arial"/>
                <a:cs typeface="Arial"/>
              </a:rPr>
              <a:t>delivered late last year. </a:t>
            </a:r>
            <a:r>
              <a:rPr sz="1000" dirty="0">
                <a:latin typeface="Arial"/>
                <a:cs typeface="Arial"/>
              </a:rPr>
              <a:t>The pumps </a:t>
            </a:r>
            <a:r>
              <a:rPr sz="1000" spc="-5" dirty="0">
                <a:latin typeface="Arial"/>
                <a:cs typeface="Arial"/>
              </a:rPr>
              <a:t>cost $145k </a:t>
            </a:r>
            <a:r>
              <a:rPr sz="1000" spc="5" dirty="0">
                <a:latin typeface="Arial"/>
                <a:cs typeface="Arial"/>
              </a:rPr>
              <a:t>each </a:t>
            </a:r>
            <a:r>
              <a:rPr sz="1000" spc="-5" dirty="0">
                <a:latin typeface="Arial"/>
                <a:cs typeface="Arial"/>
              </a:rPr>
              <a:t>due to their  large </a:t>
            </a:r>
            <a:r>
              <a:rPr sz="1000" dirty="0">
                <a:latin typeface="Arial"/>
                <a:cs typeface="Arial"/>
              </a:rPr>
              <a:t>size </a:t>
            </a:r>
            <a:r>
              <a:rPr sz="1000" spc="-5" dirty="0">
                <a:latin typeface="Arial"/>
                <a:cs typeface="Arial"/>
              </a:rPr>
              <a:t>and stainless steel construction (to </a:t>
            </a:r>
            <a:r>
              <a:rPr sz="1000" dirty="0">
                <a:latin typeface="Arial"/>
                <a:cs typeface="Arial"/>
              </a:rPr>
              <a:t>combat </a:t>
            </a:r>
            <a:r>
              <a:rPr sz="1000" spc="-5" dirty="0">
                <a:latin typeface="Arial"/>
                <a:cs typeface="Arial"/>
              </a:rPr>
              <a:t>corrosion).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units will </a:t>
            </a:r>
            <a:r>
              <a:rPr sz="1000" dirty="0">
                <a:latin typeface="Arial"/>
                <a:cs typeface="Arial"/>
              </a:rPr>
              <a:t>allow </a:t>
            </a:r>
            <a:r>
              <a:rPr sz="1000" spc="-5" dirty="0">
                <a:latin typeface="Arial"/>
                <a:cs typeface="Arial"/>
              </a:rPr>
              <a:t>Mesa  to increase the pipeline’s throughput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100k bpd, to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420k.</a:t>
            </a:r>
            <a:endParaRPr sz="1000">
              <a:latin typeface="Arial"/>
              <a:cs typeface="Arial"/>
            </a:endParaRPr>
          </a:p>
          <a:p>
            <a:pPr marL="12700" marR="182245">
              <a:lnSpc>
                <a:spcPct val="1435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NOV </a:t>
            </a:r>
            <a:r>
              <a:rPr sz="1000" spc="-10" dirty="0">
                <a:latin typeface="Arial"/>
                <a:cs typeface="Arial"/>
              </a:rPr>
              <a:t>won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order from ExxonMobil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Canada, six units scheduled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delivery this quarter.  </a:t>
            </a:r>
            <a:r>
              <a:rPr sz="1000" dirty="0">
                <a:latin typeface="Arial"/>
                <a:cs typeface="Arial"/>
              </a:rPr>
              <a:t>The pumps </a:t>
            </a:r>
            <a:r>
              <a:rPr sz="1000" spc="-5" dirty="0">
                <a:latin typeface="Arial"/>
                <a:cs typeface="Arial"/>
              </a:rPr>
              <a:t>are designed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flow rates of 20k bpd.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units include electric </a:t>
            </a:r>
            <a:r>
              <a:rPr sz="1000" dirty="0">
                <a:latin typeface="Arial"/>
                <a:cs typeface="Arial"/>
              </a:rPr>
              <a:t>motors, </a:t>
            </a:r>
            <a:r>
              <a:rPr sz="1000" spc="-5" dirty="0">
                <a:latin typeface="Arial"/>
                <a:cs typeface="Arial"/>
              </a:rPr>
              <a:t>electronic  drives, and explosion-proof cabinets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offshore platform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use.</a:t>
            </a:r>
            <a:endParaRPr sz="1000">
              <a:latin typeface="Arial"/>
              <a:cs typeface="Arial"/>
            </a:endParaRPr>
          </a:p>
          <a:p>
            <a:pPr marL="12700" marR="111125">
              <a:lnSpc>
                <a:spcPct val="1440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Weir </a:t>
            </a:r>
            <a:r>
              <a:rPr sz="1000" spc="-5" dirty="0">
                <a:latin typeface="Arial"/>
                <a:cs typeface="Arial"/>
              </a:rPr>
              <a:t>booked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of its new contracts from the mining industry, but it is still a </a:t>
            </a:r>
            <a:r>
              <a:rPr sz="1000" dirty="0">
                <a:latin typeface="Arial"/>
                <a:cs typeface="Arial"/>
              </a:rPr>
              <a:t>recognized </a:t>
            </a:r>
            <a:r>
              <a:rPr sz="1000" spc="-5" dirty="0">
                <a:latin typeface="Arial"/>
                <a:cs typeface="Arial"/>
              </a:rPr>
              <a:t>player in  the oilfield </a:t>
            </a:r>
            <a:r>
              <a:rPr sz="1000" dirty="0">
                <a:latin typeface="Arial"/>
                <a:cs typeface="Arial"/>
              </a:rPr>
              <a:t>pumps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sector.</a:t>
            </a:r>
            <a:endParaRPr sz="1000">
              <a:latin typeface="Arial"/>
              <a:cs typeface="Arial"/>
            </a:endParaRPr>
          </a:p>
          <a:p>
            <a:pPr marL="469265" marR="37465" indent="-227965">
              <a:lnSpc>
                <a:spcPct val="143400"/>
              </a:lnSpc>
              <a:spcBef>
                <a:spcPts val="6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Swedish Mining </a:t>
            </a:r>
            <a:r>
              <a:rPr sz="1000" dirty="0">
                <a:latin typeface="Arial"/>
                <a:cs typeface="Arial"/>
              </a:rPr>
              <a:t>company </a:t>
            </a:r>
            <a:r>
              <a:rPr sz="1000" spc="-5" dirty="0">
                <a:latin typeface="Arial"/>
                <a:cs typeface="Arial"/>
              </a:rPr>
              <a:t>Boliden ordered 34 </a:t>
            </a:r>
            <a:r>
              <a:rPr sz="1000" dirty="0">
                <a:latin typeface="Arial"/>
                <a:cs typeface="Arial"/>
              </a:rPr>
              <a:t>small </a:t>
            </a:r>
            <a:r>
              <a:rPr sz="1000" spc="-5" dirty="0">
                <a:latin typeface="Arial"/>
                <a:cs typeface="Arial"/>
              </a:rPr>
              <a:t>PCPs from </a:t>
            </a:r>
            <a:r>
              <a:rPr sz="1000" spc="5" dirty="0">
                <a:latin typeface="Arial"/>
                <a:cs typeface="Arial"/>
              </a:rPr>
              <a:t>Weir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an expansion  project at a zinc </a:t>
            </a:r>
            <a:r>
              <a:rPr sz="1000" dirty="0">
                <a:latin typeface="Arial"/>
                <a:cs typeface="Arial"/>
              </a:rPr>
              <a:t>mine </a:t>
            </a:r>
            <a:r>
              <a:rPr sz="1000" spc="-5" dirty="0">
                <a:latin typeface="Arial"/>
                <a:cs typeface="Arial"/>
              </a:rPr>
              <a:t>and processing plant in Sweden.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units will </a:t>
            </a:r>
            <a:r>
              <a:rPr sz="1000" dirty="0">
                <a:latin typeface="Arial"/>
                <a:cs typeface="Arial"/>
              </a:rPr>
              <a:t>carry </a:t>
            </a:r>
            <a:r>
              <a:rPr sz="1000" spc="-5" dirty="0">
                <a:latin typeface="Arial"/>
                <a:cs typeface="Arial"/>
              </a:rPr>
              <a:t>viscous </a:t>
            </a:r>
            <a:r>
              <a:rPr sz="1000" dirty="0">
                <a:latin typeface="Arial"/>
                <a:cs typeface="Arial"/>
              </a:rPr>
              <a:t>slurry  </a:t>
            </a:r>
            <a:r>
              <a:rPr sz="1000" spc="-5" dirty="0">
                <a:latin typeface="Arial"/>
                <a:cs typeface="Arial"/>
              </a:rPr>
              <a:t>containing water, minerals, and other </a:t>
            </a:r>
            <a:r>
              <a:rPr sz="1000" dirty="0">
                <a:latin typeface="Arial"/>
                <a:cs typeface="Arial"/>
              </a:rPr>
              <a:t>crushed </a:t>
            </a:r>
            <a:r>
              <a:rPr sz="1000" spc="-5" dirty="0">
                <a:latin typeface="Arial"/>
                <a:cs typeface="Arial"/>
              </a:rPr>
              <a:t>rock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processing. Boliden placed the </a:t>
            </a:r>
            <a:r>
              <a:rPr sz="1000" dirty="0">
                <a:latin typeface="Arial"/>
                <a:cs typeface="Arial"/>
              </a:rPr>
              <a:t>order  </a:t>
            </a:r>
            <a:r>
              <a:rPr sz="1000" spc="-5" dirty="0">
                <a:latin typeface="Arial"/>
                <a:cs typeface="Arial"/>
              </a:rPr>
              <a:t>in Q1, and the units are scheduled </a:t>
            </a:r>
            <a:r>
              <a:rPr sz="1000" dirty="0">
                <a:latin typeface="Arial"/>
                <a:cs typeface="Arial"/>
              </a:rPr>
              <a:t>for delivery </a:t>
            </a:r>
            <a:r>
              <a:rPr sz="1000" spc="-5" dirty="0">
                <a:latin typeface="Arial"/>
                <a:cs typeface="Arial"/>
              </a:rPr>
              <a:t>in</a:t>
            </a:r>
            <a:r>
              <a:rPr sz="1000" dirty="0">
                <a:latin typeface="Arial"/>
                <a:cs typeface="Arial"/>
              </a:rPr>
              <a:t> Q4.</a:t>
            </a:r>
            <a:endParaRPr sz="1000">
              <a:latin typeface="Arial"/>
              <a:cs typeface="Arial"/>
            </a:endParaRPr>
          </a:p>
          <a:p>
            <a:pPr marL="469265" marR="5080" indent="-227965">
              <a:lnSpc>
                <a:spcPct val="143700"/>
              </a:lnSpc>
              <a:spcBef>
                <a:spcPts val="7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African mining firm Kenmare Resources took delivery of 32 PCPs from </a:t>
            </a:r>
            <a:r>
              <a:rPr sz="1000" spc="5" dirty="0">
                <a:latin typeface="Arial"/>
                <a:cs typeface="Arial"/>
              </a:rPr>
              <a:t>Weir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2012 Q4,  also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mining slurry,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Moma </a:t>
            </a:r>
            <a:r>
              <a:rPr sz="1000" spc="-5" dirty="0">
                <a:latin typeface="Arial"/>
                <a:cs typeface="Arial"/>
              </a:rPr>
              <a:t>titanium </a:t>
            </a:r>
            <a:r>
              <a:rPr sz="1000" dirty="0">
                <a:latin typeface="Arial"/>
                <a:cs typeface="Arial"/>
              </a:rPr>
              <a:t>mine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Mozambique. </a:t>
            </a:r>
            <a:r>
              <a:rPr sz="1000" spc="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carry  </a:t>
            </a:r>
            <a:r>
              <a:rPr sz="1000" spc="-5" dirty="0">
                <a:latin typeface="Arial"/>
                <a:cs typeface="Arial"/>
              </a:rPr>
              <a:t>mineral sands and water from the mining operations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nearby separation and  </a:t>
            </a:r>
            <a:r>
              <a:rPr sz="1000" spc="-5" dirty="0">
                <a:latin typeface="Arial"/>
                <a:cs typeface="Arial"/>
              </a:rPr>
              <a:t>processing plant.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pumps will </a:t>
            </a:r>
            <a:r>
              <a:rPr sz="1000" dirty="0">
                <a:latin typeface="Arial"/>
                <a:cs typeface="Arial"/>
              </a:rPr>
              <a:t>allow </a:t>
            </a:r>
            <a:r>
              <a:rPr sz="1000" spc="-5" dirty="0">
                <a:latin typeface="Arial"/>
                <a:cs typeface="Arial"/>
              </a:rPr>
              <a:t>Kenmare to increase production at the </a:t>
            </a:r>
            <a:r>
              <a:rPr sz="1000" dirty="0">
                <a:latin typeface="Arial"/>
                <a:cs typeface="Arial"/>
              </a:rPr>
              <a:t>mine </a:t>
            </a:r>
            <a:r>
              <a:rPr sz="1000" spc="5" dirty="0">
                <a:latin typeface="Arial"/>
                <a:cs typeface="Arial"/>
              </a:rPr>
              <a:t>by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50%.</a:t>
            </a:r>
            <a:endParaRPr sz="1000">
              <a:latin typeface="Arial"/>
              <a:cs typeface="Arial"/>
            </a:endParaRPr>
          </a:p>
          <a:p>
            <a:pPr marL="469265" marR="79375" indent="-227965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dirty="0">
                <a:latin typeface="Arial"/>
                <a:cs typeface="Arial"/>
              </a:rPr>
              <a:t>Weir </a:t>
            </a:r>
            <a:r>
              <a:rPr sz="1000" spc="-5" dirty="0">
                <a:latin typeface="Arial"/>
                <a:cs typeface="Arial"/>
              </a:rPr>
              <a:t>also </a:t>
            </a:r>
            <a:r>
              <a:rPr sz="1000" spc="-10" dirty="0">
                <a:latin typeface="Arial"/>
                <a:cs typeface="Arial"/>
              </a:rPr>
              <a:t>won </a:t>
            </a:r>
            <a:r>
              <a:rPr sz="1000" spc="-5" dirty="0">
                <a:latin typeface="Arial"/>
                <a:cs typeface="Arial"/>
              </a:rPr>
              <a:t>an order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upstream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Q2, from Indian EPC </a:t>
            </a:r>
            <a:r>
              <a:rPr sz="1000" spc="5" dirty="0">
                <a:latin typeface="Arial"/>
                <a:cs typeface="Arial"/>
              </a:rPr>
              <a:t>firm </a:t>
            </a:r>
            <a:r>
              <a:rPr sz="1000" spc="-5" dirty="0">
                <a:latin typeface="Arial"/>
                <a:cs typeface="Arial"/>
              </a:rPr>
              <a:t>Balmer Lawrie. 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units, two progressing </a:t>
            </a:r>
            <a:r>
              <a:rPr sz="1000" dirty="0">
                <a:latin typeface="Arial"/>
                <a:cs typeface="Arial"/>
              </a:rPr>
              <a:t>cavity pumps, </a:t>
            </a:r>
            <a:r>
              <a:rPr sz="1000" spc="-5" dirty="0">
                <a:latin typeface="Arial"/>
                <a:cs typeface="Arial"/>
              </a:rPr>
              <a:t>are highly specified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abrasive, corrosive </a:t>
            </a:r>
            <a:r>
              <a:rPr sz="1000" dirty="0">
                <a:latin typeface="Arial"/>
                <a:cs typeface="Arial"/>
              </a:rPr>
              <a:t>heavy  </a:t>
            </a:r>
            <a:r>
              <a:rPr sz="1000" spc="-5" dirty="0">
                <a:latin typeface="Arial"/>
                <a:cs typeface="Arial"/>
              </a:rPr>
              <a:t>crude, featuring a tool steel rotor, 410 stainless shaft, and a high nitrile</a:t>
            </a:r>
            <a:r>
              <a:rPr sz="1000" spc="1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stator.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551930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4</a:t>
            </a:fld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2004" y="903985"/>
            <a:ext cx="5750560" cy="8479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200" b="1" u="heavy" dirty="0">
                <a:latin typeface="Arial"/>
                <a:cs typeface="Arial"/>
              </a:rPr>
              <a:t>Table of</a:t>
            </a:r>
            <a:r>
              <a:rPr sz="1200" b="1" u="heavy" spc="-75" dirty="0">
                <a:latin typeface="Arial"/>
                <a:cs typeface="Arial"/>
              </a:rPr>
              <a:t> </a:t>
            </a:r>
            <a:r>
              <a:rPr sz="1200" b="1" u="heavy" spc="-5" dirty="0">
                <a:latin typeface="Arial"/>
                <a:cs typeface="Arial"/>
              </a:rPr>
              <a:t>Figures</a:t>
            </a:r>
            <a:endParaRPr sz="1200">
              <a:latin typeface="Arial"/>
              <a:cs typeface="Arial"/>
            </a:endParaRPr>
          </a:p>
          <a:p>
            <a:pPr marL="12700" marR="5080" algn="just">
              <a:lnSpc>
                <a:spcPct val="193800"/>
              </a:lnSpc>
              <a:spcBef>
                <a:spcPts val="105"/>
              </a:spcBef>
              <a:tabLst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2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1: </a:t>
            </a:r>
            <a:r>
              <a:rPr sz="1000" spc="0" dirty="0">
                <a:latin typeface="Arial"/>
                <a:cs typeface="Arial"/>
                <a:hlinkClick r:id="rId2" action="ppaction://hlinksldjump"/>
              </a:rPr>
              <a:t>D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spc="10" dirty="0">
                <a:latin typeface="Arial"/>
                <a:cs typeface="Arial"/>
                <a:hlinkClick r:id="rId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d 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or Centri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u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al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gin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er</a:t>
            </a:r>
            <a:r>
              <a:rPr sz="1000" spc="20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d Pu</a:t>
            </a:r>
            <a:r>
              <a:rPr sz="1000" spc="10" dirty="0">
                <a:latin typeface="Arial"/>
                <a:cs typeface="Arial"/>
                <a:hlinkClick r:id="rId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ps 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17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2: </a:t>
            </a:r>
            <a:r>
              <a:rPr sz="1000" spc="0" dirty="0">
                <a:latin typeface="Arial"/>
                <a:cs typeface="Arial"/>
                <a:hlinkClick r:id="rId3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ac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3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y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M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spc="10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-</a:t>
            </a:r>
            <a:r>
              <a:rPr sz="1000" spc="10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Cen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3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al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g</a:t>
            </a:r>
            <a:r>
              <a:rPr sz="1000" spc="-15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d P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u</a:t>
            </a:r>
            <a:r>
              <a:rPr sz="1000" spc="10" dirty="0">
                <a:latin typeface="Arial"/>
                <a:cs typeface="Arial"/>
                <a:hlinkClick r:id="rId3" action="ppaction://hlinksldjump"/>
              </a:rPr>
              <a:t>m</a:t>
            </a:r>
            <a:r>
              <a:rPr sz="1000" spc="-20" dirty="0">
                <a:latin typeface="Arial"/>
                <a:cs typeface="Arial"/>
                <a:hlinkClick r:id="rId3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19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3: </a:t>
            </a:r>
            <a:r>
              <a:rPr sz="1000" spc="0" dirty="0">
                <a:latin typeface="Arial"/>
                <a:cs typeface="Arial"/>
                <a:hlinkClick r:id="rId4" action="ppaction://hlinksldjump"/>
              </a:rPr>
              <a:t>D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e</a:t>
            </a:r>
            <a:r>
              <a:rPr sz="1000" spc="10" dirty="0">
                <a:latin typeface="Arial"/>
                <a:cs typeface="Arial"/>
                <a:hlinkClick r:id="rId4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d </a:t>
            </a:r>
            <a:r>
              <a:rPr sz="1000" spc="-15" dirty="0">
                <a:latin typeface="Arial"/>
                <a:cs typeface="Arial"/>
                <a:hlinkClick r:id="rId4" action="ppaction://hlinksldjump"/>
              </a:rPr>
              <a:t>v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. C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p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ac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4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y -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4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tr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4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al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g</a:t>
            </a:r>
            <a:r>
              <a:rPr sz="1000" spc="-15" dirty="0">
                <a:latin typeface="Arial"/>
                <a:cs typeface="Arial"/>
                <a:hlinkClick r:id="rId4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d 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21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4: </a:t>
            </a:r>
            <a:r>
              <a:rPr sz="1000" spc="0" dirty="0">
                <a:latin typeface="Arial"/>
                <a:cs typeface="Arial"/>
                <a:hlinkClick r:id="rId5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ost </a:t>
            </a:r>
            <a:r>
              <a:rPr sz="1000" spc="-15" dirty="0">
                <a:latin typeface="Arial"/>
                <a:cs typeface="Arial"/>
                <a:hlinkClick r:id="rId5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truc</a:t>
            </a:r>
            <a:r>
              <a:rPr sz="1000" spc="0" dirty="0">
                <a:latin typeface="Arial"/>
                <a:cs typeface="Arial"/>
                <a:hlinkClick r:id="rId5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ure </a:t>
            </a:r>
            <a:r>
              <a:rPr sz="1000" spc="0" dirty="0">
                <a:latin typeface="Arial"/>
                <a:cs typeface="Arial"/>
                <a:hlinkClick r:id="rId5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or Centri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al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g</a:t>
            </a:r>
            <a:r>
              <a:rPr sz="1000" spc="-15" dirty="0">
                <a:latin typeface="Arial"/>
                <a:cs typeface="Arial"/>
                <a:hlinkClick r:id="rId5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d P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u</a:t>
            </a:r>
            <a:r>
              <a:rPr sz="1000" spc="10" dirty="0">
                <a:latin typeface="Arial"/>
                <a:cs typeface="Arial"/>
                <a:hlinkClick r:id="rId5" action="ppaction://hlinksldjump"/>
              </a:rPr>
              <a:t>m</a:t>
            </a:r>
            <a:r>
              <a:rPr sz="1000" spc="-20" dirty="0">
                <a:latin typeface="Arial"/>
                <a:cs typeface="Arial"/>
                <a:hlinkClick r:id="rId5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26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5: </a:t>
            </a:r>
            <a:r>
              <a:rPr sz="1000" spc="5" dirty="0">
                <a:latin typeface="Arial"/>
                <a:cs typeface="Arial"/>
                <a:hlinkClick r:id="rId6" action="ppaction://hlinksldjump"/>
              </a:rPr>
              <a:t>O</a:t>
            </a:r>
            <a:r>
              <a:rPr sz="1000" spc="-15" dirty="0">
                <a:latin typeface="Arial"/>
                <a:cs typeface="Arial"/>
                <a:hlinkClick r:id="rId6" action="ppaction://hlinksldjump"/>
              </a:rPr>
              <a:t>v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era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 Fo</a:t>
            </a:r>
            <a:r>
              <a:rPr sz="1000" spc="0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ecast 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or Centri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u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g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red</a:t>
            </a:r>
            <a:r>
              <a:rPr sz="1000" spc="5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u</a:t>
            </a:r>
            <a:r>
              <a:rPr sz="1000" spc="10" dirty="0">
                <a:latin typeface="Arial"/>
                <a:cs typeface="Arial"/>
                <a:hlinkClick r:id="rId6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ps 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28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6: </a:t>
            </a:r>
            <a:r>
              <a:rPr sz="1000" spc="0" dirty="0">
                <a:latin typeface="Arial"/>
                <a:cs typeface="Arial"/>
                <a:hlinkClick r:id="rId7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tr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7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al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g</a:t>
            </a:r>
            <a:r>
              <a:rPr sz="1000" spc="-15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red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u</a:t>
            </a:r>
            <a:r>
              <a:rPr sz="1000" spc="10" dirty="0">
                <a:latin typeface="Arial"/>
                <a:cs typeface="Arial"/>
                <a:hlinkClick r:id="rId7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p (300 </a:t>
            </a:r>
            <a:r>
              <a:rPr sz="1000" spc="0" dirty="0">
                <a:latin typeface="Arial"/>
                <a:cs typeface="Arial"/>
                <a:hlinkClick r:id="rId7" action="ppaction://hlinksldjump"/>
              </a:rPr>
              <a:t>H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P 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ot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o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)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spc="-15" dirty="0">
                <a:latin typeface="Arial"/>
                <a:cs typeface="Arial"/>
                <a:hlinkClick r:id="rId7" action="ppaction://hlinksldjump"/>
              </a:rPr>
              <a:t>z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e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15" dirty="0">
                <a:latin typeface="Arial"/>
                <a:cs typeface="Arial"/>
                <a:hlinkClick r:id="rId7" action="ppaction://hlinksldjump"/>
              </a:rPr>
              <a:t>v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. Cost</a:t>
            </a:r>
            <a:r>
              <a:rPr sz="1000" spc="25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-</a:t>
            </a:r>
            <a:r>
              <a:rPr sz="1000" spc="1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B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M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ter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ia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l 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32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7: </a:t>
            </a:r>
            <a:r>
              <a:rPr sz="1000" spc="0" dirty="0">
                <a:latin typeface="Arial"/>
                <a:cs typeface="Arial"/>
                <a:hlinkClick r:id="rId7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ost 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er</a:t>
            </a:r>
            <a:r>
              <a:rPr sz="1000" spc="1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u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t 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f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Out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ut 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32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9: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h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ul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d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-Cost 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or Centri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u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g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ered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u</a:t>
            </a:r>
            <a:r>
              <a:rPr sz="1000" spc="10" dirty="0">
                <a:latin typeface="Arial"/>
                <a:cs typeface="Arial"/>
                <a:hlinkClick r:id="rId8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ps 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34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9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0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9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De</a:t>
            </a:r>
            <a:r>
              <a:rPr sz="1000" spc="10" dirty="0">
                <a:latin typeface="Arial"/>
                <a:cs typeface="Arial"/>
                <a:hlinkClick r:id="rId9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d 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or Pr</a:t>
            </a:r>
            <a:r>
              <a:rPr sz="1000" spc="0" dirty="0">
                <a:latin typeface="Arial"/>
                <a:cs typeface="Arial"/>
                <a:hlinkClick r:id="rId9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gre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ss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ng </a:t>
            </a:r>
            <a:r>
              <a:rPr sz="1000" spc="0" dirty="0">
                <a:latin typeface="Arial"/>
                <a:cs typeface="Arial"/>
                <a:hlinkClick r:id="rId9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av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9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9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u</a:t>
            </a:r>
            <a:r>
              <a:rPr sz="1000" spc="10" dirty="0">
                <a:latin typeface="Arial"/>
                <a:cs typeface="Arial"/>
                <a:hlinkClick r:id="rId9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ps 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36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1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Ca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ac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10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arg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n</a:t>
            </a:r>
            <a:r>
              <a:rPr sz="1000" spc="20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-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ro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res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s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g C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av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10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y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u</a:t>
            </a:r>
            <a:r>
              <a:rPr sz="1000" spc="10" dirty="0">
                <a:latin typeface="Arial"/>
                <a:cs typeface="Arial"/>
                <a:hlinkClick r:id="rId10" action="ppaction://hlinksldjump"/>
              </a:rPr>
              <a:t>m</a:t>
            </a:r>
            <a:r>
              <a:rPr sz="1000" spc="-20" dirty="0">
                <a:latin typeface="Arial"/>
                <a:cs typeface="Arial"/>
                <a:hlinkClick r:id="rId10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37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1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2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1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De</a:t>
            </a:r>
            <a:r>
              <a:rPr sz="1000" spc="10" dirty="0">
                <a:latin typeface="Arial"/>
                <a:cs typeface="Arial"/>
                <a:hlinkClick r:id="rId11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d </a:t>
            </a:r>
            <a:r>
              <a:rPr sz="1000" spc="-15" dirty="0">
                <a:latin typeface="Arial"/>
                <a:cs typeface="Arial"/>
                <a:hlinkClick r:id="rId11" action="ppaction://hlinksldjump"/>
              </a:rPr>
              <a:t>v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. </a:t>
            </a:r>
            <a:r>
              <a:rPr sz="1000" spc="0" dirty="0">
                <a:latin typeface="Arial"/>
                <a:cs typeface="Arial"/>
                <a:hlinkClick r:id="rId11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ac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11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y -</a:t>
            </a:r>
            <a:r>
              <a:rPr sz="1000" spc="10" dirty="0">
                <a:latin typeface="Arial"/>
                <a:cs typeface="Arial"/>
                <a:hlinkClick r:id="rId11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ro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g</a:t>
            </a:r>
            <a:r>
              <a:rPr sz="1000" spc="5" dirty="0">
                <a:latin typeface="Arial"/>
                <a:cs typeface="Arial"/>
                <a:hlinkClick r:id="rId11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es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s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ng </a:t>
            </a:r>
            <a:r>
              <a:rPr sz="1000" spc="0" dirty="0">
                <a:latin typeface="Arial"/>
                <a:cs typeface="Arial"/>
                <a:hlinkClick r:id="rId11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av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11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y 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39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3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Cost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tructure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or Progre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ssi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ng </a:t>
            </a:r>
            <a:r>
              <a:rPr sz="1000" spc="0" dirty="0">
                <a:latin typeface="Arial"/>
                <a:cs typeface="Arial"/>
                <a:hlinkClick r:id="rId12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av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12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ps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43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4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: </a:t>
            </a:r>
            <a:r>
              <a:rPr sz="1000" spc="0" dirty="0">
                <a:latin typeface="Arial"/>
                <a:cs typeface="Arial"/>
                <a:hlinkClick r:id="rId13" action="ppaction://hlinksldjump"/>
              </a:rPr>
              <a:t>O</a:t>
            </a:r>
            <a:r>
              <a:rPr sz="1000" spc="-15" dirty="0">
                <a:latin typeface="Arial"/>
                <a:cs typeface="Arial"/>
                <a:hlinkClick r:id="rId13" action="ppaction://hlinksldjump"/>
              </a:rPr>
              <a:t>v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er</a:t>
            </a:r>
            <a:r>
              <a:rPr sz="1000" spc="0" dirty="0">
                <a:latin typeface="Arial"/>
                <a:cs typeface="Arial"/>
                <a:hlinkClick r:id="rId13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l</a:t>
            </a:r>
            <a:r>
              <a:rPr sz="1000" spc="5" dirty="0">
                <a:latin typeface="Arial"/>
                <a:cs typeface="Arial"/>
                <a:hlinkClick r:id="rId13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e</a:t>
            </a:r>
            <a:r>
              <a:rPr sz="1000" spc="5" dirty="0">
                <a:latin typeface="Arial"/>
                <a:cs typeface="Arial"/>
                <a:hlinkClick r:id="rId1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F</a:t>
            </a:r>
            <a:r>
              <a:rPr sz="1000" spc="0" dirty="0">
                <a:latin typeface="Arial"/>
                <a:cs typeface="Arial"/>
                <a:hlinkClick r:id="rId13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recast 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or Progre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ss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ng</a:t>
            </a:r>
            <a:r>
              <a:rPr sz="1000" spc="5" dirty="0">
                <a:latin typeface="Arial"/>
                <a:cs typeface="Arial"/>
                <a:hlinkClick r:id="rId1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C</a:t>
            </a:r>
            <a:r>
              <a:rPr sz="1000" spc="0" dirty="0">
                <a:latin typeface="Arial"/>
                <a:cs typeface="Arial"/>
                <a:hlinkClick r:id="rId13" action="ppaction://hlinksldjump"/>
              </a:rPr>
              <a:t>a</a:t>
            </a:r>
            <a:r>
              <a:rPr sz="1000" spc="-15" dirty="0">
                <a:latin typeface="Arial"/>
                <a:cs typeface="Arial"/>
                <a:hlinkClick r:id="rId13" action="ppaction://hlinksldjump"/>
              </a:rPr>
              <a:t>v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13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y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 P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u</a:t>
            </a:r>
            <a:r>
              <a:rPr sz="1000" spc="10" dirty="0">
                <a:latin typeface="Arial"/>
                <a:cs typeface="Arial"/>
                <a:hlinkClick r:id="rId13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ps 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45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5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ro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g</a:t>
            </a:r>
            <a:r>
              <a:rPr sz="1000" spc="5" dirty="0">
                <a:latin typeface="Arial"/>
                <a:cs typeface="Arial"/>
                <a:hlinkClick r:id="rId14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es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s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ng </a:t>
            </a:r>
            <a:r>
              <a:rPr sz="1000" spc="0" dirty="0">
                <a:latin typeface="Arial"/>
                <a:cs typeface="Arial"/>
                <a:hlinkClick r:id="rId14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av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14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y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 P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u</a:t>
            </a:r>
            <a:r>
              <a:rPr sz="1000" spc="10" dirty="0">
                <a:latin typeface="Arial"/>
                <a:cs typeface="Arial"/>
                <a:hlinkClick r:id="rId14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p (100 </a:t>
            </a:r>
            <a:r>
              <a:rPr sz="1000" spc="0" dirty="0">
                <a:latin typeface="Arial"/>
                <a:cs typeface="Arial"/>
                <a:hlinkClick r:id="rId14" action="ppaction://hlinksldjump"/>
              </a:rPr>
              <a:t>H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P</a:t>
            </a:r>
            <a:r>
              <a:rPr sz="1000" spc="5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M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o</a:t>
            </a:r>
            <a:r>
              <a:rPr sz="1000" spc="0" dirty="0">
                <a:latin typeface="Arial"/>
                <a:cs typeface="Arial"/>
                <a:hlinkClick r:id="rId14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or)</a:t>
            </a:r>
            <a:r>
              <a:rPr sz="1000" spc="5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spc="-15" dirty="0">
                <a:latin typeface="Arial"/>
                <a:cs typeface="Arial"/>
                <a:hlinkClick r:id="rId14" action="ppaction://hlinksldjump"/>
              </a:rPr>
              <a:t>z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e</a:t>
            </a:r>
            <a:r>
              <a:rPr sz="1000" spc="5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spc="-15" dirty="0">
                <a:latin typeface="Arial"/>
                <a:cs typeface="Arial"/>
                <a:hlinkClick r:id="rId14" action="ppaction://hlinksldjump"/>
              </a:rPr>
              <a:t>v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. Cost</a:t>
            </a:r>
            <a:r>
              <a:rPr sz="1000" spc="25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-</a:t>
            </a:r>
            <a:r>
              <a:rPr sz="1000" spc="10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spc="5" dirty="0">
                <a:latin typeface="Arial"/>
                <a:cs typeface="Arial"/>
                <a:hlinkClick r:id="rId14" action="ppaction://hlinksldjump"/>
              </a:rPr>
              <a:t>B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M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ter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al 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48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6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Cost 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er u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t 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f</a:t>
            </a:r>
            <a:r>
              <a:rPr sz="1000" spc="15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Out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ut 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48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7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5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o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o</a:t>
            </a:r>
            <a:r>
              <a:rPr sz="1000" spc="10" dirty="0">
                <a:latin typeface="Arial"/>
                <a:cs typeface="Arial"/>
                <a:hlinkClick r:id="rId15" action="ppaction://hlinksldjump"/>
              </a:rPr>
              <a:t>m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es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of</a:t>
            </a:r>
            <a:r>
              <a:rPr sz="1000" spc="5" dirty="0">
                <a:latin typeface="Arial"/>
                <a:cs typeface="Arial"/>
                <a:hlinkClick r:id="rId15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a</a:t>
            </a:r>
            <a:r>
              <a:rPr sz="1000" spc="-15" dirty="0">
                <a:latin typeface="Arial"/>
                <a:cs typeface="Arial"/>
                <a:hlinkClick r:id="rId15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e</a:t>
            </a:r>
            <a:r>
              <a:rPr sz="1000" spc="5" dirty="0">
                <a:latin typeface="Arial"/>
                <a:cs typeface="Arial"/>
                <a:hlinkClick r:id="rId15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n</a:t>
            </a:r>
            <a:r>
              <a:rPr sz="1000" spc="5" dirty="0">
                <a:latin typeface="Arial"/>
                <a:cs typeface="Arial"/>
                <a:hlinkClick r:id="rId15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ro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res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s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g C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av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15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y 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49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8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h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o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u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d-Cost 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or</a:t>
            </a:r>
            <a:r>
              <a:rPr sz="1000" spc="10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ro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res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s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g C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av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16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y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 P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u</a:t>
            </a:r>
            <a:r>
              <a:rPr sz="1000" spc="10" dirty="0">
                <a:latin typeface="Arial"/>
                <a:cs typeface="Arial"/>
                <a:hlinkClick r:id="rId16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ps 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50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9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De</a:t>
            </a:r>
            <a:r>
              <a:rPr sz="1000" spc="10" dirty="0">
                <a:latin typeface="Arial"/>
                <a:cs typeface="Arial"/>
                <a:hlinkClick r:id="rId17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d 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or Mu</a:t>
            </a:r>
            <a:r>
              <a:rPr sz="1000" spc="-15" dirty="0">
                <a:latin typeface="Arial"/>
                <a:cs typeface="Arial"/>
                <a:hlinkClick r:id="rId17" action="ppaction://hlinksldjump"/>
              </a:rPr>
              <a:t>l</a:t>
            </a:r>
            <a:r>
              <a:rPr sz="1000" spc="0" dirty="0">
                <a:latin typeface="Arial"/>
                <a:cs typeface="Arial"/>
                <a:hlinkClick r:id="rId17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p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h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ase Pu</a:t>
            </a:r>
            <a:r>
              <a:rPr sz="1000" spc="10" dirty="0">
                <a:latin typeface="Arial"/>
                <a:cs typeface="Arial"/>
                <a:hlinkClick r:id="rId17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ps 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52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2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0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Ca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ac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18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18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arg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n</a:t>
            </a:r>
            <a:r>
              <a:rPr sz="1000" spc="20" dirty="0">
                <a:latin typeface="Arial"/>
                <a:cs typeface="Arial"/>
                <a:hlinkClick r:id="rId1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-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M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t</a:t>
            </a:r>
            <a:r>
              <a:rPr sz="1000" spc="-15" dirty="0">
                <a:latin typeface="Arial"/>
                <a:cs typeface="Arial"/>
                <a:hlinkClick r:id="rId18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h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e</a:t>
            </a:r>
            <a:r>
              <a:rPr sz="1000" spc="5" dirty="0">
                <a:latin typeface="Arial"/>
                <a:cs typeface="Arial"/>
                <a:hlinkClick r:id="rId18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u</a:t>
            </a:r>
            <a:r>
              <a:rPr sz="1000" spc="10" dirty="0">
                <a:latin typeface="Arial"/>
                <a:cs typeface="Arial"/>
                <a:hlinkClick r:id="rId18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ps 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54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9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2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1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9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De</a:t>
            </a:r>
            <a:r>
              <a:rPr sz="1000" spc="10" dirty="0">
                <a:latin typeface="Arial"/>
                <a:cs typeface="Arial"/>
                <a:hlinkClick r:id="rId19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d </a:t>
            </a:r>
            <a:r>
              <a:rPr sz="1000" spc="-15" dirty="0">
                <a:latin typeface="Arial"/>
                <a:cs typeface="Arial"/>
                <a:hlinkClick r:id="rId19" action="ppaction://hlinksldjump"/>
              </a:rPr>
              <a:t>v</a:t>
            </a:r>
            <a:r>
              <a:rPr sz="1000" dirty="0">
                <a:latin typeface="Arial"/>
                <a:cs typeface="Arial"/>
                <a:hlinkClick r:id="rId19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. </a:t>
            </a:r>
            <a:r>
              <a:rPr sz="1000" spc="0" dirty="0">
                <a:latin typeface="Arial"/>
                <a:cs typeface="Arial"/>
                <a:hlinkClick r:id="rId19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19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ac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19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y</a:t>
            </a:r>
            <a:r>
              <a:rPr sz="1000" spc="5" dirty="0">
                <a:latin typeface="Arial"/>
                <a:cs typeface="Arial"/>
                <a:hlinkClick r:id="rId19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– </a:t>
            </a:r>
            <a:r>
              <a:rPr sz="1000" dirty="0">
                <a:latin typeface="Arial"/>
                <a:cs typeface="Arial"/>
                <a:hlinkClick r:id="rId19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u</a:t>
            </a:r>
            <a:r>
              <a:rPr sz="1000" spc="-15" dirty="0">
                <a:latin typeface="Arial"/>
                <a:cs typeface="Arial"/>
                <a:hlinkClick r:id="rId19" action="ppaction://hlinksldjump"/>
              </a:rPr>
              <a:t>l</a:t>
            </a:r>
            <a:r>
              <a:rPr sz="1000" spc="0" dirty="0">
                <a:latin typeface="Arial"/>
                <a:cs typeface="Arial"/>
                <a:hlinkClick r:id="rId19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9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h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19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e</a:t>
            </a:r>
            <a:r>
              <a:rPr sz="1000" spc="5" dirty="0">
                <a:latin typeface="Arial"/>
                <a:cs typeface="Arial"/>
                <a:hlinkClick r:id="rId19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u</a:t>
            </a:r>
            <a:r>
              <a:rPr sz="1000" spc="10" dirty="0">
                <a:latin typeface="Arial"/>
                <a:cs typeface="Arial"/>
                <a:hlinkClick r:id="rId19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ps </a:t>
            </a:r>
            <a:r>
              <a:rPr sz="1000" dirty="0">
                <a:latin typeface="Arial"/>
                <a:cs typeface="Arial"/>
                <a:hlinkClick r:id="rId19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56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20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2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2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20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Cost 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tructure 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or M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u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t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h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ase</a:t>
            </a:r>
            <a:r>
              <a:rPr sz="1000" spc="5" dirty="0">
                <a:latin typeface="Arial"/>
                <a:cs typeface="Arial"/>
                <a:hlinkClick r:id="rId20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u</a:t>
            </a:r>
            <a:r>
              <a:rPr sz="1000" spc="10" dirty="0">
                <a:latin typeface="Arial"/>
                <a:cs typeface="Arial"/>
                <a:hlinkClick r:id="rId20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ps 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60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re</a:t>
            </a:r>
            <a:r>
              <a:rPr sz="1000" spc="10" dirty="0">
                <a:latin typeface="Arial"/>
                <a:cs typeface="Arial"/>
                <a:hlinkClick r:id="rId21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2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3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: </a:t>
            </a:r>
            <a:r>
              <a:rPr sz="1000" spc="0" dirty="0">
                <a:latin typeface="Arial"/>
                <a:cs typeface="Arial"/>
                <a:hlinkClick r:id="rId21" action="ppaction://hlinksldjump"/>
              </a:rPr>
              <a:t>O</a:t>
            </a:r>
            <a:r>
              <a:rPr sz="1000" spc="-15" dirty="0">
                <a:latin typeface="Arial"/>
                <a:cs typeface="Arial"/>
                <a:hlinkClick r:id="rId21" action="ppaction://hlinksldjump"/>
              </a:rPr>
              <a:t>v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er</a:t>
            </a:r>
            <a:r>
              <a:rPr sz="1000" spc="0" dirty="0">
                <a:latin typeface="Arial"/>
                <a:cs typeface="Arial"/>
                <a:hlinkClick r:id="rId21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l</a:t>
            </a:r>
            <a:r>
              <a:rPr sz="1000" spc="5" dirty="0">
                <a:latin typeface="Arial"/>
                <a:cs typeface="Arial"/>
                <a:hlinkClick r:id="rId21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e</a:t>
            </a:r>
            <a:r>
              <a:rPr sz="1000" spc="5" dirty="0">
                <a:latin typeface="Arial"/>
                <a:cs typeface="Arial"/>
                <a:hlinkClick r:id="rId21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F</a:t>
            </a:r>
            <a:r>
              <a:rPr sz="1000" spc="0" dirty="0">
                <a:latin typeface="Arial"/>
                <a:cs typeface="Arial"/>
                <a:hlinkClick r:id="rId21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recast 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or Mu</a:t>
            </a:r>
            <a:r>
              <a:rPr sz="1000" spc="-15" dirty="0">
                <a:latin typeface="Arial"/>
                <a:cs typeface="Arial"/>
                <a:hlinkClick r:id="rId21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t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p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h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ase Pu</a:t>
            </a:r>
            <a:r>
              <a:rPr sz="1000" spc="10" dirty="0">
                <a:latin typeface="Arial"/>
                <a:cs typeface="Arial"/>
                <a:hlinkClick r:id="rId21" action="ppaction://hlinksldjump"/>
              </a:rPr>
              <a:t>m</a:t>
            </a:r>
            <a:r>
              <a:rPr sz="1000" spc="-20" dirty="0">
                <a:latin typeface="Arial"/>
                <a:cs typeface="Arial"/>
                <a:hlinkClick r:id="rId21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62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2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2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4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2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M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u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t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h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ase</a:t>
            </a:r>
            <a:r>
              <a:rPr sz="1000" spc="5" dirty="0">
                <a:latin typeface="Arial"/>
                <a:cs typeface="Arial"/>
                <a:hlinkClick r:id="rId22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p (150</a:t>
            </a:r>
            <a:r>
              <a:rPr sz="1000" spc="5" dirty="0">
                <a:latin typeface="Arial"/>
                <a:cs typeface="Arial"/>
                <a:hlinkClick r:id="rId2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HP</a:t>
            </a:r>
            <a:r>
              <a:rPr sz="1000" spc="5" dirty="0">
                <a:latin typeface="Arial"/>
                <a:cs typeface="Arial"/>
                <a:hlinkClick r:id="rId2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M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o</a:t>
            </a:r>
            <a:r>
              <a:rPr sz="1000" spc="0" dirty="0">
                <a:latin typeface="Arial"/>
                <a:cs typeface="Arial"/>
                <a:hlinkClick r:id="rId22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or)</a:t>
            </a:r>
            <a:r>
              <a:rPr sz="1000" spc="5" dirty="0">
                <a:latin typeface="Arial"/>
                <a:cs typeface="Arial"/>
                <a:hlinkClick r:id="rId22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i</a:t>
            </a:r>
            <a:r>
              <a:rPr sz="1000" spc="-15" dirty="0">
                <a:latin typeface="Arial"/>
                <a:cs typeface="Arial"/>
                <a:hlinkClick r:id="rId22" action="ppaction://hlinksldjump"/>
              </a:rPr>
              <a:t>z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e</a:t>
            </a:r>
            <a:r>
              <a:rPr sz="1000" spc="5" dirty="0">
                <a:latin typeface="Arial"/>
                <a:cs typeface="Arial"/>
                <a:hlinkClick r:id="rId22" action="ppaction://hlinksldjump"/>
              </a:rPr>
              <a:t> </a:t>
            </a:r>
            <a:r>
              <a:rPr sz="1000" spc="-15" dirty="0">
                <a:latin typeface="Arial"/>
                <a:cs typeface="Arial"/>
                <a:hlinkClick r:id="rId22" action="ppaction://hlinksldjump"/>
              </a:rPr>
              <a:t>v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.</a:t>
            </a:r>
            <a:r>
              <a:rPr sz="1000" spc="5" dirty="0">
                <a:latin typeface="Arial"/>
                <a:cs typeface="Arial"/>
                <a:hlinkClick r:id="rId2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Cost</a:t>
            </a:r>
            <a:r>
              <a:rPr sz="1000" spc="20" dirty="0">
                <a:latin typeface="Arial"/>
                <a:cs typeface="Arial"/>
                <a:hlinkClick r:id="rId2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-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 </a:t>
            </a:r>
            <a:r>
              <a:rPr sz="1000" spc="5" dirty="0">
                <a:latin typeface="Arial"/>
                <a:cs typeface="Arial"/>
                <a:hlinkClick r:id="rId22" action="ppaction://hlinksldjump"/>
              </a:rPr>
              <a:t>B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22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at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al 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65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2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2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5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2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Cost 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er u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t 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f</a:t>
            </a:r>
            <a:r>
              <a:rPr sz="1000" spc="15" dirty="0">
                <a:latin typeface="Arial"/>
                <a:cs typeface="Arial"/>
                <a:hlinkClick r:id="rId2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Out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ut 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65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23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2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3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23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23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2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3" action="ppaction://hlinksldjump"/>
              </a:rPr>
              <a:t>2</a:t>
            </a:r>
            <a:r>
              <a:rPr sz="1000" spc="-10" dirty="0">
                <a:latin typeface="Arial"/>
                <a:cs typeface="Arial"/>
                <a:hlinkClick r:id="rId23" action="ppaction://hlinksldjump"/>
              </a:rPr>
              <a:t>6</a:t>
            </a:r>
            <a:r>
              <a:rPr sz="1000" spc="-5" dirty="0">
                <a:latin typeface="Arial"/>
                <a:cs typeface="Arial"/>
                <a:hlinkClick r:id="rId23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23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23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23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23" action="ppaction://hlinksldjump"/>
              </a:rPr>
              <a:t>o</a:t>
            </a:r>
            <a:r>
              <a:rPr sz="1000" dirty="0">
                <a:latin typeface="Arial"/>
                <a:cs typeface="Arial"/>
                <a:hlinkClick r:id="rId23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23" action="ppaction://hlinksldjump"/>
              </a:rPr>
              <a:t>o</a:t>
            </a:r>
            <a:r>
              <a:rPr sz="1000" spc="10" dirty="0">
                <a:latin typeface="Arial"/>
                <a:cs typeface="Arial"/>
                <a:hlinkClick r:id="rId23" action="ppaction://hlinksldjump"/>
              </a:rPr>
              <a:t>m</a:t>
            </a:r>
            <a:r>
              <a:rPr sz="1000" spc="-10" dirty="0">
                <a:latin typeface="Arial"/>
                <a:cs typeface="Arial"/>
                <a:hlinkClick r:id="rId2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3" action="ppaction://hlinksldjump"/>
              </a:rPr>
              <a:t>es</a:t>
            </a:r>
            <a:r>
              <a:rPr sz="1000" dirty="0">
                <a:latin typeface="Arial"/>
                <a:cs typeface="Arial"/>
                <a:hlinkClick r:id="rId2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3" action="ppaction://hlinksldjump"/>
              </a:rPr>
              <a:t>of</a:t>
            </a:r>
            <a:r>
              <a:rPr sz="1000" spc="5" dirty="0">
                <a:latin typeface="Arial"/>
                <a:cs typeface="Arial"/>
                <a:hlinkClick r:id="rId23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23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23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23" action="ppaction://hlinksldjump"/>
              </a:rPr>
              <a:t>a</a:t>
            </a:r>
            <a:r>
              <a:rPr sz="1000" spc="-15" dirty="0">
                <a:latin typeface="Arial"/>
                <a:cs typeface="Arial"/>
                <a:hlinkClick r:id="rId23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23" action="ppaction://hlinksldjump"/>
              </a:rPr>
              <a:t>e</a:t>
            </a:r>
            <a:r>
              <a:rPr sz="1000" spc="5" dirty="0">
                <a:latin typeface="Arial"/>
                <a:cs typeface="Arial"/>
                <a:hlinkClick r:id="rId23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2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3" action="ppaction://hlinksldjump"/>
              </a:rPr>
              <a:t>n </a:t>
            </a:r>
            <a:r>
              <a:rPr sz="1000" dirty="0">
                <a:latin typeface="Arial"/>
                <a:cs typeface="Arial"/>
                <a:hlinkClick r:id="rId23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3" action="ppaction://hlinksldjump"/>
              </a:rPr>
              <a:t>ult</a:t>
            </a:r>
            <a:r>
              <a:rPr sz="1000" spc="-15" dirty="0">
                <a:latin typeface="Arial"/>
                <a:cs typeface="Arial"/>
                <a:hlinkClick r:id="rId23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23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23" action="ppaction://hlinksldjump"/>
              </a:rPr>
              <a:t>h</a:t>
            </a:r>
            <a:r>
              <a:rPr sz="1000" spc="-10" dirty="0">
                <a:latin typeface="Arial"/>
                <a:cs typeface="Arial"/>
                <a:hlinkClick r:id="rId23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23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23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23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3" action="ppaction://hlinksldjump"/>
              </a:rPr>
              <a:t>66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24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24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4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24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24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2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4" action="ppaction://hlinksldjump"/>
              </a:rPr>
              <a:t>27:</a:t>
            </a:r>
            <a:r>
              <a:rPr sz="1000" spc="5" dirty="0">
                <a:latin typeface="Arial"/>
                <a:cs typeface="Arial"/>
                <a:hlinkClick r:id="rId24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24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24" action="ppaction://hlinksldjump"/>
              </a:rPr>
              <a:t>h</a:t>
            </a:r>
            <a:r>
              <a:rPr sz="1000" spc="-5" dirty="0">
                <a:latin typeface="Arial"/>
                <a:cs typeface="Arial"/>
                <a:hlinkClick r:id="rId24" action="ppaction://hlinksldjump"/>
              </a:rPr>
              <a:t>o</a:t>
            </a:r>
            <a:r>
              <a:rPr sz="1000" dirty="0">
                <a:latin typeface="Arial"/>
                <a:cs typeface="Arial"/>
                <a:hlinkClick r:id="rId24" action="ppaction://hlinksldjump"/>
              </a:rPr>
              <a:t>u</a:t>
            </a:r>
            <a:r>
              <a:rPr sz="1000" spc="-10" dirty="0">
                <a:latin typeface="Arial"/>
                <a:cs typeface="Arial"/>
                <a:hlinkClick r:id="rId24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24" action="ppaction://hlinksldjump"/>
              </a:rPr>
              <a:t>d-Cost </a:t>
            </a:r>
            <a:r>
              <a:rPr sz="1000" dirty="0">
                <a:latin typeface="Arial"/>
                <a:cs typeface="Arial"/>
                <a:hlinkClick r:id="rId24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24" action="ppaction://hlinksldjump"/>
              </a:rPr>
              <a:t>or</a:t>
            </a:r>
            <a:r>
              <a:rPr sz="1000" spc="10" dirty="0">
                <a:latin typeface="Arial"/>
                <a:cs typeface="Arial"/>
                <a:hlinkClick r:id="rId2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4" action="ppaction://hlinksldjump"/>
              </a:rPr>
              <a:t>M</a:t>
            </a:r>
            <a:r>
              <a:rPr sz="1000" spc="-10" dirty="0">
                <a:latin typeface="Arial"/>
                <a:cs typeface="Arial"/>
                <a:hlinkClick r:id="rId24" action="ppaction://hlinksldjump"/>
              </a:rPr>
              <a:t>ul</a:t>
            </a:r>
            <a:r>
              <a:rPr sz="1000" spc="0" dirty="0">
                <a:latin typeface="Arial"/>
                <a:cs typeface="Arial"/>
                <a:hlinkClick r:id="rId24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24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24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24" action="ppaction://hlinksldjump"/>
              </a:rPr>
              <a:t>h</a:t>
            </a:r>
            <a:r>
              <a:rPr sz="1000" spc="-10" dirty="0">
                <a:latin typeface="Arial"/>
                <a:cs typeface="Arial"/>
                <a:hlinkClick r:id="rId24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24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24" action="ppaction://hlinksldjump"/>
              </a:rPr>
              <a:t>e</a:t>
            </a:r>
            <a:r>
              <a:rPr sz="1000" spc="5" dirty="0">
                <a:latin typeface="Arial"/>
                <a:cs typeface="Arial"/>
                <a:hlinkClick r:id="rId24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24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24" action="ppaction://hlinksldjump"/>
              </a:rPr>
              <a:t>u</a:t>
            </a:r>
            <a:r>
              <a:rPr sz="1000" spc="10" dirty="0">
                <a:latin typeface="Arial"/>
                <a:cs typeface="Arial"/>
                <a:hlinkClick r:id="rId24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4" action="ppaction://hlinksldjump"/>
              </a:rPr>
              <a:t>ps </a:t>
            </a:r>
            <a:r>
              <a:rPr sz="1000" dirty="0">
                <a:latin typeface="Arial"/>
                <a:cs typeface="Arial"/>
                <a:hlinkClick r:id="rId24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4" action="ppaction://hlinksldjump"/>
              </a:rPr>
              <a:t>67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25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25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5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25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25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2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5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25" action="ppaction://hlinksldjump"/>
              </a:rPr>
              <a:t>9</a:t>
            </a:r>
            <a:r>
              <a:rPr sz="1000" spc="-5" dirty="0">
                <a:latin typeface="Arial"/>
                <a:cs typeface="Arial"/>
                <a:hlinkClick r:id="rId25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2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5" action="ppaction://hlinksldjump"/>
              </a:rPr>
              <a:t>De</a:t>
            </a:r>
            <a:r>
              <a:rPr sz="1000" spc="10" dirty="0">
                <a:latin typeface="Arial"/>
                <a:cs typeface="Arial"/>
                <a:hlinkClick r:id="rId25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5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25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25" action="ppaction://hlinksldjump"/>
              </a:rPr>
              <a:t>d </a:t>
            </a:r>
            <a:r>
              <a:rPr sz="1000" dirty="0">
                <a:latin typeface="Arial"/>
                <a:cs typeface="Arial"/>
                <a:hlinkClick r:id="rId25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25" action="ppaction://hlinksldjump"/>
              </a:rPr>
              <a:t>or ES</a:t>
            </a:r>
            <a:r>
              <a:rPr sz="1000" spc="-10" dirty="0">
                <a:latin typeface="Arial"/>
                <a:cs typeface="Arial"/>
                <a:hlinkClick r:id="rId25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25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25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5" action="ppaction://hlinksldjump"/>
              </a:rPr>
              <a:t>69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26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2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6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26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26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2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6" action="ppaction://hlinksldjump"/>
              </a:rPr>
              <a:t>2</a:t>
            </a:r>
            <a:r>
              <a:rPr sz="1000" spc="-10" dirty="0">
                <a:latin typeface="Arial"/>
                <a:cs typeface="Arial"/>
                <a:hlinkClick r:id="rId26" action="ppaction://hlinksldjump"/>
              </a:rPr>
              <a:t>0</a:t>
            </a:r>
            <a:r>
              <a:rPr sz="1000" spc="-5" dirty="0">
                <a:latin typeface="Arial"/>
                <a:cs typeface="Arial"/>
                <a:hlinkClick r:id="rId26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2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6" action="ppaction://hlinksldjump"/>
              </a:rPr>
              <a:t>Ca</a:t>
            </a:r>
            <a:r>
              <a:rPr sz="1000" dirty="0">
                <a:latin typeface="Arial"/>
                <a:cs typeface="Arial"/>
                <a:hlinkClick r:id="rId26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26" action="ppaction://hlinksldjump"/>
              </a:rPr>
              <a:t>ac</a:t>
            </a:r>
            <a:r>
              <a:rPr sz="1000" spc="-10" dirty="0">
                <a:latin typeface="Arial"/>
                <a:cs typeface="Arial"/>
                <a:hlinkClick r:id="rId26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26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26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26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26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6" action="ppaction://hlinksldjump"/>
              </a:rPr>
              <a:t>arg</a:t>
            </a:r>
            <a:r>
              <a:rPr sz="1000" dirty="0">
                <a:latin typeface="Arial"/>
                <a:cs typeface="Arial"/>
                <a:hlinkClick r:id="rId2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6" action="ppaction://hlinksldjump"/>
              </a:rPr>
              <a:t>n</a:t>
            </a:r>
            <a:r>
              <a:rPr sz="1000" spc="20" dirty="0">
                <a:latin typeface="Arial"/>
                <a:cs typeface="Arial"/>
                <a:hlinkClick r:id="rId2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6" action="ppaction://hlinksldjump"/>
              </a:rPr>
              <a:t>– </a:t>
            </a:r>
            <a:r>
              <a:rPr sz="1000" dirty="0">
                <a:latin typeface="Arial"/>
                <a:cs typeface="Arial"/>
                <a:hlinkClick r:id="rId26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26" action="ppaction://hlinksldjump"/>
              </a:rPr>
              <a:t>SP</a:t>
            </a:r>
            <a:r>
              <a:rPr sz="1000" spc="-5" dirty="0">
                <a:latin typeface="Arial"/>
                <a:cs typeface="Arial"/>
                <a:hlinkClick r:id="rId26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26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6" action="ppaction://hlinksldjump"/>
              </a:rPr>
              <a:t>71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78788" y="903477"/>
            <a:ext cx="540194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9: Summary of New Contracts and Estimated Values for Progressing </a:t>
            </a:r>
            <a:r>
              <a:rPr sz="1000" b="1" dirty="0">
                <a:latin typeface="Arial"/>
                <a:cs typeface="Arial"/>
              </a:rPr>
              <a:t>Cavity</a:t>
            </a:r>
            <a:r>
              <a:rPr sz="1000" b="1" spc="15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43076" y="1213357"/>
          <a:ext cx="6423660" cy="7371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78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38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7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28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52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70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623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Buyer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6096">
                      <a:solidFill>
                        <a:srgbClr val="000000"/>
                      </a:solidFill>
                      <a:prstDash val="solid"/>
                    </a:lnL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33350" marR="104139" indent="13335">
                        <a:lnSpc>
                          <a:spcPts val="115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Country of 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Instal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62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Supplier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571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Product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88900" marR="105410" indent="-1905">
                        <a:lnSpc>
                          <a:spcPts val="115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stimated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Value</a:t>
                      </a:r>
                      <a:r>
                        <a:rPr sz="1000" b="1" spc="-8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($k)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88900" algn="ctr">
                        <a:lnSpc>
                          <a:spcPts val="1150"/>
                        </a:lnSpc>
                        <a:spcBef>
                          <a:spcPts val="47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stimated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Cost/Unit  ($k)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32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Brightoil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2349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China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8890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Colfax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L="589915" marR="132080" indent="-462280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180 two-screw pumps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tanker  product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transfer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620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$7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969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527">
                <a:tc>
                  <a:txBody>
                    <a:bodyPr/>
                    <a:lstStyle/>
                    <a:p>
                      <a:pPr marL="65405" marR="330835">
                        <a:lnSpc>
                          <a:spcPts val="1150"/>
                        </a:lnSpc>
                        <a:spcBef>
                          <a:spcPts val="48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Kenmare</a:t>
                      </a:r>
                      <a:r>
                        <a:rPr sz="10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–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Moma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032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Mozambique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Weir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41338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32 units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to pump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slurry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R="76835" algn="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$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R="60960" algn="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$125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8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Naftan</a:t>
                      </a:r>
                      <a:r>
                        <a:rPr sz="11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JSC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Russia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HMS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18 units with VSDs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heavy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oil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5565" marB="0"/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$3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60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58419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70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3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Boliden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032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Sweden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Weir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676910" marR="189230" indent="-492759">
                        <a:lnSpc>
                          <a:spcPts val="1150"/>
                        </a:lnSpc>
                        <a:spcBef>
                          <a:spcPts val="484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33 units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slurry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pumping at</a:t>
                      </a:r>
                      <a:r>
                        <a:rPr sz="10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  titanium</a:t>
                      </a:r>
                      <a:r>
                        <a:rPr sz="10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mine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R="76835" algn="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$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R="60960" algn="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$59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08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ExxonMobil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2159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Canada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762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NOV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 marR="93345" algn="ctr">
                        <a:lnSpc>
                          <a:spcPts val="1150"/>
                        </a:lnSpc>
                        <a:spcBef>
                          <a:spcPts val="484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6 screw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pumps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averaging 20k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bpd  and 50 hp, including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motors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and  instrumentation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15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R="7620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30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R="58419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607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BASF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349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China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Colfax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12 units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petrochemical</a:t>
                      </a:r>
                      <a:r>
                        <a:rPr sz="1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service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556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61594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3296">
                <a:tc>
                  <a:txBody>
                    <a:bodyPr/>
                    <a:lstStyle/>
                    <a:p>
                      <a:pPr marL="65405" marR="134620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Brunei Shell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-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Seria</a:t>
                      </a:r>
                      <a:r>
                        <a:rPr sz="1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Terminal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2159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Brunei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8890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Colfax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L="461645" marR="121920" indent="-344805">
                        <a:lnSpc>
                          <a:spcPts val="1150"/>
                        </a:lnSpc>
                        <a:spcBef>
                          <a:spcPts val="86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4 Houttuin twin-screw pumps and  5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VFD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control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panels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0985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620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90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8419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23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30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Lukoil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21590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Russia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8890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Colfax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58825" marR="318135" indent="-445134">
                        <a:lnSpc>
                          <a:spcPts val="1140"/>
                        </a:lnSpc>
                        <a:spcBef>
                          <a:spcPts val="49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14 screw units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1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bitumen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production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7493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80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969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3550">
                <a:tc>
                  <a:txBody>
                    <a:bodyPr/>
                    <a:lstStyle/>
                    <a:p>
                      <a:pPr marL="65405" marR="213995">
                        <a:lnSpc>
                          <a:spcPct val="101800"/>
                        </a:lnSpc>
                        <a:spcBef>
                          <a:spcPts val="39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Al-Kut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Water  Treatment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2222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Iraq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889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Landustrie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1557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17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pumps,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ranging from 25-70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hp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493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95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969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33984">
                <a:tc>
                  <a:txBody>
                    <a:bodyPr/>
                    <a:lstStyle/>
                    <a:p>
                      <a:pPr marL="65405" marR="306705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Plains All  American</a:t>
                      </a:r>
                      <a:r>
                        <a:rPr sz="11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–  Mesa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2286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US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8890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Colfax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60985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4 units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the Mesa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pipeline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R="7493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80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R="58419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2607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HPCL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349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India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Kirloskar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34925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 product transfer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pumps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5565" marB="0"/>
                </a:tc>
                <a:tc>
                  <a:txBody>
                    <a:bodyPr/>
                    <a:lstStyle/>
                    <a:p>
                      <a:pPr marR="7493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80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5969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2607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Shell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Pearl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Qatar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Landustrie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9497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4 units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NGL</a:t>
                      </a:r>
                      <a:r>
                        <a:rPr sz="10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transfer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556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7493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20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58419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62152">
                <a:tc>
                  <a:txBody>
                    <a:bodyPr/>
                    <a:lstStyle/>
                    <a:p>
                      <a:pPr marL="65405" marR="96520">
                        <a:lnSpc>
                          <a:spcPct val="100899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Yanbu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II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Power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plant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2349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Saudi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Arabia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889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Colfax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560705" marR="80010" indent="-486409">
                        <a:lnSpc>
                          <a:spcPts val="1150"/>
                        </a:lnSpc>
                        <a:spcBef>
                          <a:spcPts val="86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21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pumps 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moving heavy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fuel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oil  and lubricating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oil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0985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493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87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969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63296">
                <a:tc>
                  <a:txBody>
                    <a:bodyPr/>
                    <a:lstStyle/>
                    <a:p>
                      <a:pPr marL="65405" marR="208915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ExxonMobil</a:t>
                      </a:r>
                      <a:r>
                        <a:rPr sz="1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-  Banyu</a:t>
                      </a:r>
                      <a:r>
                        <a:rPr sz="11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Urip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2476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Indonesia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78435" marR="132080" indent="-30480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Gar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er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Denver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2004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3 units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pipeline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service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493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75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8419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25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632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Alcan</a:t>
                      </a:r>
                      <a:r>
                        <a:rPr sz="11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Gove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2159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Canada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L="201295" marR="182245" indent="15240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Pump  P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wer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11454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5 diesel transfer screw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pumps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493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75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969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175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Balmer</a:t>
                      </a:r>
                      <a:r>
                        <a:rPr sz="1100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Lawrie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096">
                      <a:solidFill>
                        <a:srgbClr val="000000"/>
                      </a:solidFill>
                      <a:prstDash val="solid"/>
                    </a:lnL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2349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India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Weir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15925" marR="192405" indent="-229235">
                        <a:lnSpc>
                          <a:spcPts val="1150"/>
                        </a:lnSpc>
                        <a:spcBef>
                          <a:spcPts val="484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2 units, tool steel rotor,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SS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410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shaft,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high nitrile</a:t>
                      </a:r>
                      <a:r>
                        <a:rPr sz="1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stator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7493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8419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25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R w="6095">
                      <a:solidFill>
                        <a:srgbClr val="000000"/>
                      </a:solidFill>
                      <a:prstDash val="solid"/>
                    </a:lnR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903985"/>
            <a:ext cx="5689600" cy="8346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5.2	Analysis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5.2.1	</a:t>
            </a:r>
            <a:r>
              <a:rPr sz="1000" b="1" spc="-5" dirty="0">
                <a:latin typeface="Arial"/>
                <a:cs typeface="Arial"/>
              </a:rPr>
              <a:t>Costs</a:t>
            </a:r>
            <a:endParaRPr sz="1000">
              <a:latin typeface="Arial"/>
              <a:cs typeface="Arial"/>
            </a:endParaRPr>
          </a:p>
          <a:p>
            <a:pPr marL="12700" marR="48895">
              <a:lnSpc>
                <a:spcPct val="144000"/>
              </a:lnSpc>
              <a:spcBef>
                <a:spcPts val="595"/>
              </a:spcBef>
            </a:pPr>
            <a:r>
              <a:rPr sz="1000" b="1" spc="-5" dirty="0">
                <a:latin typeface="Arial"/>
                <a:cs typeface="Arial"/>
              </a:rPr>
              <a:t>Rising metal, energy, and labor costs, particularly </a:t>
            </a:r>
            <a:r>
              <a:rPr sz="1000" b="1" dirty="0">
                <a:latin typeface="Arial"/>
                <a:cs typeface="Arial"/>
              </a:rPr>
              <a:t>in </a:t>
            </a:r>
            <a:r>
              <a:rPr sz="1000" b="1" spc="-10" dirty="0">
                <a:latin typeface="Arial"/>
                <a:cs typeface="Arial"/>
              </a:rPr>
              <a:t>Asia, </a:t>
            </a:r>
            <a:r>
              <a:rPr sz="1000" b="1" dirty="0">
                <a:latin typeface="Arial"/>
                <a:cs typeface="Arial"/>
              </a:rPr>
              <a:t>will </a:t>
            </a:r>
            <a:r>
              <a:rPr sz="1000" b="1" spc="-5" dirty="0">
                <a:latin typeface="Arial"/>
                <a:cs typeface="Arial"/>
              </a:rPr>
              <a:t>drive costs up </a:t>
            </a:r>
            <a:r>
              <a:rPr sz="1000" b="1" dirty="0">
                <a:latin typeface="Arial"/>
                <a:cs typeface="Arial"/>
              </a:rPr>
              <a:t>1.5-2% </a:t>
            </a:r>
            <a:r>
              <a:rPr sz="1000" b="1" spc="-5" dirty="0">
                <a:latin typeface="Arial"/>
                <a:cs typeface="Arial"/>
              </a:rPr>
              <a:t>annually  through</a:t>
            </a:r>
            <a:r>
              <a:rPr sz="1000" b="1" spc="-8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2020.</a:t>
            </a:r>
            <a:endParaRPr sz="1000">
              <a:latin typeface="Arial"/>
              <a:cs typeface="Arial"/>
            </a:endParaRPr>
          </a:p>
          <a:p>
            <a:pPr marL="127000" marR="48260">
              <a:lnSpc>
                <a:spcPct val="143800"/>
              </a:lnSpc>
              <a:spcBef>
                <a:spcPts val="610"/>
              </a:spcBef>
            </a:pPr>
            <a:r>
              <a:rPr sz="1000" spc="-5" dirty="0">
                <a:latin typeface="Arial"/>
                <a:cs typeface="Arial"/>
              </a:rPr>
              <a:t>Labor and benefits are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largest single cost </a:t>
            </a:r>
            <a:r>
              <a:rPr sz="1000" dirty="0">
                <a:latin typeface="Arial"/>
                <a:cs typeface="Arial"/>
              </a:rPr>
              <a:t>category for </a:t>
            </a:r>
            <a:r>
              <a:rPr sz="1000" spc="-5" dirty="0">
                <a:latin typeface="Arial"/>
                <a:cs typeface="Arial"/>
              </a:rPr>
              <a:t>Progressing </a:t>
            </a:r>
            <a:r>
              <a:rPr sz="1000" dirty="0">
                <a:latin typeface="Arial"/>
                <a:cs typeface="Arial"/>
              </a:rPr>
              <a:t>Cavity pumps, </a:t>
            </a:r>
            <a:r>
              <a:rPr sz="1000" spc="-5" dirty="0">
                <a:latin typeface="Arial"/>
                <a:cs typeface="Arial"/>
              </a:rPr>
              <a:t>occupying  35% of the total cost </a:t>
            </a:r>
            <a:r>
              <a:rPr sz="1000" dirty="0">
                <a:latin typeface="Arial"/>
                <a:cs typeface="Arial"/>
              </a:rPr>
              <a:t>structure. </a:t>
            </a:r>
            <a:r>
              <a:rPr sz="1000" spc="-5" dirty="0">
                <a:latin typeface="Arial"/>
                <a:cs typeface="Arial"/>
              </a:rPr>
              <a:t>Production labor – welders, machinists, shop hands, and </a:t>
            </a:r>
            <a:r>
              <a:rPr sz="1000" dirty="0">
                <a:latin typeface="Arial"/>
                <a:cs typeface="Arial"/>
              </a:rPr>
              <a:t>assembly  workers </a:t>
            </a:r>
            <a:r>
              <a:rPr sz="1000" spc="-5" dirty="0">
                <a:latin typeface="Arial"/>
                <a:cs typeface="Arial"/>
              </a:rPr>
              <a:t>– accounts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13% of the overall cost structure. Salaries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engineers and management  typically </a:t>
            </a:r>
            <a:r>
              <a:rPr sz="1000" spc="5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up another 12%, with benefits such as health care, training, and paid leave  accounting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another </a:t>
            </a:r>
            <a:r>
              <a:rPr sz="1000" dirty="0">
                <a:latin typeface="Arial"/>
                <a:cs typeface="Arial"/>
              </a:rPr>
              <a:t>10%. </a:t>
            </a:r>
            <a:r>
              <a:rPr sz="1000" spc="-5" dirty="0">
                <a:latin typeface="Arial"/>
                <a:cs typeface="Arial"/>
              </a:rPr>
              <a:t>Labor </a:t>
            </a:r>
            <a:r>
              <a:rPr sz="1000" dirty="0">
                <a:latin typeface="Arial"/>
                <a:cs typeface="Arial"/>
              </a:rPr>
              <a:t>costs </a:t>
            </a:r>
            <a:r>
              <a:rPr sz="1000" spc="-5" dirty="0">
                <a:latin typeface="Arial"/>
                <a:cs typeface="Arial"/>
              </a:rPr>
              <a:t>are lower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PCPs than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are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Centrifugal  Engineered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because progressing </a:t>
            </a:r>
            <a:r>
              <a:rPr sz="1000" dirty="0">
                <a:latin typeface="Arial"/>
                <a:cs typeface="Arial"/>
              </a:rPr>
              <a:t>cavity pumps </a:t>
            </a:r>
            <a:r>
              <a:rPr sz="1000" spc="-5" dirty="0">
                <a:latin typeface="Arial"/>
                <a:cs typeface="Arial"/>
              </a:rPr>
              <a:t>are typically less complicated to engineer  and manufacture. PCPs </a:t>
            </a:r>
            <a:r>
              <a:rPr sz="100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able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handle a wider range of fluid compositions and pressures with  less engineering, allowing labor costs to remain somewhat lower than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centrifugal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units.</a:t>
            </a:r>
            <a:endParaRPr sz="1000">
              <a:latin typeface="Arial"/>
              <a:cs typeface="Arial"/>
            </a:endParaRPr>
          </a:p>
          <a:p>
            <a:pPr marL="127000" marR="23495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Motors typically </a:t>
            </a:r>
            <a:r>
              <a:rPr sz="1000" spc="5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up 25% of the overall unit cost. 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higher than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centrifugal </a:t>
            </a:r>
            <a:r>
              <a:rPr sz="1000" dirty="0">
                <a:latin typeface="Arial"/>
                <a:cs typeface="Arial"/>
              </a:rPr>
              <a:t>pumps  </a:t>
            </a:r>
            <a:r>
              <a:rPr sz="1000" spc="-5" dirty="0">
                <a:latin typeface="Arial"/>
                <a:cs typeface="Arial"/>
              </a:rPr>
              <a:t>because of the lower materials cost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body, which, outside of the </a:t>
            </a:r>
            <a:r>
              <a:rPr sz="1000" spc="5" dirty="0">
                <a:latin typeface="Arial"/>
                <a:cs typeface="Arial"/>
              </a:rPr>
              <a:t>stator,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simply </a:t>
            </a:r>
            <a:r>
              <a:rPr sz="1000" spc="-5" dirty="0">
                <a:latin typeface="Arial"/>
                <a:cs typeface="Arial"/>
              </a:rPr>
              <a:t>a  </a:t>
            </a:r>
            <a:r>
              <a:rPr sz="1000" dirty="0">
                <a:latin typeface="Arial"/>
                <a:cs typeface="Arial"/>
              </a:rPr>
              <a:t>metal </a:t>
            </a:r>
            <a:r>
              <a:rPr sz="1000" spc="-5" dirty="0">
                <a:latin typeface="Arial"/>
                <a:cs typeface="Arial"/>
              </a:rPr>
              <a:t>cylinder. This percentage is highly variable, however, and depends to a </a:t>
            </a:r>
            <a:r>
              <a:rPr sz="1000" dirty="0">
                <a:latin typeface="Arial"/>
                <a:cs typeface="Arial"/>
              </a:rPr>
              <a:t>large </a:t>
            </a:r>
            <a:r>
              <a:rPr sz="1000" spc="-5" dirty="0">
                <a:latin typeface="Arial"/>
                <a:cs typeface="Arial"/>
              </a:rPr>
              <a:t>degree on </a:t>
            </a:r>
            <a:r>
              <a:rPr sz="1000" dirty="0">
                <a:latin typeface="Arial"/>
                <a:cs typeface="Arial"/>
              </a:rPr>
              <a:t>how  many </a:t>
            </a:r>
            <a:r>
              <a:rPr sz="1000" spc="-5" dirty="0">
                <a:latin typeface="Arial"/>
                <a:cs typeface="Arial"/>
              </a:rPr>
              <a:t>rotors are used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(which increases the materials cost and lowers the motor’s  percentage of the total) as well as the horsepower </a:t>
            </a:r>
            <a:r>
              <a:rPr sz="1000" spc="5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the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motor.</a:t>
            </a:r>
            <a:endParaRPr sz="1000">
              <a:latin typeface="Arial"/>
              <a:cs typeface="Arial"/>
            </a:endParaRPr>
          </a:p>
          <a:p>
            <a:pPr marL="127000" marR="32384">
              <a:lnSpc>
                <a:spcPct val="1440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Metals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up 23% of the overall cost structure </a:t>
            </a:r>
            <a:r>
              <a:rPr sz="1000" dirty="0">
                <a:latin typeface="Arial"/>
                <a:cs typeface="Arial"/>
              </a:rPr>
              <a:t>(assuming </a:t>
            </a:r>
            <a:r>
              <a:rPr sz="1000" spc="-5" dirty="0">
                <a:latin typeface="Arial"/>
                <a:cs typeface="Arial"/>
              </a:rPr>
              <a:t>carbon </a:t>
            </a:r>
            <a:r>
              <a:rPr sz="1000" dirty="0">
                <a:latin typeface="Arial"/>
                <a:cs typeface="Arial"/>
              </a:rPr>
              <a:t>steel construction). The metal  </a:t>
            </a:r>
            <a:r>
              <a:rPr sz="1000" spc="-5" dirty="0">
                <a:latin typeface="Arial"/>
                <a:cs typeface="Arial"/>
              </a:rPr>
              <a:t>used varies according to the abrasiveness and corrosivity of the fluid being pumped, as well as the  differential pressure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unit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required to handle. </a:t>
            </a:r>
            <a:r>
              <a:rPr sz="1000" dirty="0">
                <a:latin typeface="Arial"/>
                <a:cs typeface="Arial"/>
              </a:rPr>
              <a:t>Chrome, </a:t>
            </a:r>
            <a:r>
              <a:rPr sz="1000" spc="-5" dirty="0">
                <a:latin typeface="Arial"/>
                <a:cs typeface="Arial"/>
              </a:rPr>
              <a:t>stainless, or even super duplex  stainless steel are used in high pressure, highly corrosive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environments.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7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Rubber-based </a:t>
            </a:r>
            <a:r>
              <a:rPr sz="1000" dirty="0">
                <a:latin typeface="Arial"/>
                <a:cs typeface="Arial"/>
              </a:rPr>
              <a:t>material 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stator makes </a:t>
            </a:r>
            <a:r>
              <a:rPr sz="1000" spc="-5" dirty="0">
                <a:latin typeface="Arial"/>
                <a:cs typeface="Arial"/>
              </a:rPr>
              <a:t>up an additional 5-10% of the cost structure. For basic  rubber, the figure is closer </a:t>
            </a:r>
            <a:r>
              <a:rPr sz="1000" dirty="0">
                <a:latin typeface="Arial"/>
                <a:cs typeface="Arial"/>
              </a:rPr>
              <a:t>to 5%, </a:t>
            </a:r>
            <a:r>
              <a:rPr sz="1000" spc="-5" dirty="0">
                <a:latin typeface="Arial"/>
                <a:cs typeface="Arial"/>
              </a:rPr>
              <a:t>while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high nitrile formulations or </a:t>
            </a:r>
            <a:r>
              <a:rPr sz="1000" dirty="0">
                <a:latin typeface="Arial"/>
                <a:cs typeface="Arial"/>
              </a:rPr>
              <a:t>specially </a:t>
            </a:r>
            <a:r>
              <a:rPr sz="1000" spc="-5" dirty="0">
                <a:latin typeface="Arial"/>
                <a:cs typeface="Arial"/>
              </a:rPr>
              <a:t>engineered grades  (which can occur if the fluid being pumped requires a </a:t>
            </a:r>
            <a:r>
              <a:rPr sz="1000" dirty="0">
                <a:latin typeface="Arial"/>
                <a:cs typeface="Arial"/>
              </a:rPr>
              <a:t>special </a:t>
            </a:r>
            <a:r>
              <a:rPr sz="1000" spc="-5" dirty="0">
                <a:latin typeface="Arial"/>
                <a:cs typeface="Arial"/>
              </a:rPr>
              <a:t>rubber to avoid a </a:t>
            </a:r>
            <a:r>
              <a:rPr sz="1000" dirty="0">
                <a:latin typeface="Arial"/>
                <a:cs typeface="Arial"/>
              </a:rPr>
              <a:t>chemical </a:t>
            </a:r>
            <a:r>
              <a:rPr sz="1000" spc="-5" dirty="0">
                <a:latin typeface="Arial"/>
                <a:cs typeface="Arial"/>
              </a:rPr>
              <a:t>reaction) it  is closer to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10%.</a:t>
            </a:r>
            <a:endParaRPr sz="1000">
              <a:latin typeface="Arial"/>
              <a:cs typeface="Arial"/>
            </a:endParaRPr>
          </a:p>
          <a:p>
            <a:pPr marL="127000" marR="380365">
              <a:lnSpc>
                <a:spcPct val="1442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Manufacturing costs </a:t>
            </a:r>
            <a:r>
              <a:rPr sz="1000" dirty="0">
                <a:latin typeface="Arial"/>
                <a:cs typeface="Arial"/>
              </a:rPr>
              <a:t>for pump </a:t>
            </a:r>
            <a:r>
              <a:rPr sz="1000" spc="-5" dirty="0">
                <a:latin typeface="Arial"/>
                <a:cs typeface="Arial"/>
              </a:rPr>
              <a:t>makers rose roughly </a:t>
            </a:r>
            <a:r>
              <a:rPr sz="1000" dirty="0">
                <a:latin typeface="Arial"/>
                <a:cs typeface="Arial"/>
              </a:rPr>
              <a:t>0.5% </a:t>
            </a:r>
            <a:r>
              <a:rPr sz="1000" spc="-5" dirty="0">
                <a:latin typeface="Arial"/>
                <a:cs typeface="Arial"/>
              </a:rPr>
              <a:t>in Q1, after a 2% increase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2012,  primarily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increasing labor costs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Asia and a global increase in </a:t>
            </a:r>
            <a:r>
              <a:rPr sz="1000" dirty="0">
                <a:latin typeface="Arial"/>
                <a:cs typeface="Arial"/>
              </a:rPr>
              <a:t>motor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costs.</a:t>
            </a:r>
            <a:endParaRPr sz="1000">
              <a:latin typeface="Arial"/>
              <a:cs typeface="Arial"/>
            </a:endParaRPr>
          </a:p>
          <a:p>
            <a:pPr marL="127000" marR="24765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In Major Asian manufacturing areas, urban sectors with access to transportation infrastructure,  costs of living are rising rapidly. Combined with </a:t>
            </a:r>
            <a:r>
              <a:rPr sz="1000" dirty="0">
                <a:latin typeface="Arial"/>
                <a:cs typeface="Arial"/>
              </a:rPr>
              <a:t>aggressive </a:t>
            </a:r>
            <a:r>
              <a:rPr sz="1000" spc="-5" dirty="0">
                <a:latin typeface="Arial"/>
                <a:cs typeface="Arial"/>
              </a:rPr>
              <a:t>hiring in the region on the part of </a:t>
            </a:r>
            <a:r>
              <a:rPr sz="1000" dirty="0">
                <a:latin typeface="Arial"/>
                <a:cs typeface="Arial"/>
              </a:rPr>
              <a:t>many  pump </a:t>
            </a:r>
            <a:r>
              <a:rPr sz="1000" spc="-5" dirty="0">
                <a:latin typeface="Arial"/>
                <a:cs typeface="Arial"/>
              </a:rPr>
              <a:t>manufacturers (which are still using it as a low cost production base) that is driving hiring  costs up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trained engineers and skilled machinists, 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driving Asian labor </a:t>
            </a:r>
            <a:r>
              <a:rPr sz="1000" dirty="0">
                <a:latin typeface="Arial"/>
                <a:cs typeface="Arial"/>
              </a:rPr>
              <a:t>costs </a:t>
            </a:r>
            <a:r>
              <a:rPr sz="1000" spc="-5" dirty="0">
                <a:latin typeface="Arial"/>
                <a:cs typeface="Arial"/>
              </a:rPr>
              <a:t>up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 twice as fast as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other regions.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Q1, professional labor costs rose </a:t>
            </a:r>
            <a:r>
              <a:rPr sz="1000" spc="-10" dirty="0">
                <a:latin typeface="Arial"/>
                <a:cs typeface="Arial"/>
              </a:rPr>
              <a:t>2% </a:t>
            </a:r>
            <a:r>
              <a:rPr sz="1000" spc="-5" dirty="0">
                <a:latin typeface="Arial"/>
                <a:cs typeface="Arial"/>
              </a:rPr>
              <a:t>in Asia, compared to less  than 0.5% in EMEA and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Americas. Asian production labor costs rose about 1%. This disparity  in labor cost growth drove Asian costs up </a:t>
            </a:r>
            <a:r>
              <a:rPr sz="1000" dirty="0">
                <a:latin typeface="Arial"/>
                <a:cs typeface="Arial"/>
              </a:rPr>
              <a:t>almost </a:t>
            </a:r>
            <a:r>
              <a:rPr sz="1000" spc="-10" dirty="0">
                <a:latin typeface="Arial"/>
                <a:cs typeface="Arial"/>
              </a:rPr>
              <a:t>1%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quarter, </a:t>
            </a:r>
            <a:r>
              <a:rPr sz="1000" spc="-5" dirty="0">
                <a:latin typeface="Arial"/>
                <a:cs typeface="Arial"/>
              </a:rPr>
              <a:t>vs. 0.25% growth in the other  two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regions.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838708"/>
            <a:ext cx="5610225" cy="3602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44475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Global </a:t>
            </a:r>
            <a:r>
              <a:rPr sz="1000" dirty="0">
                <a:latin typeface="Arial"/>
                <a:cs typeface="Arial"/>
              </a:rPr>
              <a:t>motors </a:t>
            </a:r>
            <a:r>
              <a:rPr sz="1000" spc="-5" dirty="0">
                <a:latin typeface="Arial"/>
                <a:cs typeface="Arial"/>
              </a:rPr>
              <a:t>prices rose 0.5%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quarter, due in large part to increasing </a:t>
            </a:r>
            <a:r>
              <a:rPr sz="1000" dirty="0">
                <a:latin typeface="Arial"/>
                <a:cs typeface="Arial"/>
              </a:rPr>
              <a:t>costs for </a:t>
            </a:r>
            <a:r>
              <a:rPr sz="1000" spc="-5" dirty="0">
                <a:latin typeface="Arial"/>
                <a:cs typeface="Arial"/>
              </a:rPr>
              <a:t>copper  winding material. Spot prices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copper rose </a:t>
            </a:r>
            <a:r>
              <a:rPr sz="1000" dirty="0">
                <a:latin typeface="Arial"/>
                <a:cs typeface="Arial"/>
              </a:rPr>
              <a:t>nearly </a:t>
            </a:r>
            <a:r>
              <a:rPr sz="1000" spc="-5" dirty="0">
                <a:latin typeface="Arial"/>
                <a:cs typeface="Arial"/>
              </a:rPr>
              <a:t>10% from December 2012 to </a:t>
            </a:r>
            <a:r>
              <a:rPr sz="1000" dirty="0">
                <a:latin typeface="Arial"/>
                <a:cs typeface="Arial"/>
              </a:rPr>
              <a:t>mid-February  </a:t>
            </a:r>
            <a:r>
              <a:rPr sz="1000" spc="-5" dirty="0">
                <a:latin typeface="Arial"/>
                <a:cs typeface="Arial"/>
              </a:rPr>
              <a:t>2013 driving up 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motor windings last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quarter.</a:t>
            </a:r>
            <a:endParaRPr sz="1000">
              <a:latin typeface="Arial"/>
              <a:cs typeface="Arial"/>
            </a:endParaRPr>
          </a:p>
          <a:p>
            <a:pPr marL="12700" marR="33020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Overall costs will rise a </a:t>
            </a:r>
            <a:r>
              <a:rPr sz="1000" dirty="0">
                <a:latin typeface="Arial"/>
                <a:cs typeface="Arial"/>
              </a:rPr>
              <a:t>total </a:t>
            </a:r>
            <a:r>
              <a:rPr sz="1000" spc="-5" dirty="0">
                <a:latin typeface="Arial"/>
                <a:cs typeface="Arial"/>
              </a:rPr>
              <a:t>of 2%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year, again driven </a:t>
            </a:r>
            <a:r>
              <a:rPr sz="1000" dirty="0">
                <a:latin typeface="Arial"/>
                <a:cs typeface="Arial"/>
              </a:rPr>
              <a:t>primarily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Asian labor costs. </a:t>
            </a:r>
            <a:r>
              <a:rPr sz="1000" spc="5" dirty="0">
                <a:latin typeface="Arial"/>
                <a:cs typeface="Arial"/>
              </a:rPr>
              <a:t>With </a:t>
            </a:r>
            <a:r>
              <a:rPr sz="1000" spc="-5" dirty="0">
                <a:latin typeface="Arial"/>
                <a:cs typeface="Arial"/>
              </a:rPr>
              <a:t>no 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disruption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current pattern of labor cost growth, Asian salaries and wages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continue  to </a:t>
            </a:r>
            <a:r>
              <a:rPr sz="1000" dirty="0">
                <a:latin typeface="Arial"/>
                <a:cs typeface="Arial"/>
              </a:rPr>
              <a:t>grow </a:t>
            </a:r>
            <a:r>
              <a:rPr sz="1000" spc="-5" dirty="0">
                <a:latin typeface="Arial"/>
                <a:cs typeface="Arial"/>
              </a:rPr>
              <a:t>0.5%-1% per quarter, offsetting slower increases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other</a:t>
            </a:r>
            <a:r>
              <a:rPr sz="1000" spc="1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regions.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9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Prices </a:t>
            </a:r>
            <a:r>
              <a:rPr sz="1000" dirty="0">
                <a:latin typeface="Arial"/>
                <a:cs typeface="Arial"/>
              </a:rPr>
              <a:t>for metals, </a:t>
            </a:r>
            <a:r>
              <a:rPr sz="1000" spc="-5" dirty="0">
                <a:latin typeface="Arial"/>
                <a:cs typeface="Arial"/>
              </a:rPr>
              <a:t>energy, and labor will push manufacturing cost levels up </a:t>
            </a:r>
            <a:r>
              <a:rPr sz="1000" dirty="0">
                <a:latin typeface="Arial"/>
                <a:cs typeface="Arial"/>
              </a:rPr>
              <a:t>1.5-2% </a:t>
            </a:r>
            <a:r>
              <a:rPr sz="1000" spc="-5" dirty="0">
                <a:latin typeface="Arial"/>
                <a:cs typeface="Arial"/>
              </a:rPr>
              <a:t>annually through  2020,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cumulative </a:t>
            </a:r>
            <a:r>
              <a:rPr sz="1000" dirty="0">
                <a:latin typeface="Arial"/>
                <a:cs typeface="Arial"/>
              </a:rPr>
              <a:t>total of </a:t>
            </a:r>
            <a:r>
              <a:rPr sz="1000" spc="-5" dirty="0">
                <a:latin typeface="Arial"/>
                <a:cs typeface="Arial"/>
              </a:rPr>
              <a:t>just </a:t>
            </a:r>
            <a:r>
              <a:rPr sz="1000" spc="-10" dirty="0">
                <a:latin typeface="Arial"/>
                <a:cs typeface="Arial"/>
              </a:rPr>
              <a:t>over </a:t>
            </a:r>
            <a:r>
              <a:rPr sz="1000" dirty="0">
                <a:latin typeface="Arial"/>
                <a:cs typeface="Arial"/>
              </a:rPr>
              <a:t>12% from </a:t>
            </a:r>
            <a:r>
              <a:rPr sz="1000" spc="-5" dirty="0">
                <a:latin typeface="Arial"/>
                <a:cs typeface="Arial"/>
              </a:rPr>
              <a:t>2013 Q2-2020 Q2.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cost increase will be  fastest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Asia </a:t>
            </a:r>
            <a:r>
              <a:rPr sz="1000" dirty="0">
                <a:latin typeface="Arial"/>
                <a:cs typeface="Arial"/>
              </a:rPr>
              <a:t>(14% </a:t>
            </a:r>
            <a:r>
              <a:rPr sz="1000" spc="-5" dirty="0">
                <a:latin typeface="Arial"/>
                <a:cs typeface="Arial"/>
              </a:rPr>
              <a:t>vs. 12% in the other two regions), again due to </a:t>
            </a:r>
            <a:r>
              <a:rPr sz="1000" dirty="0">
                <a:latin typeface="Arial"/>
                <a:cs typeface="Arial"/>
              </a:rPr>
              <a:t>faster </a:t>
            </a:r>
            <a:r>
              <a:rPr sz="1000" spc="-5" dirty="0">
                <a:latin typeface="Arial"/>
                <a:cs typeface="Arial"/>
              </a:rPr>
              <a:t>labor </a:t>
            </a:r>
            <a:r>
              <a:rPr sz="1000" dirty="0">
                <a:latin typeface="Arial"/>
                <a:cs typeface="Arial"/>
              </a:rPr>
              <a:t>cost </a:t>
            </a:r>
            <a:r>
              <a:rPr sz="1000" spc="-5" dirty="0">
                <a:latin typeface="Arial"/>
                <a:cs typeface="Arial"/>
              </a:rPr>
              <a:t>increases of 2-  3% annually vs. 1.5%. Energy costs will increase </a:t>
            </a:r>
            <a:r>
              <a:rPr sz="1000" dirty="0">
                <a:latin typeface="Arial"/>
                <a:cs typeface="Arial"/>
              </a:rPr>
              <a:t>1.5-2% </a:t>
            </a:r>
            <a:r>
              <a:rPr sz="1000" spc="-5" dirty="0">
                <a:latin typeface="Arial"/>
                <a:cs typeface="Arial"/>
              </a:rPr>
              <a:t>per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globally, driven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rising  production costs </a:t>
            </a:r>
            <a:r>
              <a:rPr sz="1000" dirty="0">
                <a:latin typeface="Arial"/>
                <a:cs typeface="Arial"/>
              </a:rPr>
              <a:t>for fossil </a:t>
            </a:r>
            <a:r>
              <a:rPr sz="1000" spc="-5" dirty="0">
                <a:latin typeface="Arial"/>
                <a:cs typeface="Arial"/>
              </a:rPr>
              <a:t>fuels, as </a:t>
            </a:r>
            <a:r>
              <a:rPr sz="1000" spc="-10" dirty="0">
                <a:latin typeface="Arial"/>
                <a:cs typeface="Arial"/>
              </a:rPr>
              <a:t>well </a:t>
            </a:r>
            <a:r>
              <a:rPr sz="1000" spc="-5" dirty="0">
                <a:latin typeface="Arial"/>
                <a:cs typeface="Arial"/>
              </a:rPr>
              <a:t>as regulations that mandate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expensive renewable  technologies. Metal costs will also </a:t>
            </a:r>
            <a:r>
              <a:rPr sz="1000" dirty="0">
                <a:latin typeface="Arial"/>
                <a:cs typeface="Arial"/>
              </a:rPr>
              <a:t>play </a:t>
            </a:r>
            <a:r>
              <a:rPr sz="1000" spc="-5" dirty="0">
                <a:latin typeface="Arial"/>
                <a:cs typeface="Arial"/>
              </a:rPr>
              <a:t>a role in the gradual swell of cost levels, as carbon </a:t>
            </a:r>
            <a:r>
              <a:rPr sz="1000" dirty="0">
                <a:latin typeface="Arial"/>
                <a:cs typeface="Arial"/>
              </a:rPr>
              <a:t>steel  </a:t>
            </a:r>
            <a:r>
              <a:rPr sz="1000" spc="-5" dirty="0">
                <a:latin typeface="Arial"/>
                <a:cs typeface="Arial"/>
              </a:rPr>
              <a:t>costs rise a total of 15% </a:t>
            </a:r>
            <a:r>
              <a:rPr sz="1000" dirty="0">
                <a:latin typeface="Arial"/>
                <a:cs typeface="Arial"/>
              </a:rPr>
              <a:t>over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forecast </a:t>
            </a:r>
            <a:r>
              <a:rPr sz="1000" spc="-5" dirty="0">
                <a:latin typeface="Arial"/>
                <a:cs typeface="Arial"/>
              </a:rPr>
              <a:t>period, </a:t>
            </a:r>
            <a:r>
              <a:rPr sz="1000" dirty="0">
                <a:latin typeface="Arial"/>
                <a:cs typeface="Arial"/>
              </a:rPr>
              <a:t>offset by slower </a:t>
            </a:r>
            <a:r>
              <a:rPr sz="1000" spc="-5" dirty="0">
                <a:latin typeface="Arial"/>
                <a:cs typeface="Arial"/>
              </a:rPr>
              <a:t>growth (10%)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hot rolled sheet  and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strip.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Times New Roman"/>
              <a:cs typeface="Times New Roman"/>
            </a:endParaRPr>
          </a:p>
          <a:p>
            <a:pPr marL="107442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13: Cost Structure for Progressing </a:t>
            </a:r>
            <a:r>
              <a:rPr sz="1000" b="1" dirty="0">
                <a:latin typeface="Arial"/>
                <a:cs typeface="Arial"/>
              </a:rPr>
              <a:t>Cavity</a:t>
            </a:r>
            <a:r>
              <a:rPr sz="1000" b="1" spc="6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0604" y="7962138"/>
            <a:ext cx="151447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i="1" spc="-5" dirty="0">
                <a:latin typeface="Arial"/>
                <a:cs typeface="Arial"/>
              </a:rPr>
              <a:t>Note: Prices are</a:t>
            </a:r>
            <a:r>
              <a:rPr sz="1000" i="1" spc="-4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ex-works.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4584445"/>
            <a:ext cx="5732145" cy="32302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43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903477"/>
            <a:ext cx="5744210" cy="6978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5.2.2	</a:t>
            </a:r>
            <a:r>
              <a:rPr sz="1000" b="1" spc="-5" dirty="0">
                <a:latin typeface="Arial"/>
                <a:cs typeface="Arial"/>
              </a:rPr>
              <a:t>Profit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Margins</a:t>
            </a:r>
            <a:endParaRPr sz="1000">
              <a:latin typeface="Arial"/>
              <a:cs typeface="Arial"/>
            </a:endParaRPr>
          </a:p>
          <a:p>
            <a:pPr marL="12700" marR="115570">
              <a:lnSpc>
                <a:spcPct val="143500"/>
              </a:lnSpc>
              <a:spcBef>
                <a:spcPts val="605"/>
              </a:spcBef>
            </a:pPr>
            <a:r>
              <a:rPr sz="1000" b="1" dirty="0">
                <a:latin typeface="Arial"/>
                <a:cs typeface="Arial"/>
              </a:rPr>
              <a:t>The </a:t>
            </a:r>
            <a:r>
              <a:rPr sz="1000" b="1" spc="-5" dirty="0">
                <a:latin typeface="Arial"/>
                <a:cs typeface="Arial"/>
              </a:rPr>
              <a:t>leading PCP manufacturers </a:t>
            </a:r>
            <a:r>
              <a:rPr sz="1000" b="1" dirty="0">
                <a:latin typeface="Arial"/>
                <a:cs typeface="Arial"/>
              </a:rPr>
              <a:t>have average </a:t>
            </a:r>
            <a:r>
              <a:rPr sz="1000" b="1" spc="-5" dirty="0">
                <a:latin typeface="Arial"/>
                <a:cs typeface="Arial"/>
              </a:rPr>
              <a:t>net margins of 8% and operating margins of  15.5% </a:t>
            </a:r>
            <a:r>
              <a:rPr sz="1000" b="1" dirty="0">
                <a:latin typeface="Arial"/>
                <a:cs typeface="Arial"/>
              </a:rPr>
              <a:t>due </a:t>
            </a:r>
            <a:r>
              <a:rPr sz="1000" b="1" spc="-5" dirty="0">
                <a:latin typeface="Arial"/>
                <a:cs typeface="Arial"/>
              </a:rPr>
              <a:t>to their focus on </a:t>
            </a:r>
            <a:r>
              <a:rPr sz="1000" b="1" dirty="0">
                <a:latin typeface="Arial"/>
                <a:cs typeface="Arial"/>
              </a:rPr>
              <a:t>high-value </a:t>
            </a:r>
            <a:r>
              <a:rPr sz="1000" b="1" spc="-5" dirty="0">
                <a:latin typeface="Arial"/>
                <a:cs typeface="Arial"/>
              </a:rPr>
              <a:t>oil &amp; gas applications and a lack of major competitors  that manufacture solely </a:t>
            </a:r>
            <a:r>
              <a:rPr sz="1000" b="1" dirty="0">
                <a:latin typeface="Arial"/>
                <a:cs typeface="Arial"/>
              </a:rPr>
              <a:t>in</a:t>
            </a:r>
            <a:r>
              <a:rPr sz="1000" b="1" spc="-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Asia.</a:t>
            </a:r>
            <a:endParaRPr sz="1000">
              <a:latin typeface="Arial"/>
              <a:cs typeface="Arial"/>
            </a:endParaRPr>
          </a:p>
          <a:p>
            <a:pPr marL="127000" marR="52705">
              <a:lnSpc>
                <a:spcPct val="143800"/>
              </a:lnSpc>
              <a:spcBef>
                <a:spcPts val="610"/>
              </a:spcBef>
            </a:pPr>
            <a:r>
              <a:rPr sz="1000" spc="-5" dirty="0">
                <a:latin typeface="Arial"/>
                <a:cs typeface="Arial"/>
              </a:rPr>
              <a:t>PCP manufacturers earn higher </a:t>
            </a:r>
            <a:r>
              <a:rPr sz="1000" dirty="0">
                <a:latin typeface="Arial"/>
                <a:cs typeface="Arial"/>
              </a:rPr>
              <a:t>margins for </a:t>
            </a:r>
            <a:r>
              <a:rPr sz="1000" spc="-5" dirty="0">
                <a:latin typeface="Arial"/>
                <a:cs typeface="Arial"/>
              </a:rPr>
              <a:t>their relevant divisions than </a:t>
            </a:r>
            <a:r>
              <a:rPr sz="1000" dirty="0">
                <a:latin typeface="Arial"/>
                <a:cs typeface="Arial"/>
              </a:rPr>
              <a:t>Centrifugal Pump makers,  </a:t>
            </a:r>
            <a:r>
              <a:rPr sz="1000" spc="-5" dirty="0">
                <a:latin typeface="Arial"/>
                <a:cs typeface="Arial"/>
              </a:rPr>
              <a:t>8% net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on average and 15.5% operating </a:t>
            </a:r>
            <a:r>
              <a:rPr sz="1000" dirty="0">
                <a:latin typeface="Arial"/>
                <a:cs typeface="Arial"/>
              </a:rPr>
              <a:t>margin. </a:t>
            </a:r>
            <a:r>
              <a:rPr sz="1000" spc="-5" dirty="0">
                <a:latin typeface="Arial"/>
                <a:cs typeface="Arial"/>
              </a:rPr>
              <a:t>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primarily due to their </a:t>
            </a:r>
            <a:r>
              <a:rPr sz="1000" dirty="0">
                <a:latin typeface="Arial"/>
                <a:cs typeface="Arial"/>
              </a:rPr>
              <a:t>almost  </a:t>
            </a:r>
            <a:r>
              <a:rPr sz="1000" spc="-5" dirty="0">
                <a:latin typeface="Arial"/>
                <a:cs typeface="Arial"/>
              </a:rPr>
              <a:t>exclusive focus on end users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oil &amp; gas and mining industries, which have higher specification  requirements, as </a:t>
            </a:r>
            <a:r>
              <a:rPr sz="1000" spc="-10" dirty="0">
                <a:latin typeface="Arial"/>
                <a:cs typeface="Arial"/>
              </a:rPr>
              <a:t>well </a:t>
            </a:r>
            <a:r>
              <a:rPr sz="1000" spc="-5" dirty="0">
                <a:latin typeface="Arial"/>
                <a:cs typeface="Arial"/>
              </a:rPr>
              <a:t>as the fact that </a:t>
            </a:r>
            <a:r>
              <a:rPr sz="1000" dirty="0">
                <a:latin typeface="Arial"/>
                <a:cs typeface="Arial"/>
              </a:rPr>
              <a:t>few </a:t>
            </a:r>
            <a:r>
              <a:rPr sz="1000" spc="-5" dirty="0">
                <a:latin typeface="Arial"/>
                <a:cs typeface="Arial"/>
              </a:rPr>
              <a:t>manufacturers entirely based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Asia </a:t>
            </a:r>
            <a:r>
              <a:rPr sz="1000" dirty="0">
                <a:latin typeface="Arial"/>
                <a:cs typeface="Arial"/>
              </a:rPr>
              <a:t>compete </a:t>
            </a:r>
            <a:r>
              <a:rPr sz="1000" spc="-5" dirty="0">
                <a:latin typeface="Arial"/>
                <a:cs typeface="Arial"/>
              </a:rPr>
              <a:t>in this  </a:t>
            </a:r>
            <a:r>
              <a:rPr sz="1000" dirty="0">
                <a:latin typeface="Arial"/>
                <a:cs typeface="Arial"/>
              </a:rPr>
              <a:t>market, </a:t>
            </a:r>
            <a:r>
              <a:rPr sz="1000" spc="-5" dirty="0">
                <a:latin typeface="Arial"/>
                <a:cs typeface="Arial"/>
              </a:rPr>
              <a:t>and therefore </a:t>
            </a:r>
            <a:r>
              <a:rPr sz="1000" dirty="0">
                <a:latin typeface="Arial"/>
                <a:cs typeface="Arial"/>
              </a:rPr>
              <a:t>do </a:t>
            </a:r>
            <a:r>
              <a:rPr sz="1000" spc="-5" dirty="0">
                <a:latin typeface="Arial"/>
                <a:cs typeface="Arial"/>
              </a:rPr>
              <a:t>not exert </a:t>
            </a:r>
            <a:r>
              <a:rPr sz="1000" dirty="0">
                <a:latin typeface="Arial"/>
                <a:cs typeface="Arial"/>
              </a:rPr>
              <a:t>the same </a:t>
            </a:r>
            <a:r>
              <a:rPr sz="1000" spc="-5" dirty="0">
                <a:latin typeface="Arial"/>
                <a:cs typeface="Arial"/>
              </a:rPr>
              <a:t>level of competitive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pressure.</a:t>
            </a:r>
            <a:endParaRPr sz="1000">
              <a:latin typeface="Arial"/>
              <a:cs typeface="Arial"/>
            </a:endParaRPr>
          </a:p>
          <a:p>
            <a:pPr marL="127000" marR="17145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Kirloskar Brothers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India and Shengli Highland are </a:t>
            </a:r>
            <a:r>
              <a:rPr sz="1000" dirty="0">
                <a:latin typeface="Arial"/>
                <a:cs typeface="Arial"/>
              </a:rPr>
              <a:t>among </a:t>
            </a:r>
            <a:r>
              <a:rPr sz="1000" spc="-5" dirty="0">
                <a:latin typeface="Arial"/>
                <a:cs typeface="Arial"/>
              </a:rPr>
              <a:t>the few recognizable suppliers based in  Asia, and their presence </a:t>
            </a:r>
            <a:r>
              <a:rPr sz="1000" dirty="0">
                <a:latin typeface="Arial"/>
                <a:cs typeface="Arial"/>
              </a:rPr>
              <a:t>outside </a:t>
            </a:r>
            <a:r>
              <a:rPr sz="1000" spc="-5" dirty="0">
                <a:latin typeface="Arial"/>
                <a:cs typeface="Arial"/>
              </a:rPr>
              <a:t>of their </a:t>
            </a:r>
            <a:r>
              <a:rPr sz="1000" dirty="0">
                <a:latin typeface="Arial"/>
                <a:cs typeface="Arial"/>
              </a:rPr>
              <a:t>home markets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limited. Kirloskar is still trying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penetrate  the global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in </a:t>
            </a:r>
            <a:r>
              <a:rPr sz="1000" spc="-10" dirty="0">
                <a:latin typeface="Arial"/>
                <a:cs typeface="Arial"/>
              </a:rPr>
              <a:t>this </a:t>
            </a:r>
            <a:r>
              <a:rPr sz="1000" dirty="0">
                <a:latin typeface="Arial"/>
                <a:cs typeface="Arial"/>
              </a:rPr>
              <a:t>segment, </a:t>
            </a:r>
            <a:r>
              <a:rPr sz="1000" spc="-5" dirty="0">
                <a:latin typeface="Arial"/>
                <a:cs typeface="Arial"/>
              </a:rPr>
              <a:t>and its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reflect a </a:t>
            </a:r>
            <a:r>
              <a:rPr sz="1000" dirty="0">
                <a:latin typeface="Arial"/>
                <a:cs typeface="Arial"/>
              </a:rPr>
              <a:t>strategy </a:t>
            </a:r>
            <a:r>
              <a:rPr sz="1000" spc="-5" dirty="0">
                <a:latin typeface="Arial"/>
                <a:cs typeface="Arial"/>
              </a:rPr>
              <a:t>of ‘buying its </a:t>
            </a:r>
            <a:r>
              <a:rPr sz="1000" dirty="0">
                <a:latin typeface="Arial"/>
                <a:cs typeface="Arial"/>
              </a:rPr>
              <a:t>way in,’ </a:t>
            </a:r>
            <a:r>
              <a:rPr sz="1000" spc="-5" dirty="0">
                <a:latin typeface="Arial"/>
                <a:cs typeface="Arial"/>
              </a:rPr>
              <a:t>with net 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of 2% and operating margins of 9%. Shengli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relying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its </a:t>
            </a:r>
            <a:r>
              <a:rPr sz="1000" dirty="0">
                <a:latin typeface="Arial"/>
                <a:cs typeface="Arial"/>
              </a:rPr>
              <a:t>partnership </a:t>
            </a:r>
            <a:r>
              <a:rPr sz="1000" spc="-5" dirty="0">
                <a:latin typeface="Arial"/>
                <a:cs typeface="Arial"/>
              </a:rPr>
              <a:t>with </a:t>
            </a:r>
            <a:r>
              <a:rPr sz="1000" spc="5" dirty="0">
                <a:latin typeface="Arial"/>
                <a:cs typeface="Arial"/>
              </a:rPr>
              <a:t>Weir </a:t>
            </a:r>
            <a:r>
              <a:rPr sz="1000" spc="-5" dirty="0">
                <a:latin typeface="Arial"/>
                <a:cs typeface="Arial"/>
              </a:rPr>
              <a:t>to lend it  credibility as an international supplier </a:t>
            </a:r>
            <a:r>
              <a:rPr sz="1000" dirty="0">
                <a:latin typeface="Arial"/>
                <a:cs typeface="Arial"/>
              </a:rPr>
              <a:t>but most </a:t>
            </a:r>
            <a:r>
              <a:rPr sz="1000" spc="-5" dirty="0">
                <a:latin typeface="Arial"/>
                <a:cs typeface="Arial"/>
              </a:rPr>
              <a:t>of its oilfield business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still in</a:t>
            </a:r>
            <a:r>
              <a:rPr sz="1000" spc="1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China.</a:t>
            </a:r>
            <a:endParaRPr sz="1000">
              <a:latin typeface="Arial"/>
              <a:cs typeface="Arial"/>
            </a:endParaRPr>
          </a:p>
          <a:p>
            <a:pPr marL="127000" marR="171450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Suppliers that sell </a:t>
            </a:r>
            <a:r>
              <a:rPr sz="1000" dirty="0">
                <a:latin typeface="Arial"/>
                <a:cs typeface="Arial"/>
              </a:rPr>
              <a:t>mostly </a:t>
            </a:r>
            <a:r>
              <a:rPr sz="1000" spc="-5" dirty="0">
                <a:latin typeface="Arial"/>
                <a:cs typeface="Arial"/>
              </a:rPr>
              <a:t>to oil &amp; gas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vs. mining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10" dirty="0">
                <a:latin typeface="Arial"/>
                <a:cs typeface="Arial"/>
              </a:rPr>
              <a:t>even </a:t>
            </a:r>
            <a:r>
              <a:rPr sz="1000" spc="-5" dirty="0">
                <a:latin typeface="Arial"/>
                <a:cs typeface="Arial"/>
              </a:rPr>
              <a:t>higher margins. For example,  NOV’s Petroleum Services and Supplies Division </a:t>
            </a:r>
            <a:r>
              <a:rPr sz="1000" dirty="0">
                <a:latin typeface="Arial"/>
                <a:cs typeface="Arial"/>
              </a:rPr>
              <a:t>earns </a:t>
            </a:r>
            <a:r>
              <a:rPr sz="1000" spc="-5" dirty="0">
                <a:latin typeface="Arial"/>
                <a:cs typeface="Arial"/>
              </a:rPr>
              <a:t>net and operating margins of 12.5% and  22.5%, respectively, while Flowserve’s comparable figures are 9.5% and 23.5%.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contrast,  Colfax’s net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spc="-5" dirty="0">
                <a:latin typeface="Arial"/>
                <a:cs typeface="Arial"/>
              </a:rPr>
              <a:t>7.5% in 2012, and its operating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10" dirty="0">
                <a:latin typeface="Arial"/>
                <a:cs typeface="Arial"/>
              </a:rPr>
              <a:t>was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10.7%.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800"/>
              </a:lnSpc>
              <a:spcBef>
                <a:spcPts val="590"/>
              </a:spcBef>
            </a:pP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with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advanced </a:t>
            </a:r>
            <a:r>
              <a:rPr sz="1000" dirty="0">
                <a:latin typeface="Arial"/>
                <a:cs typeface="Arial"/>
              </a:rPr>
              <a:t>metallurgy </a:t>
            </a:r>
            <a:r>
              <a:rPr sz="1000" spc="-5" dirty="0">
                <a:latin typeface="Arial"/>
                <a:cs typeface="Arial"/>
              </a:rPr>
              <a:t>and rubber </a:t>
            </a:r>
            <a:r>
              <a:rPr sz="1000" dirty="0">
                <a:latin typeface="Arial"/>
                <a:cs typeface="Arial"/>
              </a:rPr>
              <a:t>stator chemistry </a:t>
            </a:r>
            <a:r>
              <a:rPr sz="1000" spc="-5" dirty="0">
                <a:latin typeface="Arial"/>
                <a:cs typeface="Arial"/>
              </a:rPr>
              <a:t>also </a:t>
            </a:r>
            <a:r>
              <a:rPr sz="1000" spc="5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higher margins.  According to Bornemann,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addition to charging about 50% </a:t>
            </a:r>
            <a:r>
              <a:rPr sz="1000" dirty="0">
                <a:latin typeface="Arial"/>
                <a:cs typeface="Arial"/>
              </a:rPr>
              <a:t>more for </a:t>
            </a:r>
            <a:r>
              <a:rPr sz="1000" spc="-5" dirty="0">
                <a:latin typeface="Arial"/>
                <a:cs typeface="Arial"/>
              </a:rPr>
              <a:t>a stainless steel PCP, it  makes about 50%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on it. Bornemann’s overall margin levels are </a:t>
            </a:r>
            <a:r>
              <a:rPr sz="1000" dirty="0">
                <a:latin typeface="Arial"/>
                <a:cs typeface="Arial"/>
              </a:rPr>
              <a:t>currently close </a:t>
            </a:r>
            <a:r>
              <a:rPr sz="1000" spc="-5" dirty="0">
                <a:latin typeface="Arial"/>
                <a:cs typeface="Arial"/>
              </a:rPr>
              <a:t>to its  competitors that specialize in the oil &amp; gas industry, at 9% and 18%, respectively. However, </a:t>
            </a:r>
            <a:r>
              <a:rPr sz="1000" dirty="0">
                <a:latin typeface="Arial"/>
                <a:cs typeface="Arial"/>
              </a:rPr>
              <a:t>these  margin </a:t>
            </a:r>
            <a:r>
              <a:rPr sz="1000" spc="-10" dirty="0">
                <a:latin typeface="Arial"/>
                <a:cs typeface="Arial"/>
              </a:rPr>
              <a:t>levels </a:t>
            </a:r>
            <a:r>
              <a:rPr sz="1000" spc="5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be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jeopardy as </a:t>
            </a:r>
            <a:r>
              <a:rPr sz="1000" dirty="0">
                <a:latin typeface="Arial"/>
                <a:cs typeface="Arial"/>
              </a:rPr>
              <a:t>ITT </a:t>
            </a:r>
            <a:r>
              <a:rPr sz="1000" spc="-5" dirty="0">
                <a:latin typeface="Arial"/>
                <a:cs typeface="Arial"/>
              </a:rPr>
              <a:t>integrates Bornemann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completely into its operations.  ITT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accustomed to the centrifugal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business, and Bornemann </a:t>
            </a:r>
            <a:r>
              <a:rPr sz="1000" dirty="0">
                <a:latin typeface="Arial"/>
                <a:cs typeface="Arial"/>
              </a:rPr>
              <a:t>executives </a:t>
            </a:r>
            <a:r>
              <a:rPr sz="1000" spc="-5" dirty="0">
                <a:latin typeface="Arial"/>
                <a:cs typeface="Arial"/>
              </a:rPr>
              <a:t>are concerned that  the all of the company’s practices, including pricing, will be absorbed. This represents an  opportunity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buyers, however, as it’s prices will tend to rise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slowly than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competitors as  ITT exerts </a:t>
            </a:r>
            <a:r>
              <a:rPr sz="1000" dirty="0">
                <a:latin typeface="Arial"/>
                <a:cs typeface="Arial"/>
              </a:rPr>
              <a:t>more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control.</a:t>
            </a:r>
            <a:endParaRPr sz="1000">
              <a:latin typeface="Arial"/>
              <a:cs typeface="Arial"/>
            </a:endParaRPr>
          </a:p>
          <a:p>
            <a:pPr marL="127000" marR="185420">
              <a:lnSpc>
                <a:spcPct val="143500"/>
              </a:lnSpc>
              <a:spcBef>
                <a:spcPts val="605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above lack of low-cost competition and the focus on oil &amp; gas and mining applications will let  PCP manufacturers raise their prices 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 Centrifugal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makers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2020 Q2,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an  overall increase of 20%, and margin growth of 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dirty="0">
                <a:latin typeface="Arial"/>
                <a:cs typeface="Arial"/>
              </a:rPr>
              <a:t>7-8 </a:t>
            </a:r>
            <a:r>
              <a:rPr sz="1000" spc="-5" dirty="0">
                <a:latin typeface="Arial"/>
                <a:cs typeface="Arial"/>
              </a:rPr>
              <a:t>percentage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points.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903985"/>
            <a:ext cx="5744845" cy="3979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7825" lvl="1" indent="-365125">
              <a:lnSpc>
                <a:spcPct val="100000"/>
              </a:lnSpc>
              <a:buFont typeface="Arial"/>
              <a:buAutoNum type="arabicPeriod" startAt="3"/>
              <a:tabLst>
                <a:tab pos="377825" algn="l"/>
                <a:tab pos="378460" algn="l"/>
              </a:tabLst>
            </a:pPr>
            <a:r>
              <a:rPr sz="1200" b="1" i="1" spc="-5" dirty="0">
                <a:latin typeface="Arial"/>
                <a:cs typeface="Arial"/>
              </a:rPr>
              <a:t>Prices</a:t>
            </a:r>
            <a:endParaRPr sz="1200">
              <a:latin typeface="Arial"/>
              <a:cs typeface="Arial"/>
            </a:endParaRPr>
          </a:p>
          <a:p>
            <a:pPr marL="12700" marR="217170">
              <a:lnSpc>
                <a:spcPct val="144000"/>
              </a:lnSpc>
              <a:spcBef>
                <a:spcPts val="690"/>
              </a:spcBef>
            </a:pPr>
            <a:r>
              <a:rPr sz="1000" b="1" spc="-5" dirty="0">
                <a:latin typeface="Arial"/>
                <a:cs typeface="Arial"/>
              </a:rPr>
              <a:t>Prices </a:t>
            </a:r>
            <a:r>
              <a:rPr sz="1000" b="1" dirty="0">
                <a:latin typeface="Arial"/>
                <a:cs typeface="Arial"/>
              </a:rPr>
              <a:t>will </a:t>
            </a:r>
            <a:r>
              <a:rPr sz="1000" b="1" spc="-5" dirty="0">
                <a:latin typeface="Arial"/>
                <a:cs typeface="Arial"/>
              </a:rPr>
              <a:t>rise </a:t>
            </a:r>
            <a:r>
              <a:rPr sz="1000" b="1" dirty="0">
                <a:latin typeface="Arial"/>
                <a:cs typeface="Arial"/>
              </a:rPr>
              <a:t>just </a:t>
            </a:r>
            <a:r>
              <a:rPr sz="1000" b="1" spc="-5" dirty="0">
                <a:latin typeface="Arial"/>
                <a:cs typeface="Arial"/>
              </a:rPr>
              <a:t>under 3% in 2013, matching </a:t>
            </a:r>
            <a:r>
              <a:rPr sz="1000" b="1" dirty="0">
                <a:latin typeface="Arial"/>
                <a:cs typeface="Arial"/>
              </a:rPr>
              <a:t>cost </a:t>
            </a:r>
            <a:r>
              <a:rPr sz="1000" b="1" spc="-5" dirty="0">
                <a:latin typeface="Arial"/>
                <a:cs typeface="Arial"/>
              </a:rPr>
              <a:t>growth. Demand </a:t>
            </a:r>
            <a:r>
              <a:rPr sz="1000" b="1" dirty="0">
                <a:latin typeface="Arial"/>
                <a:cs typeface="Arial"/>
              </a:rPr>
              <a:t>will </a:t>
            </a:r>
            <a:r>
              <a:rPr sz="1000" b="1" spc="-5" dirty="0">
                <a:latin typeface="Arial"/>
                <a:cs typeface="Arial"/>
              </a:rPr>
              <a:t>drive prices more  than costs beginning in 2014, and price </a:t>
            </a:r>
            <a:r>
              <a:rPr sz="1000" b="1" dirty="0">
                <a:latin typeface="Arial"/>
                <a:cs typeface="Arial"/>
              </a:rPr>
              <a:t>will </a:t>
            </a:r>
            <a:r>
              <a:rPr sz="1000" b="1" spc="-5" dirty="0">
                <a:latin typeface="Arial"/>
                <a:cs typeface="Arial"/>
              </a:rPr>
              <a:t>rise a </a:t>
            </a:r>
            <a:r>
              <a:rPr sz="1000" b="1" dirty="0">
                <a:latin typeface="Arial"/>
                <a:cs typeface="Arial"/>
              </a:rPr>
              <a:t>total </a:t>
            </a:r>
            <a:r>
              <a:rPr sz="1000" b="1" spc="-5" dirty="0">
                <a:latin typeface="Arial"/>
                <a:cs typeface="Arial"/>
              </a:rPr>
              <a:t>of 19% </a:t>
            </a:r>
            <a:r>
              <a:rPr sz="1000" b="1" dirty="0">
                <a:latin typeface="Arial"/>
                <a:cs typeface="Arial"/>
              </a:rPr>
              <a:t>by </a:t>
            </a:r>
            <a:r>
              <a:rPr sz="1000" b="1" spc="-5" dirty="0">
                <a:latin typeface="Arial"/>
                <a:cs typeface="Arial"/>
              </a:rPr>
              <a:t>2020</a:t>
            </a:r>
            <a:r>
              <a:rPr sz="1000" b="1" spc="8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Q1.</a:t>
            </a:r>
            <a:endParaRPr sz="1000">
              <a:latin typeface="Arial"/>
              <a:cs typeface="Arial"/>
            </a:endParaRPr>
          </a:p>
          <a:p>
            <a:pPr marL="127000" marR="140335">
              <a:lnSpc>
                <a:spcPct val="143700"/>
              </a:lnSpc>
              <a:spcBef>
                <a:spcPts val="610"/>
              </a:spcBef>
            </a:pPr>
            <a:r>
              <a:rPr sz="1000" spc="-5" dirty="0">
                <a:latin typeface="Arial"/>
                <a:cs typeface="Arial"/>
              </a:rPr>
              <a:t>Prices rose 0.5% in </a:t>
            </a:r>
            <a:r>
              <a:rPr sz="1000" dirty="0">
                <a:latin typeface="Arial"/>
                <a:cs typeface="Arial"/>
              </a:rPr>
              <a:t>2013 </a:t>
            </a:r>
            <a:r>
              <a:rPr sz="1000" spc="-5" dirty="0">
                <a:latin typeface="Arial"/>
                <a:cs typeface="Arial"/>
              </a:rPr>
              <a:t>Q1, after a 3.5% increase in 2012, driven </a:t>
            </a:r>
            <a:r>
              <a:rPr sz="1000" dirty="0">
                <a:latin typeface="Arial"/>
                <a:cs typeface="Arial"/>
              </a:rPr>
              <a:t>up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costs </a:t>
            </a:r>
            <a:r>
              <a:rPr sz="1000" dirty="0">
                <a:latin typeface="Arial"/>
                <a:cs typeface="Arial"/>
              </a:rPr>
              <a:t>for motors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an  </a:t>
            </a:r>
            <a:r>
              <a:rPr sz="1000" spc="-5" dirty="0">
                <a:latin typeface="Arial"/>
                <a:cs typeface="Arial"/>
              </a:rPr>
              <a:t>increase in Asian labor </a:t>
            </a:r>
            <a:r>
              <a:rPr sz="1000" dirty="0">
                <a:latin typeface="Arial"/>
                <a:cs typeface="Arial"/>
              </a:rPr>
              <a:t>costs </a:t>
            </a:r>
            <a:r>
              <a:rPr sz="1000" spc="-5" dirty="0">
                <a:latin typeface="Arial"/>
                <a:cs typeface="Arial"/>
              </a:rPr>
              <a:t>(explained in the costs section). PCP prices will rise 2.5% in </a:t>
            </a:r>
            <a:r>
              <a:rPr sz="1000" dirty="0">
                <a:latin typeface="Arial"/>
                <a:cs typeface="Arial"/>
              </a:rPr>
              <a:t>total for  </a:t>
            </a:r>
            <a:r>
              <a:rPr sz="1000" spc="-5" dirty="0">
                <a:latin typeface="Arial"/>
                <a:cs typeface="Arial"/>
              </a:rPr>
              <a:t>2013, growing slightly </a:t>
            </a:r>
            <a:r>
              <a:rPr sz="1000" dirty="0">
                <a:latin typeface="Arial"/>
                <a:cs typeface="Arial"/>
              </a:rPr>
              <a:t>faster </a:t>
            </a:r>
            <a:r>
              <a:rPr sz="1000" spc="-5" dirty="0">
                <a:latin typeface="Arial"/>
                <a:cs typeface="Arial"/>
              </a:rPr>
              <a:t>than costs as manufacturers price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aggressively due to  accelerating demand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growth.</a:t>
            </a:r>
            <a:endParaRPr sz="1000">
              <a:latin typeface="Arial"/>
              <a:cs typeface="Arial"/>
            </a:endParaRPr>
          </a:p>
          <a:p>
            <a:pPr marL="583565" marR="304165" lvl="2" indent="-227965">
              <a:lnSpc>
                <a:spcPct val="143300"/>
              </a:lnSpc>
              <a:spcBef>
                <a:spcPts val="6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Flowserve intends to </a:t>
            </a:r>
            <a:r>
              <a:rPr sz="1000" dirty="0">
                <a:latin typeface="Arial"/>
                <a:cs typeface="Arial"/>
              </a:rPr>
              <a:t>raise list </a:t>
            </a:r>
            <a:r>
              <a:rPr sz="1000" spc="-5" dirty="0">
                <a:latin typeface="Arial"/>
                <a:cs typeface="Arial"/>
              </a:rPr>
              <a:t>prices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3-5% </a:t>
            </a:r>
            <a:r>
              <a:rPr sz="1000" spc="-5" dirty="0">
                <a:latin typeface="Arial"/>
                <a:cs typeface="Arial"/>
              </a:rPr>
              <a:t>this year, although list </a:t>
            </a:r>
            <a:r>
              <a:rPr sz="1000" dirty="0">
                <a:latin typeface="Arial"/>
                <a:cs typeface="Arial"/>
              </a:rPr>
              <a:t>price </a:t>
            </a:r>
            <a:r>
              <a:rPr sz="1000" spc="-5" dirty="0">
                <a:latin typeface="Arial"/>
                <a:cs typeface="Arial"/>
              </a:rPr>
              <a:t>changes are  always subject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discounts during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negotiations.</a:t>
            </a:r>
            <a:endParaRPr sz="1000">
              <a:latin typeface="Arial"/>
              <a:cs typeface="Arial"/>
            </a:endParaRPr>
          </a:p>
          <a:p>
            <a:pPr marL="583565" lvl="2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ITT typically </a:t>
            </a:r>
            <a:r>
              <a:rPr sz="1000" dirty="0">
                <a:latin typeface="Arial"/>
                <a:cs typeface="Arial"/>
              </a:rPr>
              <a:t>aims for </a:t>
            </a:r>
            <a:r>
              <a:rPr sz="1000" spc="-5" dirty="0">
                <a:latin typeface="Arial"/>
                <a:cs typeface="Arial"/>
              </a:rPr>
              <a:t>annual price increases of 3%, a pattern it intends to continue this</a:t>
            </a:r>
            <a:r>
              <a:rPr sz="1000" spc="229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year.</a:t>
            </a:r>
            <a:endParaRPr sz="1000">
              <a:latin typeface="Arial"/>
              <a:cs typeface="Arial"/>
            </a:endParaRPr>
          </a:p>
          <a:p>
            <a:pPr marL="583565" marR="207645" lvl="2" indent="-227965">
              <a:lnSpc>
                <a:spcPct val="144000"/>
              </a:lnSpc>
              <a:spcBef>
                <a:spcPts val="5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French PCM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planning to </a:t>
            </a:r>
            <a:r>
              <a:rPr sz="1000" dirty="0">
                <a:latin typeface="Arial"/>
                <a:cs typeface="Arial"/>
              </a:rPr>
              <a:t>raise </a:t>
            </a:r>
            <a:r>
              <a:rPr sz="1000" spc="-5" dirty="0">
                <a:latin typeface="Arial"/>
                <a:cs typeface="Arial"/>
              </a:rPr>
              <a:t>prices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1-2% </a:t>
            </a:r>
            <a:r>
              <a:rPr sz="1000" dirty="0">
                <a:latin typeface="Arial"/>
                <a:cs typeface="Arial"/>
              </a:rPr>
              <a:t>this </a:t>
            </a:r>
            <a:r>
              <a:rPr sz="1000" spc="-5" dirty="0">
                <a:latin typeface="Arial"/>
                <a:cs typeface="Arial"/>
              </a:rPr>
              <a:t>year, citing long term materials  contracts that </a:t>
            </a:r>
            <a:r>
              <a:rPr sz="1000" dirty="0">
                <a:latin typeface="Arial"/>
                <a:cs typeface="Arial"/>
              </a:rPr>
              <a:t>keep </a:t>
            </a:r>
            <a:r>
              <a:rPr sz="1000" spc="-5" dirty="0">
                <a:latin typeface="Arial"/>
                <a:cs typeface="Arial"/>
              </a:rPr>
              <a:t>its own level of cost increases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down.</a:t>
            </a:r>
            <a:endParaRPr sz="1000">
              <a:latin typeface="Arial"/>
              <a:cs typeface="Arial"/>
            </a:endParaRPr>
          </a:p>
          <a:p>
            <a:pPr marL="127000" marR="26670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Prices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continue to </a:t>
            </a:r>
            <a:r>
              <a:rPr sz="1000" dirty="0">
                <a:latin typeface="Arial"/>
                <a:cs typeface="Arial"/>
              </a:rPr>
              <a:t>grow slightly </a:t>
            </a:r>
            <a:r>
              <a:rPr sz="1000" spc="-5" dirty="0">
                <a:latin typeface="Arial"/>
                <a:cs typeface="Arial"/>
              </a:rPr>
              <a:t>faster than costs through 2020, </a:t>
            </a:r>
            <a:r>
              <a:rPr sz="1000" dirty="0">
                <a:latin typeface="Arial"/>
                <a:cs typeface="Arial"/>
              </a:rPr>
              <a:t>at 2.5-3.5% </a:t>
            </a:r>
            <a:r>
              <a:rPr sz="1000" spc="-5" dirty="0">
                <a:latin typeface="Arial"/>
                <a:cs typeface="Arial"/>
              </a:rPr>
              <a:t>annually as  suppliers leverage strong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growth </a:t>
            </a:r>
            <a:r>
              <a:rPr sz="1000" dirty="0">
                <a:latin typeface="Arial"/>
                <a:cs typeface="Arial"/>
              </a:rPr>
              <a:t>to increase </a:t>
            </a:r>
            <a:r>
              <a:rPr sz="1000" spc="-5" dirty="0">
                <a:latin typeface="Arial"/>
                <a:cs typeface="Arial"/>
              </a:rPr>
              <a:t>margins. Overall prices will rise a total of 20% 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2020 Q1, driven to a large extent growth in supplier </a:t>
            </a:r>
            <a:r>
              <a:rPr sz="1000" dirty="0">
                <a:latin typeface="Arial"/>
                <a:cs typeface="Arial"/>
              </a:rPr>
              <a:t>margins, </a:t>
            </a:r>
            <a:r>
              <a:rPr sz="1000" spc="-5" dirty="0">
                <a:latin typeface="Arial"/>
                <a:cs typeface="Arial"/>
              </a:rPr>
              <a:t>rather than cost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increases.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95885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14: Overall Price Forecast for Progressing Cavity</a:t>
            </a:r>
            <a:r>
              <a:rPr sz="1000" b="1" spc="11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304" y="8193785"/>
            <a:ext cx="5593080" cy="1186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40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reference unit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Progressing </a:t>
            </a:r>
            <a:r>
              <a:rPr sz="1000" dirty="0">
                <a:latin typeface="Arial"/>
                <a:cs typeface="Arial"/>
              </a:rPr>
              <a:t>Cavity </a:t>
            </a:r>
            <a:r>
              <a:rPr sz="1000" spc="-5" dirty="0">
                <a:latin typeface="Arial"/>
                <a:cs typeface="Arial"/>
              </a:rPr>
              <a:t>is a </a:t>
            </a:r>
            <a:r>
              <a:rPr sz="1000" dirty="0">
                <a:latin typeface="Arial"/>
                <a:cs typeface="Arial"/>
              </a:rPr>
              <a:t>single-screw, </a:t>
            </a:r>
            <a:r>
              <a:rPr sz="1000" spc="-5" dirty="0">
                <a:latin typeface="Arial"/>
                <a:cs typeface="Arial"/>
              </a:rPr>
              <a:t>carbon steel unit with outlet diameter of  4.5” and a 100 hp </a:t>
            </a:r>
            <a:r>
              <a:rPr sz="1000" dirty="0">
                <a:latin typeface="Arial"/>
                <a:cs typeface="Arial"/>
              </a:rPr>
              <a:t>motor. </a:t>
            </a:r>
            <a:r>
              <a:rPr sz="1000" spc="-5" dirty="0">
                <a:latin typeface="Arial"/>
                <a:cs typeface="Arial"/>
              </a:rPr>
              <a:t>At benchmark US price levels, this unit </a:t>
            </a:r>
            <a:r>
              <a:rPr sz="1000" spc="-10" dirty="0">
                <a:latin typeface="Arial"/>
                <a:cs typeface="Arial"/>
              </a:rPr>
              <a:t>would </a:t>
            </a:r>
            <a:r>
              <a:rPr sz="1000" spc="-5" dirty="0">
                <a:latin typeface="Arial"/>
                <a:cs typeface="Arial"/>
              </a:rPr>
              <a:t>cost </a:t>
            </a:r>
            <a:r>
              <a:rPr sz="1000" dirty="0">
                <a:latin typeface="Arial"/>
                <a:cs typeface="Arial"/>
              </a:rPr>
              <a:t>approximately</a:t>
            </a:r>
            <a:r>
              <a:rPr sz="1000" spc="1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$69k.</a:t>
            </a:r>
            <a:endParaRPr sz="1000">
              <a:latin typeface="Arial"/>
              <a:cs typeface="Arial"/>
            </a:endParaRPr>
          </a:p>
          <a:p>
            <a:pPr marL="12700" marR="57785">
              <a:lnSpc>
                <a:spcPct val="143600"/>
              </a:lnSpc>
              <a:spcBef>
                <a:spcPts val="605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regional pricing dynamics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10" dirty="0">
                <a:latin typeface="Arial"/>
                <a:cs typeface="Arial"/>
              </a:rPr>
              <a:t>PCPs </a:t>
            </a:r>
            <a:r>
              <a:rPr sz="1000" spc="-5" dirty="0">
                <a:latin typeface="Arial"/>
                <a:cs typeface="Arial"/>
              </a:rPr>
              <a:t>are similar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those </a:t>
            </a:r>
            <a:r>
              <a:rPr sz="1000" dirty="0">
                <a:latin typeface="Arial"/>
                <a:cs typeface="Arial"/>
              </a:rPr>
              <a:t>for Centrifugal </a:t>
            </a:r>
            <a:r>
              <a:rPr sz="1000" spc="-5" dirty="0">
                <a:latin typeface="Arial"/>
                <a:cs typeface="Arial"/>
              </a:rPr>
              <a:t>Engineered </a:t>
            </a:r>
            <a:r>
              <a:rPr sz="1000" dirty="0">
                <a:latin typeface="Arial"/>
                <a:cs typeface="Arial"/>
              </a:rPr>
              <a:t>Pumps.  They </a:t>
            </a:r>
            <a:r>
              <a:rPr sz="1000" spc="-5" dirty="0">
                <a:latin typeface="Arial"/>
                <a:cs typeface="Arial"/>
              </a:rPr>
              <a:t>use </a:t>
            </a:r>
            <a:r>
              <a:rPr sz="1000" dirty="0">
                <a:latin typeface="Arial"/>
                <a:cs typeface="Arial"/>
              </a:rPr>
              <a:t>mostly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same </a:t>
            </a:r>
            <a:r>
              <a:rPr sz="1000" spc="-5" dirty="0">
                <a:latin typeface="Arial"/>
                <a:cs typeface="Arial"/>
              </a:rPr>
              <a:t>materials, although in </a:t>
            </a:r>
            <a:r>
              <a:rPr sz="1000" dirty="0">
                <a:latin typeface="Arial"/>
                <a:cs typeface="Arial"/>
              </a:rPr>
              <a:t>slightly </a:t>
            </a:r>
            <a:r>
              <a:rPr sz="1000" spc="-5" dirty="0">
                <a:latin typeface="Arial"/>
                <a:cs typeface="Arial"/>
              </a:rPr>
              <a:t>different proportions.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comparatively  lower percentage of labor costs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overall cost structure narrows the regional price gap</a:t>
            </a:r>
            <a:r>
              <a:rPr sz="1000" spc="2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slightly.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41640" y="5025389"/>
            <a:ext cx="5266054" cy="30948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45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46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7946"/>
            <a:ext cx="5628640" cy="5551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61925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Japanese prices </a:t>
            </a:r>
            <a:r>
              <a:rPr sz="1000" dirty="0">
                <a:latin typeface="Arial"/>
                <a:cs typeface="Arial"/>
              </a:rPr>
              <a:t>are only </a:t>
            </a:r>
            <a:r>
              <a:rPr sz="1000" spc="-5" dirty="0">
                <a:latin typeface="Arial"/>
                <a:cs typeface="Arial"/>
              </a:rPr>
              <a:t>10% higher than the US benchmark rates, while prices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India, Russia,  and China, are about 1% higher </a:t>
            </a:r>
            <a:r>
              <a:rPr sz="1000" dirty="0">
                <a:latin typeface="Arial"/>
                <a:cs typeface="Arial"/>
              </a:rPr>
              <a:t>than Centrifugal </a:t>
            </a:r>
            <a:r>
              <a:rPr sz="1000" spc="-5" dirty="0">
                <a:latin typeface="Arial"/>
                <a:cs typeface="Arial"/>
              </a:rPr>
              <a:t>Engineered on a relative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basis.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Examples of regional pricing differences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include:</a:t>
            </a:r>
            <a:endParaRPr sz="1000">
              <a:latin typeface="Arial"/>
              <a:cs typeface="Arial"/>
            </a:endParaRPr>
          </a:p>
          <a:p>
            <a:pPr marL="507365" marR="33020" indent="-228600">
              <a:lnSpc>
                <a:spcPct val="143500"/>
              </a:lnSpc>
              <a:spcBef>
                <a:spcPts val="675"/>
              </a:spcBef>
              <a:buFont typeface="Symbol"/>
              <a:buChar char=""/>
              <a:tabLst>
                <a:tab pos="507365" algn="l"/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Shengli Highland Oilfield </a:t>
            </a:r>
            <a:r>
              <a:rPr sz="1000" dirty="0">
                <a:latin typeface="Arial"/>
                <a:cs typeface="Arial"/>
              </a:rPr>
              <a:t>Equipment </a:t>
            </a:r>
            <a:r>
              <a:rPr sz="1000" spc="-5" dirty="0">
                <a:latin typeface="Arial"/>
                <a:cs typeface="Arial"/>
              </a:rPr>
              <a:t>(China) quoted $57.5k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unit </a:t>
            </a:r>
            <a:r>
              <a:rPr sz="1000" dirty="0">
                <a:latin typeface="Arial"/>
                <a:cs typeface="Arial"/>
              </a:rPr>
              <a:t>made to </a:t>
            </a:r>
            <a:r>
              <a:rPr sz="1000" spc="-5" dirty="0">
                <a:latin typeface="Arial"/>
                <a:cs typeface="Arial"/>
              </a:rPr>
              <a:t>the  reference specifications, </a:t>
            </a:r>
            <a:r>
              <a:rPr sz="1000" dirty="0">
                <a:latin typeface="Arial"/>
                <a:cs typeface="Arial"/>
              </a:rPr>
              <a:t>compared </a:t>
            </a:r>
            <a:r>
              <a:rPr sz="1000" spc="-5" dirty="0">
                <a:latin typeface="Arial"/>
                <a:cs typeface="Arial"/>
              </a:rPr>
              <a:t>to approximately $69k </a:t>
            </a:r>
            <a:r>
              <a:rPr sz="1000" spc="-1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NOV (US) and Bornemann  (Germany).</a:t>
            </a:r>
            <a:endParaRPr sz="1000">
              <a:latin typeface="Arial"/>
              <a:cs typeface="Arial"/>
            </a:endParaRPr>
          </a:p>
          <a:p>
            <a:pPr marL="507365" marR="5080" indent="-228600" algn="just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Gardner Denver sold three screw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to ExxonMobil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Indonesia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$125k each, </a:t>
            </a:r>
            <a:r>
              <a:rPr sz="1000" dirty="0">
                <a:latin typeface="Arial"/>
                <a:cs typeface="Arial"/>
              </a:rPr>
              <a:t>made  </a:t>
            </a:r>
            <a:r>
              <a:rPr sz="1000" spc="-5" dirty="0">
                <a:latin typeface="Arial"/>
                <a:cs typeface="Arial"/>
              </a:rPr>
              <a:t>primarily in China.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units </a:t>
            </a:r>
            <a:r>
              <a:rPr sz="1000" spc="-10" dirty="0">
                <a:latin typeface="Arial"/>
                <a:cs typeface="Arial"/>
              </a:rPr>
              <a:t>were </a:t>
            </a:r>
            <a:r>
              <a:rPr sz="1000" spc="-5" dirty="0">
                <a:latin typeface="Arial"/>
                <a:cs typeface="Arial"/>
              </a:rPr>
              <a:t>comparable in </a:t>
            </a:r>
            <a:r>
              <a:rPr sz="1000" dirty="0">
                <a:latin typeface="Arial"/>
                <a:cs typeface="Arial"/>
              </a:rPr>
              <a:t>size to </a:t>
            </a:r>
            <a:r>
              <a:rPr sz="1000" spc="-5" dirty="0">
                <a:latin typeface="Arial"/>
                <a:cs typeface="Arial"/>
              </a:rPr>
              <a:t>four units that Colfax sold to Plains  All American, which were </a:t>
            </a:r>
            <a:r>
              <a:rPr sz="1000" dirty="0">
                <a:latin typeface="Arial"/>
                <a:cs typeface="Arial"/>
              </a:rPr>
              <a:t>made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Sweden and sold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$145k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each.</a:t>
            </a:r>
            <a:endParaRPr sz="1000">
              <a:latin typeface="Arial"/>
              <a:cs typeface="Arial"/>
            </a:endParaRPr>
          </a:p>
          <a:p>
            <a:pPr marL="507365" indent="-228600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507365" algn="l"/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Kirloskar Brothers also </a:t>
            </a:r>
            <a:r>
              <a:rPr sz="1000" dirty="0">
                <a:latin typeface="Arial"/>
                <a:cs typeface="Arial"/>
              </a:rPr>
              <a:t>stated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reference unit should cost about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$58k.</a:t>
            </a:r>
            <a:endParaRPr sz="1000">
              <a:latin typeface="Arial"/>
              <a:cs typeface="Arial"/>
            </a:endParaRPr>
          </a:p>
          <a:p>
            <a:pPr marL="507365" marR="271780" indent="-228600">
              <a:lnSpc>
                <a:spcPct val="144000"/>
              </a:lnSpc>
              <a:spcBef>
                <a:spcPts val="60"/>
              </a:spcBef>
              <a:buFont typeface="Symbol"/>
              <a:buChar char=""/>
              <a:tabLst>
                <a:tab pos="507365" algn="l"/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Colfax responded with a list price of $68k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reference unit, as manufactured at its  </a:t>
            </a:r>
            <a:r>
              <a:rPr sz="1000" dirty="0">
                <a:latin typeface="Arial"/>
                <a:cs typeface="Arial"/>
              </a:rPr>
              <a:t>main </a:t>
            </a:r>
            <a:r>
              <a:rPr sz="1000" spc="-5" dirty="0">
                <a:latin typeface="Arial"/>
                <a:cs typeface="Arial"/>
              </a:rPr>
              <a:t>plant in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Sweden.</a:t>
            </a:r>
            <a:endParaRPr sz="1000">
              <a:latin typeface="Arial"/>
              <a:cs typeface="Arial"/>
            </a:endParaRPr>
          </a:p>
          <a:p>
            <a:pPr marL="507365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07365" algn="l"/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Japanese supplier </a:t>
            </a:r>
            <a:r>
              <a:rPr sz="1000" dirty="0">
                <a:latin typeface="Arial"/>
                <a:cs typeface="Arial"/>
              </a:rPr>
              <a:t>Kosaka offered </a:t>
            </a:r>
            <a:r>
              <a:rPr sz="1000" spc="-5" dirty="0">
                <a:latin typeface="Arial"/>
                <a:cs typeface="Arial"/>
              </a:rPr>
              <a:t>prices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reference unit of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$75-80k.</a:t>
            </a:r>
            <a:endParaRPr sz="1000">
              <a:latin typeface="Arial"/>
              <a:cs typeface="Arial"/>
            </a:endParaRPr>
          </a:p>
          <a:p>
            <a:pPr marL="12700" marR="40005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Pure regional prices are </a:t>
            </a:r>
            <a:r>
              <a:rPr sz="1000" dirty="0">
                <a:latin typeface="Arial"/>
                <a:cs typeface="Arial"/>
              </a:rPr>
              <a:t>even more </a:t>
            </a:r>
            <a:r>
              <a:rPr sz="1000" spc="-5" dirty="0">
                <a:latin typeface="Arial"/>
                <a:cs typeface="Arial"/>
              </a:rPr>
              <a:t>difficult to achieve as a buyer </a:t>
            </a:r>
            <a:r>
              <a:rPr sz="1000" dirty="0">
                <a:latin typeface="Arial"/>
                <a:cs typeface="Arial"/>
              </a:rPr>
              <a:t>than for </a:t>
            </a:r>
            <a:r>
              <a:rPr sz="1000" spc="-5" dirty="0">
                <a:latin typeface="Arial"/>
                <a:cs typeface="Arial"/>
              </a:rPr>
              <a:t>Centrifugal Engineered 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however, </a:t>
            </a:r>
            <a:r>
              <a:rPr sz="1000" dirty="0">
                <a:latin typeface="Arial"/>
                <a:cs typeface="Arial"/>
              </a:rPr>
              <a:t>due to </a:t>
            </a:r>
            <a:r>
              <a:rPr sz="1000" spc="-5" dirty="0">
                <a:latin typeface="Arial"/>
                <a:cs typeface="Arial"/>
              </a:rPr>
              <a:t>the lack of </a:t>
            </a:r>
            <a:r>
              <a:rPr sz="1000" dirty="0">
                <a:latin typeface="Arial"/>
                <a:cs typeface="Arial"/>
              </a:rPr>
              <a:t>globally </a:t>
            </a:r>
            <a:r>
              <a:rPr sz="1000" spc="-5" dirty="0">
                <a:latin typeface="Arial"/>
                <a:cs typeface="Arial"/>
              </a:rPr>
              <a:t>recognized suppliers. Low-cost Chinese suppliers exist  (such as Shengli and Lilin), but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are not considered viable bidders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oil companies. </a:t>
            </a:r>
            <a:r>
              <a:rPr sz="1000" dirty="0">
                <a:latin typeface="Arial"/>
                <a:cs typeface="Arial"/>
              </a:rPr>
              <a:t>The  major </a:t>
            </a:r>
            <a:r>
              <a:rPr sz="1000" spc="-5" dirty="0">
                <a:latin typeface="Arial"/>
                <a:cs typeface="Arial"/>
              </a:rPr>
              <a:t>manufacturers do conduct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least partial manufacturing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low cost regions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however.</a:t>
            </a:r>
            <a:endParaRPr sz="1000">
              <a:latin typeface="Arial"/>
              <a:cs typeface="Arial"/>
            </a:endParaRPr>
          </a:p>
          <a:p>
            <a:pPr marL="12700" marR="145415">
              <a:lnSpc>
                <a:spcPct val="14320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Bornemann </a:t>
            </a:r>
            <a:r>
              <a:rPr sz="1000" dirty="0">
                <a:latin typeface="Arial"/>
                <a:cs typeface="Arial"/>
              </a:rPr>
              <a:t>makes </a:t>
            </a:r>
            <a:r>
              <a:rPr sz="1000" spc="-5" dirty="0">
                <a:latin typeface="Arial"/>
                <a:cs typeface="Arial"/>
              </a:rPr>
              <a:t>components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China. NOV has global manufacturing operations, including  facilities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Malaysia. Flowserve and </a:t>
            </a:r>
            <a:r>
              <a:rPr sz="1000" spc="5" dirty="0">
                <a:latin typeface="Arial"/>
                <a:cs typeface="Arial"/>
              </a:rPr>
              <a:t>Weir </a:t>
            </a:r>
            <a:r>
              <a:rPr sz="1000" spc="-5" dirty="0">
                <a:latin typeface="Arial"/>
                <a:cs typeface="Arial"/>
              </a:rPr>
              <a:t>manufacture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 as well as other </a:t>
            </a:r>
            <a:r>
              <a:rPr sz="1000" dirty="0">
                <a:latin typeface="Arial"/>
                <a:cs typeface="Arial"/>
              </a:rPr>
              <a:t>low-cost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regions.</a:t>
            </a:r>
            <a:endParaRPr sz="1000">
              <a:latin typeface="Arial"/>
              <a:cs typeface="Arial"/>
            </a:endParaRPr>
          </a:p>
          <a:p>
            <a:pPr marL="12700" marR="149225">
              <a:lnSpc>
                <a:spcPct val="1440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Buyers can wring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of this cost advantage out of the final price if </a:t>
            </a:r>
            <a:r>
              <a:rPr sz="1000" spc="5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understand the cost  structure of each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bidder </a:t>
            </a:r>
            <a:r>
              <a:rPr sz="1000" dirty="0">
                <a:latin typeface="Arial"/>
                <a:cs typeface="Arial"/>
              </a:rPr>
              <a:t>for major </a:t>
            </a:r>
            <a:r>
              <a:rPr sz="1000" spc="-5" dirty="0">
                <a:latin typeface="Arial"/>
                <a:cs typeface="Arial"/>
              </a:rPr>
              <a:t>orders, and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to know details on the </a:t>
            </a:r>
            <a:r>
              <a:rPr sz="1000" dirty="0">
                <a:latin typeface="Arial"/>
                <a:cs typeface="Arial"/>
              </a:rPr>
              <a:t>supply </a:t>
            </a:r>
            <a:r>
              <a:rPr sz="1000" spc="-5" dirty="0">
                <a:latin typeface="Arial"/>
                <a:cs typeface="Arial"/>
              </a:rPr>
              <a:t>chains 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their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pumps.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Times New Roman"/>
              <a:cs typeface="Times New Roman"/>
            </a:endParaRPr>
          </a:p>
          <a:p>
            <a:pPr marL="459105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10" dirty="0">
                <a:latin typeface="Arial"/>
                <a:cs typeface="Arial"/>
              </a:rPr>
              <a:t>10: </a:t>
            </a:r>
            <a:r>
              <a:rPr sz="1000" b="1" spc="-5" dirty="0">
                <a:latin typeface="Arial"/>
                <a:cs typeface="Arial"/>
              </a:rPr>
              <a:t>Regional Price Variations </a:t>
            </a:r>
            <a:r>
              <a:rPr sz="1000" b="1" dirty="0">
                <a:latin typeface="Arial"/>
                <a:cs typeface="Arial"/>
              </a:rPr>
              <a:t>over Time </a:t>
            </a:r>
            <a:r>
              <a:rPr sz="1000" b="1" spc="-5" dirty="0">
                <a:latin typeface="Arial"/>
                <a:cs typeface="Arial"/>
              </a:rPr>
              <a:t>for Progressing </a:t>
            </a:r>
            <a:r>
              <a:rPr sz="1000" b="1" dirty="0">
                <a:latin typeface="Arial"/>
                <a:cs typeface="Arial"/>
              </a:rPr>
              <a:t>Cavity</a:t>
            </a:r>
            <a:r>
              <a:rPr sz="1000" b="1" spc="9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301750" y="6532752"/>
          <a:ext cx="4965065" cy="26936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1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0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52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1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80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8224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Region/Country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31115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Today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6035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300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North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America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528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Latin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America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699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Europe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Africa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7051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4066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669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India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10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Russia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China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Japan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19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Other</a:t>
                      </a:r>
                      <a:r>
                        <a:rPr sz="1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903477"/>
            <a:ext cx="5695315" cy="20091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5.3.1	</a:t>
            </a:r>
            <a:r>
              <a:rPr sz="1000" b="1" spc="-5" dirty="0">
                <a:latin typeface="Arial"/>
                <a:cs typeface="Arial"/>
              </a:rPr>
              <a:t>Price Differences </a:t>
            </a:r>
            <a:r>
              <a:rPr sz="1000" b="1" dirty="0">
                <a:latin typeface="Arial"/>
                <a:cs typeface="Arial"/>
              </a:rPr>
              <a:t>by </a:t>
            </a:r>
            <a:r>
              <a:rPr sz="1000" b="1" spc="-5" dirty="0">
                <a:latin typeface="Arial"/>
                <a:cs typeface="Arial"/>
              </a:rPr>
              <a:t>Technology, </a:t>
            </a:r>
            <a:r>
              <a:rPr sz="1000" b="1" dirty="0">
                <a:latin typeface="Arial"/>
                <a:cs typeface="Arial"/>
              </a:rPr>
              <a:t>Model, </a:t>
            </a:r>
            <a:r>
              <a:rPr sz="1000" b="1" spc="-5" dirty="0">
                <a:latin typeface="Arial"/>
                <a:cs typeface="Arial"/>
              </a:rPr>
              <a:t>and</a:t>
            </a:r>
            <a:r>
              <a:rPr sz="1000" b="1" spc="2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Feature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Pump metallurgy </a:t>
            </a:r>
            <a:r>
              <a:rPr sz="1000" b="1" dirty="0">
                <a:latin typeface="Arial"/>
                <a:cs typeface="Arial"/>
              </a:rPr>
              <a:t>is </a:t>
            </a:r>
            <a:r>
              <a:rPr sz="1000" b="1" spc="-5" dirty="0">
                <a:latin typeface="Arial"/>
                <a:cs typeface="Arial"/>
              </a:rPr>
              <a:t>the biggest factor in </a:t>
            </a:r>
            <a:r>
              <a:rPr sz="1000" b="1" dirty="0">
                <a:latin typeface="Arial"/>
                <a:cs typeface="Arial"/>
              </a:rPr>
              <a:t>determining </a:t>
            </a:r>
            <a:r>
              <a:rPr sz="1000" b="1" spc="-5" dirty="0">
                <a:latin typeface="Arial"/>
                <a:cs typeface="Arial"/>
              </a:rPr>
              <a:t>unit cost, </a:t>
            </a:r>
            <a:r>
              <a:rPr sz="1000" b="1" dirty="0">
                <a:latin typeface="Arial"/>
                <a:cs typeface="Arial"/>
              </a:rPr>
              <a:t>followed </a:t>
            </a:r>
            <a:r>
              <a:rPr sz="1000" b="1" spc="-5" dirty="0">
                <a:latin typeface="Arial"/>
                <a:cs typeface="Arial"/>
              </a:rPr>
              <a:t>by </a:t>
            </a:r>
            <a:r>
              <a:rPr sz="1000" b="1" dirty="0">
                <a:latin typeface="Arial"/>
                <a:cs typeface="Arial"/>
              </a:rPr>
              <a:t>the </a:t>
            </a:r>
            <a:r>
              <a:rPr sz="1000" b="1" spc="-5" dirty="0">
                <a:latin typeface="Arial"/>
                <a:cs typeface="Arial"/>
              </a:rPr>
              <a:t>pump’s</a:t>
            </a:r>
            <a:r>
              <a:rPr sz="1000" b="1" spc="8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size.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Upgrading from carbon </a:t>
            </a:r>
            <a:r>
              <a:rPr sz="1000" dirty="0">
                <a:latin typeface="Arial"/>
                <a:cs typeface="Arial"/>
              </a:rPr>
              <a:t>steel to </a:t>
            </a:r>
            <a:r>
              <a:rPr sz="1000" spc="-5" dirty="0">
                <a:latin typeface="Arial"/>
                <a:cs typeface="Arial"/>
              </a:rPr>
              <a:t>stainless steel increases the cost of a </a:t>
            </a:r>
            <a:r>
              <a:rPr sz="1000" dirty="0">
                <a:latin typeface="Arial"/>
                <a:cs typeface="Arial"/>
              </a:rPr>
              <a:t>pump by approximately </a:t>
            </a:r>
            <a:r>
              <a:rPr sz="1000" spc="-5" dirty="0">
                <a:latin typeface="Arial"/>
                <a:cs typeface="Arial"/>
              </a:rPr>
              <a:t>50%.  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substantially lower than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centrifugal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(it </a:t>
            </a:r>
            <a:r>
              <a:rPr sz="1000" dirty="0">
                <a:latin typeface="Arial"/>
                <a:cs typeface="Arial"/>
              </a:rPr>
              <a:t>usually </a:t>
            </a:r>
            <a:r>
              <a:rPr sz="1000" spc="-5" dirty="0">
                <a:latin typeface="Arial"/>
                <a:cs typeface="Arial"/>
              </a:rPr>
              <a:t>doubles the cost </a:t>
            </a:r>
            <a:r>
              <a:rPr sz="100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the unit),  because the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casing </a:t>
            </a:r>
            <a:r>
              <a:rPr sz="1000" dirty="0">
                <a:latin typeface="Arial"/>
                <a:cs typeface="Arial"/>
              </a:rPr>
              <a:t>uses </a:t>
            </a:r>
            <a:r>
              <a:rPr sz="1000" spc="-5" dirty="0">
                <a:latin typeface="Arial"/>
                <a:cs typeface="Arial"/>
              </a:rPr>
              <a:t>less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metal.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175260">
              <a:lnSpc>
                <a:spcPct val="100000"/>
              </a:lnSpc>
              <a:spcBef>
                <a:spcPts val="5"/>
              </a:spcBef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10" dirty="0">
                <a:latin typeface="Arial"/>
                <a:cs typeface="Arial"/>
              </a:rPr>
              <a:t>11: </a:t>
            </a:r>
            <a:r>
              <a:rPr sz="1000" b="1" spc="-5" dirty="0">
                <a:latin typeface="Arial"/>
                <a:cs typeface="Arial"/>
              </a:rPr>
              <a:t>Incremental Cost per Extra Parameter or Feature for a Progressing Cavity</a:t>
            </a:r>
            <a:r>
              <a:rPr sz="1000" b="1" spc="19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</a:t>
            </a:r>
            <a:endParaRPr sz="1000">
              <a:latin typeface="Arial"/>
              <a:cs typeface="Arial"/>
            </a:endParaRPr>
          </a:p>
          <a:p>
            <a:pPr marL="2032000" marR="15240" indent="-1837055">
              <a:lnSpc>
                <a:spcPct val="143000"/>
              </a:lnSpc>
              <a:spcBef>
                <a:spcPts val="45"/>
              </a:spcBef>
            </a:pPr>
            <a:r>
              <a:rPr sz="1000" spc="-5" dirty="0">
                <a:latin typeface="Arial"/>
                <a:cs typeface="Arial"/>
              </a:rPr>
              <a:t>(Reference unit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8” x6” </a:t>
            </a:r>
            <a:r>
              <a:rPr sz="1000" dirty="0">
                <a:latin typeface="Arial"/>
                <a:cs typeface="Arial"/>
              </a:rPr>
              <a:t>(skid </a:t>
            </a:r>
            <a:r>
              <a:rPr sz="1000" spc="-5" dirty="0">
                <a:latin typeface="Arial"/>
                <a:cs typeface="Arial"/>
              </a:rPr>
              <a:t>dimensions), API 610, </a:t>
            </a:r>
            <a:r>
              <a:rPr sz="1000" dirty="0">
                <a:latin typeface="Arial"/>
                <a:cs typeface="Arial"/>
              </a:rPr>
              <a:t>two-stage, </a:t>
            </a:r>
            <a:r>
              <a:rPr sz="1000" spc="-5" dirty="0">
                <a:latin typeface="Arial"/>
                <a:cs typeface="Arial"/>
              </a:rPr>
              <a:t>horizontally-split, 500’ of head, 5k  </a:t>
            </a:r>
            <a:r>
              <a:rPr sz="1000" dirty="0">
                <a:latin typeface="Arial"/>
                <a:cs typeface="Arial"/>
              </a:rPr>
              <a:t>gpm, </a:t>
            </a:r>
            <a:r>
              <a:rPr sz="1000" spc="-5" dirty="0">
                <a:latin typeface="Arial"/>
                <a:cs typeface="Arial"/>
              </a:rPr>
              <a:t>300 hp horsepower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motor)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05612" y="3051682"/>
          <a:ext cx="6156960" cy="33489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0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64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20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99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9307">
                <a:tc>
                  <a:txBody>
                    <a:bodyPr/>
                    <a:lstStyle/>
                    <a:p>
                      <a:pPr marL="310515" marR="111125" indent="-161925">
                        <a:lnSpc>
                          <a:spcPts val="173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Parameter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  Feature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205740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Unit of</a:t>
                      </a:r>
                      <a:r>
                        <a:rPr sz="10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Measure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35890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Indicative Cost</a:t>
                      </a:r>
                      <a:r>
                        <a:rPr sz="10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Impact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514350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Notes /</a:t>
                      </a:r>
                      <a:r>
                        <a:rPr sz="10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Comments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82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62230" marR="184785">
                        <a:lnSpc>
                          <a:spcPct val="144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Pump Inner  Diameter</a:t>
                      </a:r>
                      <a:r>
                        <a:rPr sz="1000" b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(ID)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496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37490" marR="203200" indent="24130">
                        <a:lnSpc>
                          <a:spcPct val="144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Inches (4.5” as  reference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point)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 marL="128270" marR="115570" indent="-635" algn="ctr">
                        <a:lnSpc>
                          <a:spcPct val="144000"/>
                        </a:lnSpc>
                        <a:spcBef>
                          <a:spcPts val="74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Reducing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ID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to 3.5”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cuts  cost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by $27k,</a:t>
                      </a:r>
                      <a:r>
                        <a:rPr sz="10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increasing  to 5.5” adds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$19k.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3980" marB="0"/>
                </a:tc>
                <a:tc>
                  <a:txBody>
                    <a:bodyPr/>
                    <a:lstStyle/>
                    <a:p>
                      <a:pPr marL="95250" marR="76200" indent="-635" algn="ctr">
                        <a:lnSpc>
                          <a:spcPts val="1730"/>
                        </a:lnSpc>
                        <a:spcBef>
                          <a:spcPts val="2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Cost increases decelerate with ID  because the thin screw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shaft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adds  proportionally little material volume  compared to the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diameter.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84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Motor</a:t>
                      </a:r>
                      <a:r>
                        <a:rPr sz="10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Size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496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544195" marR="82550" indent="-426084">
                        <a:lnSpc>
                          <a:spcPct val="14420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100 hp as</a:t>
                      </a:r>
                      <a:r>
                        <a:rPr sz="10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reference  point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90170" marR="75565" algn="ctr">
                        <a:lnSpc>
                          <a:spcPts val="1730"/>
                        </a:lnSpc>
                        <a:spcBef>
                          <a:spcPts val="2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Stepping down to a 50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hp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motor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costs 15%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less.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55575" marR="142875" indent="1270" algn="ctr">
                        <a:lnSpc>
                          <a:spcPts val="173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Upgrading to a 150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hp  motor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costs 20%</a:t>
                      </a:r>
                      <a:r>
                        <a:rPr sz="10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more.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37795" marR="118745" algn="ctr">
                        <a:lnSpc>
                          <a:spcPct val="144100"/>
                        </a:lnSpc>
                        <a:spcBef>
                          <a:spcPts val="73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The motor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is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 higher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percentage  of overall cost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PCPs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than for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Centrifugal</a:t>
                      </a:r>
                      <a:r>
                        <a:rPr sz="10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units.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334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63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Material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496">
                      <a:solidFill>
                        <a:srgbClr val="336699"/>
                      </a:solidFill>
                      <a:prstDash val="solid"/>
                    </a:lnL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9079" marR="203200" indent="-21590">
                        <a:lnSpc>
                          <a:spcPct val="144000"/>
                        </a:lnSpc>
                        <a:spcBef>
                          <a:spcPts val="74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Carbon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steel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  reference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point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3980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2945" marR="123825" indent="-565785">
                        <a:lnSpc>
                          <a:spcPct val="144000"/>
                        </a:lnSpc>
                        <a:spcBef>
                          <a:spcPts val="74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+43%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stainless steel 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316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3980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185" marR="66675" algn="ctr">
                        <a:lnSpc>
                          <a:spcPts val="1730"/>
                        </a:lnSpc>
                        <a:spcBef>
                          <a:spcPts val="2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Cost increase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is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not as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dramatic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Centrifugal units due to lower  material cost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percentage.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R w="12191">
                      <a:solidFill>
                        <a:srgbClr val="336699"/>
                      </a:solidFill>
                      <a:prstDash val="solid"/>
                    </a:lnR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02004" y="6321932"/>
            <a:ext cx="5695950" cy="1407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38125">
              <a:lnSpc>
                <a:spcPct val="144000"/>
              </a:lnSpc>
            </a:pPr>
            <a:r>
              <a:rPr sz="1000" i="1" spc="-5" dirty="0">
                <a:latin typeface="Arial"/>
                <a:cs typeface="Arial"/>
              </a:rPr>
              <a:t>Note: Changing one parameter usually involves changing others, and the cost impact may not </a:t>
            </a:r>
            <a:r>
              <a:rPr sz="1000" i="1" dirty="0">
                <a:latin typeface="Arial"/>
                <a:cs typeface="Arial"/>
              </a:rPr>
              <a:t>be  </a:t>
            </a:r>
            <a:r>
              <a:rPr sz="1000" i="1" spc="-5" dirty="0">
                <a:latin typeface="Arial"/>
                <a:cs typeface="Arial"/>
              </a:rPr>
              <a:t>additive or</a:t>
            </a:r>
            <a:r>
              <a:rPr sz="1000" i="1" spc="-50" dirty="0">
                <a:latin typeface="Arial"/>
                <a:cs typeface="Arial"/>
              </a:rPr>
              <a:t> </a:t>
            </a:r>
            <a:r>
              <a:rPr sz="1000" i="1" spc="-5" dirty="0">
                <a:latin typeface="Arial"/>
                <a:cs typeface="Arial"/>
              </a:rPr>
              <a:t>linear.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4100"/>
              </a:lnSpc>
              <a:spcBef>
                <a:spcPts val="595"/>
              </a:spcBef>
            </a:pPr>
            <a:r>
              <a:rPr sz="1000" dirty="0">
                <a:latin typeface="Arial"/>
                <a:cs typeface="Arial"/>
              </a:rPr>
              <a:t>Pump </a:t>
            </a:r>
            <a:r>
              <a:rPr sz="1000" spc="-10" dirty="0">
                <a:latin typeface="Arial"/>
                <a:cs typeface="Arial"/>
              </a:rPr>
              <a:t>size </a:t>
            </a:r>
            <a:r>
              <a:rPr sz="1000" spc="-5" dirty="0">
                <a:latin typeface="Arial"/>
                <a:cs typeface="Arial"/>
              </a:rPr>
              <a:t>is the next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important determinant of the overall unit cost. Increasing the size of the  outlet diameter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1” </a:t>
            </a:r>
            <a:r>
              <a:rPr sz="1000" dirty="0">
                <a:latin typeface="Arial"/>
                <a:cs typeface="Arial"/>
              </a:rPr>
              <a:t>(to </a:t>
            </a:r>
            <a:r>
              <a:rPr sz="1000" spc="-5" dirty="0">
                <a:latin typeface="Arial"/>
                <a:cs typeface="Arial"/>
              </a:rPr>
              <a:t>5.5”) raises the cost of the reference unit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27%.Increasing the size of the  unit often also involves increasing the size of the motor, which adds 20%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cost of the  reference unit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an additional 50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hp.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8031174"/>
            <a:ext cx="5570855" cy="890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Manufacturers such as Bornemann, </a:t>
            </a:r>
            <a:r>
              <a:rPr sz="1000" dirty="0">
                <a:latin typeface="Arial"/>
                <a:cs typeface="Arial"/>
              </a:rPr>
              <a:t>Leistritz,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spc="5" dirty="0">
                <a:latin typeface="Arial"/>
                <a:cs typeface="Arial"/>
              </a:rPr>
              <a:t>Weir </a:t>
            </a:r>
            <a:r>
              <a:rPr sz="1000" spc="-5" dirty="0">
                <a:latin typeface="Arial"/>
                <a:cs typeface="Arial"/>
              </a:rPr>
              <a:t>give substantial discounts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exchange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order </a:t>
            </a:r>
            <a:r>
              <a:rPr sz="1000" dirty="0">
                <a:latin typeface="Arial"/>
                <a:cs typeface="Arial"/>
              </a:rPr>
              <a:t>volume. These </a:t>
            </a:r>
            <a:r>
              <a:rPr sz="1000" spc="-5" dirty="0">
                <a:latin typeface="Arial"/>
                <a:cs typeface="Arial"/>
              </a:rPr>
              <a:t>discounts are even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substantial than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Centrifugal Engineered </a:t>
            </a:r>
            <a:r>
              <a:rPr sz="1000" dirty="0">
                <a:latin typeface="Arial"/>
                <a:cs typeface="Arial"/>
              </a:rPr>
              <a:t>Pumps,  largely </a:t>
            </a:r>
            <a:r>
              <a:rPr sz="1000" spc="-5" dirty="0">
                <a:latin typeface="Arial"/>
                <a:cs typeface="Arial"/>
              </a:rPr>
              <a:t>because of the higher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this segment. </a:t>
            </a:r>
            <a:r>
              <a:rPr sz="1000" dirty="0">
                <a:latin typeface="Arial"/>
                <a:cs typeface="Arial"/>
              </a:rPr>
              <a:t>Volume-based </a:t>
            </a:r>
            <a:r>
              <a:rPr sz="1000" spc="-5" dirty="0">
                <a:latin typeface="Arial"/>
                <a:cs typeface="Arial"/>
              </a:rPr>
              <a:t>discounts are on the order of  10%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15 units and 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 25%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25 or </a:t>
            </a:r>
            <a:r>
              <a:rPr sz="1000" dirty="0">
                <a:latin typeface="Arial"/>
                <a:cs typeface="Arial"/>
              </a:rPr>
              <a:t>more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21409" y="3079674"/>
            <a:ext cx="2272665" cy="0"/>
          </a:xfrm>
          <a:custGeom>
            <a:avLst/>
            <a:gdLst/>
            <a:ahLst/>
            <a:cxnLst/>
            <a:rect l="l" t="t" r="r" b="b"/>
            <a:pathLst>
              <a:path w="2272665">
                <a:moveTo>
                  <a:pt x="0" y="0"/>
                </a:moveTo>
                <a:lnTo>
                  <a:pt x="2272456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1409" y="2792583"/>
            <a:ext cx="2272665" cy="0"/>
          </a:xfrm>
          <a:custGeom>
            <a:avLst/>
            <a:gdLst/>
            <a:ahLst/>
            <a:cxnLst/>
            <a:rect l="l" t="t" r="r" b="b"/>
            <a:pathLst>
              <a:path w="2272665">
                <a:moveTo>
                  <a:pt x="0" y="0"/>
                </a:moveTo>
                <a:lnTo>
                  <a:pt x="2272456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21409" y="2505530"/>
            <a:ext cx="2272665" cy="0"/>
          </a:xfrm>
          <a:custGeom>
            <a:avLst/>
            <a:gdLst/>
            <a:ahLst/>
            <a:cxnLst/>
            <a:rect l="l" t="t" r="r" b="b"/>
            <a:pathLst>
              <a:path w="2272665">
                <a:moveTo>
                  <a:pt x="0" y="0"/>
                </a:moveTo>
                <a:lnTo>
                  <a:pt x="2272456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21409" y="2218439"/>
            <a:ext cx="2272665" cy="0"/>
          </a:xfrm>
          <a:custGeom>
            <a:avLst/>
            <a:gdLst/>
            <a:ahLst/>
            <a:cxnLst/>
            <a:rect l="l" t="t" r="r" b="b"/>
            <a:pathLst>
              <a:path w="2272665">
                <a:moveTo>
                  <a:pt x="0" y="0"/>
                </a:moveTo>
                <a:lnTo>
                  <a:pt x="2272456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21409" y="1931347"/>
            <a:ext cx="2272665" cy="0"/>
          </a:xfrm>
          <a:custGeom>
            <a:avLst/>
            <a:gdLst/>
            <a:ahLst/>
            <a:cxnLst/>
            <a:rect l="l" t="t" r="r" b="b"/>
            <a:pathLst>
              <a:path w="2272665">
                <a:moveTo>
                  <a:pt x="0" y="0"/>
                </a:moveTo>
                <a:lnTo>
                  <a:pt x="2272456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21409" y="1644256"/>
            <a:ext cx="2272665" cy="0"/>
          </a:xfrm>
          <a:custGeom>
            <a:avLst/>
            <a:gdLst/>
            <a:ahLst/>
            <a:cxnLst/>
            <a:rect l="l" t="t" r="r" b="b"/>
            <a:pathLst>
              <a:path w="2272665">
                <a:moveTo>
                  <a:pt x="0" y="0"/>
                </a:moveTo>
                <a:lnTo>
                  <a:pt x="2272456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21409" y="1358684"/>
            <a:ext cx="2272665" cy="0"/>
          </a:xfrm>
          <a:custGeom>
            <a:avLst/>
            <a:gdLst/>
            <a:ahLst/>
            <a:cxnLst/>
            <a:rect l="l" t="t" r="r" b="b"/>
            <a:pathLst>
              <a:path w="2272665">
                <a:moveTo>
                  <a:pt x="0" y="0"/>
                </a:moveTo>
                <a:lnTo>
                  <a:pt x="2272456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21409" y="1358684"/>
            <a:ext cx="0" cy="2008505"/>
          </a:xfrm>
          <a:custGeom>
            <a:avLst/>
            <a:gdLst/>
            <a:ahLst/>
            <a:cxnLst/>
            <a:rect l="l" t="t" r="r" b="b"/>
            <a:pathLst>
              <a:path h="2008504">
                <a:moveTo>
                  <a:pt x="0" y="2008081"/>
                </a:moveTo>
                <a:lnTo>
                  <a:pt x="0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480258" y="3366765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480258" y="307967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80258" y="2792583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80258" y="2505530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80258" y="2218439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480258" y="1931347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480258" y="1644256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480258" y="135868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521409" y="3366765"/>
            <a:ext cx="2272665" cy="0"/>
          </a:xfrm>
          <a:custGeom>
            <a:avLst/>
            <a:gdLst/>
            <a:ahLst/>
            <a:cxnLst/>
            <a:rect l="l" t="t" r="r" b="b"/>
            <a:pathLst>
              <a:path w="2272665">
                <a:moveTo>
                  <a:pt x="0" y="0"/>
                </a:moveTo>
                <a:lnTo>
                  <a:pt x="2272456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521409" y="336676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278894" y="336676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036380" y="336676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793865" y="336676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899390" y="2110589"/>
            <a:ext cx="1515110" cy="654685"/>
          </a:xfrm>
          <a:custGeom>
            <a:avLst/>
            <a:gdLst/>
            <a:ahLst/>
            <a:cxnLst/>
            <a:rect l="l" t="t" r="r" b="b"/>
            <a:pathLst>
              <a:path w="1515110" h="654685">
                <a:moveTo>
                  <a:pt x="0" y="654651"/>
                </a:moveTo>
                <a:lnTo>
                  <a:pt x="757485" y="267344"/>
                </a:lnTo>
                <a:lnTo>
                  <a:pt x="1514970" y="0"/>
                </a:lnTo>
              </a:path>
            </a:pathLst>
          </a:custGeom>
          <a:ln w="27356">
            <a:solidFill>
              <a:srgbClr val="1C46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899390" y="1572863"/>
            <a:ext cx="1515110" cy="1040765"/>
          </a:xfrm>
          <a:custGeom>
            <a:avLst/>
            <a:gdLst/>
            <a:ahLst/>
            <a:cxnLst/>
            <a:rect l="l" t="t" r="r" b="b"/>
            <a:pathLst>
              <a:path w="1515110" h="1040764">
                <a:moveTo>
                  <a:pt x="0" y="1040515"/>
                </a:moveTo>
                <a:lnTo>
                  <a:pt x="757485" y="381269"/>
                </a:lnTo>
                <a:lnTo>
                  <a:pt x="1514970" y="0"/>
                </a:lnTo>
              </a:path>
            </a:pathLst>
          </a:custGeom>
          <a:ln w="27371">
            <a:solidFill>
              <a:srgbClr val="0000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2274807" y="2989130"/>
            <a:ext cx="141605" cy="445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20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Times New Roman"/>
              <a:cs typeface="Times New Roman"/>
            </a:endParaRPr>
          </a:p>
          <a:p>
            <a:pPr marL="51435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274807" y="2128148"/>
            <a:ext cx="140970" cy="732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80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60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40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03350" y="903477"/>
            <a:ext cx="4754245" cy="1096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15: Progressing </a:t>
            </a:r>
            <a:r>
              <a:rPr sz="1000" b="1" dirty="0">
                <a:latin typeface="Arial"/>
                <a:cs typeface="Arial"/>
              </a:rPr>
              <a:t>Cavity </a:t>
            </a:r>
            <a:r>
              <a:rPr sz="1000" b="1" spc="-5" dirty="0">
                <a:latin typeface="Arial"/>
                <a:cs typeface="Arial"/>
              </a:rPr>
              <a:t>Pump </a:t>
            </a:r>
            <a:r>
              <a:rPr sz="1000" b="1" dirty="0">
                <a:latin typeface="Arial"/>
                <a:cs typeface="Arial"/>
              </a:rPr>
              <a:t>(100 </a:t>
            </a:r>
            <a:r>
              <a:rPr sz="1000" b="1" spc="-5" dirty="0">
                <a:latin typeface="Arial"/>
                <a:cs typeface="Arial"/>
              </a:rPr>
              <a:t>HP Motor) Size vs. </a:t>
            </a:r>
            <a:r>
              <a:rPr sz="1000" b="1" dirty="0">
                <a:latin typeface="Arial"/>
                <a:cs typeface="Arial"/>
              </a:rPr>
              <a:t>Cost </a:t>
            </a:r>
            <a:r>
              <a:rPr sz="1000" b="1" spc="-5" dirty="0">
                <a:latin typeface="Arial"/>
                <a:cs typeface="Arial"/>
              </a:rPr>
              <a:t>- </a:t>
            </a:r>
            <a:r>
              <a:rPr sz="1000" b="1" dirty="0">
                <a:latin typeface="Arial"/>
                <a:cs typeface="Arial"/>
              </a:rPr>
              <a:t>By</a:t>
            </a:r>
            <a:r>
              <a:rPr sz="1000" b="1" spc="10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Material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>
              <a:latin typeface="Times New Roman"/>
              <a:cs typeface="Times New Roman"/>
            </a:endParaRPr>
          </a:p>
          <a:p>
            <a:pPr marL="807085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140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00">
              <a:latin typeface="Times New Roman"/>
              <a:cs typeface="Times New Roman"/>
            </a:endParaRPr>
          </a:p>
          <a:p>
            <a:pPr marL="807085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latin typeface="Calibri"/>
                <a:cs typeface="Calibri"/>
              </a:rPr>
              <a:t>120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Times New Roman"/>
              <a:cs typeface="Times New Roman"/>
            </a:endParaRPr>
          </a:p>
          <a:p>
            <a:pPr marL="807085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100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794480" y="3440881"/>
            <a:ext cx="22542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3.</a:t>
            </a:r>
            <a:r>
              <a:rPr sz="1000" dirty="0">
                <a:latin typeface="Calibri"/>
                <a:cs typeface="Calibri"/>
              </a:rPr>
              <a:t>5</a:t>
            </a:r>
            <a:r>
              <a:rPr sz="1000" spc="-5" dirty="0">
                <a:latin typeface="Calibri"/>
                <a:cs typeface="Calibri"/>
              </a:rPr>
              <a:t>"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310467" y="3440881"/>
            <a:ext cx="22542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5.</a:t>
            </a:r>
            <a:r>
              <a:rPr sz="1000" dirty="0">
                <a:latin typeface="Calibri"/>
                <a:cs typeface="Calibri"/>
              </a:rPr>
              <a:t>5</a:t>
            </a:r>
            <a:r>
              <a:rPr sz="1000" spc="-5" dirty="0">
                <a:latin typeface="Calibri"/>
                <a:cs typeface="Calibri"/>
              </a:rPr>
              <a:t>"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668209" y="2198722"/>
            <a:ext cx="499109" cy="3162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9700" marR="5080" indent="-140335">
              <a:lnSpc>
                <a:spcPct val="101699"/>
              </a:lnSpc>
            </a:pPr>
            <a:r>
              <a:rPr sz="1000" b="1" spc="-5" dirty="0">
                <a:latin typeface="Calibri"/>
                <a:cs typeface="Calibri"/>
              </a:rPr>
              <a:t>Unit</a:t>
            </a:r>
            <a:r>
              <a:rPr sz="1000" b="1" spc="-5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Cost  ($k)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257557" y="3440881"/>
            <a:ext cx="812800" cy="351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540"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4.5"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315"/>
              </a:spcBef>
            </a:pPr>
            <a:r>
              <a:rPr sz="1000" b="1" spc="-5" dirty="0">
                <a:latin typeface="Calibri"/>
                <a:cs typeface="Calibri"/>
              </a:rPr>
              <a:t>Inner</a:t>
            </a:r>
            <a:r>
              <a:rPr sz="1000" b="1" spc="-8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Diameter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992000" y="2470593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858" y="0"/>
                </a:lnTo>
              </a:path>
            </a:pathLst>
          </a:custGeom>
          <a:ln w="27342">
            <a:solidFill>
              <a:srgbClr val="1C46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992000" y="2698405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858" y="0"/>
                </a:lnTo>
              </a:path>
            </a:pathLst>
          </a:custGeom>
          <a:ln w="27342">
            <a:solidFill>
              <a:srgbClr val="0000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263928" y="2303012"/>
            <a:ext cx="683895" cy="464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50300"/>
              </a:lnSpc>
            </a:pPr>
            <a:r>
              <a:rPr sz="1000" spc="-5" dirty="0">
                <a:latin typeface="Calibri"/>
                <a:cs typeface="Calibri"/>
              </a:rPr>
              <a:t>Carbon Steel  316</a:t>
            </a:r>
            <a:r>
              <a:rPr sz="1000" spc="-6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Stainless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489583" y="1217372"/>
            <a:ext cx="4572635" cy="2734310"/>
          </a:xfrm>
          <a:custGeom>
            <a:avLst/>
            <a:gdLst/>
            <a:ahLst/>
            <a:cxnLst/>
            <a:rect l="l" t="t" r="r" b="b"/>
            <a:pathLst>
              <a:path w="4572635" h="2734310">
                <a:moveTo>
                  <a:pt x="0" y="2734202"/>
                </a:moveTo>
                <a:lnTo>
                  <a:pt x="4572346" y="2734202"/>
                </a:lnTo>
                <a:lnTo>
                  <a:pt x="4572346" y="0"/>
                </a:lnTo>
                <a:lnTo>
                  <a:pt x="0" y="0"/>
                </a:lnTo>
                <a:lnTo>
                  <a:pt x="0" y="2734202"/>
                </a:lnTo>
                <a:close/>
              </a:path>
            </a:pathLst>
          </a:custGeom>
          <a:ln w="912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519759" y="7031426"/>
            <a:ext cx="3392804" cy="0"/>
          </a:xfrm>
          <a:custGeom>
            <a:avLst/>
            <a:gdLst/>
            <a:ahLst/>
            <a:cxnLst/>
            <a:rect l="l" t="t" r="r" b="b"/>
            <a:pathLst>
              <a:path w="3392804">
                <a:moveTo>
                  <a:pt x="0" y="0"/>
                </a:moveTo>
                <a:lnTo>
                  <a:pt x="339268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519759" y="6697259"/>
            <a:ext cx="3392804" cy="0"/>
          </a:xfrm>
          <a:custGeom>
            <a:avLst/>
            <a:gdLst/>
            <a:ahLst/>
            <a:cxnLst/>
            <a:rect l="l" t="t" r="r" b="b"/>
            <a:pathLst>
              <a:path w="3392804">
                <a:moveTo>
                  <a:pt x="0" y="0"/>
                </a:moveTo>
                <a:lnTo>
                  <a:pt x="339268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519759" y="6363117"/>
            <a:ext cx="3392804" cy="0"/>
          </a:xfrm>
          <a:custGeom>
            <a:avLst/>
            <a:gdLst/>
            <a:ahLst/>
            <a:cxnLst/>
            <a:rect l="l" t="t" r="r" b="b"/>
            <a:pathLst>
              <a:path w="3392804">
                <a:moveTo>
                  <a:pt x="0" y="0"/>
                </a:moveTo>
                <a:lnTo>
                  <a:pt x="339268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519759" y="6027417"/>
            <a:ext cx="3392804" cy="0"/>
          </a:xfrm>
          <a:custGeom>
            <a:avLst/>
            <a:gdLst/>
            <a:ahLst/>
            <a:cxnLst/>
            <a:rect l="l" t="t" r="r" b="b"/>
            <a:pathLst>
              <a:path w="3392804">
                <a:moveTo>
                  <a:pt x="0" y="0"/>
                </a:moveTo>
                <a:lnTo>
                  <a:pt x="339268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519759" y="5693237"/>
            <a:ext cx="3392804" cy="0"/>
          </a:xfrm>
          <a:custGeom>
            <a:avLst/>
            <a:gdLst/>
            <a:ahLst/>
            <a:cxnLst/>
            <a:rect l="l" t="t" r="r" b="b"/>
            <a:pathLst>
              <a:path w="3392804">
                <a:moveTo>
                  <a:pt x="0" y="0"/>
                </a:moveTo>
                <a:lnTo>
                  <a:pt x="339268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519759" y="5359057"/>
            <a:ext cx="3392804" cy="0"/>
          </a:xfrm>
          <a:custGeom>
            <a:avLst/>
            <a:gdLst/>
            <a:ahLst/>
            <a:cxnLst/>
            <a:rect l="l" t="t" r="r" b="b"/>
            <a:pathLst>
              <a:path w="3392804">
                <a:moveTo>
                  <a:pt x="0" y="0"/>
                </a:moveTo>
                <a:lnTo>
                  <a:pt x="339268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519759" y="5359057"/>
            <a:ext cx="0" cy="2008505"/>
          </a:xfrm>
          <a:custGeom>
            <a:avLst/>
            <a:gdLst/>
            <a:ahLst/>
            <a:cxnLst/>
            <a:rect l="l" t="t" r="r" b="b"/>
            <a:pathLst>
              <a:path h="2008504">
                <a:moveTo>
                  <a:pt x="0" y="2008081"/>
                </a:moveTo>
                <a:lnTo>
                  <a:pt x="0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480132" y="7367138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480132" y="7031426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480132" y="6697259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480132" y="6363117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480132" y="6027417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480132" y="5693237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480132" y="5359057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519759" y="7367138"/>
            <a:ext cx="3392804" cy="0"/>
          </a:xfrm>
          <a:custGeom>
            <a:avLst/>
            <a:gdLst/>
            <a:ahLst/>
            <a:cxnLst/>
            <a:rect l="l" t="t" r="r" b="b"/>
            <a:pathLst>
              <a:path w="3392804">
                <a:moveTo>
                  <a:pt x="0" y="0"/>
                </a:moveTo>
                <a:lnTo>
                  <a:pt x="339268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519759" y="7367138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650652" y="7367138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781546" y="7367138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912440" y="7367138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085206" y="5500324"/>
            <a:ext cx="2261870" cy="402590"/>
          </a:xfrm>
          <a:custGeom>
            <a:avLst/>
            <a:gdLst/>
            <a:ahLst/>
            <a:cxnLst/>
            <a:rect l="l" t="t" r="r" b="b"/>
            <a:pathLst>
              <a:path w="2261870" h="402589">
                <a:moveTo>
                  <a:pt x="0" y="0"/>
                </a:moveTo>
                <a:lnTo>
                  <a:pt x="1130893" y="189875"/>
                </a:lnTo>
                <a:lnTo>
                  <a:pt x="2261787" y="402535"/>
                </a:lnTo>
              </a:path>
            </a:pathLst>
          </a:custGeom>
          <a:ln w="27344">
            <a:solidFill>
              <a:srgbClr val="1C46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2180628" y="6607323"/>
            <a:ext cx="205104" cy="828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$10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200">
              <a:latin typeface="Times New Roman"/>
              <a:cs typeface="Times New Roman"/>
            </a:endParaRPr>
          </a:p>
          <a:p>
            <a:pPr marL="50800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$5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200">
              <a:latin typeface="Times New Roman"/>
              <a:cs typeface="Times New Roman"/>
            </a:endParaRPr>
          </a:p>
          <a:p>
            <a:pPr marL="31750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$-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016304" y="4030344"/>
            <a:ext cx="5610225" cy="2065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Cost per </a:t>
            </a:r>
            <a:r>
              <a:rPr sz="1000" dirty="0">
                <a:latin typeface="Arial"/>
                <a:cs typeface="Arial"/>
              </a:rPr>
              <a:t>barrel </a:t>
            </a:r>
            <a:r>
              <a:rPr sz="1000" spc="-5" dirty="0">
                <a:latin typeface="Arial"/>
                <a:cs typeface="Arial"/>
              </a:rPr>
              <a:t>per </a:t>
            </a:r>
            <a:r>
              <a:rPr sz="1000" dirty="0">
                <a:latin typeface="Arial"/>
                <a:cs typeface="Arial"/>
              </a:rPr>
              <a:t>day </a:t>
            </a:r>
            <a:r>
              <a:rPr sz="1000" spc="-5" dirty="0">
                <a:latin typeface="Arial"/>
                <a:cs typeface="Arial"/>
              </a:rPr>
              <a:t>of flow falls gradually as the size of the unit grows.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4.5” inner </a:t>
            </a:r>
            <a:r>
              <a:rPr sz="1000" dirty="0">
                <a:latin typeface="Arial"/>
                <a:cs typeface="Arial"/>
              </a:rPr>
              <a:t>diameter  </a:t>
            </a:r>
            <a:r>
              <a:rPr sz="1000" spc="-5" dirty="0">
                <a:latin typeface="Arial"/>
                <a:cs typeface="Arial"/>
              </a:rPr>
              <a:t>unit, with a flow rate of 2,750 bpd, the cost per bpd of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capacity is $25. This falls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$22 per  bpd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5.5” </a:t>
            </a:r>
            <a:r>
              <a:rPr sz="1000" dirty="0">
                <a:latin typeface="Arial"/>
                <a:cs typeface="Arial"/>
              </a:rPr>
              <a:t>diameter </a:t>
            </a:r>
            <a:r>
              <a:rPr sz="1000" spc="-5" dirty="0">
                <a:latin typeface="Arial"/>
                <a:cs typeface="Arial"/>
              </a:rPr>
              <a:t>unit with a flowrate of 4k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bpd.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174688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16: Cost per unit of</a:t>
            </a:r>
            <a:r>
              <a:rPr sz="1000" b="1" spc="1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Output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>
              <a:latin typeface="Times New Roman"/>
              <a:cs typeface="Times New Roman"/>
            </a:endParaRPr>
          </a:p>
          <a:p>
            <a:pPr marL="1163955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$30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>
              <a:latin typeface="Times New Roman"/>
              <a:cs typeface="Times New Roman"/>
            </a:endParaRPr>
          </a:p>
          <a:p>
            <a:pPr marL="1163955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$25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>
              <a:latin typeface="Times New Roman"/>
              <a:cs typeface="Times New Roman"/>
            </a:endParaRPr>
          </a:p>
          <a:p>
            <a:pPr marL="1163955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$20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980042" y="7441862"/>
            <a:ext cx="22542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3.</a:t>
            </a:r>
            <a:r>
              <a:rPr sz="1000" dirty="0">
                <a:latin typeface="Calibri"/>
                <a:cs typeface="Calibri"/>
              </a:rPr>
              <a:t>5</a:t>
            </a:r>
            <a:r>
              <a:rPr sz="1000" spc="-5" dirty="0">
                <a:latin typeface="Calibri"/>
                <a:cs typeface="Calibri"/>
              </a:rPr>
              <a:t>"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5242718" y="7441862"/>
            <a:ext cx="22542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5.</a:t>
            </a:r>
            <a:r>
              <a:rPr sz="1000" dirty="0">
                <a:latin typeface="Calibri"/>
                <a:cs typeface="Calibri"/>
              </a:rPr>
              <a:t>5</a:t>
            </a:r>
            <a:r>
              <a:rPr sz="1000" spc="-5" dirty="0">
                <a:latin typeface="Calibri"/>
                <a:cs typeface="Calibri"/>
              </a:rPr>
              <a:t>"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656804" y="6202066"/>
            <a:ext cx="729615" cy="229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b="1" spc="-5" dirty="0">
                <a:latin typeface="Calibri"/>
                <a:cs typeface="Calibri"/>
              </a:rPr>
              <a:t>Cost per </a:t>
            </a:r>
            <a:r>
              <a:rPr sz="1000" b="1" spc="175" dirty="0">
                <a:latin typeface="Calibri"/>
                <a:cs typeface="Calibri"/>
              </a:rPr>
              <a:t> </a:t>
            </a:r>
            <a:r>
              <a:rPr sz="1500" spc="-7" baseline="-30555" dirty="0">
                <a:latin typeface="Calibri"/>
                <a:cs typeface="Calibri"/>
              </a:rPr>
              <a:t>$15</a:t>
            </a:r>
            <a:endParaRPr sz="1500" baseline="-30555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694907" y="6357004"/>
            <a:ext cx="40259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b="1" spc="-5" dirty="0">
                <a:latin typeface="Calibri"/>
                <a:cs typeface="Calibri"/>
              </a:rPr>
              <a:t>BPD</a:t>
            </a:r>
            <a:r>
              <a:rPr sz="1000" b="1" spc="-10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($)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816527" y="7441862"/>
            <a:ext cx="812800" cy="351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540"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4.5"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315"/>
              </a:spcBef>
            </a:pPr>
            <a:r>
              <a:rPr sz="1000" b="1" spc="-5" dirty="0">
                <a:latin typeface="Calibri"/>
                <a:cs typeface="Calibri"/>
              </a:rPr>
              <a:t>Inner</a:t>
            </a:r>
            <a:r>
              <a:rPr sz="1000" b="1" spc="-8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Diameter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1480312" y="5217745"/>
            <a:ext cx="4572635" cy="2734310"/>
          </a:xfrm>
          <a:custGeom>
            <a:avLst/>
            <a:gdLst/>
            <a:ahLst/>
            <a:cxnLst/>
            <a:rect l="l" t="t" r="r" b="b"/>
            <a:pathLst>
              <a:path w="4572635" h="2734309">
                <a:moveTo>
                  <a:pt x="0" y="2734202"/>
                </a:moveTo>
                <a:lnTo>
                  <a:pt x="4572346" y="2734202"/>
                </a:lnTo>
                <a:lnTo>
                  <a:pt x="4572346" y="0"/>
                </a:lnTo>
                <a:lnTo>
                  <a:pt x="0" y="0"/>
                </a:lnTo>
                <a:lnTo>
                  <a:pt x="0" y="2734202"/>
                </a:lnTo>
                <a:close/>
              </a:path>
            </a:pathLst>
          </a:custGeom>
          <a:ln w="912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4171314"/>
            <a:ext cx="1793239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5.3.2	</a:t>
            </a:r>
            <a:r>
              <a:rPr sz="1000" b="1" spc="-5" dirty="0">
                <a:latin typeface="Arial"/>
                <a:cs typeface="Arial"/>
              </a:rPr>
              <a:t>Should-Cost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Analysis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9004" y="4476622"/>
            <a:ext cx="5541010" cy="1466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latin typeface="Arial"/>
                <a:cs typeface="Arial"/>
              </a:rPr>
              <a:t>As with other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categories, </a:t>
            </a:r>
            <a:r>
              <a:rPr sz="1000" dirty="0">
                <a:latin typeface="Arial"/>
                <a:cs typeface="Arial"/>
              </a:rPr>
              <a:t>economies </a:t>
            </a:r>
            <a:r>
              <a:rPr sz="1000" spc="-5" dirty="0">
                <a:latin typeface="Arial"/>
                <a:cs typeface="Arial"/>
              </a:rPr>
              <a:t>of scale are the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effective way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buyers </a:t>
            </a:r>
            <a:r>
              <a:rPr sz="1000" dirty="0">
                <a:latin typeface="Arial"/>
                <a:cs typeface="Arial"/>
              </a:rPr>
              <a:t>to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reduce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6304" y="4686217"/>
            <a:ext cx="5552440" cy="104330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prices. As indicated above, manufacturers are willing to reduce unit prices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as much as 25%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to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win orders, </a:t>
            </a:r>
            <a:r>
              <a:rPr sz="1000" spc="-10" dirty="0">
                <a:latin typeface="Arial"/>
                <a:cs typeface="Arial"/>
              </a:rPr>
              <a:t>if </a:t>
            </a:r>
            <a:r>
              <a:rPr sz="1000" spc="-5" dirty="0">
                <a:latin typeface="Arial"/>
                <a:cs typeface="Arial"/>
              </a:rPr>
              <a:t>the order is large enough. At the </a:t>
            </a:r>
            <a:r>
              <a:rPr sz="1000" dirty="0">
                <a:latin typeface="Arial"/>
                <a:cs typeface="Arial"/>
              </a:rPr>
              <a:t>reference </a:t>
            </a:r>
            <a:r>
              <a:rPr sz="1000" spc="-5" dirty="0">
                <a:latin typeface="Arial"/>
                <a:cs typeface="Arial"/>
              </a:rPr>
              <a:t>quantity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PCPs (10 </a:t>
            </a:r>
            <a:r>
              <a:rPr sz="1000" dirty="0">
                <a:latin typeface="Arial"/>
                <a:cs typeface="Arial"/>
              </a:rPr>
              <a:t>units) </a:t>
            </a:r>
            <a:r>
              <a:rPr sz="1000" spc="-5" dirty="0">
                <a:latin typeface="Arial"/>
                <a:cs typeface="Arial"/>
              </a:rPr>
              <a:t>this discount  will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about 5-10%, depending on the client </a:t>
            </a:r>
            <a:r>
              <a:rPr sz="1000" dirty="0">
                <a:latin typeface="Arial"/>
                <a:cs typeface="Arial"/>
              </a:rPr>
              <a:t>(and </a:t>
            </a:r>
            <a:r>
              <a:rPr sz="1000" spc="-5" dirty="0">
                <a:latin typeface="Arial"/>
                <a:cs typeface="Arial"/>
              </a:rPr>
              <a:t>its </a:t>
            </a:r>
            <a:r>
              <a:rPr sz="1000" dirty="0">
                <a:latin typeface="Arial"/>
                <a:cs typeface="Arial"/>
              </a:rPr>
              <a:t>likelihood </a:t>
            </a:r>
            <a:r>
              <a:rPr sz="1000" spc="-5" dirty="0">
                <a:latin typeface="Arial"/>
                <a:cs typeface="Arial"/>
              </a:rPr>
              <a:t>of placing further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orders) and  the units being ordered.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increasing the </a:t>
            </a:r>
            <a:r>
              <a:rPr sz="1000" dirty="0">
                <a:latin typeface="Arial"/>
                <a:cs typeface="Arial"/>
              </a:rPr>
              <a:t>order quantity </a:t>
            </a:r>
            <a:r>
              <a:rPr sz="1000" spc="-5" dirty="0">
                <a:latin typeface="Arial"/>
                <a:cs typeface="Arial"/>
              </a:rPr>
              <a:t>to 25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manufacturers indicate that  the discount on the overall order could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25%.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6304" y="5791885"/>
            <a:ext cx="5610860" cy="2062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0955">
              <a:lnSpc>
                <a:spcPct val="143800"/>
              </a:lnSpc>
            </a:pPr>
            <a:r>
              <a:rPr sz="1000" spc="-5" dirty="0">
                <a:latin typeface="Arial"/>
                <a:cs typeface="Arial"/>
              </a:rPr>
              <a:t>Competitive bidding is less effective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PCPs, </a:t>
            </a:r>
            <a:r>
              <a:rPr sz="1000" dirty="0">
                <a:latin typeface="Arial"/>
                <a:cs typeface="Arial"/>
              </a:rPr>
              <a:t>mostly </a:t>
            </a:r>
            <a:r>
              <a:rPr sz="1000" spc="-5" dirty="0">
                <a:latin typeface="Arial"/>
                <a:cs typeface="Arial"/>
              </a:rPr>
              <a:t>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limited </a:t>
            </a:r>
            <a:r>
              <a:rPr sz="1000" dirty="0">
                <a:latin typeface="Arial"/>
                <a:cs typeface="Arial"/>
              </a:rPr>
              <a:t>list </a:t>
            </a:r>
            <a:r>
              <a:rPr sz="1000" spc="-5" dirty="0">
                <a:latin typeface="Arial"/>
                <a:cs typeface="Arial"/>
              </a:rPr>
              <a:t>of bidders and the  homogenous cost structures of those bidders. Still,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yields savings compared to </a:t>
            </a:r>
            <a:r>
              <a:rPr sz="1000" dirty="0">
                <a:latin typeface="Arial"/>
                <a:cs typeface="Arial"/>
              </a:rPr>
              <a:t>single-sourcing, </a:t>
            </a:r>
            <a:r>
              <a:rPr sz="1000" spc="-5" dirty="0">
                <a:latin typeface="Arial"/>
                <a:cs typeface="Arial"/>
              </a:rPr>
              <a:t>in  the range of 3-5%. Manufacturers such as NOV, Flowserve, </a:t>
            </a:r>
            <a:r>
              <a:rPr sz="1000" dirty="0">
                <a:latin typeface="Arial"/>
                <a:cs typeface="Arial"/>
              </a:rPr>
              <a:t>Weir, </a:t>
            </a:r>
            <a:r>
              <a:rPr sz="1000" spc="-5" dirty="0">
                <a:latin typeface="Arial"/>
                <a:cs typeface="Arial"/>
              </a:rPr>
              <a:t>and Colfax, which have product  offerings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other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categories, are also willing to </a:t>
            </a:r>
            <a:r>
              <a:rPr sz="1000" dirty="0">
                <a:latin typeface="Arial"/>
                <a:cs typeface="Arial"/>
              </a:rPr>
              <a:t>offer </a:t>
            </a:r>
            <a:r>
              <a:rPr sz="1000" spc="-5" dirty="0">
                <a:latin typeface="Arial"/>
                <a:cs typeface="Arial"/>
              </a:rPr>
              <a:t>discounts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orders that include multiple  categories, 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5%.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Metrics such as value engineering are </a:t>
            </a:r>
            <a:r>
              <a:rPr sz="1000" dirty="0">
                <a:latin typeface="Arial"/>
                <a:cs typeface="Arial"/>
              </a:rPr>
              <a:t>already factored </a:t>
            </a:r>
            <a:r>
              <a:rPr sz="1000" spc="-5" dirty="0">
                <a:latin typeface="Arial"/>
                <a:cs typeface="Arial"/>
              </a:rPr>
              <a:t>into prices. All of the pumps are designed </a:t>
            </a:r>
            <a:r>
              <a:rPr sz="1000" dirty="0">
                <a:latin typeface="Arial"/>
                <a:cs typeface="Arial"/>
              </a:rPr>
              <a:t>to  </a:t>
            </a:r>
            <a:r>
              <a:rPr sz="1000" spc="-5" dirty="0">
                <a:latin typeface="Arial"/>
                <a:cs typeface="Arial"/>
              </a:rPr>
              <a:t>order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end-user’s application. Similar to Centrifugal Engineered, the </a:t>
            </a:r>
            <a:r>
              <a:rPr sz="1000" dirty="0">
                <a:latin typeface="Arial"/>
                <a:cs typeface="Arial"/>
              </a:rPr>
              <a:t>opportunity for supply  </a:t>
            </a:r>
            <a:r>
              <a:rPr sz="1000" spc="-5" dirty="0">
                <a:latin typeface="Arial"/>
                <a:cs typeface="Arial"/>
              </a:rPr>
              <a:t>chain integration exists,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suppliers can </a:t>
            </a:r>
            <a:r>
              <a:rPr sz="1000" dirty="0">
                <a:latin typeface="Arial"/>
                <a:cs typeface="Arial"/>
              </a:rPr>
              <a:t>certainly </a:t>
            </a:r>
            <a:r>
              <a:rPr sz="1000" spc="-5" dirty="0">
                <a:latin typeface="Arial"/>
                <a:cs typeface="Arial"/>
              </a:rPr>
              <a:t>hold MRO inventory to reduce lifecycle costs,  but significant integration benefits </a:t>
            </a:r>
            <a:r>
              <a:rPr sz="1000" spc="-10" dirty="0">
                <a:latin typeface="Arial"/>
                <a:cs typeface="Arial"/>
              </a:rPr>
              <a:t>would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5" dirty="0">
                <a:latin typeface="Arial"/>
                <a:cs typeface="Arial"/>
              </a:rPr>
              <a:t>come </a:t>
            </a:r>
            <a:r>
              <a:rPr sz="1000" spc="-5" dirty="0">
                <a:latin typeface="Arial"/>
                <a:cs typeface="Arial"/>
              </a:rPr>
              <a:t>with a partnership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agreement.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5327" y="3114611"/>
            <a:ext cx="3343910" cy="0"/>
          </a:xfrm>
          <a:custGeom>
            <a:avLst/>
            <a:gdLst/>
            <a:ahLst/>
            <a:cxnLst/>
            <a:rect l="l" t="t" r="r" b="b"/>
            <a:pathLst>
              <a:path w="3343910">
                <a:moveTo>
                  <a:pt x="0" y="0"/>
                </a:moveTo>
                <a:lnTo>
                  <a:pt x="3343909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95327" y="2863963"/>
            <a:ext cx="3343910" cy="0"/>
          </a:xfrm>
          <a:custGeom>
            <a:avLst/>
            <a:gdLst/>
            <a:ahLst/>
            <a:cxnLst/>
            <a:rect l="l" t="t" r="r" b="b"/>
            <a:pathLst>
              <a:path w="3343910">
                <a:moveTo>
                  <a:pt x="0" y="0"/>
                </a:moveTo>
                <a:lnTo>
                  <a:pt x="3343909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95327" y="2613379"/>
            <a:ext cx="3343910" cy="0"/>
          </a:xfrm>
          <a:custGeom>
            <a:avLst/>
            <a:gdLst/>
            <a:ahLst/>
            <a:cxnLst/>
            <a:rect l="l" t="t" r="r" b="b"/>
            <a:pathLst>
              <a:path w="3343910">
                <a:moveTo>
                  <a:pt x="0" y="0"/>
                </a:moveTo>
                <a:lnTo>
                  <a:pt x="3343909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95327" y="2362744"/>
            <a:ext cx="3343910" cy="0"/>
          </a:xfrm>
          <a:custGeom>
            <a:avLst/>
            <a:gdLst/>
            <a:ahLst/>
            <a:cxnLst/>
            <a:rect l="l" t="t" r="r" b="b"/>
            <a:pathLst>
              <a:path w="3343910">
                <a:moveTo>
                  <a:pt x="0" y="0"/>
                </a:moveTo>
                <a:lnTo>
                  <a:pt x="3343909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95327" y="2110589"/>
            <a:ext cx="3343910" cy="0"/>
          </a:xfrm>
          <a:custGeom>
            <a:avLst/>
            <a:gdLst/>
            <a:ahLst/>
            <a:cxnLst/>
            <a:rect l="l" t="t" r="r" b="b"/>
            <a:pathLst>
              <a:path w="3343910">
                <a:moveTo>
                  <a:pt x="0" y="0"/>
                </a:moveTo>
                <a:lnTo>
                  <a:pt x="3343909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595327" y="1859954"/>
            <a:ext cx="3343910" cy="0"/>
          </a:xfrm>
          <a:custGeom>
            <a:avLst/>
            <a:gdLst/>
            <a:ahLst/>
            <a:cxnLst/>
            <a:rect l="l" t="t" r="r" b="b"/>
            <a:pathLst>
              <a:path w="3343910">
                <a:moveTo>
                  <a:pt x="0" y="0"/>
                </a:moveTo>
                <a:lnTo>
                  <a:pt x="3343909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95327" y="1609319"/>
            <a:ext cx="3343910" cy="0"/>
          </a:xfrm>
          <a:custGeom>
            <a:avLst/>
            <a:gdLst/>
            <a:ahLst/>
            <a:cxnLst/>
            <a:rect l="l" t="t" r="r" b="b"/>
            <a:pathLst>
              <a:path w="3343910">
                <a:moveTo>
                  <a:pt x="0" y="0"/>
                </a:moveTo>
                <a:lnTo>
                  <a:pt x="3343909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95327" y="1358684"/>
            <a:ext cx="3343910" cy="0"/>
          </a:xfrm>
          <a:custGeom>
            <a:avLst/>
            <a:gdLst/>
            <a:ahLst/>
            <a:cxnLst/>
            <a:rect l="l" t="t" r="r" b="b"/>
            <a:pathLst>
              <a:path w="3343910">
                <a:moveTo>
                  <a:pt x="0" y="0"/>
                </a:moveTo>
                <a:lnTo>
                  <a:pt x="3343909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95327" y="1358684"/>
            <a:ext cx="0" cy="2008505"/>
          </a:xfrm>
          <a:custGeom>
            <a:avLst/>
            <a:gdLst/>
            <a:ahLst/>
            <a:cxnLst/>
            <a:rect l="l" t="t" r="r" b="b"/>
            <a:pathLst>
              <a:path h="2008504">
                <a:moveTo>
                  <a:pt x="0" y="2008081"/>
                </a:moveTo>
                <a:lnTo>
                  <a:pt x="0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55700" y="3366765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555700" y="3114611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555700" y="2863963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555700" y="2613379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555700" y="2362744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555700" y="2110589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555700" y="1859954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55700" y="1609319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55700" y="1358684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95327" y="3366765"/>
            <a:ext cx="3343910" cy="0"/>
          </a:xfrm>
          <a:custGeom>
            <a:avLst/>
            <a:gdLst/>
            <a:ahLst/>
            <a:cxnLst/>
            <a:rect l="l" t="t" r="r" b="b"/>
            <a:pathLst>
              <a:path w="3343910">
                <a:moveTo>
                  <a:pt x="0" y="0"/>
                </a:moveTo>
                <a:lnTo>
                  <a:pt x="3343909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874241" y="1636661"/>
            <a:ext cx="2786380" cy="433070"/>
          </a:xfrm>
          <a:custGeom>
            <a:avLst/>
            <a:gdLst/>
            <a:ahLst/>
            <a:cxnLst/>
            <a:rect l="l" t="t" r="r" b="b"/>
            <a:pathLst>
              <a:path w="2786379" h="433069">
                <a:moveTo>
                  <a:pt x="0" y="0"/>
                </a:moveTo>
                <a:lnTo>
                  <a:pt x="557826" y="34937"/>
                </a:lnTo>
                <a:lnTo>
                  <a:pt x="1114128" y="86583"/>
                </a:lnTo>
                <a:lnTo>
                  <a:pt x="1671954" y="173166"/>
                </a:lnTo>
                <a:lnTo>
                  <a:pt x="2229781" y="259749"/>
                </a:lnTo>
                <a:lnTo>
                  <a:pt x="2786083" y="432915"/>
                </a:lnTo>
              </a:path>
            </a:pathLst>
          </a:custGeom>
          <a:ln w="27344">
            <a:solidFill>
              <a:srgbClr val="1C46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2255995" y="2522455"/>
            <a:ext cx="205740" cy="9124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$30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r>
              <a:rPr sz="1000" spc="-5" dirty="0">
                <a:latin typeface="Calibri"/>
                <a:cs typeface="Calibri"/>
              </a:rPr>
              <a:t>$20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70"/>
              </a:spcBef>
            </a:pPr>
            <a:r>
              <a:rPr sz="1000" spc="-5" dirty="0">
                <a:latin typeface="Calibri"/>
                <a:cs typeface="Calibri"/>
              </a:rPr>
              <a:t>$10</a:t>
            </a:r>
            <a:endParaRPr sz="1000">
              <a:latin typeface="Calibri"/>
              <a:cs typeface="Calibri"/>
            </a:endParaRPr>
          </a:p>
          <a:p>
            <a:pPr marL="32384">
              <a:lnSpc>
                <a:spcPct val="100000"/>
              </a:lnSpc>
              <a:spcBef>
                <a:spcPts val="775"/>
              </a:spcBef>
            </a:pPr>
            <a:r>
              <a:rPr sz="1000" spc="-5" dirty="0">
                <a:latin typeface="Calibri"/>
                <a:cs typeface="Calibri"/>
              </a:rPr>
              <a:t>$-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176017" y="903477"/>
            <a:ext cx="3207385" cy="1275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17: Economies of Scale in Progressing</a:t>
            </a:r>
            <a:r>
              <a:rPr sz="1000" b="1" spc="8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Cavity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>
              <a:latin typeface="Times New Roman"/>
              <a:cs typeface="Times New Roman"/>
            </a:endParaRPr>
          </a:p>
          <a:p>
            <a:pPr marL="79375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latin typeface="Calibri"/>
                <a:cs typeface="Calibri"/>
              </a:rPr>
              <a:t>$80</a:t>
            </a:r>
            <a:endParaRPr sz="1000">
              <a:latin typeface="Calibri"/>
              <a:cs typeface="Calibri"/>
            </a:endParaRPr>
          </a:p>
          <a:p>
            <a:pPr marL="79375">
              <a:lnSpc>
                <a:spcPct val="100000"/>
              </a:lnSpc>
              <a:spcBef>
                <a:spcPts val="775"/>
              </a:spcBef>
            </a:pPr>
            <a:r>
              <a:rPr sz="1000" spc="-5" dirty="0">
                <a:latin typeface="Calibri"/>
                <a:cs typeface="Calibri"/>
              </a:rPr>
              <a:t>$70</a:t>
            </a:r>
            <a:endParaRPr sz="1000">
              <a:latin typeface="Calibri"/>
              <a:cs typeface="Calibri"/>
            </a:endParaRPr>
          </a:p>
          <a:p>
            <a:pPr marL="80010">
              <a:lnSpc>
                <a:spcPct val="100000"/>
              </a:lnSpc>
              <a:spcBef>
                <a:spcPts val="775"/>
              </a:spcBef>
            </a:pPr>
            <a:r>
              <a:rPr sz="1000" spc="-5" dirty="0">
                <a:latin typeface="Calibri"/>
                <a:cs typeface="Calibri"/>
              </a:rPr>
              <a:t>$60</a:t>
            </a:r>
            <a:endParaRPr sz="1000">
              <a:latin typeface="Calibri"/>
              <a:cs typeface="Calibri"/>
            </a:endParaRPr>
          </a:p>
          <a:p>
            <a:pPr marL="79375">
              <a:lnSpc>
                <a:spcPct val="100000"/>
              </a:lnSpc>
              <a:spcBef>
                <a:spcPts val="775"/>
              </a:spcBef>
            </a:pPr>
            <a:r>
              <a:rPr sz="1000" spc="-5" dirty="0">
                <a:latin typeface="Calibri"/>
                <a:cs typeface="Calibri"/>
              </a:rPr>
              <a:t>$50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842488" y="3440577"/>
            <a:ext cx="768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400060" y="3440577"/>
            <a:ext cx="768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040644" y="3440577"/>
            <a:ext cx="1409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20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598089" y="3440577"/>
            <a:ext cx="1409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25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685126" y="2201060"/>
            <a:ext cx="775970" cy="229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b="1" spc="-5" dirty="0">
                <a:latin typeface="Calibri"/>
                <a:cs typeface="Calibri"/>
              </a:rPr>
              <a:t>Unit Cost </a:t>
            </a:r>
            <a:r>
              <a:rPr sz="1000" b="1" spc="150" dirty="0">
                <a:latin typeface="Calibri"/>
                <a:cs typeface="Calibri"/>
              </a:rPr>
              <a:t> </a:t>
            </a:r>
            <a:r>
              <a:rPr sz="1500" spc="-7" baseline="-30555" dirty="0">
                <a:latin typeface="Calibri"/>
                <a:cs typeface="Calibri"/>
              </a:rPr>
              <a:t>$40</a:t>
            </a:r>
            <a:endParaRPr sz="1500" baseline="-30555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839366" y="2355998"/>
            <a:ext cx="2171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b="1" spc="-5" dirty="0">
                <a:latin typeface="Calibri"/>
                <a:cs typeface="Calibri"/>
              </a:rPr>
              <a:t>($k)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893620" y="3440577"/>
            <a:ext cx="763270" cy="351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750">
              <a:lnSpc>
                <a:spcPct val="100000"/>
              </a:lnSpc>
              <a:tabLst>
                <a:tab pos="589280" algn="l"/>
              </a:tabLst>
            </a:pPr>
            <a:r>
              <a:rPr sz="1000" spc="-5" dirty="0">
                <a:latin typeface="Calibri"/>
                <a:cs typeface="Calibri"/>
              </a:rPr>
              <a:t>10	</a:t>
            </a:r>
            <a:r>
              <a:rPr sz="1000" spc="-10" dirty="0">
                <a:latin typeface="Calibri"/>
                <a:cs typeface="Calibri"/>
              </a:rPr>
              <a:t>15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r>
              <a:rPr sz="1000" b="1" spc="-5" dirty="0">
                <a:latin typeface="Calibri"/>
                <a:cs typeface="Calibri"/>
              </a:rPr>
              <a:t>Units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Ordered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507109" y="1217372"/>
            <a:ext cx="4572635" cy="2734310"/>
          </a:xfrm>
          <a:custGeom>
            <a:avLst/>
            <a:gdLst/>
            <a:ahLst/>
            <a:cxnLst/>
            <a:rect l="l" t="t" r="r" b="b"/>
            <a:pathLst>
              <a:path w="4572635" h="2734310">
                <a:moveTo>
                  <a:pt x="0" y="2734202"/>
                </a:moveTo>
                <a:lnTo>
                  <a:pt x="4572346" y="2734202"/>
                </a:lnTo>
                <a:lnTo>
                  <a:pt x="4572346" y="0"/>
                </a:lnTo>
                <a:lnTo>
                  <a:pt x="0" y="0"/>
                </a:lnTo>
                <a:lnTo>
                  <a:pt x="0" y="2734202"/>
                </a:lnTo>
                <a:close/>
              </a:path>
            </a:pathLst>
          </a:custGeom>
          <a:ln w="912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49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40966" y="903477"/>
            <a:ext cx="3278504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18: Should-Cost </a:t>
            </a:r>
            <a:r>
              <a:rPr sz="1000" b="1" dirty="0">
                <a:latin typeface="Arial"/>
                <a:cs typeface="Arial"/>
              </a:rPr>
              <a:t>for </a:t>
            </a:r>
            <a:r>
              <a:rPr sz="1000" b="1" spc="-5" dirty="0">
                <a:latin typeface="Arial"/>
                <a:cs typeface="Arial"/>
              </a:rPr>
              <a:t>Progressing </a:t>
            </a:r>
            <a:r>
              <a:rPr sz="1000" b="1" dirty="0">
                <a:latin typeface="Arial"/>
                <a:cs typeface="Arial"/>
              </a:rPr>
              <a:t>Cavity</a:t>
            </a:r>
            <a:r>
              <a:rPr sz="1000" b="1" spc="2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4" y="4586350"/>
            <a:ext cx="5748655" cy="2039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5.4	</a:t>
            </a:r>
            <a:r>
              <a:rPr sz="1200" b="1" i="1" dirty="0">
                <a:latin typeface="Arial"/>
                <a:cs typeface="Arial"/>
              </a:rPr>
              <a:t>Price </a:t>
            </a:r>
            <a:r>
              <a:rPr sz="1200" b="1" i="1" spc="-5" dirty="0">
                <a:latin typeface="Arial"/>
                <a:cs typeface="Arial"/>
              </a:rPr>
              <a:t>Negotiation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Strategies</a:t>
            </a:r>
            <a:endParaRPr sz="1200">
              <a:latin typeface="Arial"/>
              <a:cs typeface="Arial"/>
            </a:endParaRPr>
          </a:p>
          <a:p>
            <a:pPr marL="241300" marR="5080" indent="-228600">
              <a:lnSpc>
                <a:spcPct val="143800"/>
              </a:lnSpc>
              <a:spcBef>
                <a:spcPts val="705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Encourage Asian suppliers Kirloskar Brothers and Shengli Highland </a:t>
            </a:r>
            <a:r>
              <a:rPr sz="1000" dirty="0">
                <a:latin typeface="Arial"/>
                <a:cs typeface="Arial"/>
              </a:rPr>
              <a:t>to become </a:t>
            </a:r>
            <a:r>
              <a:rPr sz="1000" spc="-5" dirty="0">
                <a:latin typeface="Arial"/>
                <a:cs typeface="Arial"/>
              </a:rPr>
              <a:t>mainstream global  suppliers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including them on all bids. </a:t>
            </a:r>
            <a:r>
              <a:rPr sz="1000" dirty="0">
                <a:latin typeface="Arial"/>
                <a:cs typeface="Arial"/>
              </a:rPr>
              <a:t>The currently </a:t>
            </a:r>
            <a:r>
              <a:rPr sz="1000" spc="-5" dirty="0">
                <a:latin typeface="Arial"/>
                <a:cs typeface="Arial"/>
              </a:rPr>
              <a:t>dominant suppliers of PCPs are all </a:t>
            </a:r>
            <a:r>
              <a:rPr sz="1000" dirty="0">
                <a:latin typeface="Arial"/>
                <a:cs typeface="Arial"/>
              </a:rPr>
              <a:t>Western,  </a:t>
            </a:r>
            <a:r>
              <a:rPr sz="1000" spc="-5" dirty="0">
                <a:latin typeface="Arial"/>
                <a:cs typeface="Arial"/>
              </a:rPr>
              <a:t>and without low cost competition from credible Asian competitors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have higher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than  centrifugal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manufacturers. These relatively high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are a good place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target cost  reductions.</a:t>
            </a:r>
            <a:endParaRPr sz="1000">
              <a:latin typeface="Arial"/>
              <a:cs typeface="Arial"/>
            </a:endParaRPr>
          </a:p>
          <a:p>
            <a:pPr marL="241300" marR="183515" indent="-228600">
              <a:lnSpc>
                <a:spcPct val="143500"/>
              </a:lnSpc>
              <a:spcBef>
                <a:spcPts val="5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Accelerate Bornemann’s integration into </a:t>
            </a:r>
            <a:r>
              <a:rPr sz="1000" dirty="0">
                <a:latin typeface="Arial"/>
                <a:cs typeface="Arial"/>
              </a:rPr>
              <a:t>ITT,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extension its pricing </a:t>
            </a:r>
            <a:r>
              <a:rPr sz="1000" dirty="0">
                <a:latin typeface="Arial"/>
                <a:cs typeface="Arial"/>
              </a:rPr>
              <a:t>structure, </a:t>
            </a:r>
            <a:r>
              <a:rPr sz="1000" spc="-5" dirty="0">
                <a:latin typeface="Arial"/>
                <a:cs typeface="Arial"/>
              </a:rPr>
              <a:t>into its new  parent company’s,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approaching </a:t>
            </a:r>
            <a:r>
              <a:rPr sz="1000" dirty="0">
                <a:latin typeface="Arial"/>
                <a:cs typeface="Arial"/>
              </a:rPr>
              <a:t>ITT </a:t>
            </a:r>
            <a:r>
              <a:rPr sz="1000" spc="-10" dirty="0">
                <a:latin typeface="Arial"/>
                <a:cs typeface="Arial"/>
              </a:rPr>
              <a:t>with </a:t>
            </a:r>
            <a:r>
              <a:rPr sz="1000" spc="-5" dirty="0">
                <a:latin typeface="Arial"/>
                <a:cs typeface="Arial"/>
              </a:rPr>
              <a:t>contracts, instead of Bornemann. Bringing  Bornemann’s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10" dirty="0">
                <a:latin typeface="Arial"/>
                <a:cs typeface="Arial"/>
              </a:rPr>
              <a:t>levels </a:t>
            </a:r>
            <a:r>
              <a:rPr sz="1000" spc="-5" dirty="0">
                <a:latin typeface="Arial"/>
                <a:cs typeface="Arial"/>
              </a:rPr>
              <a:t>into line with </a:t>
            </a:r>
            <a:r>
              <a:rPr sz="1000" dirty="0">
                <a:latin typeface="Arial"/>
                <a:cs typeface="Arial"/>
              </a:rPr>
              <a:t>ITT’s </a:t>
            </a:r>
            <a:r>
              <a:rPr sz="1000" spc="-10" dirty="0">
                <a:latin typeface="Arial"/>
                <a:cs typeface="Arial"/>
              </a:rPr>
              <a:t>would </a:t>
            </a:r>
            <a:r>
              <a:rPr sz="1000" spc="-5" dirty="0">
                <a:latin typeface="Arial"/>
                <a:cs typeface="Arial"/>
              </a:rPr>
              <a:t>reduce its PCP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prices </a:t>
            </a:r>
            <a:r>
              <a:rPr sz="1000" dirty="0">
                <a:latin typeface="Arial"/>
                <a:cs typeface="Arial"/>
              </a:rPr>
              <a:t>by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5-7%.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27491" y="1658510"/>
            <a:ext cx="358775" cy="2065020"/>
          </a:xfrm>
          <a:custGeom>
            <a:avLst/>
            <a:gdLst/>
            <a:ahLst/>
            <a:cxnLst/>
            <a:rect l="l" t="t" r="r" b="b"/>
            <a:pathLst>
              <a:path w="358775" h="2065020">
                <a:moveTo>
                  <a:pt x="0" y="2064455"/>
                </a:moveTo>
                <a:lnTo>
                  <a:pt x="358659" y="2064455"/>
                </a:lnTo>
                <a:lnTo>
                  <a:pt x="358659" y="0"/>
                </a:lnTo>
                <a:lnTo>
                  <a:pt x="0" y="0"/>
                </a:lnTo>
                <a:lnTo>
                  <a:pt x="0" y="2064455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27491" y="1658510"/>
            <a:ext cx="358775" cy="2065020"/>
          </a:xfrm>
          <a:custGeom>
            <a:avLst/>
            <a:gdLst/>
            <a:ahLst/>
            <a:cxnLst/>
            <a:rect l="l" t="t" r="r" b="b"/>
            <a:pathLst>
              <a:path w="358775" h="2065020">
                <a:moveTo>
                  <a:pt x="0" y="2064455"/>
                </a:moveTo>
                <a:lnTo>
                  <a:pt x="358659" y="2064455"/>
                </a:lnTo>
                <a:lnTo>
                  <a:pt x="358659" y="0"/>
                </a:lnTo>
                <a:lnTo>
                  <a:pt x="0" y="0"/>
                </a:lnTo>
                <a:lnTo>
                  <a:pt x="0" y="2064455"/>
                </a:lnTo>
                <a:close/>
              </a:path>
            </a:pathLst>
          </a:custGeom>
          <a:ln w="857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50525" y="1684138"/>
            <a:ext cx="357505" cy="0"/>
          </a:xfrm>
          <a:custGeom>
            <a:avLst/>
            <a:gdLst/>
            <a:ahLst/>
            <a:cxnLst/>
            <a:rect l="l" t="t" r="r" b="b"/>
            <a:pathLst>
              <a:path w="357505">
                <a:moveTo>
                  <a:pt x="0" y="0"/>
                </a:moveTo>
                <a:lnTo>
                  <a:pt x="357230" y="0"/>
                </a:lnTo>
              </a:path>
            </a:pathLst>
          </a:custGeom>
          <a:ln w="5125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50525" y="1658510"/>
            <a:ext cx="357505" cy="51435"/>
          </a:xfrm>
          <a:custGeom>
            <a:avLst/>
            <a:gdLst/>
            <a:ahLst/>
            <a:cxnLst/>
            <a:rect l="l" t="t" r="r" b="b"/>
            <a:pathLst>
              <a:path w="357505" h="51435">
                <a:moveTo>
                  <a:pt x="0" y="51255"/>
                </a:moveTo>
                <a:lnTo>
                  <a:pt x="357230" y="51255"/>
                </a:lnTo>
                <a:lnTo>
                  <a:pt x="357230" y="0"/>
                </a:lnTo>
                <a:lnTo>
                  <a:pt x="0" y="0"/>
                </a:lnTo>
                <a:lnTo>
                  <a:pt x="0" y="51255"/>
                </a:lnTo>
                <a:close/>
              </a:path>
            </a:pathLst>
          </a:custGeom>
          <a:ln w="8543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64267" y="1968891"/>
            <a:ext cx="358775" cy="1754505"/>
          </a:xfrm>
          <a:custGeom>
            <a:avLst/>
            <a:gdLst/>
            <a:ahLst/>
            <a:cxnLst/>
            <a:rect l="l" t="t" r="r" b="b"/>
            <a:pathLst>
              <a:path w="358775" h="1754504">
                <a:moveTo>
                  <a:pt x="0" y="1754075"/>
                </a:moveTo>
                <a:lnTo>
                  <a:pt x="358659" y="1754075"/>
                </a:lnTo>
                <a:lnTo>
                  <a:pt x="358659" y="0"/>
                </a:lnTo>
                <a:lnTo>
                  <a:pt x="0" y="0"/>
                </a:lnTo>
                <a:lnTo>
                  <a:pt x="0" y="1754075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264267" y="1968891"/>
            <a:ext cx="358775" cy="1754505"/>
          </a:xfrm>
          <a:custGeom>
            <a:avLst/>
            <a:gdLst/>
            <a:ahLst/>
            <a:cxnLst/>
            <a:rect l="l" t="t" r="r" b="b"/>
            <a:pathLst>
              <a:path w="358775" h="1754504">
                <a:moveTo>
                  <a:pt x="0" y="1754075"/>
                </a:moveTo>
                <a:lnTo>
                  <a:pt x="358659" y="1754075"/>
                </a:lnTo>
                <a:lnTo>
                  <a:pt x="358659" y="0"/>
                </a:lnTo>
                <a:lnTo>
                  <a:pt x="0" y="0"/>
                </a:lnTo>
                <a:lnTo>
                  <a:pt x="0" y="1754075"/>
                </a:lnTo>
                <a:close/>
              </a:path>
            </a:pathLst>
          </a:custGeom>
          <a:ln w="857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26062" y="1325350"/>
            <a:ext cx="0" cy="2397760"/>
          </a:xfrm>
          <a:custGeom>
            <a:avLst/>
            <a:gdLst/>
            <a:ahLst/>
            <a:cxnLst/>
            <a:rect l="l" t="t" r="r" b="b"/>
            <a:pathLst>
              <a:path h="2397760">
                <a:moveTo>
                  <a:pt x="0" y="2397616"/>
                </a:moveTo>
                <a:lnTo>
                  <a:pt x="0" y="0"/>
                </a:lnTo>
              </a:path>
            </a:pathLst>
          </a:custGeom>
          <a:ln w="8573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90339" y="3722966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90339" y="3423976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90339" y="3123562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90339" y="2824572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90339" y="2524158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890339" y="2225168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890339" y="1924754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890339" y="1625764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890339" y="1325350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926062" y="3722966"/>
            <a:ext cx="4698365" cy="0"/>
          </a:xfrm>
          <a:custGeom>
            <a:avLst/>
            <a:gdLst/>
            <a:ahLst/>
            <a:cxnLst/>
            <a:rect l="l" t="t" r="r" b="b"/>
            <a:pathLst>
              <a:path w="4698365">
                <a:moveTo>
                  <a:pt x="0" y="0"/>
                </a:moveTo>
                <a:lnTo>
                  <a:pt x="4698292" y="0"/>
                </a:lnTo>
              </a:path>
            </a:pathLst>
          </a:custGeom>
          <a:ln w="8542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797109" y="1613975"/>
            <a:ext cx="7937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520143" y="1639603"/>
            <a:ext cx="7874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096593" y="1709766"/>
            <a:ext cx="357505" cy="155575"/>
          </a:xfrm>
          <a:prstGeom prst="rect">
            <a:avLst/>
          </a:prstGeom>
          <a:solidFill>
            <a:srgbClr val="8EB4E2"/>
          </a:solidFill>
          <a:ln w="8547">
            <a:solidFill>
              <a:srgbClr val="7E7E7E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20"/>
              </a:spcBef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819627" y="1864956"/>
            <a:ext cx="357505" cy="104139"/>
          </a:xfrm>
          <a:prstGeom prst="rect">
            <a:avLst/>
          </a:prstGeom>
          <a:solidFill>
            <a:srgbClr val="8EB4E2"/>
          </a:solidFill>
          <a:ln w="8545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ts val="75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689007" y="1897897"/>
            <a:ext cx="7874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379176" y="2775765"/>
            <a:ext cx="14478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59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658674" y="3047989"/>
            <a:ext cx="146050" cy="739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00">
              <a:latin typeface="Times New Roman"/>
              <a:cs typeface="Times New Roman"/>
            </a:endParaRPr>
          </a:p>
          <a:p>
            <a:pPr marL="26034">
              <a:lnSpc>
                <a:spcPct val="100000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-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58674" y="2748120"/>
            <a:ext cx="14605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658674" y="1848302"/>
            <a:ext cx="14605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6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658674" y="1248661"/>
            <a:ext cx="146050" cy="439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8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7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985219" y="3788878"/>
            <a:ext cx="256540" cy="2432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30" marR="5080" indent="-11430">
              <a:lnSpc>
                <a:spcPts val="960"/>
              </a:lnSpc>
            </a:pPr>
            <a:r>
              <a:rPr sz="800" spc="-10" dirty="0">
                <a:solidFill>
                  <a:srgbClr val="404040"/>
                </a:solidFill>
                <a:latin typeface="Arial"/>
                <a:cs typeface="Arial"/>
              </a:rPr>
              <a:t>Base 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Cost</a:t>
            </a:r>
            <a:endParaRPr sz="8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547643" y="3788878"/>
            <a:ext cx="2730500" cy="2432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4139" marR="5080" indent="-104775">
              <a:lnSpc>
                <a:spcPts val="960"/>
              </a:lnSpc>
              <a:tabLst>
                <a:tab pos="719455" algn="l"/>
                <a:tab pos="868044" algn="l"/>
                <a:tab pos="1463675" algn="l"/>
                <a:tab pos="1534795" algn="l"/>
                <a:tab pos="2186305" algn="l"/>
                <a:tab pos="2254885" algn="l"/>
              </a:tabLst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Competitive		Value	Economies	Economies  Bidding	Engineering		of</a:t>
            </a:r>
            <a:r>
              <a:rPr sz="80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Scale		of</a:t>
            </a:r>
            <a:r>
              <a:rPr sz="800" spc="-9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Scope</a:t>
            </a:r>
            <a:endParaRPr sz="8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454306" y="3788878"/>
            <a:ext cx="519430" cy="365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indent="1270" algn="ctr">
              <a:lnSpc>
                <a:spcPts val="96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Supply  </a:t>
            </a:r>
            <a:r>
              <a:rPr sz="800" spc="-10" dirty="0">
                <a:solidFill>
                  <a:srgbClr val="404040"/>
                </a:solidFill>
                <a:latin typeface="Arial"/>
                <a:cs typeface="Arial"/>
              </a:rPr>
              <a:t>Chain 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In</a:t>
            </a:r>
            <a:r>
              <a:rPr sz="800" spc="-1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egr</a:t>
            </a:r>
            <a:r>
              <a:rPr sz="800" spc="-15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800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on</a:t>
            </a:r>
            <a:endParaRPr sz="8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278556" y="3653657"/>
            <a:ext cx="346710" cy="377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ctr">
              <a:lnSpc>
                <a:spcPts val="1030"/>
              </a:lnSpc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 marR="5080" algn="ctr">
              <a:lnSpc>
                <a:spcPts val="960"/>
              </a:lnSpc>
              <a:spcBef>
                <a:spcPts val="30"/>
              </a:spcBef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Sh</a:t>
            </a:r>
            <a:r>
              <a:rPr sz="800" spc="-15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uld  Cost</a:t>
            </a:r>
            <a:endParaRPr sz="8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439371" y="2148123"/>
            <a:ext cx="746125" cy="612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9075"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50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900" b="1" spc="15" dirty="0">
                <a:latin typeface="Arial"/>
                <a:cs typeface="Arial"/>
              </a:rPr>
              <a:t>$k </a:t>
            </a:r>
            <a:r>
              <a:rPr sz="900" b="1" spc="80" dirty="0">
                <a:latin typeface="Arial"/>
                <a:cs typeface="Arial"/>
              </a:rPr>
              <a:t> </a:t>
            </a:r>
            <a:r>
              <a:rPr sz="1350" spc="30" baseline="3086" dirty="0">
                <a:solidFill>
                  <a:srgbClr val="404040"/>
                </a:solidFill>
                <a:latin typeface="Arial"/>
                <a:cs typeface="Arial"/>
              </a:rPr>
              <a:t>40</a:t>
            </a:r>
            <a:endParaRPr sz="1350" baseline="3086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229"/>
              </a:spcBef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69</a:t>
            </a:r>
            <a:endParaRPr sz="9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032986" y="1217144"/>
            <a:ext cx="5723255" cy="3125470"/>
          </a:xfrm>
          <a:custGeom>
            <a:avLst/>
            <a:gdLst/>
            <a:ahLst/>
            <a:cxnLst/>
            <a:rect l="l" t="t" r="r" b="b"/>
            <a:pathLst>
              <a:path w="5723255" h="3125470">
                <a:moveTo>
                  <a:pt x="0" y="3125159"/>
                </a:moveTo>
                <a:lnTo>
                  <a:pt x="5722829" y="3125159"/>
                </a:lnTo>
                <a:lnTo>
                  <a:pt x="5722829" y="0"/>
                </a:lnTo>
                <a:lnTo>
                  <a:pt x="0" y="0"/>
                </a:lnTo>
                <a:lnTo>
                  <a:pt x="0" y="3125159"/>
                </a:lnTo>
                <a:close/>
              </a:path>
            </a:pathLst>
          </a:custGeom>
          <a:ln w="8549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6493002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50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905002"/>
            <a:ext cx="5750560" cy="19373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  <a:tabLst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2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2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1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De</a:t>
            </a:r>
            <a:r>
              <a:rPr sz="1000" spc="10" dirty="0">
                <a:latin typeface="Arial"/>
                <a:cs typeface="Arial"/>
                <a:hlinkClick r:id="rId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d </a:t>
            </a:r>
            <a:r>
              <a:rPr sz="1000" spc="-15" dirty="0">
                <a:latin typeface="Arial"/>
                <a:cs typeface="Arial"/>
                <a:hlinkClick r:id="rId2" action="ppaction://hlinksldjump"/>
              </a:rPr>
              <a:t>v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. </a:t>
            </a:r>
            <a:r>
              <a:rPr sz="1000" spc="0" dirty="0">
                <a:latin typeface="Arial"/>
                <a:cs typeface="Arial"/>
                <a:hlinkClick r:id="rId2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ac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y</a:t>
            </a:r>
            <a:r>
              <a:rPr sz="1000" spc="5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–</a:t>
            </a:r>
            <a:r>
              <a:rPr sz="1000" spc="5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S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72</a:t>
            </a:r>
            <a:endParaRPr sz="1000">
              <a:latin typeface="Arial"/>
              <a:cs typeface="Arial"/>
            </a:endParaRPr>
          </a:p>
          <a:p>
            <a:pPr marL="12700" marR="5080" algn="just">
              <a:lnSpc>
                <a:spcPct val="193600"/>
              </a:lnSpc>
              <a:spcBef>
                <a:spcPts val="5"/>
              </a:spcBef>
              <a:tabLst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3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2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2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Cost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 S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tructure 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or ES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76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2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3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: </a:t>
            </a:r>
            <a:r>
              <a:rPr sz="1000" spc="0" dirty="0">
                <a:latin typeface="Arial"/>
                <a:cs typeface="Arial"/>
                <a:hlinkClick r:id="rId4" action="ppaction://hlinksldjump"/>
              </a:rPr>
              <a:t>O</a:t>
            </a:r>
            <a:r>
              <a:rPr sz="1000" spc="-15" dirty="0">
                <a:latin typeface="Arial"/>
                <a:cs typeface="Arial"/>
                <a:hlinkClick r:id="rId4" action="ppaction://hlinksldjump"/>
              </a:rPr>
              <a:t>v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er</a:t>
            </a:r>
            <a:r>
              <a:rPr sz="1000" spc="0" dirty="0">
                <a:latin typeface="Arial"/>
                <a:cs typeface="Arial"/>
                <a:hlinkClick r:id="rId4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l</a:t>
            </a:r>
            <a:r>
              <a:rPr sz="1000" spc="5" dirty="0">
                <a:latin typeface="Arial"/>
                <a:cs typeface="Arial"/>
                <a:hlinkClick r:id="rId4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e</a:t>
            </a:r>
            <a:r>
              <a:rPr sz="1000" spc="5" dirty="0">
                <a:latin typeface="Arial"/>
                <a:cs typeface="Arial"/>
                <a:hlinkClick r:id="rId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F</a:t>
            </a:r>
            <a:r>
              <a:rPr sz="1000" spc="0" dirty="0">
                <a:latin typeface="Arial"/>
                <a:cs typeface="Arial"/>
                <a:hlinkClick r:id="rId4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recast 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or E</a:t>
            </a:r>
            <a:r>
              <a:rPr sz="1000" spc="-15" dirty="0">
                <a:latin typeface="Arial"/>
                <a:cs typeface="Arial"/>
                <a:hlinkClick r:id="rId4" action="ppaction://hlinksldjump"/>
              </a:rPr>
              <a:t>S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79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2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4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P (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2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00 </a:t>
            </a:r>
            <a:r>
              <a:rPr sz="1000" spc="0" dirty="0">
                <a:latin typeface="Arial"/>
                <a:cs typeface="Arial"/>
                <a:hlinkClick r:id="rId5" action="ppaction://hlinksldjump"/>
              </a:rPr>
              <a:t>H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P</a:t>
            </a:r>
            <a:r>
              <a:rPr sz="1000" spc="5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ot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r)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 Si</a:t>
            </a:r>
            <a:r>
              <a:rPr sz="1000" spc="-15" dirty="0">
                <a:latin typeface="Arial"/>
                <a:cs typeface="Arial"/>
                <a:hlinkClick r:id="rId5" action="ppaction://hlinksldjump"/>
              </a:rPr>
              <a:t>z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e </a:t>
            </a:r>
            <a:r>
              <a:rPr sz="1000" spc="-15" dirty="0">
                <a:latin typeface="Arial"/>
                <a:cs typeface="Arial"/>
                <a:hlinkClick r:id="rId5" action="ppaction://hlinksldjump"/>
              </a:rPr>
              <a:t>v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.</a:t>
            </a:r>
            <a:r>
              <a:rPr sz="1000" spc="5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Cost</a:t>
            </a:r>
            <a:r>
              <a:rPr sz="1000" spc="20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-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5" dirty="0">
                <a:latin typeface="Arial"/>
                <a:cs typeface="Arial"/>
                <a:hlinkClick r:id="rId5" action="ppaction://hlinksldjump"/>
              </a:rPr>
              <a:t>B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y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M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a</a:t>
            </a:r>
            <a:r>
              <a:rPr sz="1000" spc="0" dirty="0">
                <a:latin typeface="Arial"/>
                <a:cs typeface="Arial"/>
                <a:hlinkClick r:id="rId5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eri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l 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83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2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4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P (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2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00 </a:t>
            </a:r>
            <a:r>
              <a:rPr sz="1000" spc="0" dirty="0">
                <a:latin typeface="Arial"/>
                <a:cs typeface="Arial"/>
                <a:hlinkClick r:id="rId5" action="ppaction://hlinksldjump"/>
              </a:rPr>
              <a:t>H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P</a:t>
            </a:r>
            <a:r>
              <a:rPr sz="1000" spc="5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ot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r)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 Si</a:t>
            </a:r>
            <a:r>
              <a:rPr sz="1000" spc="-15" dirty="0">
                <a:latin typeface="Arial"/>
                <a:cs typeface="Arial"/>
                <a:hlinkClick r:id="rId5" action="ppaction://hlinksldjump"/>
              </a:rPr>
              <a:t>z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e </a:t>
            </a:r>
            <a:r>
              <a:rPr sz="1000" spc="-15" dirty="0">
                <a:latin typeface="Arial"/>
                <a:cs typeface="Arial"/>
                <a:hlinkClick r:id="rId5" action="ppaction://hlinksldjump"/>
              </a:rPr>
              <a:t>v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.</a:t>
            </a:r>
            <a:r>
              <a:rPr sz="1000" spc="5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Cost</a:t>
            </a:r>
            <a:r>
              <a:rPr sz="1000" spc="20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-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5" dirty="0">
                <a:latin typeface="Arial"/>
                <a:cs typeface="Arial"/>
                <a:hlinkClick r:id="rId5" action="ppaction://hlinksldjump"/>
              </a:rPr>
              <a:t>B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y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M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o</a:t>
            </a:r>
            <a:r>
              <a:rPr sz="1000" spc="0" dirty="0">
                <a:latin typeface="Arial"/>
                <a:cs typeface="Arial"/>
                <a:hlinkClick r:id="rId5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or Si</a:t>
            </a:r>
            <a:r>
              <a:rPr sz="1000" spc="-15" dirty="0">
                <a:latin typeface="Arial"/>
                <a:cs typeface="Arial"/>
                <a:hlinkClick r:id="rId5" action="ppaction://hlinksldjump"/>
              </a:rPr>
              <a:t>z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83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2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5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Cost 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er u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t 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f</a:t>
            </a:r>
            <a:r>
              <a:rPr sz="1000" spc="15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Out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ut</a:t>
            </a:r>
            <a:r>
              <a:rPr sz="1000" spc="20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– 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ES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84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2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7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h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o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u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d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-Cost 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or</a:t>
            </a:r>
            <a:r>
              <a:rPr sz="1000" spc="1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S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85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6203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4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3365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4" h="81915">
                <a:moveTo>
                  <a:pt x="0" y="81914"/>
                </a:moveTo>
                <a:lnTo>
                  <a:pt x="81914" y="81914"/>
                </a:lnTo>
                <a:lnTo>
                  <a:pt x="81914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0525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6415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57859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83590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10589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42035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73480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6203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4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3365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4" h="81915">
                <a:moveTo>
                  <a:pt x="0" y="81914"/>
                </a:moveTo>
                <a:lnTo>
                  <a:pt x="81914" y="81914"/>
                </a:lnTo>
                <a:lnTo>
                  <a:pt x="81914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90525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26415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57859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83590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10589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42035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73480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6203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4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3365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4" h="81915">
                <a:moveTo>
                  <a:pt x="0" y="81915"/>
                </a:moveTo>
                <a:lnTo>
                  <a:pt x="81914" y="81915"/>
                </a:lnTo>
                <a:lnTo>
                  <a:pt x="81914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90525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26415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57859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83590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10589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42035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173480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298575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98575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98575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6551930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5</a:t>
            </a:fld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99921"/>
            <a:ext cx="4302760" cy="1197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86385" algn="l"/>
              </a:tabLst>
            </a:pPr>
            <a:r>
              <a:rPr sz="1400" b="1" dirty="0">
                <a:latin typeface="Arial"/>
                <a:cs typeface="Arial"/>
              </a:rPr>
              <a:t>6	</a:t>
            </a:r>
            <a:r>
              <a:rPr sz="1400" b="1" spc="-5" dirty="0">
                <a:latin typeface="Arial"/>
                <a:cs typeface="Arial"/>
              </a:rPr>
              <a:t>Multiphase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6.1	Market</a:t>
            </a:r>
            <a:r>
              <a:rPr sz="1200" b="1" i="1" spc="-6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Overview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Times New Roman"/>
              <a:cs typeface="Times New Roman"/>
            </a:endParaRPr>
          </a:p>
          <a:p>
            <a:pPr marL="1454150" algn="ctr">
              <a:lnSpc>
                <a:spcPct val="100000"/>
              </a:lnSpc>
              <a:spcBef>
                <a:spcPts val="5"/>
              </a:spcBef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10" dirty="0">
                <a:latin typeface="Arial"/>
                <a:cs typeface="Arial"/>
              </a:rPr>
              <a:t>12: </a:t>
            </a:r>
            <a:r>
              <a:rPr sz="1000" b="1" spc="-5" dirty="0">
                <a:latin typeface="Arial"/>
                <a:cs typeface="Arial"/>
              </a:rPr>
              <a:t>Key Indicators </a:t>
            </a:r>
            <a:r>
              <a:rPr sz="1000" b="1" dirty="0">
                <a:latin typeface="Arial"/>
                <a:cs typeface="Arial"/>
              </a:rPr>
              <a:t>for </a:t>
            </a:r>
            <a:r>
              <a:rPr sz="1000" b="1" spc="-5" dirty="0">
                <a:latin typeface="Arial"/>
                <a:cs typeface="Arial"/>
              </a:rPr>
              <a:t>Multiphase</a:t>
            </a:r>
            <a:r>
              <a:rPr sz="1000" b="1" spc="3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  <a:p>
            <a:pPr marL="1450975" algn="ctr">
              <a:lnSpc>
                <a:spcPct val="100000"/>
              </a:lnSpc>
              <a:spcBef>
                <a:spcPts val="565"/>
              </a:spcBef>
            </a:pPr>
            <a:r>
              <a:rPr sz="1000" dirty="0">
                <a:latin typeface="Arial"/>
                <a:cs typeface="Arial"/>
              </a:rPr>
              <a:t>(Total </a:t>
            </a:r>
            <a:r>
              <a:rPr sz="1000" spc="-5" dirty="0">
                <a:latin typeface="Arial"/>
                <a:cs typeface="Arial"/>
              </a:rPr>
              <a:t>Change over </a:t>
            </a:r>
            <a:r>
              <a:rPr sz="1000" dirty="0">
                <a:latin typeface="Arial"/>
                <a:cs typeface="Arial"/>
              </a:rPr>
              <a:t>Each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Period)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68450" y="2234437"/>
          <a:ext cx="4431665" cy="13531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9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8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84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43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8223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Key</a:t>
                      </a:r>
                      <a:r>
                        <a:rPr sz="10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Indicators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8511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Q1 2013 –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Q1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0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Q1 2013 –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Q1</a:t>
                      </a:r>
                      <a:r>
                        <a:rPr sz="10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Demand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Growth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26987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8.0%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28384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35%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Demand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5336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37-40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3782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37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49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Capacity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Utilization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▼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L="24892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-1.6%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▼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33401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2.1%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557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Prices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  <a:lnB w="12191">
                      <a:solidFill>
                        <a:srgbClr val="336699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12191">
                      <a:solidFill>
                        <a:srgbClr val="336699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6987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5.6%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12191">
                      <a:solidFill>
                        <a:srgbClr val="336699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12191">
                      <a:solidFill>
                        <a:srgbClr val="336699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2067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16.5%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lnB w="12191">
                      <a:solidFill>
                        <a:srgbClr val="336699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02004" y="3948810"/>
            <a:ext cx="5694045" cy="5368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6.1.1	</a:t>
            </a:r>
            <a:r>
              <a:rPr sz="1000" b="1" spc="-5" dirty="0">
                <a:latin typeface="Arial"/>
                <a:cs typeface="Arial"/>
              </a:rPr>
              <a:t>Demand</a:t>
            </a:r>
            <a:endParaRPr sz="1000">
              <a:latin typeface="Arial"/>
              <a:cs typeface="Arial"/>
            </a:endParaRPr>
          </a:p>
          <a:p>
            <a:pPr marL="12700" marR="167005">
              <a:lnSpc>
                <a:spcPct val="144000"/>
              </a:lnSpc>
              <a:spcBef>
                <a:spcPts val="585"/>
              </a:spcBef>
            </a:pPr>
            <a:r>
              <a:rPr sz="1000" b="1" spc="-5" dirty="0">
                <a:latin typeface="Arial"/>
                <a:cs typeface="Arial"/>
              </a:rPr>
              <a:t>Multiphase </a:t>
            </a:r>
            <a:r>
              <a:rPr sz="1000" b="1" spc="-10" dirty="0">
                <a:latin typeface="Arial"/>
                <a:cs typeface="Arial"/>
              </a:rPr>
              <a:t>Pump </a:t>
            </a:r>
            <a:r>
              <a:rPr sz="1000" b="1" spc="-5" dirty="0">
                <a:latin typeface="Arial"/>
                <a:cs typeface="Arial"/>
              </a:rPr>
              <a:t>orders from US shale plays, </a:t>
            </a:r>
            <a:r>
              <a:rPr sz="1000" b="1" dirty="0">
                <a:latin typeface="Arial"/>
                <a:cs typeface="Arial"/>
              </a:rPr>
              <a:t>aging </a:t>
            </a:r>
            <a:r>
              <a:rPr sz="1000" b="1" spc="-5" dirty="0">
                <a:latin typeface="Arial"/>
                <a:cs typeface="Arial"/>
              </a:rPr>
              <a:t>fields and tight gas formations in </a:t>
            </a:r>
            <a:r>
              <a:rPr sz="1000" b="1" spc="-10" dirty="0">
                <a:latin typeface="Arial"/>
                <a:cs typeface="Arial"/>
              </a:rPr>
              <a:t>Asia,  </a:t>
            </a:r>
            <a:r>
              <a:rPr sz="1000" b="1" spc="-5" dirty="0">
                <a:latin typeface="Arial"/>
                <a:cs typeface="Arial"/>
              </a:rPr>
              <a:t>and subsea booting projects in </a:t>
            </a:r>
            <a:r>
              <a:rPr sz="1000" b="1" dirty="0">
                <a:latin typeface="Arial"/>
                <a:cs typeface="Arial"/>
              </a:rPr>
              <a:t>EMEA will </a:t>
            </a:r>
            <a:r>
              <a:rPr sz="1000" b="1" spc="-5" dirty="0">
                <a:latin typeface="Arial"/>
                <a:cs typeface="Arial"/>
              </a:rPr>
              <a:t>drive demand </a:t>
            </a:r>
            <a:r>
              <a:rPr sz="1000" b="1" dirty="0">
                <a:latin typeface="Arial"/>
                <a:cs typeface="Arial"/>
              </a:rPr>
              <a:t>growth </a:t>
            </a:r>
            <a:r>
              <a:rPr sz="1000" b="1" spc="-5" dirty="0">
                <a:latin typeface="Arial"/>
                <a:cs typeface="Arial"/>
              </a:rPr>
              <a:t>of </a:t>
            </a:r>
            <a:r>
              <a:rPr sz="1000" b="1" spc="-10" dirty="0">
                <a:latin typeface="Arial"/>
                <a:cs typeface="Arial"/>
              </a:rPr>
              <a:t>4% </a:t>
            </a:r>
            <a:r>
              <a:rPr sz="1000" b="1" spc="-5" dirty="0">
                <a:latin typeface="Arial"/>
                <a:cs typeface="Arial"/>
              </a:rPr>
              <a:t>in 2013, and </a:t>
            </a:r>
            <a:r>
              <a:rPr sz="1000" b="1" spc="5" dirty="0">
                <a:latin typeface="Arial"/>
                <a:cs typeface="Arial"/>
              </a:rPr>
              <a:t>5%  </a:t>
            </a:r>
            <a:r>
              <a:rPr sz="1000" b="1" spc="-5" dirty="0">
                <a:latin typeface="Arial"/>
                <a:cs typeface="Arial"/>
              </a:rPr>
              <a:t>annually from 2014 through 2020.</a:t>
            </a:r>
            <a:endParaRPr sz="1000">
              <a:latin typeface="Arial"/>
              <a:cs typeface="Arial"/>
            </a:endParaRPr>
          </a:p>
          <a:p>
            <a:pPr marL="127000" marR="78740">
              <a:lnSpc>
                <a:spcPct val="1439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Demand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Multiphase Pumps hinges </a:t>
            </a:r>
            <a:r>
              <a:rPr sz="1000" dirty="0">
                <a:latin typeface="Arial"/>
                <a:cs typeface="Arial"/>
              </a:rPr>
              <a:t>entirely on </a:t>
            </a:r>
            <a:r>
              <a:rPr sz="1000" spc="-5" dirty="0">
                <a:latin typeface="Arial"/>
                <a:cs typeface="Arial"/>
              </a:rPr>
              <a:t>orders from the upstream oil &amp; gas industry.  “Multiphase” </a:t>
            </a:r>
            <a:r>
              <a:rPr sz="1000" dirty="0">
                <a:latin typeface="Arial"/>
                <a:cs typeface="Arial"/>
              </a:rPr>
              <a:t>refers </a:t>
            </a:r>
            <a:r>
              <a:rPr sz="1000" spc="-5" dirty="0">
                <a:latin typeface="Arial"/>
                <a:cs typeface="Arial"/>
              </a:rPr>
              <a:t>to the multiple states of </a:t>
            </a:r>
            <a:r>
              <a:rPr sz="1000" dirty="0">
                <a:latin typeface="Arial"/>
                <a:cs typeface="Arial"/>
              </a:rPr>
              <a:t>matter </a:t>
            </a:r>
            <a:r>
              <a:rPr sz="1000" spc="-5" dirty="0">
                <a:latin typeface="Arial"/>
                <a:cs typeface="Arial"/>
              </a:rPr>
              <a:t>(solids, liquids, </a:t>
            </a:r>
            <a:r>
              <a:rPr sz="1000" spc="1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gas) that the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are  capable of moving.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pumps are used especially on wells or </a:t>
            </a:r>
            <a:r>
              <a:rPr sz="1000" dirty="0">
                <a:latin typeface="Arial"/>
                <a:cs typeface="Arial"/>
              </a:rPr>
              <a:t>series’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spc="-10" dirty="0">
                <a:latin typeface="Arial"/>
                <a:cs typeface="Arial"/>
              </a:rPr>
              <a:t>wells </a:t>
            </a:r>
            <a:r>
              <a:rPr sz="1000" dirty="0">
                <a:latin typeface="Arial"/>
                <a:cs typeface="Arial"/>
              </a:rPr>
              <a:t>that </a:t>
            </a:r>
            <a:r>
              <a:rPr sz="1000" spc="-5" dirty="0">
                <a:latin typeface="Arial"/>
                <a:cs typeface="Arial"/>
              </a:rPr>
              <a:t>produce a high  fraction of gas. Traditionally, this gas </a:t>
            </a:r>
            <a:r>
              <a:rPr sz="1000" dirty="0">
                <a:latin typeface="Arial"/>
                <a:cs typeface="Arial"/>
              </a:rPr>
              <a:t>must </a:t>
            </a:r>
            <a:r>
              <a:rPr sz="1000" spc="-5" dirty="0">
                <a:latin typeface="Arial"/>
                <a:cs typeface="Arial"/>
              </a:rPr>
              <a:t>be separated from the liquid stream at the wellhead  (adding another expensive piece </a:t>
            </a:r>
            <a:r>
              <a:rPr sz="1000" spc="5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production equipment per well), and then processed or  transported separately, or flared. Operators are increasingly using multiphase pumps to avoid the  capital cost of installing separators at each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well.</a:t>
            </a:r>
            <a:endParaRPr sz="1000">
              <a:latin typeface="Arial"/>
              <a:cs typeface="Arial"/>
            </a:endParaRPr>
          </a:p>
          <a:p>
            <a:pPr marL="127000" marR="93345">
              <a:lnSpc>
                <a:spcPct val="1437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technology is relatively new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commercial </a:t>
            </a:r>
            <a:r>
              <a:rPr sz="1000" dirty="0">
                <a:latin typeface="Arial"/>
                <a:cs typeface="Arial"/>
              </a:rPr>
              <a:t>operation, </a:t>
            </a:r>
            <a:r>
              <a:rPr sz="1000" spc="-5" dirty="0">
                <a:latin typeface="Arial"/>
                <a:cs typeface="Arial"/>
              </a:rPr>
              <a:t>the first </a:t>
            </a:r>
            <a:r>
              <a:rPr sz="1000" dirty="0">
                <a:latin typeface="Arial"/>
                <a:cs typeface="Arial"/>
              </a:rPr>
              <a:t>successful </a:t>
            </a:r>
            <a:r>
              <a:rPr sz="1000" spc="-5" dirty="0">
                <a:latin typeface="Arial"/>
                <a:cs typeface="Arial"/>
              </a:rPr>
              <a:t>installations were in  the mid-1990s, and a “winning” technology has </a:t>
            </a:r>
            <a:r>
              <a:rPr sz="1000" spc="-10" dirty="0">
                <a:latin typeface="Arial"/>
                <a:cs typeface="Arial"/>
              </a:rPr>
              <a:t>yet </a:t>
            </a:r>
            <a:r>
              <a:rPr sz="1000" dirty="0">
                <a:latin typeface="Arial"/>
                <a:cs typeface="Arial"/>
              </a:rPr>
              <a:t>to definitively emerge. Twin-screw </a:t>
            </a:r>
            <a:r>
              <a:rPr sz="1000" spc="-5" dirty="0">
                <a:latin typeface="Arial"/>
                <a:cs typeface="Arial"/>
              </a:rPr>
              <a:t>units are  </a:t>
            </a:r>
            <a:r>
              <a:rPr sz="1000" dirty="0">
                <a:latin typeface="Arial"/>
                <a:cs typeface="Arial"/>
              </a:rPr>
              <a:t>currently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prevalent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onshore operations, having </a:t>
            </a:r>
            <a:r>
              <a:rPr sz="1000" dirty="0">
                <a:latin typeface="Arial"/>
                <a:cs typeface="Arial"/>
              </a:rPr>
              <a:t>taken </a:t>
            </a:r>
            <a:r>
              <a:rPr sz="1000" spc="-5" dirty="0">
                <a:latin typeface="Arial"/>
                <a:cs typeface="Arial"/>
              </a:rPr>
              <a:t>over </a:t>
            </a:r>
            <a:r>
              <a:rPr sz="1000" dirty="0">
                <a:latin typeface="Arial"/>
                <a:cs typeface="Arial"/>
              </a:rPr>
              <a:t>from single-screw </a:t>
            </a:r>
            <a:r>
              <a:rPr sz="1000" spc="-5" dirty="0">
                <a:latin typeface="Arial"/>
                <a:cs typeface="Arial"/>
              </a:rPr>
              <a:t>units </a:t>
            </a:r>
            <a:r>
              <a:rPr sz="100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the mid-2000s as operators began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use the units to handle wells with higher gas fractions (up to  90%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a sustained basis). Helico-axial designs are </a:t>
            </a:r>
            <a:r>
              <a:rPr sz="1000" dirty="0">
                <a:latin typeface="Arial"/>
                <a:cs typeface="Arial"/>
              </a:rPr>
              <a:t>the most </a:t>
            </a:r>
            <a:r>
              <a:rPr sz="1000" spc="-5" dirty="0">
                <a:latin typeface="Arial"/>
                <a:cs typeface="Arial"/>
              </a:rPr>
              <a:t>prevalent </a:t>
            </a:r>
            <a:r>
              <a:rPr sz="1000" dirty="0">
                <a:latin typeface="Arial"/>
                <a:cs typeface="Arial"/>
              </a:rPr>
              <a:t>for the </a:t>
            </a:r>
            <a:r>
              <a:rPr sz="1000" spc="-5" dirty="0">
                <a:latin typeface="Arial"/>
                <a:cs typeface="Arial"/>
              </a:rPr>
              <a:t>few subsea  multiphase installations to date, as </a:t>
            </a:r>
            <a:r>
              <a:rPr sz="1000" dirty="0">
                <a:latin typeface="Arial"/>
                <a:cs typeface="Arial"/>
              </a:rPr>
              <a:t>twin-screw </a:t>
            </a:r>
            <a:r>
              <a:rPr sz="1000" spc="-5" dirty="0">
                <a:latin typeface="Arial"/>
                <a:cs typeface="Arial"/>
              </a:rPr>
              <a:t>units have </a:t>
            </a:r>
            <a:r>
              <a:rPr sz="1000" dirty="0">
                <a:latin typeface="Arial"/>
                <a:cs typeface="Arial"/>
              </a:rPr>
              <a:t>mostly </a:t>
            </a:r>
            <a:r>
              <a:rPr sz="1000" spc="-5" dirty="0">
                <a:latin typeface="Arial"/>
                <a:cs typeface="Arial"/>
              </a:rPr>
              <a:t>failed due </a:t>
            </a:r>
            <a:r>
              <a:rPr sz="1000" spc="1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high-temperature  shutdown in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average of 1.25 years at </a:t>
            </a:r>
            <a:r>
              <a:rPr sz="1000" dirty="0">
                <a:latin typeface="Arial"/>
                <a:cs typeface="Arial"/>
              </a:rPr>
              <a:t>three </a:t>
            </a:r>
            <a:r>
              <a:rPr sz="1000" spc="-5" dirty="0">
                <a:latin typeface="Arial"/>
                <a:cs typeface="Arial"/>
              </a:rPr>
              <a:t>fields, Prezioso, Lyell, and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King.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demand grew 1% in </a:t>
            </a:r>
            <a:r>
              <a:rPr sz="1000" dirty="0">
                <a:latin typeface="Arial"/>
                <a:cs typeface="Arial"/>
              </a:rPr>
              <a:t>Q1, </a:t>
            </a:r>
            <a:r>
              <a:rPr sz="1000" spc="-5" dirty="0">
                <a:latin typeface="Arial"/>
                <a:cs typeface="Arial"/>
              </a:rPr>
              <a:t>driven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sales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shale and tight gas plays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US  and China, and ongoing payments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subsea multiphase </a:t>
            </a:r>
            <a:r>
              <a:rPr sz="1000" dirty="0">
                <a:latin typeface="Arial"/>
                <a:cs typeface="Arial"/>
              </a:rPr>
              <a:t>systems </a:t>
            </a:r>
            <a:r>
              <a:rPr sz="1000" spc="-5" dirty="0">
                <a:latin typeface="Arial"/>
                <a:cs typeface="Arial"/>
              </a:rPr>
              <a:t>in European and African</a:t>
            </a:r>
            <a:r>
              <a:rPr sz="1000" spc="1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waters.</a:t>
            </a:r>
            <a:endParaRPr sz="1000">
              <a:latin typeface="Arial"/>
              <a:cs typeface="Arial"/>
            </a:endParaRPr>
          </a:p>
          <a:p>
            <a:pPr marL="127000" marR="30480">
              <a:lnSpc>
                <a:spcPct val="1441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Demand growth was fastest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Asia at 1.8%, as PetroChina and CNPC ordered multiphase units to  help increase production at aging Chinese oilfields. Petrochina ordered </a:t>
            </a:r>
            <a:r>
              <a:rPr sz="1000" dirty="0">
                <a:latin typeface="Arial"/>
                <a:cs typeface="Arial"/>
              </a:rPr>
              <a:t>18 </a:t>
            </a:r>
            <a:r>
              <a:rPr sz="1000" spc="-5" dirty="0">
                <a:latin typeface="Arial"/>
                <a:cs typeface="Arial"/>
              </a:rPr>
              <a:t>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Xinjiang  </a:t>
            </a:r>
            <a:r>
              <a:rPr sz="1000" dirty="0">
                <a:latin typeface="Arial"/>
                <a:cs typeface="Arial"/>
              </a:rPr>
              <a:t>Tahe </a:t>
            </a:r>
            <a:r>
              <a:rPr sz="1000" spc="-5" dirty="0">
                <a:latin typeface="Arial"/>
                <a:cs typeface="Arial"/>
              </a:rPr>
              <a:t>oilfield, while CNPC ordered eight multiphase </a:t>
            </a:r>
            <a:r>
              <a:rPr sz="1000" dirty="0">
                <a:latin typeface="Arial"/>
                <a:cs typeface="Arial"/>
              </a:rPr>
              <a:t>pumps for </a:t>
            </a:r>
            <a:r>
              <a:rPr sz="1000" spc="-5" dirty="0">
                <a:latin typeface="Arial"/>
                <a:cs typeface="Arial"/>
              </a:rPr>
              <a:t>the Daqing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oilfield.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79193" y="4728844"/>
            <a:ext cx="4273550" cy="2200275"/>
          </a:xfrm>
          <a:custGeom>
            <a:avLst/>
            <a:gdLst/>
            <a:ahLst/>
            <a:cxnLst/>
            <a:rect l="l" t="t" r="r" b="b"/>
            <a:pathLst>
              <a:path w="4273550" h="2200275">
                <a:moveTo>
                  <a:pt x="0" y="2200272"/>
                </a:moveTo>
                <a:lnTo>
                  <a:pt x="4273101" y="2200272"/>
                </a:lnTo>
                <a:lnTo>
                  <a:pt x="4273101" y="0"/>
                </a:lnTo>
                <a:lnTo>
                  <a:pt x="0" y="0"/>
                </a:lnTo>
                <a:lnTo>
                  <a:pt x="0" y="2200272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85932" y="6419023"/>
            <a:ext cx="0" cy="202565"/>
          </a:xfrm>
          <a:custGeom>
            <a:avLst/>
            <a:gdLst/>
            <a:ahLst/>
            <a:cxnLst/>
            <a:rect l="l" t="t" r="r" b="b"/>
            <a:pathLst>
              <a:path h="202565">
                <a:moveTo>
                  <a:pt x="0" y="0"/>
                </a:moveTo>
                <a:lnTo>
                  <a:pt x="0" y="202516"/>
                </a:lnTo>
              </a:path>
            </a:pathLst>
          </a:custGeom>
          <a:ln w="914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25554" y="6411409"/>
            <a:ext cx="0" cy="210185"/>
          </a:xfrm>
          <a:custGeom>
            <a:avLst/>
            <a:gdLst/>
            <a:ahLst/>
            <a:cxnLst/>
            <a:rect l="l" t="t" r="r" b="b"/>
            <a:pathLst>
              <a:path h="210184">
                <a:moveTo>
                  <a:pt x="0" y="0"/>
                </a:moveTo>
                <a:lnTo>
                  <a:pt x="0" y="210129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69748" y="6397706"/>
            <a:ext cx="0" cy="224154"/>
          </a:xfrm>
          <a:custGeom>
            <a:avLst/>
            <a:gdLst/>
            <a:ahLst/>
            <a:cxnLst/>
            <a:rect l="l" t="t" r="r" b="b"/>
            <a:pathLst>
              <a:path h="224154">
                <a:moveTo>
                  <a:pt x="0" y="0"/>
                </a:moveTo>
                <a:lnTo>
                  <a:pt x="0" y="223833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13942" y="6374865"/>
            <a:ext cx="0" cy="247015"/>
          </a:xfrm>
          <a:custGeom>
            <a:avLst/>
            <a:gdLst/>
            <a:ahLst/>
            <a:cxnLst/>
            <a:rect l="l" t="t" r="r" b="b"/>
            <a:pathLst>
              <a:path h="247015">
                <a:moveTo>
                  <a:pt x="0" y="0"/>
                </a:moveTo>
                <a:lnTo>
                  <a:pt x="0" y="246674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58136" y="6356593"/>
            <a:ext cx="0" cy="265430"/>
          </a:xfrm>
          <a:custGeom>
            <a:avLst/>
            <a:gdLst/>
            <a:ahLst/>
            <a:cxnLst/>
            <a:rect l="l" t="t" r="r" b="b"/>
            <a:pathLst>
              <a:path h="265429">
                <a:moveTo>
                  <a:pt x="0" y="0"/>
                </a:moveTo>
                <a:lnTo>
                  <a:pt x="0" y="264946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801568" y="6347457"/>
            <a:ext cx="0" cy="274320"/>
          </a:xfrm>
          <a:custGeom>
            <a:avLst/>
            <a:gdLst/>
            <a:ahLst/>
            <a:cxnLst/>
            <a:rect l="l" t="t" r="r" b="b"/>
            <a:pathLst>
              <a:path h="274320">
                <a:moveTo>
                  <a:pt x="0" y="0"/>
                </a:moveTo>
                <a:lnTo>
                  <a:pt x="0" y="274082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45762" y="6341366"/>
            <a:ext cx="0" cy="280670"/>
          </a:xfrm>
          <a:custGeom>
            <a:avLst/>
            <a:gdLst/>
            <a:ahLst/>
            <a:cxnLst/>
            <a:rect l="l" t="t" r="r" b="b"/>
            <a:pathLst>
              <a:path h="280670">
                <a:moveTo>
                  <a:pt x="0" y="0"/>
                </a:moveTo>
                <a:lnTo>
                  <a:pt x="0" y="280173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89956" y="6338321"/>
            <a:ext cx="0" cy="283210"/>
          </a:xfrm>
          <a:custGeom>
            <a:avLst/>
            <a:gdLst/>
            <a:ahLst/>
            <a:cxnLst/>
            <a:rect l="l" t="t" r="r" b="b"/>
            <a:pathLst>
              <a:path h="283209">
                <a:moveTo>
                  <a:pt x="0" y="0"/>
                </a:moveTo>
                <a:lnTo>
                  <a:pt x="0" y="283218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933388" y="6326139"/>
            <a:ext cx="0" cy="295910"/>
          </a:xfrm>
          <a:custGeom>
            <a:avLst/>
            <a:gdLst/>
            <a:ahLst/>
            <a:cxnLst/>
            <a:rect l="l" t="t" r="r" b="b"/>
            <a:pathLst>
              <a:path h="295909">
                <a:moveTo>
                  <a:pt x="0" y="0"/>
                </a:moveTo>
                <a:lnTo>
                  <a:pt x="0" y="295399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77582" y="6298731"/>
            <a:ext cx="0" cy="323215"/>
          </a:xfrm>
          <a:custGeom>
            <a:avLst/>
            <a:gdLst/>
            <a:ahLst/>
            <a:cxnLst/>
            <a:rect l="l" t="t" r="r" b="b"/>
            <a:pathLst>
              <a:path h="323215">
                <a:moveTo>
                  <a:pt x="0" y="0"/>
                </a:moveTo>
                <a:lnTo>
                  <a:pt x="0" y="322808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21776" y="6283504"/>
            <a:ext cx="0" cy="338455"/>
          </a:xfrm>
          <a:custGeom>
            <a:avLst/>
            <a:gdLst/>
            <a:ahLst/>
            <a:cxnLst/>
            <a:rect l="l" t="t" r="r" b="b"/>
            <a:pathLst>
              <a:path h="338454">
                <a:moveTo>
                  <a:pt x="0" y="0"/>
                </a:moveTo>
                <a:lnTo>
                  <a:pt x="0" y="338034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065970" y="6266755"/>
            <a:ext cx="0" cy="354965"/>
          </a:xfrm>
          <a:custGeom>
            <a:avLst/>
            <a:gdLst/>
            <a:ahLst/>
            <a:cxnLst/>
            <a:rect l="l" t="t" r="r" b="b"/>
            <a:pathLst>
              <a:path h="354965">
                <a:moveTo>
                  <a:pt x="0" y="0"/>
                </a:moveTo>
                <a:lnTo>
                  <a:pt x="0" y="354784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109403" y="6259141"/>
            <a:ext cx="0" cy="362585"/>
          </a:xfrm>
          <a:custGeom>
            <a:avLst/>
            <a:gdLst/>
            <a:ahLst/>
            <a:cxnLst/>
            <a:rect l="l" t="t" r="r" b="b"/>
            <a:pathLst>
              <a:path h="362584">
                <a:moveTo>
                  <a:pt x="0" y="0"/>
                </a:moveTo>
                <a:lnTo>
                  <a:pt x="0" y="362397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153597" y="6253051"/>
            <a:ext cx="0" cy="368935"/>
          </a:xfrm>
          <a:custGeom>
            <a:avLst/>
            <a:gdLst/>
            <a:ahLst/>
            <a:cxnLst/>
            <a:rect l="l" t="t" r="r" b="b"/>
            <a:pathLst>
              <a:path h="368934">
                <a:moveTo>
                  <a:pt x="0" y="0"/>
                </a:moveTo>
                <a:lnTo>
                  <a:pt x="0" y="368488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97790" y="6242392"/>
            <a:ext cx="0" cy="379730"/>
          </a:xfrm>
          <a:custGeom>
            <a:avLst/>
            <a:gdLst/>
            <a:ahLst/>
            <a:cxnLst/>
            <a:rect l="l" t="t" r="r" b="b"/>
            <a:pathLst>
              <a:path h="379729">
                <a:moveTo>
                  <a:pt x="0" y="0"/>
                </a:moveTo>
                <a:lnTo>
                  <a:pt x="0" y="379147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41984" y="6228688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851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85416" y="6275891"/>
            <a:ext cx="0" cy="346075"/>
          </a:xfrm>
          <a:custGeom>
            <a:avLst/>
            <a:gdLst/>
            <a:ahLst/>
            <a:cxnLst/>
            <a:rect l="l" t="t" r="r" b="b"/>
            <a:pathLst>
              <a:path h="346075">
                <a:moveTo>
                  <a:pt x="0" y="0"/>
                </a:moveTo>
                <a:lnTo>
                  <a:pt x="0" y="345648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29611" y="6320049"/>
            <a:ext cx="0" cy="301625"/>
          </a:xfrm>
          <a:custGeom>
            <a:avLst/>
            <a:gdLst/>
            <a:ahLst/>
            <a:cxnLst/>
            <a:rect l="l" t="t" r="r" b="b"/>
            <a:pathLst>
              <a:path h="301625">
                <a:moveTo>
                  <a:pt x="0" y="0"/>
                </a:moveTo>
                <a:lnTo>
                  <a:pt x="0" y="301490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373804" y="6353548"/>
            <a:ext cx="0" cy="268605"/>
          </a:xfrm>
          <a:custGeom>
            <a:avLst/>
            <a:gdLst/>
            <a:ahLst/>
            <a:cxnLst/>
            <a:rect l="l" t="t" r="r" b="b"/>
            <a:pathLst>
              <a:path h="268604">
                <a:moveTo>
                  <a:pt x="0" y="0"/>
                </a:moveTo>
                <a:lnTo>
                  <a:pt x="0" y="267991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17237" y="6376388"/>
            <a:ext cx="0" cy="245745"/>
          </a:xfrm>
          <a:custGeom>
            <a:avLst/>
            <a:gdLst/>
            <a:ahLst/>
            <a:cxnLst/>
            <a:rect l="l" t="t" r="r" b="b"/>
            <a:pathLst>
              <a:path h="245745">
                <a:moveTo>
                  <a:pt x="0" y="0"/>
                </a:moveTo>
                <a:lnTo>
                  <a:pt x="0" y="245151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461430" y="6361161"/>
            <a:ext cx="0" cy="260985"/>
          </a:xfrm>
          <a:custGeom>
            <a:avLst/>
            <a:gdLst/>
            <a:ahLst/>
            <a:cxnLst/>
            <a:rect l="l" t="t" r="r" b="b"/>
            <a:pathLst>
              <a:path h="260984">
                <a:moveTo>
                  <a:pt x="0" y="0"/>
                </a:moveTo>
                <a:lnTo>
                  <a:pt x="0" y="260378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505624" y="6342889"/>
            <a:ext cx="0" cy="278765"/>
          </a:xfrm>
          <a:custGeom>
            <a:avLst/>
            <a:gdLst/>
            <a:ahLst/>
            <a:cxnLst/>
            <a:rect l="l" t="t" r="r" b="b"/>
            <a:pathLst>
              <a:path h="278765">
                <a:moveTo>
                  <a:pt x="0" y="0"/>
                </a:moveTo>
                <a:lnTo>
                  <a:pt x="0" y="278650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549818" y="6321571"/>
            <a:ext cx="0" cy="300355"/>
          </a:xfrm>
          <a:custGeom>
            <a:avLst/>
            <a:gdLst/>
            <a:ahLst/>
            <a:cxnLst/>
            <a:rect l="l" t="t" r="r" b="b"/>
            <a:pathLst>
              <a:path h="300354">
                <a:moveTo>
                  <a:pt x="0" y="0"/>
                </a:moveTo>
                <a:lnTo>
                  <a:pt x="0" y="299967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593250" y="6300254"/>
            <a:ext cx="0" cy="321310"/>
          </a:xfrm>
          <a:custGeom>
            <a:avLst/>
            <a:gdLst/>
            <a:ahLst/>
            <a:cxnLst/>
            <a:rect l="l" t="t" r="r" b="b"/>
            <a:pathLst>
              <a:path h="321309">
                <a:moveTo>
                  <a:pt x="0" y="0"/>
                </a:moveTo>
                <a:lnTo>
                  <a:pt x="0" y="321285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637445" y="6277414"/>
            <a:ext cx="0" cy="344170"/>
          </a:xfrm>
          <a:custGeom>
            <a:avLst/>
            <a:gdLst/>
            <a:ahLst/>
            <a:cxnLst/>
            <a:rect l="l" t="t" r="r" b="b"/>
            <a:pathLst>
              <a:path h="344170">
                <a:moveTo>
                  <a:pt x="0" y="0"/>
                </a:moveTo>
                <a:lnTo>
                  <a:pt x="0" y="344125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681638" y="6262187"/>
            <a:ext cx="0" cy="359410"/>
          </a:xfrm>
          <a:custGeom>
            <a:avLst/>
            <a:gdLst/>
            <a:ahLst/>
            <a:cxnLst/>
            <a:rect l="l" t="t" r="r" b="b"/>
            <a:pathLst>
              <a:path h="359409">
                <a:moveTo>
                  <a:pt x="0" y="0"/>
                </a:moveTo>
                <a:lnTo>
                  <a:pt x="0" y="359352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725833" y="6242392"/>
            <a:ext cx="0" cy="379730"/>
          </a:xfrm>
          <a:custGeom>
            <a:avLst/>
            <a:gdLst/>
            <a:ahLst/>
            <a:cxnLst/>
            <a:rect l="l" t="t" r="r" b="b"/>
            <a:pathLst>
              <a:path h="379729">
                <a:moveTo>
                  <a:pt x="0" y="0"/>
                </a:moveTo>
                <a:lnTo>
                  <a:pt x="0" y="379147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69264" y="6228688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851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813459" y="6219552"/>
            <a:ext cx="0" cy="402590"/>
          </a:xfrm>
          <a:custGeom>
            <a:avLst/>
            <a:gdLst/>
            <a:ahLst/>
            <a:cxnLst/>
            <a:rect l="l" t="t" r="r" b="b"/>
            <a:pathLst>
              <a:path h="402590">
                <a:moveTo>
                  <a:pt x="0" y="0"/>
                </a:moveTo>
                <a:lnTo>
                  <a:pt x="0" y="401987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857652" y="6211939"/>
            <a:ext cx="0" cy="410209"/>
          </a:xfrm>
          <a:custGeom>
            <a:avLst/>
            <a:gdLst/>
            <a:ahLst/>
            <a:cxnLst/>
            <a:rect l="l" t="t" r="r" b="b"/>
            <a:pathLst>
              <a:path h="410209">
                <a:moveTo>
                  <a:pt x="0" y="0"/>
                </a:moveTo>
                <a:lnTo>
                  <a:pt x="0" y="409600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901085" y="6202802"/>
            <a:ext cx="0" cy="419100"/>
          </a:xfrm>
          <a:custGeom>
            <a:avLst/>
            <a:gdLst/>
            <a:ahLst/>
            <a:cxnLst/>
            <a:rect l="l" t="t" r="r" b="b"/>
            <a:pathLst>
              <a:path h="419100">
                <a:moveTo>
                  <a:pt x="0" y="0"/>
                </a:moveTo>
                <a:lnTo>
                  <a:pt x="0" y="418737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945278" y="6195189"/>
            <a:ext cx="0" cy="426720"/>
          </a:xfrm>
          <a:custGeom>
            <a:avLst/>
            <a:gdLst/>
            <a:ahLst/>
            <a:cxnLst/>
            <a:rect l="l" t="t" r="r" b="b"/>
            <a:pathLst>
              <a:path h="426720">
                <a:moveTo>
                  <a:pt x="0" y="0"/>
                </a:moveTo>
                <a:lnTo>
                  <a:pt x="0" y="426350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989473" y="6189098"/>
            <a:ext cx="0" cy="432434"/>
          </a:xfrm>
          <a:custGeom>
            <a:avLst/>
            <a:gdLst/>
            <a:ahLst/>
            <a:cxnLst/>
            <a:rect l="l" t="t" r="r" b="b"/>
            <a:pathLst>
              <a:path h="432434">
                <a:moveTo>
                  <a:pt x="0" y="0"/>
                </a:moveTo>
                <a:lnTo>
                  <a:pt x="0" y="432441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33666" y="6184530"/>
            <a:ext cx="0" cy="437515"/>
          </a:xfrm>
          <a:custGeom>
            <a:avLst/>
            <a:gdLst/>
            <a:ahLst/>
            <a:cxnLst/>
            <a:rect l="l" t="t" r="r" b="b"/>
            <a:pathLst>
              <a:path h="437515">
                <a:moveTo>
                  <a:pt x="0" y="0"/>
                </a:moveTo>
                <a:lnTo>
                  <a:pt x="0" y="437009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077099" y="6181485"/>
            <a:ext cx="0" cy="440055"/>
          </a:xfrm>
          <a:custGeom>
            <a:avLst/>
            <a:gdLst/>
            <a:ahLst/>
            <a:cxnLst/>
            <a:rect l="l" t="t" r="r" b="b"/>
            <a:pathLst>
              <a:path h="440054">
                <a:moveTo>
                  <a:pt x="0" y="0"/>
                </a:moveTo>
                <a:lnTo>
                  <a:pt x="0" y="440054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121293" y="6178439"/>
            <a:ext cx="0" cy="443230"/>
          </a:xfrm>
          <a:custGeom>
            <a:avLst/>
            <a:gdLst/>
            <a:ahLst/>
            <a:cxnLst/>
            <a:rect l="l" t="t" r="r" b="b"/>
            <a:pathLst>
              <a:path h="443229">
                <a:moveTo>
                  <a:pt x="0" y="0"/>
                </a:moveTo>
                <a:lnTo>
                  <a:pt x="0" y="443099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165486" y="6172349"/>
            <a:ext cx="0" cy="449580"/>
          </a:xfrm>
          <a:custGeom>
            <a:avLst/>
            <a:gdLst/>
            <a:ahLst/>
            <a:cxnLst/>
            <a:rect l="l" t="t" r="r" b="b"/>
            <a:pathLst>
              <a:path h="449579">
                <a:moveTo>
                  <a:pt x="0" y="0"/>
                </a:moveTo>
                <a:lnTo>
                  <a:pt x="0" y="449190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208919" y="6181485"/>
            <a:ext cx="0" cy="440055"/>
          </a:xfrm>
          <a:custGeom>
            <a:avLst/>
            <a:gdLst/>
            <a:ahLst/>
            <a:cxnLst/>
            <a:rect l="l" t="t" r="r" b="b"/>
            <a:pathLst>
              <a:path h="440054">
                <a:moveTo>
                  <a:pt x="0" y="0"/>
                </a:moveTo>
                <a:lnTo>
                  <a:pt x="0" y="440054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253112" y="6173871"/>
            <a:ext cx="0" cy="447675"/>
          </a:xfrm>
          <a:custGeom>
            <a:avLst/>
            <a:gdLst/>
            <a:ahLst/>
            <a:cxnLst/>
            <a:rect l="l" t="t" r="r" b="b"/>
            <a:pathLst>
              <a:path h="447675">
                <a:moveTo>
                  <a:pt x="0" y="0"/>
                </a:moveTo>
                <a:lnTo>
                  <a:pt x="0" y="447667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297307" y="6167781"/>
            <a:ext cx="0" cy="454025"/>
          </a:xfrm>
          <a:custGeom>
            <a:avLst/>
            <a:gdLst/>
            <a:ahLst/>
            <a:cxnLst/>
            <a:rect l="l" t="t" r="r" b="b"/>
            <a:pathLst>
              <a:path h="454025">
                <a:moveTo>
                  <a:pt x="0" y="0"/>
                </a:moveTo>
                <a:lnTo>
                  <a:pt x="0" y="453758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341500" y="6161690"/>
            <a:ext cx="0" cy="460375"/>
          </a:xfrm>
          <a:custGeom>
            <a:avLst/>
            <a:gdLst/>
            <a:ahLst/>
            <a:cxnLst/>
            <a:rect l="l" t="t" r="r" b="b"/>
            <a:pathLst>
              <a:path h="460375">
                <a:moveTo>
                  <a:pt x="0" y="0"/>
                </a:moveTo>
                <a:lnTo>
                  <a:pt x="0" y="459849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384933" y="6155599"/>
            <a:ext cx="0" cy="466090"/>
          </a:xfrm>
          <a:custGeom>
            <a:avLst/>
            <a:gdLst/>
            <a:ahLst/>
            <a:cxnLst/>
            <a:rect l="l" t="t" r="r" b="b"/>
            <a:pathLst>
              <a:path h="466090">
                <a:moveTo>
                  <a:pt x="0" y="0"/>
                </a:moveTo>
                <a:lnTo>
                  <a:pt x="0" y="465940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429126" y="6151031"/>
            <a:ext cx="0" cy="470534"/>
          </a:xfrm>
          <a:custGeom>
            <a:avLst/>
            <a:gdLst/>
            <a:ahLst/>
            <a:cxnLst/>
            <a:rect l="l" t="t" r="r" b="b"/>
            <a:pathLst>
              <a:path h="470534">
                <a:moveTo>
                  <a:pt x="0" y="0"/>
                </a:moveTo>
                <a:lnTo>
                  <a:pt x="0" y="470508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473321" y="6144941"/>
            <a:ext cx="0" cy="476884"/>
          </a:xfrm>
          <a:custGeom>
            <a:avLst/>
            <a:gdLst/>
            <a:ahLst/>
            <a:cxnLst/>
            <a:rect l="l" t="t" r="r" b="b"/>
            <a:pathLst>
              <a:path h="476884">
                <a:moveTo>
                  <a:pt x="0" y="0"/>
                </a:moveTo>
                <a:lnTo>
                  <a:pt x="0" y="476598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516752" y="6138850"/>
            <a:ext cx="0" cy="483234"/>
          </a:xfrm>
          <a:custGeom>
            <a:avLst/>
            <a:gdLst/>
            <a:ahLst/>
            <a:cxnLst/>
            <a:rect l="l" t="t" r="r" b="b"/>
            <a:pathLst>
              <a:path h="483234">
                <a:moveTo>
                  <a:pt x="0" y="0"/>
                </a:moveTo>
                <a:lnTo>
                  <a:pt x="0" y="482689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560947" y="6132759"/>
            <a:ext cx="0" cy="488950"/>
          </a:xfrm>
          <a:custGeom>
            <a:avLst/>
            <a:gdLst/>
            <a:ahLst/>
            <a:cxnLst/>
            <a:rect l="l" t="t" r="r" b="b"/>
            <a:pathLst>
              <a:path h="488950">
                <a:moveTo>
                  <a:pt x="0" y="0"/>
                </a:moveTo>
                <a:lnTo>
                  <a:pt x="0" y="488780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605141" y="6126668"/>
            <a:ext cx="0" cy="495300"/>
          </a:xfrm>
          <a:custGeom>
            <a:avLst/>
            <a:gdLst/>
            <a:ahLst/>
            <a:cxnLst/>
            <a:rect l="l" t="t" r="r" b="b"/>
            <a:pathLst>
              <a:path h="495300">
                <a:moveTo>
                  <a:pt x="0" y="0"/>
                </a:moveTo>
                <a:lnTo>
                  <a:pt x="0" y="494871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649335" y="6122100"/>
            <a:ext cx="0" cy="499745"/>
          </a:xfrm>
          <a:custGeom>
            <a:avLst/>
            <a:gdLst/>
            <a:ahLst/>
            <a:cxnLst/>
            <a:rect l="l" t="t" r="r" b="b"/>
            <a:pathLst>
              <a:path h="499745">
                <a:moveTo>
                  <a:pt x="0" y="0"/>
                </a:moveTo>
                <a:lnTo>
                  <a:pt x="0" y="499439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692767" y="6116010"/>
            <a:ext cx="0" cy="506095"/>
          </a:xfrm>
          <a:custGeom>
            <a:avLst/>
            <a:gdLst/>
            <a:ahLst/>
            <a:cxnLst/>
            <a:rect l="l" t="t" r="r" b="b"/>
            <a:pathLst>
              <a:path h="506095">
                <a:moveTo>
                  <a:pt x="0" y="0"/>
                </a:moveTo>
                <a:lnTo>
                  <a:pt x="0" y="505529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736960" y="6109919"/>
            <a:ext cx="0" cy="511809"/>
          </a:xfrm>
          <a:custGeom>
            <a:avLst/>
            <a:gdLst/>
            <a:ahLst/>
            <a:cxnLst/>
            <a:rect l="l" t="t" r="r" b="b"/>
            <a:pathLst>
              <a:path h="511809">
                <a:moveTo>
                  <a:pt x="0" y="0"/>
                </a:moveTo>
                <a:lnTo>
                  <a:pt x="0" y="511620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781155" y="6103828"/>
            <a:ext cx="0" cy="518159"/>
          </a:xfrm>
          <a:custGeom>
            <a:avLst/>
            <a:gdLst/>
            <a:ahLst/>
            <a:cxnLst/>
            <a:rect l="l" t="t" r="r" b="b"/>
            <a:pathLst>
              <a:path h="518159">
                <a:moveTo>
                  <a:pt x="0" y="0"/>
                </a:moveTo>
                <a:lnTo>
                  <a:pt x="0" y="517711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824586" y="6099260"/>
            <a:ext cx="0" cy="522605"/>
          </a:xfrm>
          <a:custGeom>
            <a:avLst/>
            <a:gdLst/>
            <a:ahLst/>
            <a:cxnLst/>
            <a:rect l="l" t="t" r="r" b="b"/>
            <a:pathLst>
              <a:path h="522604">
                <a:moveTo>
                  <a:pt x="0" y="0"/>
                </a:moveTo>
                <a:lnTo>
                  <a:pt x="0" y="522279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868781" y="6093169"/>
            <a:ext cx="0" cy="528955"/>
          </a:xfrm>
          <a:custGeom>
            <a:avLst/>
            <a:gdLst/>
            <a:ahLst/>
            <a:cxnLst/>
            <a:rect l="l" t="t" r="r" b="b"/>
            <a:pathLst>
              <a:path h="528954">
                <a:moveTo>
                  <a:pt x="0" y="0"/>
                </a:moveTo>
                <a:lnTo>
                  <a:pt x="0" y="528369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912974" y="6087079"/>
            <a:ext cx="0" cy="534670"/>
          </a:xfrm>
          <a:custGeom>
            <a:avLst/>
            <a:gdLst/>
            <a:ahLst/>
            <a:cxnLst/>
            <a:rect l="l" t="t" r="r" b="b"/>
            <a:pathLst>
              <a:path h="534670">
                <a:moveTo>
                  <a:pt x="0" y="0"/>
                </a:moveTo>
                <a:lnTo>
                  <a:pt x="0" y="534460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957169" y="6080988"/>
            <a:ext cx="0" cy="541020"/>
          </a:xfrm>
          <a:custGeom>
            <a:avLst/>
            <a:gdLst/>
            <a:ahLst/>
            <a:cxnLst/>
            <a:rect l="l" t="t" r="r" b="b"/>
            <a:pathLst>
              <a:path h="541020">
                <a:moveTo>
                  <a:pt x="0" y="0"/>
                </a:moveTo>
                <a:lnTo>
                  <a:pt x="0" y="540551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000600" y="6074897"/>
            <a:ext cx="0" cy="546735"/>
          </a:xfrm>
          <a:custGeom>
            <a:avLst/>
            <a:gdLst/>
            <a:ahLst/>
            <a:cxnLst/>
            <a:rect l="l" t="t" r="r" b="b"/>
            <a:pathLst>
              <a:path h="546734">
                <a:moveTo>
                  <a:pt x="0" y="0"/>
                </a:moveTo>
                <a:lnTo>
                  <a:pt x="0" y="546642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044795" y="6068807"/>
            <a:ext cx="0" cy="553085"/>
          </a:xfrm>
          <a:custGeom>
            <a:avLst/>
            <a:gdLst/>
            <a:ahLst/>
            <a:cxnLst/>
            <a:rect l="l" t="t" r="r" b="b"/>
            <a:pathLst>
              <a:path h="553084">
                <a:moveTo>
                  <a:pt x="0" y="0"/>
                </a:moveTo>
                <a:lnTo>
                  <a:pt x="0" y="552732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088988" y="6062716"/>
            <a:ext cx="0" cy="559435"/>
          </a:xfrm>
          <a:custGeom>
            <a:avLst/>
            <a:gdLst/>
            <a:ahLst/>
            <a:cxnLst/>
            <a:rect l="l" t="t" r="r" b="b"/>
            <a:pathLst>
              <a:path h="559434">
                <a:moveTo>
                  <a:pt x="0" y="0"/>
                </a:moveTo>
                <a:lnTo>
                  <a:pt x="0" y="558823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132421" y="6056625"/>
            <a:ext cx="0" cy="565150"/>
          </a:xfrm>
          <a:custGeom>
            <a:avLst/>
            <a:gdLst/>
            <a:ahLst/>
            <a:cxnLst/>
            <a:rect l="l" t="t" r="r" b="b"/>
            <a:pathLst>
              <a:path h="565150">
                <a:moveTo>
                  <a:pt x="0" y="0"/>
                </a:moveTo>
                <a:lnTo>
                  <a:pt x="0" y="564914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176615" y="6050534"/>
            <a:ext cx="0" cy="571500"/>
          </a:xfrm>
          <a:custGeom>
            <a:avLst/>
            <a:gdLst/>
            <a:ahLst/>
            <a:cxnLst/>
            <a:rect l="l" t="t" r="r" b="b"/>
            <a:pathLst>
              <a:path h="571500">
                <a:moveTo>
                  <a:pt x="0" y="0"/>
                </a:moveTo>
                <a:lnTo>
                  <a:pt x="0" y="571005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220809" y="6042921"/>
            <a:ext cx="0" cy="579120"/>
          </a:xfrm>
          <a:custGeom>
            <a:avLst/>
            <a:gdLst/>
            <a:ahLst/>
            <a:cxnLst/>
            <a:rect l="l" t="t" r="r" b="b"/>
            <a:pathLst>
              <a:path h="579120">
                <a:moveTo>
                  <a:pt x="0" y="0"/>
                </a:moveTo>
                <a:lnTo>
                  <a:pt x="0" y="578618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265003" y="6036830"/>
            <a:ext cx="0" cy="584835"/>
          </a:xfrm>
          <a:custGeom>
            <a:avLst/>
            <a:gdLst/>
            <a:ahLst/>
            <a:cxnLst/>
            <a:rect l="l" t="t" r="r" b="b"/>
            <a:pathLst>
              <a:path h="584834">
                <a:moveTo>
                  <a:pt x="0" y="0"/>
                </a:moveTo>
                <a:lnTo>
                  <a:pt x="0" y="584709"/>
                </a:lnTo>
              </a:path>
            </a:pathLst>
          </a:custGeom>
          <a:ln w="1828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308434" y="6030740"/>
            <a:ext cx="0" cy="591185"/>
          </a:xfrm>
          <a:custGeom>
            <a:avLst/>
            <a:gdLst/>
            <a:ahLst/>
            <a:cxnLst/>
            <a:rect l="l" t="t" r="r" b="b"/>
            <a:pathLst>
              <a:path h="591184">
                <a:moveTo>
                  <a:pt x="0" y="0"/>
                </a:moveTo>
                <a:lnTo>
                  <a:pt x="0" y="590799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352629" y="6024649"/>
            <a:ext cx="0" cy="596900"/>
          </a:xfrm>
          <a:custGeom>
            <a:avLst/>
            <a:gdLst/>
            <a:ahLst/>
            <a:cxnLst/>
            <a:rect l="l" t="t" r="r" b="b"/>
            <a:pathLst>
              <a:path h="596900">
                <a:moveTo>
                  <a:pt x="0" y="0"/>
                </a:moveTo>
                <a:lnTo>
                  <a:pt x="0" y="596890"/>
                </a:lnTo>
              </a:path>
            </a:pathLst>
          </a:custGeom>
          <a:ln w="16763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585932" y="6225642"/>
            <a:ext cx="0" cy="193675"/>
          </a:xfrm>
          <a:custGeom>
            <a:avLst/>
            <a:gdLst/>
            <a:ahLst/>
            <a:cxnLst/>
            <a:rect l="l" t="t" r="r" b="b"/>
            <a:pathLst>
              <a:path h="193675">
                <a:moveTo>
                  <a:pt x="0" y="0"/>
                </a:moveTo>
                <a:lnTo>
                  <a:pt x="0" y="193380"/>
                </a:lnTo>
              </a:path>
            </a:pathLst>
          </a:custGeom>
          <a:ln w="914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625554" y="6204325"/>
            <a:ext cx="0" cy="207645"/>
          </a:xfrm>
          <a:custGeom>
            <a:avLst/>
            <a:gdLst/>
            <a:ahLst/>
            <a:cxnLst/>
            <a:rect l="l" t="t" r="r" b="b"/>
            <a:pathLst>
              <a:path h="207645">
                <a:moveTo>
                  <a:pt x="0" y="0"/>
                </a:moveTo>
                <a:lnTo>
                  <a:pt x="0" y="207084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669748" y="6173871"/>
            <a:ext cx="0" cy="224154"/>
          </a:xfrm>
          <a:custGeom>
            <a:avLst/>
            <a:gdLst/>
            <a:ahLst/>
            <a:cxnLst/>
            <a:rect l="l" t="t" r="r" b="b"/>
            <a:pathLst>
              <a:path h="224154">
                <a:moveTo>
                  <a:pt x="0" y="0"/>
                </a:moveTo>
                <a:lnTo>
                  <a:pt x="0" y="223833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713942" y="6131236"/>
            <a:ext cx="0" cy="243840"/>
          </a:xfrm>
          <a:custGeom>
            <a:avLst/>
            <a:gdLst/>
            <a:ahLst/>
            <a:cxnLst/>
            <a:rect l="l" t="t" r="r" b="b"/>
            <a:pathLst>
              <a:path h="243839">
                <a:moveTo>
                  <a:pt x="0" y="0"/>
                </a:moveTo>
                <a:lnTo>
                  <a:pt x="0" y="243628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758136" y="6102305"/>
            <a:ext cx="0" cy="254635"/>
          </a:xfrm>
          <a:custGeom>
            <a:avLst/>
            <a:gdLst/>
            <a:ahLst/>
            <a:cxnLst/>
            <a:rect l="l" t="t" r="r" b="b"/>
            <a:pathLst>
              <a:path h="254635">
                <a:moveTo>
                  <a:pt x="0" y="0"/>
                </a:moveTo>
                <a:lnTo>
                  <a:pt x="0" y="254287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801568" y="6084033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423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845762" y="6067284"/>
            <a:ext cx="0" cy="274320"/>
          </a:xfrm>
          <a:custGeom>
            <a:avLst/>
            <a:gdLst/>
            <a:ahLst/>
            <a:cxnLst/>
            <a:rect l="l" t="t" r="r" b="b"/>
            <a:pathLst>
              <a:path h="274320">
                <a:moveTo>
                  <a:pt x="0" y="0"/>
                </a:moveTo>
                <a:lnTo>
                  <a:pt x="0" y="274082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889956" y="6056625"/>
            <a:ext cx="0" cy="281940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695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933388" y="6032262"/>
            <a:ext cx="0" cy="294005"/>
          </a:xfrm>
          <a:custGeom>
            <a:avLst/>
            <a:gdLst/>
            <a:ahLst/>
            <a:cxnLst/>
            <a:rect l="l" t="t" r="r" b="b"/>
            <a:pathLst>
              <a:path h="294004">
                <a:moveTo>
                  <a:pt x="0" y="0"/>
                </a:moveTo>
                <a:lnTo>
                  <a:pt x="0" y="293877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977582" y="5989627"/>
            <a:ext cx="0" cy="309245"/>
          </a:xfrm>
          <a:custGeom>
            <a:avLst/>
            <a:gdLst/>
            <a:ahLst/>
            <a:cxnLst/>
            <a:rect l="l" t="t" r="r" b="b"/>
            <a:pathLst>
              <a:path h="309245">
                <a:moveTo>
                  <a:pt x="0" y="0"/>
                </a:moveTo>
                <a:lnTo>
                  <a:pt x="0" y="309104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021776" y="5962219"/>
            <a:ext cx="0" cy="321310"/>
          </a:xfrm>
          <a:custGeom>
            <a:avLst/>
            <a:gdLst/>
            <a:ahLst/>
            <a:cxnLst/>
            <a:rect l="l" t="t" r="r" b="b"/>
            <a:pathLst>
              <a:path h="321310">
                <a:moveTo>
                  <a:pt x="0" y="0"/>
                </a:moveTo>
                <a:lnTo>
                  <a:pt x="0" y="321285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065970" y="5931765"/>
            <a:ext cx="0" cy="335280"/>
          </a:xfrm>
          <a:custGeom>
            <a:avLst/>
            <a:gdLst/>
            <a:ahLst/>
            <a:cxnLst/>
            <a:rect l="l" t="t" r="r" b="b"/>
            <a:pathLst>
              <a:path h="335279">
                <a:moveTo>
                  <a:pt x="0" y="0"/>
                </a:moveTo>
                <a:lnTo>
                  <a:pt x="0" y="334989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109403" y="5901312"/>
            <a:ext cx="0" cy="358140"/>
          </a:xfrm>
          <a:custGeom>
            <a:avLst/>
            <a:gdLst/>
            <a:ahLst/>
            <a:cxnLst/>
            <a:rect l="l" t="t" r="r" b="b"/>
            <a:pathLst>
              <a:path h="358139">
                <a:moveTo>
                  <a:pt x="0" y="0"/>
                </a:moveTo>
                <a:lnTo>
                  <a:pt x="0" y="357829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153597" y="5872381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670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197790" y="5837359"/>
            <a:ext cx="0" cy="405130"/>
          </a:xfrm>
          <a:custGeom>
            <a:avLst/>
            <a:gdLst/>
            <a:ahLst/>
            <a:cxnLst/>
            <a:rect l="l" t="t" r="r" b="b"/>
            <a:pathLst>
              <a:path h="405129">
                <a:moveTo>
                  <a:pt x="0" y="0"/>
                </a:moveTo>
                <a:lnTo>
                  <a:pt x="0" y="405032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241984" y="5797770"/>
            <a:ext cx="0" cy="431165"/>
          </a:xfrm>
          <a:custGeom>
            <a:avLst/>
            <a:gdLst/>
            <a:ahLst/>
            <a:cxnLst/>
            <a:rect l="l" t="t" r="r" b="b"/>
            <a:pathLst>
              <a:path h="431164">
                <a:moveTo>
                  <a:pt x="0" y="0"/>
                </a:moveTo>
                <a:lnTo>
                  <a:pt x="0" y="430918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285416" y="5887608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283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329611" y="5969832"/>
            <a:ext cx="0" cy="350520"/>
          </a:xfrm>
          <a:custGeom>
            <a:avLst/>
            <a:gdLst/>
            <a:ahLst/>
            <a:cxnLst/>
            <a:rect l="l" t="t" r="r" b="b"/>
            <a:pathLst>
              <a:path h="350520">
                <a:moveTo>
                  <a:pt x="0" y="0"/>
                </a:moveTo>
                <a:lnTo>
                  <a:pt x="0" y="350216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373804" y="6035307"/>
            <a:ext cx="0" cy="318770"/>
          </a:xfrm>
          <a:custGeom>
            <a:avLst/>
            <a:gdLst/>
            <a:ahLst/>
            <a:cxnLst/>
            <a:rect l="l" t="t" r="r" b="b"/>
            <a:pathLst>
              <a:path h="318770">
                <a:moveTo>
                  <a:pt x="0" y="0"/>
                </a:moveTo>
                <a:lnTo>
                  <a:pt x="0" y="318240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417237" y="6087079"/>
            <a:ext cx="0" cy="289560"/>
          </a:xfrm>
          <a:custGeom>
            <a:avLst/>
            <a:gdLst/>
            <a:ahLst/>
            <a:cxnLst/>
            <a:rect l="l" t="t" r="r" b="b"/>
            <a:pathLst>
              <a:path h="289560">
                <a:moveTo>
                  <a:pt x="0" y="0"/>
                </a:moveTo>
                <a:lnTo>
                  <a:pt x="0" y="289309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461430" y="6058148"/>
            <a:ext cx="0" cy="303530"/>
          </a:xfrm>
          <a:custGeom>
            <a:avLst/>
            <a:gdLst/>
            <a:ahLst/>
            <a:cxnLst/>
            <a:rect l="l" t="t" r="r" b="b"/>
            <a:pathLst>
              <a:path h="303529">
                <a:moveTo>
                  <a:pt x="0" y="0"/>
                </a:moveTo>
                <a:lnTo>
                  <a:pt x="0" y="303013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505624" y="6024649"/>
            <a:ext cx="0" cy="318770"/>
          </a:xfrm>
          <a:custGeom>
            <a:avLst/>
            <a:gdLst/>
            <a:ahLst/>
            <a:cxnLst/>
            <a:rect l="l" t="t" r="r" b="b"/>
            <a:pathLst>
              <a:path h="318770">
                <a:moveTo>
                  <a:pt x="0" y="0"/>
                </a:moveTo>
                <a:lnTo>
                  <a:pt x="0" y="318240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549818" y="5988105"/>
            <a:ext cx="0" cy="334010"/>
          </a:xfrm>
          <a:custGeom>
            <a:avLst/>
            <a:gdLst/>
            <a:ahLst/>
            <a:cxnLst/>
            <a:rect l="l" t="t" r="r" b="b"/>
            <a:pathLst>
              <a:path h="334010">
                <a:moveTo>
                  <a:pt x="0" y="0"/>
                </a:moveTo>
                <a:lnTo>
                  <a:pt x="0" y="333466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593250" y="5950037"/>
            <a:ext cx="0" cy="350520"/>
          </a:xfrm>
          <a:custGeom>
            <a:avLst/>
            <a:gdLst/>
            <a:ahLst/>
            <a:cxnLst/>
            <a:rect l="l" t="t" r="r" b="b"/>
            <a:pathLst>
              <a:path h="350520">
                <a:moveTo>
                  <a:pt x="0" y="0"/>
                </a:moveTo>
                <a:lnTo>
                  <a:pt x="0" y="350216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637445" y="5898266"/>
            <a:ext cx="0" cy="379730"/>
          </a:xfrm>
          <a:custGeom>
            <a:avLst/>
            <a:gdLst/>
            <a:ahLst/>
            <a:cxnLst/>
            <a:rect l="l" t="t" r="r" b="b"/>
            <a:pathLst>
              <a:path h="379729">
                <a:moveTo>
                  <a:pt x="0" y="0"/>
                </a:moveTo>
                <a:lnTo>
                  <a:pt x="0" y="379147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681638" y="5854108"/>
            <a:ext cx="0" cy="408305"/>
          </a:xfrm>
          <a:custGeom>
            <a:avLst/>
            <a:gdLst/>
            <a:ahLst/>
            <a:cxnLst/>
            <a:rect l="l" t="t" r="r" b="b"/>
            <a:pathLst>
              <a:path h="408304">
                <a:moveTo>
                  <a:pt x="0" y="0"/>
                </a:moveTo>
                <a:lnTo>
                  <a:pt x="0" y="408078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725833" y="5803860"/>
            <a:ext cx="0" cy="438784"/>
          </a:xfrm>
          <a:custGeom>
            <a:avLst/>
            <a:gdLst/>
            <a:ahLst/>
            <a:cxnLst/>
            <a:rect l="l" t="t" r="r" b="b"/>
            <a:pathLst>
              <a:path h="438785">
                <a:moveTo>
                  <a:pt x="0" y="0"/>
                </a:moveTo>
                <a:lnTo>
                  <a:pt x="0" y="438531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769264" y="5758180"/>
            <a:ext cx="0" cy="470534"/>
          </a:xfrm>
          <a:custGeom>
            <a:avLst/>
            <a:gdLst/>
            <a:ahLst/>
            <a:cxnLst/>
            <a:rect l="l" t="t" r="r" b="b"/>
            <a:pathLst>
              <a:path h="470535">
                <a:moveTo>
                  <a:pt x="0" y="0"/>
                </a:moveTo>
                <a:lnTo>
                  <a:pt x="0" y="470508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813459" y="5738385"/>
            <a:ext cx="0" cy="481330"/>
          </a:xfrm>
          <a:custGeom>
            <a:avLst/>
            <a:gdLst/>
            <a:ahLst/>
            <a:cxnLst/>
            <a:rect l="l" t="t" r="r" b="b"/>
            <a:pathLst>
              <a:path h="481329">
                <a:moveTo>
                  <a:pt x="0" y="0"/>
                </a:moveTo>
                <a:lnTo>
                  <a:pt x="0" y="481166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857652" y="5717068"/>
            <a:ext cx="0" cy="495300"/>
          </a:xfrm>
          <a:custGeom>
            <a:avLst/>
            <a:gdLst/>
            <a:ahLst/>
            <a:cxnLst/>
            <a:rect l="l" t="t" r="r" b="b"/>
            <a:pathLst>
              <a:path h="495300">
                <a:moveTo>
                  <a:pt x="0" y="0"/>
                </a:moveTo>
                <a:lnTo>
                  <a:pt x="0" y="494871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901085" y="5698795"/>
            <a:ext cx="0" cy="504190"/>
          </a:xfrm>
          <a:custGeom>
            <a:avLst/>
            <a:gdLst/>
            <a:ahLst/>
            <a:cxnLst/>
            <a:rect l="l" t="t" r="r" b="b"/>
            <a:pathLst>
              <a:path h="504189">
                <a:moveTo>
                  <a:pt x="0" y="0"/>
                </a:moveTo>
                <a:lnTo>
                  <a:pt x="0" y="504007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3945278" y="5679001"/>
            <a:ext cx="0" cy="516255"/>
          </a:xfrm>
          <a:custGeom>
            <a:avLst/>
            <a:gdLst/>
            <a:ahLst/>
            <a:cxnLst/>
            <a:rect l="l" t="t" r="r" b="b"/>
            <a:pathLst>
              <a:path h="516254">
                <a:moveTo>
                  <a:pt x="0" y="0"/>
                </a:moveTo>
                <a:lnTo>
                  <a:pt x="0" y="516188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3989473" y="5668341"/>
            <a:ext cx="0" cy="521334"/>
          </a:xfrm>
          <a:custGeom>
            <a:avLst/>
            <a:gdLst/>
            <a:ahLst/>
            <a:cxnLst/>
            <a:rect l="l" t="t" r="r" b="b"/>
            <a:pathLst>
              <a:path h="521335">
                <a:moveTo>
                  <a:pt x="0" y="0"/>
                </a:moveTo>
                <a:lnTo>
                  <a:pt x="0" y="520756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033666" y="5660728"/>
            <a:ext cx="0" cy="523875"/>
          </a:xfrm>
          <a:custGeom>
            <a:avLst/>
            <a:gdLst/>
            <a:ahLst/>
            <a:cxnLst/>
            <a:rect l="l" t="t" r="r" b="b"/>
            <a:pathLst>
              <a:path h="523875">
                <a:moveTo>
                  <a:pt x="0" y="0"/>
                </a:moveTo>
                <a:lnTo>
                  <a:pt x="0" y="523801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077099" y="5653115"/>
            <a:ext cx="0" cy="528955"/>
          </a:xfrm>
          <a:custGeom>
            <a:avLst/>
            <a:gdLst/>
            <a:ahLst/>
            <a:cxnLst/>
            <a:rect l="l" t="t" r="r" b="b"/>
            <a:pathLst>
              <a:path h="528954">
                <a:moveTo>
                  <a:pt x="0" y="0"/>
                </a:moveTo>
                <a:lnTo>
                  <a:pt x="0" y="528369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121293" y="5647024"/>
            <a:ext cx="0" cy="531495"/>
          </a:xfrm>
          <a:custGeom>
            <a:avLst/>
            <a:gdLst/>
            <a:ahLst/>
            <a:cxnLst/>
            <a:rect l="l" t="t" r="r" b="b"/>
            <a:pathLst>
              <a:path h="531495">
                <a:moveTo>
                  <a:pt x="0" y="0"/>
                </a:moveTo>
                <a:lnTo>
                  <a:pt x="0" y="531415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165486" y="5634843"/>
            <a:ext cx="0" cy="537845"/>
          </a:xfrm>
          <a:custGeom>
            <a:avLst/>
            <a:gdLst/>
            <a:ahLst/>
            <a:cxnLst/>
            <a:rect l="l" t="t" r="r" b="b"/>
            <a:pathLst>
              <a:path h="537845">
                <a:moveTo>
                  <a:pt x="0" y="0"/>
                </a:moveTo>
                <a:lnTo>
                  <a:pt x="0" y="537506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208919" y="5642456"/>
            <a:ext cx="0" cy="539115"/>
          </a:xfrm>
          <a:custGeom>
            <a:avLst/>
            <a:gdLst/>
            <a:ahLst/>
            <a:cxnLst/>
            <a:rect l="l" t="t" r="r" b="b"/>
            <a:pathLst>
              <a:path h="539114">
                <a:moveTo>
                  <a:pt x="0" y="0"/>
                </a:moveTo>
                <a:lnTo>
                  <a:pt x="0" y="539028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253112" y="5628752"/>
            <a:ext cx="0" cy="545465"/>
          </a:xfrm>
          <a:custGeom>
            <a:avLst/>
            <a:gdLst/>
            <a:ahLst/>
            <a:cxnLst/>
            <a:rect l="l" t="t" r="r" b="b"/>
            <a:pathLst>
              <a:path h="545464">
                <a:moveTo>
                  <a:pt x="0" y="0"/>
                </a:moveTo>
                <a:lnTo>
                  <a:pt x="0" y="545119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297307" y="5615048"/>
            <a:ext cx="0" cy="553085"/>
          </a:xfrm>
          <a:custGeom>
            <a:avLst/>
            <a:gdLst/>
            <a:ahLst/>
            <a:cxnLst/>
            <a:rect l="l" t="t" r="r" b="b"/>
            <a:pathLst>
              <a:path h="553085">
                <a:moveTo>
                  <a:pt x="0" y="0"/>
                </a:moveTo>
                <a:lnTo>
                  <a:pt x="0" y="552732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341500" y="5604389"/>
            <a:ext cx="0" cy="557530"/>
          </a:xfrm>
          <a:custGeom>
            <a:avLst/>
            <a:gdLst/>
            <a:ahLst/>
            <a:cxnLst/>
            <a:rect l="l" t="t" r="r" b="b"/>
            <a:pathLst>
              <a:path h="557529">
                <a:moveTo>
                  <a:pt x="0" y="0"/>
                </a:moveTo>
                <a:lnTo>
                  <a:pt x="0" y="557300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384933" y="5592208"/>
            <a:ext cx="0" cy="563880"/>
          </a:xfrm>
          <a:custGeom>
            <a:avLst/>
            <a:gdLst/>
            <a:ahLst/>
            <a:cxnLst/>
            <a:rect l="l" t="t" r="r" b="b"/>
            <a:pathLst>
              <a:path h="563879">
                <a:moveTo>
                  <a:pt x="0" y="0"/>
                </a:moveTo>
                <a:lnTo>
                  <a:pt x="0" y="563391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429126" y="5580026"/>
            <a:ext cx="0" cy="571500"/>
          </a:xfrm>
          <a:custGeom>
            <a:avLst/>
            <a:gdLst/>
            <a:ahLst/>
            <a:cxnLst/>
            <a:rect l="l" t="t" r="r" b="b"/>
            <a:pathLst>
              <a:path h="571500">
                <a:moveTo>
                  <a:pt x="0" y="0"/>
                </a:moveTo>
                <a:lnTo>
                  <a:pt x="0" y="571005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473321" y="5567845"/>
            <a:ext cx="0" cy="577215"/>
          </a:xfrm>
          <a:custGeom>
            <a:avLst/>
            <a:gdLst/>
            <a:ahLst/>
            <a:cxnLst/>
            <a:rect l="l" t="t" r="r" b="b"/>
            <a:pathLst>
              <a:path h="577214">
                <a:moveTo>
                  <a:pt x="0" y="0"/>
                </a:moveTo>
                <a:lnTo>
                  <a:pt x="0" y="577095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516752" y="5555663"/>
            <a:ext cx="0" cy="583565"/>
          </a:xfrm>
          <a:custGeom>
            <a:avLst/>
            <a:gdLst/>
            <a:ahLst/>
            <a:cxnLst/>
            <a:rect l="l" t="t" r="r" b="b"/>
            <a:pathLst>
              <a:path h="583564">
                <a:moveTo>
                  <a:pt x="0" y="0"/>
                </a:moveTo>
                <a:lnTo>
                  <a:pt x="0" y="583186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560947" y="5545004"/>
            <a:ext cx="0" cy="588010"/>
          </a:xfrm>
          <a:custGeom>
            <a:avLst/>
            <a:gdLst/>
            <a:ahLst/>
            <a:cxnLst/>
            <a:rect l="l" t="t" r="r" b="b"/>
            <a:pathLst>
              <a:path h="588010">
                <a:moveTo>
                  <a:pt x="0" y="0"/>
                </a:moveTo>
                <a:lnTo>
                  <a:pt x="0" y="587754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605141" y="5532823"/>
            <a:ext cx="0" cy="594360"/>
          </a:xfrm>
          <a:custGeom>
            <a:avLst/>
            <a:gdLst/>
            <a:ahLst/>
            <a:cxnLst/>
            <a:rect l="l" t="t" r="r" b="b"/>
            <a:pathLst>
              <a:path h="594360">
                <a:moveTo>
                  <a:pt x="0" y="0"/>
                </a:moveTo>
                <a:lnTo>
                  <a:pt x="0" y="593845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649335" y="5520642"/>
            <a:ext cx="0" cy="601980"/>
          </a:xfrm>
          <a:custGeom>
            <a:avLst/>
            <a:gdLst/>
            <a:ahLst/>
            <a:cxnLst/>
            <a:rect l="l" t="t" r="r" b="b"/>
            <a:pathLst>
              <a:path h="601979">
                <a:moveTo>
                  <a:pt x="0" y="0"/>
                </a:moveTo>
                <a:lnTo>
                  <a:pt x="0" y="601458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692767" y="5506937"/>
            <a:ext cx="0" cy="609600"/>
          </a:xfrm>
          <a:custGeom>
            <a:avLst/>
            <a:gdLst/>
            <a:ahLst/>
            <a:cxnLst/>
            <a:rect l="l" t="t" r="r" b="b"/>
            <a:pathLst>
              <a:path h="609600">
                <a:moveTo>
                  <a:pt x="0" y="0"/>
                </a:moveTo>
                <a:lnTo>
                  <a:pt x="0" y="609072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736960" y="5494756"/>
            <a:ext cx="0" cy="615315"/>
          </a:xfrm>
          <a:custGeom>
            <a:avLst/>
            <a:gdLst/>
            <a:ahLst/>
            <a:cxnLst/>
            <a:rect l="l" t="t" r="r" b="b"/>
            <a:pathLst>
              <a:path h="615314">
                <a:moveTo>
                  <a:pt x="0" y="0"/>
                </a:moveTo>
                <a:lnTo>
                  <a:pt x="0" y="615162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781155" y="5482575"/>
            <a:ext cx="0" cy="621665"/>
          </a:xfrm>
          <a:custGeom>
            <a:avLst/>
            <a:gdLst/>
            <a:ahLst/>
            <a:cxnLst/>
            <a:rect l="l" t="t" r="r" b="b"/>
            <a:pathLst>
              <a:path h="621664">
                <a:moveTo>
                  <a:pt x="0" y="0"/>
                </a:moveTo>
                <a:lnTo>
                  <a:pt x="0" y="621253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824586" y="5468871"/>
            <a:ext cx="0" cy="630555"/>
          </a:xfrm>
          <a:custGeom>
            <a:avLst/>
            <a:gdLst/>
            <a:ahLst/>
            <a:cxnLst/>
            <a:rect l="l" t="t" r="r" b="b"/>
            <a:pathLst>
              <a:path h="630554">
                <a:moveTo>
                  <a:pt x="0" y="0"/>
                </a:moveTo>
                <a:lnTo>
                  <a:pt x="0" y="630389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868781" y="5456689"/>
            <a:ext cx="0" cy="636905"/>
          </a:xfrm>
          <a:custGeom>
            <a:avLst/>
            <a:gdLst/>
            <a:ahLst/>
            <a:cxnLst/>
            <a:rect l="l" t="t" r="r" b="b"/>
            <a:pathLst>
              <a:path h="636904">
                <a:moveTo>
                  <a:pt x="0" y="0"/>
                </a:moveTo>
                <a:lnTo>
                  <a:pt x="0" y="636480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912974" y="5442985"/>
            <a:ext cx="0" cy="644525"/>
          </a:xfrm>
          <a:custGeom>
            <a:avLst/>
            <a:gdLst/>
            <a:ahLst/>
            <a:cxnLst/>
            <a:rect l="l" t="t" r="r" b="b"/>
            <a:pathLst>
              <a:path h="644525">
                <a:moveTo>
                  <a:pt x="0" y="0"/>
                </a:moveTo>
                <a:lnTo>
                  <a:pt x="0" y="644093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957169" y="5429281"/>
            <a:ext cx="0" cy="652145"/>
          </a:xfrm>
          <a:custGeom>
            <a:avLst/>
            <a:gdLst/>
            <a:ahLst/>
            <a:cxnLst/>
            <a:rect l="l" t="t" r="r" b="b"/>
            <a:pathLst>
              <a:path h="652145">
                <a:moveTo>
                  <a:pt x="0" y="0"/>
                </a:moveTo>
                <a:lnTo>
                  <a:pt x="0" y="651707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5000600" y="5417099"/>
            <a:ext cx="0" cy="657860"/>
          </a:xfrm>
          <a:custGeom>
            <a:avLst/>
            <a:gdLst/>
            <a:ahLst/>
            <a:cxnLst/>
            <a:rect l="l" t="t" r="r" b="b"/>
            <a:pathLst>
              <a:path h="657860">
                <a:moveTo>
                  <a:pt x="0" y="0"/>
                </a:moveTo>
                <a:lnTo>
                  <a:pt x="0" y="657797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5044795" y="5401872"/>
            <a:ext cx="0" cy="667385"/>
          </a:xfrm>
          <a:custGeom>
            <a:avLst/>
            <a:gdLst/>
            <a:ahLst/>
            <a:cxnLst/>
            <a:rect l="l" t="t" r="r" b="b"/>
            <a:pathLst>
              <a:path h="667385">
                <a:moveTo>
                  <a:pt x="0" y="0"/>
                </a:moveTo>
                <a:lnTo>
                  <a:pt x="0" y="666933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088988" y="5388169"/>
            <a:ext cx="0" cy="675005"/>
          </a:xfrm>
          <a:custGeom>
            <a:avLst/>
            <a:gdLst/>
            <a:ahLst/>
            <a:cxnLst/>
            <a:rect l="l" t="t" r="r" b="b"/>
            <a:pathLst>
              <a:path h="675004">
                <a:moveTo>
                  <a:pt x="0" y="0"/>
                </a:moveTo>
                <a:lnTo>
                  <a:pt x="0" y="674547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132421" y="5374464"/>
            <a:ext cx="0" cy="682625"/>
          </a:xfrm>
          <a:custGeom>
            <a:avLst/>
            <a:gdLst/>
            <a:ahLst/>
            <a:cxnLst/>
            <a:rect l="l" t="t" r="r" b="b"/>
            <a:pathLst>
              <a:path h="682625">
                <a:moveTo>
                  <a:pt x="0" y="0"/>
                </a:moveTo>
                <a:lnTo>
                  <a:pt x="0" y="682160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176615" y="5359237"/>
            <a:ext cx="0" cy="691515"/>
          </a:xfrm>
          <a:custGeom>
            <a:avLst/>
            <a:gdLst/>
            <a:ahLst/>
            <a:cxnLst/>
            <a:rect l="l" t="t" r="r" b="b"/>
            <a:pathLst>
              <a:path h="691514">
                <a:moveTo>
                  <a:pt x="0" y="0"/>
                </a:moveTo>
                <a:lnTo>
                  <a:pt x="0" y="691296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5220809" y="5350102"/>
            <a:ext cx="0" cy="693420"/>
          </a:xfrm>
          <a:custGeom>
            <a:avLst/>
            <a:gdLst/>
            <a:ahLst/>
            <a:cxnLst/>
            <a:rect l="l" t="t" r="r" b="b"/>
            <a:pathLst>
              <a:path h="693420">
                <a:moveTo>
                  <a:pt x="0" y="0"/>
                </a:moveTo>
                <a:lnTo>
                  <a:pt x="0" y="692819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5265003" y="5339443"/>
            <a:ext cx="0" cy="697865"/>
          </a:xfrm>
          <a:custGeom>
            <a:avLst/>
            <a:gdLst/>
            <a:ahLst/>
            <a:cxnLst/>
            <a:rect l="l" t="t" r="r" b="b"/>
            <a:pathLst>
              <a:path h="697864">
                <a:moveTo>
                  <a:pt x="0" y="0"/>
                </a:moveTo>
                <a:lnTo>
                  <a:pt x="0" y="697387"/>
                </a:lnTo>
              </a:path>
            </a:pathLst>
          </a:custGeom>
          <a:ln w="1828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5308434" y="5330307"/>
            <a:ext cx="0" cy="701040"/>
          </a:xfrm>
          <a:custGeom>
            <a:avLst/>
            <a:gdLst/>
            <a:ahLst/>
            <a:cxnLst/>
            <a:rect l="l" t="t" r="r" b="b"/>
            <a:pathLst>
              <a:path h="701039">
                <a:moveTo>
                  <a:pt x="0" y="0"/>
                </a:moveTo>
                <a:lnTo>
                  <a:pt x="0" y="700432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5352629" y="5321170"/>
            <a:ext cx="0" cy="703580"/>
          </a:xfrm>
          <a:custGeom>
            <a:avLst/>
            <a:gdLst/>
            <a:ahLst/>
            <a:cxnLst/>
            <a:rect l="l" t="t" r="r" b="b"/>
            <a:pathLst>
              <a:path h="703579">
                <a:moveTo>
                  <a:pt x="0" y="0"/>
                </a:moveTo>
                <a:lnTo>
                  <a:pt x="0" y="703478"/>
                </a:lnTo>
              </a:path>
            </a:pathLst>
          </a:custGeom>
          <a:ln w="1676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2581360" y="6210416"/>
            <a:ext cx="9525" cy="0"/>
          </a:xfrm>
          <a:custGeom>
            <a:avLst/>
            <a:gdLst/>
            <a:ahLst/>
            <a:cxnLst/>
            <a:rect l="l" t="t" r="r" b="b"/>
            <a:pathLst>
              <a:path w="9525">
                <a:moveTo>
                  <a:pt x="0" y="0"/>
                </a:moveTo>
                <a:lnTo>
                  <a:pt x="9143" y="0"/>
                </a:lnTo>
              </a:path>
            </a:pathLst>
          </a:custGeom>
          <a:ln w="3045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2616411" y="6189098"/>
            <a:ext cx="18415" cy="0"/>
          </a:xfrm>
          <a:custGeom>
            <a:avLst/>
            <a:gdLst/>
            <a:ahLst/>
            <a:cxnLst/>
            <a:rect l="l" t="t" r="r" b="b"/>
            <a:pathLst>
              <a:path w="18414">
                <a:moveTo>
                  <a:pt x="0" y="0"/>
                </a:moveTo>
                <a:lnTo>
                  <a:pt x="18287" y="0"/>
                </a:lnTo>
              </a:path>
            </a:pathLst>
          </a:custGeom>
          <a:ln w="3045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2660605" y="6157122"/>
            <a:ext cx="18415" cy="0"/>
          </a:xfrm>
          <a:custGeom>
            <a:avLst/>
            <a:gdLst/>
            <a:ahLst/>
            <a:cxnLst/>
            <a:rect l="l" t="t" r="r" b="b"/>
            <a:pathLst>
              <a:path w="18414">
                <a:moveTo>
                  <a:pt x="0" y="0"/>
                </a:moveTo>
                <a:lnTo>
                  <a:pt x="18287" y="0"/>
                </a:lnTo>
              </a:path>
            </a:pathLst>
          </a:custGeom>
          <a:ln w="3349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2704799" y="6113726"/>
            <a:ext cx="18415" cy="0"/>
          </a:xfrm>
          <a:custGeom>
            <a:avLst/>
            <a:gdLst/>
            <a:ahLst/>
            <a:cxnLst/>
            <a:rect l="l" t="t" r="r" b="b"/>
            <a:pathLst>
              <a:path w="18414">
                <a:moveTo>
                  <a:pt x="0" y="0"/>
                </a:moveTo>
                <a:lnTo>
                  <a:pt x="18287" y="0"/>
                </a:lnTo>
              </a:path>
            </a:pathLst>
          </a:custGeom>
          <a:ln w="3502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2748993" y="6083272"/>
            <a:ext cx="18415" cy="0"/>
          </a:xfrm>
          <a:custGeom>
            <a:avLst/>
            <a:gdLst/>
            <a:ahLst/>
            <a:cxnLst/>
            <a:rect l="l" t="t" r="r" b="b"/>
            <a:pathLst>
              <a:path w="18414">
                <a:moveTo>
                  <a:pt x="0" y="0"/>
                </a:moveTo>
                <a:lnTo>
                  <a:pt x="18287" y="0"/>
                </a:lnTo>
              </a:path>
            </a:pathLst>
          </a:custGeom>
          <a:ln w="3806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2793187" y="6063477"/>
            <a:ext cx="17145" cy="0"/>
          </a:xfrm>
          <a:custGeom>
            <a:avLst/>
            <a:gdLst/>
            <a:ahLst/>
            <a:cxnLst/>
            <a:rect l="l" t="t" r="r" b="b"/>
            <a:pathLst>
              <a:path w="17144">
                <a:moveTo>
                  <a:pt x="0" y="0"/>
                </a:moveTo>
                <a:lnTo>
                  <a:pt x="16763" y="0"/>
                </a:lnTo>
              </a:path>
            </a:pathLst>
          </a:custGeom>
          <a:ln w="41112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837381" y="6045966"/>
            <a:ext cx="17145" cy="0"/>
          </a:xfrm>
          <a:custGeom>
            <a:avLst/>
            <a:gdLst/>
            <a:ahLst/>
            <a:cxnLst/>
            <a:rect l="l" t="t" r="r" b="b"/>
            <a:pathLst>
              <a:path w="17144">
                <a:moveTo>
                  <a:pt x="0" y="0"/>
                </a:moveTo>
                <a:lnTo>
                  <a:pt x="16763" y="0"/>
                </a:lnTo>
              </a:path>
            </a:pathLst>
          </a:custGeom>
          <a:ln w="4263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2881575" y="6033023"/>
            <a:ext cx="17145" cy="0"/>
          </a:xfrm>
          <a:custGeom>
            <a:avLst/>
            <a:gdLst/>
            <a:ahLst/>
            <a:cxnLst/>
            <a:rect l="l" t="t" r="r" b="b"/>
            <a:pathLst>
              <a:path w="17144">
                <a:moveTo>
                  <a:pt x="0" y="0"/>
                </a:moveTo>
                <a:lnTo>
                  <a:pt x="16763" y="0"/>
                </a:lnTo>
              </a:path>
            </a:pathLst>
          </a:custGeom>
          <a:ln w="472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2924245" y="6008661"/>
            <a:ext cx="18415" cy="0"/>
          </a:xfrm>
          <a:custGeom>
            <a:avLst/>
            <a:gdLst/>
            <a:ahLst/>
            <a:cxnLst/>
            <a:rect l="l" t="t" r="r" b="b"/>
            <a:pathLst>
              <a:path w="18414">
                <a:moveTo>
                  <a:pt x="0" y="0"/>
                </a:moveTo>
                <a:lnTo>
                  <a:pt x="18287" y="0"/>
                </a:lnTo>
              </a:path>
            </a:pathLst>
          </a:custGeom>
          <a:ln w="4720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2968439" y="5964503"/>
            <a:ext cx="18415" cy="0"/>
          </a:xfrm>
          <a:custGeom>
            <a:avLst/>
            <a:gdLst/>
            <a:ahLst/>
            <a:cxnLst/>
            <a:rect l="l" t="t" r="r" b="b"/>
            <a:pathLst>
              <a:path w="18414">
                <a:moveTo>
                  <a:pt x="0" y="0"/>
                </a:moveTo>
                <a:lnTo>
                  <a:pt x="18287" y="0"/>
                </a:lnTo>
              </a:path>
            </a:pathLst>
          </a:custGeom>
          <a:ln w="50248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3021776" y="5910448"/>
            <a:ext cx="0" cy="52069"/>
          </a:xfrm>
          <a:custGeom>
            <a:avLst/>
            <a:gdLst/>
            <a:ahLst/>
            <a:cxnLst/>
            <a:rect l="l" t="t" r="r" b="b"/>
            <a:pathLst>
              <a:path h="52070">
                <a:moveTo>
                  <a:pt x="0" y="0"/>
                </a:moveTo>
                <a:lnTo>
                  <a:pt x="0" y="51771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3065970" y="5878471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3293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3109403" y="5846495"/>
            <a:ext cx="0" cy="55244"/>
          </a:xfrm>
          <a:custGeom>
            <a:avLst/>
            <a:gdLst/>
            <a:ahLst/>
            <a:cxnLst/>
            <a:rect l="l" t="t" r="r" b="b"/>
            <a:pathLst>
              <a:path h="55245">
                <a:moveTo>
                  <a:pt x="0" y="0"/>
                </a:moveTo>
                <a:lnTo>
                  <a:pt x="0" y="54816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3153597" y="5816042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0"/>
                </a:moveTo>
                <a:lnTo>
                  <a:pt x="0" y="56339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3197790" y="5777975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384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3241984" y="5735340"/>
            <a:ext cx="0" cy="62865"/>
          </a:xfrm>
          <a:custGeom>
            <a:avLst/>
            <a:gdLst/>
            <a:ahLst/>
            <a:cxnLst/>
            <a:rect l="l" t="t" r="r" b="b"/>
            <a:pathLst>
              <a:path h="62864">
                <a:moveTo>
                  <a:pt x="0" y="0"/>
                </a:moveTo>
                <a:lnTo>
                  <a:pt x="0" y="62429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3285416" y="5826700"/>
            <a:ext cx="0" cy="60960"/>
          </a:xfrm>
          <a:custGeom>
            <a:avLst/>
            <a:gdLst/>
            <a:ahLst/>
            <a:cxnLst/>
            <a:rect l="l" t="t" r="r" b="b"/>
            <a:pathLst>
              <a:path h="60960">
                <a:moveTo>
                  <a:pt x="0" y="0"/>
                </a:moveTo>
                <a:lnTo>
                  <a:pt x="0" y="60907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3329611" y="5911970"/>
            <a:ext cx="0" cy="58419"/>
          </a:xfrm>
          <a:custGeom>
            <a:avLst/>
            <a:gdLst/>
            <a:ahLst/>
            <a:cxnLst/>
            <a:rect l="l" t="t" r="r" b="b"/>
            <a:pathLst>
              <a:path h="58420">
                <a:moveTo>
                  <a:pt x="0" y="0"/>
                </a:moveTo>
                <a:lnTo>
                  <a:pt x="0" y="57861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3373804" y="5980491"/>
            <a:ext cx="0" cy="55244"/>
          </a:xfrm>
          <a:custGeom>
            <a:avLst/>
            <a:gdLst/>
            <a:ahLst/>
            <a:cxnLst/>
            <a:rect l="l" t="t" r="r" b="b"/>
            <a:pathLst>
              <a:path h="55245">
                <a:moveTo>
                  <a:pt x="0" y="0"/>
                </a:moveTo>
                <a:lnTo>
                  <a:pt x="0" y="54816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3417237" y="6032262"/>
            <a:ext cx="0" cy="55244"/>
          </a:xfrm>
          <a:custGeom>
            <a:avLst/>
            <a:gdLst/>
            <a:ahLst/>
            <a:cxnLst/>
            <a:rect l="l" t="t" r="r" b="b"/>
            <a:pathLst>
              <a:path h="55245">
                <a:moveTo>
                  <a:pt x="0" y="0"/>
                </a:moveTo>
                <a:lnTo>
                  <a:pt x="0" y="54816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3461430" y="6000286"/>
            <a:ext cx="0" cy="58419"/>
          </a:xfrm>
          <a:custGeom>
            <a:avLst/>
            <a:gdLst/>
            <a:ahLst/>
            <a:cxnLst/>
            <a:rect l="l" t="t" r="r" b="b"/>
            <a:pathLst>
              <a:path h="58420">
                <a:moveTo>
                  <a:pt x="0" y="0"/>
                </a:moveTo>
                <a:lnTo>
                  <a:pt x="0" y="57861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3505624" y="5962219"/>
            <a:ext cx="0" cy="62865"/>
          </a:xfrm>
          <a:custGeom>
            <a:avLst/>
            <a:gdLst/>
            <a:ahLst/>
            <a:cxnLst/>
            <a:rect l="l" t="t" r="r" b="b"/>
            <a:pathLst>
              <a:path h="62864">
                <a:moveTo>
                  <a:pt x="0" y="0"/>
                </a:moveTo>
                <a:lnTo>
                  <a:pt x="0" y="62429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3549818" y="5921107"/>
            <a:ext cx="0" cy="67310"/>
          </a:xfrm>
          <a:custGeom>
            <a:avLst/>
            <a:gdLst/>
            <a:ahLst/>
            <a:cxnLst/>
            <a:rect l="l" t="t" r="r" b="b"/>
            <a:pathLst>
              <a:path h="67310">
                <a:moveTo>
                  <a:pt x="0" y="0"/>
                </a:moveTo>
                <a:lnTo>
                  <a:pt x="0" y="66997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3593250" y="5878472"/>
            <a:ext cx="0" cy="71755"/>
          </a:xfrm>
          <a:custGeom>
            <a:avLst/>
            <a:gdLst/>
            <a:ahLst/>
            <a:cxnLst/>
            <a:rect l="l" t="t" r="r" b="b"/>
            <a:pathLst>
              <a:path h="71754">
                <a:moveTo>
                  <a:pt x="0" y="0"/>
                </a:moveTo>
                <a:lnTo>
                  <a:pt x="0" y="71565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3637445" y="5823655"/>
            <a:ext cx="0" cy="74930"/>
          </a:xfrm>
          <a:custGeom>
            <a:avLst/>
            <a:gdLst/>
            <a:ahLst/>
            <a:cxnLst/>
            <a:rect l="l" t="t" r="r" b="b"/>
            <a:pathLst>
              <a:path h="74929">
                <a:moveTo>
                  <a:pt x="0" y="0"/>
                </a:moveTo>
                <a:lnTo>
                  <a:pt x="0" y="74611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3681638" y="5774929"/>
            <a:ext cx="0" cy="79375"/>
          </a:xfrm>
          <a:custGeom>
            <a:avLst/>
            <a:gdLst/>
            <a:ahLst/>
            <a:cxnLst/>
            <a:rect l="l" t="t" r="r" b="b"/>
            <a:pathLst>
              <a:path h="79375">
                <a:moveTo>
                  <a:pt x="0" y="0"/>
                </a:moveTo>
                <a:lnTo>
                  <a:pt x="0" y="79179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3725833" y="5718590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270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3769264" y="5668341"/>
            <a:ext cx="0" cy="90170"/>
          </a:xfrm>
          <a:custGeom>
            <a:avLst/>
            <a:gdLst/>
            <a:ahLst/>
            <a:cxnLst/>
            <a:rect l="l" t="t" r="r" b="b"/>
            <a:pathLst>
              <a:path h="90170">
                <a:moveTo>
                  <a:pt x="0" y="0"/>
                </a:moveTo>
                <a:lnTo>
                  <a:pt x="0" y="89838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3813459" y="5645501"/>
            <a:ext cx="0" cy="93345"/>
          </a:xfrm>
          <a:custGeom>
            <a:avLst/>
            <a:gdLst/>
            <a:ahLst/>
            <a:cxnLst/>
            <a:rect l="l" t="t" r="r" b="b"/>
            <a:pathLst>
              <a:path h="93345">
                <a:moveTo>
                  <a:pt x="0" y="0"/>
                </a:moveTo>
                <a:lnTo>
                  <a:pt x="0" y="92883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3857652" y="5622661"/>
            <a:ext cx="0" cy="94615"/>
          </a:xfrm>
          <a:custGeom>
            <a:avLst/>
            <a:gdLst/>
            <a:ahLst/>
            <a:cxnLst/>
            <a:rect l="l" t="t" r="r" b="b"/>
            <a:pathLst>
              <a:path h="94614">
                <a:moveTo>
                  <a:pt x="0" y="0"/>
                </a:moveTo>
                <a:lnTo>
                  <a:pt x="0" y="94406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3901085" y="5601344"/>
            <a:ext cx="0" cy="97790"/>
          </a:xfrm>
          <a:custGeom>
            <a:avLst/>
            <a:gdLst/>
            <a:ahLst/>
            <a:cxnLst/>
            <a:rect l="l" t="t" r="r" b="b"/>
            <a:pathLst>
              <a:path h="97789">
                <a:moveTo>
                  <a:pt x="0" y="0"/>
                </a:moveTo>
                <a:lnTo>
                  <a:pt x="0" y="97451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3945278" y="5578504"/>
            <a:ext cx="0" cy="100965"/>
          </a:xfrm>
          <a:custGeom>
            <a:avLst/>
            <a:gdLst/>
            <a:ahLst/>
            <a:cxnLst/>
            <a:rect l="l" t="t" r="r" b="b"/>
            <a:pathLst>
              <a:path h="100964">
                <a:moveTo>
                  <a:pt x="0" y="0"/>
                </a:moveTo>
                <a:lnTo>
                  <a:pt x="0" y="100496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3989473" y="5566322"/>
            <a:ext cx="0" cy="102235"/>
          </a:xfrm>
          <a:custGeom>
            <a:avLst/>
            <a:gdLst/>
            <a:ahLst/>
            <a:cxnLst/>
            <a:rect l="l" t="t" r="r" b="b"/>
            <a:pathLst>
              <a:path h="102235">
                <a:moveTo>
                  <a:pt x="0" y="0"/>
                </a:moveTo>
                <a:lnTo>
                  <a:pt x="0" y="102019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4033666" y="5557186"/>
            <a:ext cx="0" cy="104139"/>
          </a:xfrm>
          <a:custGeom>
            <a:avLst/>
            <a:gdLst/>
            <a:ahLst/>
            <a:cxnLst/>
            <a:rect l="l" t="t" r="r" b="b"/>
            <a:pathLst>
              <a:path h="104139">
                <a:moveTo>
                  <a:pt x="0" y="0"/>
                </a:moveTo>
                <a:lnTo>
                  <a:pt x="0" y="103542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4077098" y="5548050"/>
            <a:ext cx="0" cy="105410"/>
          </a:xfrm>
          <a:custGeom>
            <a:avLst/>
            <a:gdLst/>
            <a:ahLst/>
            <a:cxnLst/>
            <a:rect l="l" t="t" r="r" b="b"/>
            <a:pathLst>
              <a:path h="105410">
                <a:moveTo>
                  <a:pt x="0" y="0"/>
                </a:moveTo>
                <a:lnTo>
                  <a:pt x="0" y="105064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4121293" y="553891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110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4165486" y="5525210"/>
            <a:ext cx="0" cy="109855"/>
          </a:xfrm>
          <a:custGeom>
            <a:avLst/>
            <a:gdLst/>
            <a:ahLst/>
            <a:cxnLst/>
            <a:rect l="l" t="t" r="r" b="b"/>
            <a:pathLst>
              <a:path h="109854">
                <a:moveTo>
                  <a:pt x="0" y="0"/>
                </a:moveTo>
                <a:lnTo>
                  <a:pt x="0" y="109632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4208919" y="5531301"/>
            <a:ext cx="0" cy="111760"/>
          </a:xfrm>
          <a:custGeom>
            <a:avLst/>
            <a:gdLst/>
            <a:ahLst/>
            <a:cxnLst/>
            <a:rect l="l" t="t" r="r" b="b"/>
            <a:pathLst>
              <a:path h="111760">
                <a:moveTo>
                  <a:pt x="0" y="0"/>
                </a:moveTo>
                <a:lnTo>
                  <a:pt x="0" y="111155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4253112" y="5514551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201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4297307" y="5499324"/>
            <a:ext cx="0" cy="116205"/>
          </a:xfrm>
          <a:custGeom>
            <a:avLst/>
            <a:gdLst/>
            <a:ahLst/>
            <a:cxnLst/>
            <a:rect l="l" t="t" r="r" b="b"/>
            <a:pathLst>
              <a:path h="116204">
                <a:moveTo>
                  <a:pt x="0" y="0"/>
                </a:moveTo>
                <a:lnTo>
                  <a:pt x="0" y="115723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4341500" y="5485620"/>
            <a:ext cx="0" cy="119380"/>
          </a:xfrm>
          <a:custGeom>
            <a:avLst/>
            <a:gdLst/>
            <a:ahLst/>
            <a:cxnLst/>
            <a:rect l="l" t="t" r="r" b="b"/>
            <a:pathLst>
              <a:path h="119379">
                <a:moveTo>
                  <a:pt x="0" y="0"/>
                </a:moveTo>
                <a:lnTo>
                  <a:pt x="0" y="118769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4384933" y="5471916"/>
            <a:ext cx="0" cy="120650"/>
          </a:xfrm>
          <a:custGeom>
            <a:avLst/>
            <a:gdLst/>
            <a:ahLst/>
            <a:cxnLst/>
            <a:rect l="l" t="t" r="r" b="b"/>
            <a:pathLst>
              <a:path h="120650">
                <a:moveTo>
                  <a:pt x="0" y="0"/>
                </a:moveTo>
                <a:lnTo>
                  <a:pt x="0" y="120291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4429126" y="5458212"/>
            <a:ext cx="0" cy="121920"/>
          </a:xfrm>
          <a:custGeom>
            <a:avLst/>
            <a:gdLst/>
            <a:ahLst/>
            <a:cxnLst/>
            <a:rect l="l" t="t" r="r" b="b"/>
            <a:pathLst>
              <a:path h="121920">
                <a:moveTo>
                  <a:pt x="0" y="0"/>
                </a:moveTo>
                <a:lnTo>
                  <a:pt x="0" y="121814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4473321" y="5442985"/>
            <a:ext cx="0" cy="125095"/>
          </a:xfrm>
          <a:custGeom>
            <a:avLst/>
            <a:gdLst/>
            <a:ahLst/>
            <a:cxnLst/>
            <a:rect l="l" t="t" r="r" b="b"/>
            <a:pathLst>
              <a:path h="125095">
                <a:moveTo>
                  <a:pt x="0" y="0"/>
                </a:moveTo>
                <a:lnTo>
                  <a:pt x="0" y="124859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4516752" y="5429281"/>
            <a:ext cx="0" cy="127000"/>
          </a:xfrm>
          <a:custGeom>
            <a:avLst/>
            <a:gdLst/>
            <a:ahLst/>
            <a:cxnLst/>
            <a:rect l="l" t="t" r="r" b="b"/>
            <a:pathLst>
              <a:path h="127000">
                <a:moveTo>
                  <a:pt x="0" y="0"/>
                </a:moveTo>
                <a:lnTo>
                  <a:pt x="0" y="126382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4560947" y="5414054"/>
            <a:ext cx="0" cy="131445"/>
          </a:xfrm>
          <a:custGeom>
            <a:avLst/>
            <a:gdLst/>
            <a:ahLst/>
            <a:cxnLst/>
            <a:rect l="l" t="t" r="r" b="b"/>
            <a:pathLst>
              <a:path h="131445">
                <a:moveTo>
                  <a:pt x="0" y="0"/>
                </a:moveTo>
                <a:lnTo>
                  <a:pt x="0" y="130950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4605141" y="5400350"/>
            <a:ext cx="0" cy="132715"/>
          </a:xfrm>
          <a:custGeom>
            <a:avLst/>
            <a:gdLst/>
            <a:ahLst/>
            <a:cxnLst/>
            <a:rect l="l" t="t" r="r" b="b"/>
            <a:pathLst>
              <a:path h="132714">
                <a:moveTo>
                  <a:pt x="0" y="0"/>
                </a:moveTo>
                <a:lnTo>
                  <a:pt x="0" y="132473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4649335" y="5385123"/>
            <a:ext cx="0" cy="135890"/>
          </a:xfrm>
          <a:custGeom>
            <a:avLst/>
            <a:gdLst/>
            <a:ahLst/>
            <a:cxnLst/>
            <a:rect l="l" t="t" r="r" b="b"/>
            <a:pathLst>
              <a:path h="135889">
                <a:moveTo>
                  <a:pt x="0" y="0"/>
                </a:moveTo>
                <a:lnTo>
                  <a:pt x="0" y="135518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4692767" y="5371419"/>
            <a:ext cx="0" cy="135890"/>
          </a:xfrm>
          <a:custGeom>
            <a:avLst/>
            <a:gdLst/>
            <a:ahLst/>
            <a:cxnLst/>
            <a:rect l="l" t="t" r="r" b="b"/>
            <a:pathLst>
              <a:path h="135889">
                <a:moveTo>
                  <a:pt x="0" y="0"/>
                </a:moveTo>
                <a:lnTo>
                  <a:pt x="0" y="135518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4736960" y="5356192"/>
            <a:ext cx="0" cy="139065"/>
          </a:xfrm>
          <a:custGeom>
            <a:avLst/>
            <a:gdLst/>
            <a:ahLst/>
            <a:cxnLst/>
            <a:rect l="l" t="t" r="r" b="b"/>
            <a:pathLst>
              <a:path h="139064">
                <a:moveTo>
                  <a:pt x="0" y="0"/>
                </a:moveTo>
                <a:lnTo>
                  <a:pt x="0" y="138563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4781155" y="5340965"/>
            <a:ext cx="0" cy="141605"/>
          </a:xfrm>
          <a:custGeom>
            <a:avLst/>
            <a:gdLst/>
            <a:ahLst/>
            <a:cxnLst/>
            <a:rect l="l" t="t" r="r" b="b"/>
            <a:pathLst>
              <a:path h="141604">
                <a:moveTo>
                  <a:pt x="0" y="0"/>
                </a:moveTo>
                <a:lnTo>
                  <a:pt x="0" y="141609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4824586" y="5325739"/>
            <a:ext cx="0" cy="143510"/>
          </a:xfrm>
          <a:custGeom>
            <a:avLst/>
            <a:gdLst/>
            <a:ahLst/>
            <a:cxnLst/>
            <a:rect l="l" t="t" r="r" b="b"/>
            <a:pathLst>
              <a:path h="143510">
                <a:moveTo>
                  <a:pt x="0" y="0"/>
                </a:moveTo>
                <a:lnTo>
                  <a:pt x="0" y="143131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4868781" y="5310512"/>
            <a:ext cx="0" cy="146685"/>
          </a:xfrm>
          <a:custGeom>
            <a:avLst/>
            <a:gdLst/>
            <a:ahLst/>
            <a:cxnLst/>
            <a:rect l="l" t="t" r="r" b="b"/>
            <a:pathLst>
              <a:path h="146685">
                <a:moveTo>
                  <a:pt x="0" y="0"/>
                </a:moveTo>
                <a:lnTo>
                  <a:pt x="0" y="146177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4912974" y="5295285"/>
            <a:ext cx="0" cy="147955"/>
          </a:xfrm>
          <a:custGeom>
            <a:avLst/>
            <a:gdLst/>
            <a:ahLst/>
            <a:cxnLst/>
            <a:rect l="l" t="t" r="r" b="b"/>
            <a:pathLst>
              <a:path h="147954">
                <a:moveTo>
                  <a:pt x="0" y="0"/>
                </a:moveTo>
                <a:lnTo>
                  <a:pt x="0" y="147699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4957169" y="5280058"/>
            <a:ext cx="0" cy="149225"/>
          </a:xfrm>
          <a:custGeom>
            <a:avLst/>
            <a:gdLst/>
            <a:ahLst/>
            <a:cxnLst/>
            <a:rect l="l" t="t" r="r" b="b"/>
            <a:pathLst>
              <a:path h="149225">
                <a:moveTo>
                  <a:pt x="0" y="0"/>
                </a:moveTo>
                <a:lnTo>
                  <a:pt x="0" y="149222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5000600" y="5263309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4">
                <a:moveTo>
                  <a:pt x="0" y="0"/>
                </a:moveTo>
                <a:lnTo>
                  <a:pt x="0" y="153790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044795" y="5248082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4">
                <a:moveTo>
                  <a:pt x="0" y="0"/>
                </a:moveTo>
                <a:lnTo>
                  <a:pt x="0" y="153790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088988" y="5231333"/>
            <a:ext cx="0" cy="156845"/>
          </a:xfrm>
          <a:custGeom>
            <a:avLst/>
            <a:gdLst/>
            <a:ahLst/>
            <a:cxnLst/>
            <a:rect l="l" t="t" r="r" b="b"/>
            <a:pathLst>
              <a:path h="156845">
                <a:moveTo>
                  <a:pt x="0" y="0"/>
                </a:moveTo>
                <a:lnTo>
                  <a:pt x="0" y="156836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132421" y="5214583"/>
            <a:ext cx="0" cy="160020"/>
          </a:xfrm>
          <a:custGeom>
            <a:avLst/>
            <a:gdLst/>
            <a:ahLst/>
            <a:cxnLst/>
            <a:rect l="l" t="t" r="r" b="b"/>
            <a:pathLst>
              <a:path h="160020">
                <a:moveTo>
                  <a:pt x="0" y="0"/>
                </a:moveTo>
                <a:lnTo>
                  <a:pt x="0" y="159881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176615" y="5197833"/>
            <a:ext cx="0" cy="161925"/>
          </a:xfrm>
          <a:custGeom>
            <a:avLst/>
            <a:gdLst/>
            <a:ahLst/>
            <a:cxnLst/>
            <a:rect l="l" t="t" r="r" b="b"/>
            <a:pathLst>
              <a:path h="161925">
                <a:moveTo>
                  <a:pt x="0" y="0"/>
                </a:moveTo>
                <a:lnTo>
                  <a:pt x="0" y="161404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220809" y="5185652"/>
            <a:ext cx="0" cy="164465"/>
          </a:xfrm>
          <a:custGeom>
            <a:avLst/>
            <a:gdLst/>
            <a:ahLst/>
            <a:cxnLst/>
            <a:rect l="l" t="t" r="r" b="b"/>
            <a:pathLst>
              <a:path h="164464">
                <a:moveTo>
                  <a:pt x="0" y="0"/>
                </a:moveTo>
                <a:lnTo>
                  <a:pt x="0" y="164449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265003" y="5173471"/>
            <a:ext cx="0" cy="166370"/>
          </a:xfrm>
          <a:custGeom>
            <a:avLst/>
            <a:gdLst/>
            <a:ahLst/>
            <a:cxnLst/>
            <a:rect l="l" t="t" r="r" b="b"/>
            <a:pathLst>
              <a:path h="166370">
                <a:moveTo>
                  <a:pt x="0" y="0"/>
                </a:moveTo>
                <a:lnTo>
                  <a:pt x="0" y="165972"/>
                </a:lnTo>
              </a:path>
            </a:pathLst>
          </a:custGeom>
          <a:ln w="1828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308434" y="5161289"/>
            <a:ext cx="0" cy="169545"/>
          </a:xfrm>
          <a:custGeom>
            <a:avLst/>
            <a:gdLst/>
            <a:ahLst/>
            <a:cxnLst/>
            <a:rect l="l" t="t" r="r" b="b"/>
            <a:pathLst>
              <a:path h="169545">
                <a:moveTo>
                  <a:pt x="0" y="0"/>
                </a:moveTo>
                <a:lnTo>
                  <a:pt x="0" y="169017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352629" y="5149108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5">
                <a:moveTo>
                  <a:pt x="0" y="0"/>
                </a:moveTo>
                <a:lnTo>
                  <a:pt x="0" y="172062"/>
                </a:lnTo>
              </a:path>
            </a:pathLst>
          </a:custGeom>
          <a:ln w="16763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2581360" y="4876548"/>
            <a:ext cx="0" cy="1744980"/>
          </a:xfrm>
          <a:custGeom>
            <a:avLst/>
            <a:gdLst/>
            <a:ahLst/>
            <a:cxnLst/>
            <a:rect l="l" t="t" r="r" b="b"/>
            <a:pathLst>
              <a:path h="1744979">
                <a:moveTo>
                  <a:pt x="0" y="1744991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2549358" y="6621540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2549358" y="6330708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2549358" y="6039875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2549358" y="5749044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2549358" y="5458212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2549358" y="5167380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2549358" y="4876548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2581361" y="6621540"/>
            <a:ext cx="2772410" cy="0"/>
          </a:xfrm>
          <a:custGeom>
            <a:avLst/>
            <a:gdLst/>
            <a:ahLst/>
            <a:cxnLst/>
            <a:rect l="l" t="t" r="r" b="b"/>
            <a:pathLst>
              <a:path w="2772410">
                <a:moveTo>
                  <a:pt x="0" y="0"/>
                </a:moveTo>
                <a:lnTo>
                  <a:pt x="277203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2581361" y="662154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2758136" y="662154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2933388" y="662154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3110165" y="662154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3285416" y="662154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3462192" y="662154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3637445" y="662154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3812697" y="662154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3989473" y="662154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4164724" y="662154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4341500" y="662154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4516752" y="662154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4693529" y="662154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4868781" y="662154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5045557" y="662154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5220809" y="662154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98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 txBox="1"/>
          <p:nvPr/>
        </p:nvSpPr>
        <p:spPr>
          <a:xfrm>
            <a:off x="2327195" y="5967252"/>
            <a:ext cx="145415" cy="144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</p:txBody>
      </p:sp>
      <p:sp>
        <p:nvSpPr>
          <p:cNvPr id="221" name="object 221"/>
          <p:cNvSpPr txBox="1"/>
          <p:nvPr/>
        </p:nvSpPr>
        <p:spPr>
          <a:xfrm>
            <a:off x="2327195" y="5676115"/>
            <a:ext cx="145415" cy="144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</p:txBody>
      </p:sp>
      <p:sp>
        <p:nvSpPr>
          <p:cNvPr id="222" name="object 222"/>
          <p:cNvSpPr txBox="1"/>
          <p:nvPr/>
        </p:nvSpPr>
        <p:spPr>
          <a:xfrm>
            <a:off x="1016304" y="838250"/>
            <a:ext cx="5626735" cy="4690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6195">
              <a:lnSpc>
                <a:spcPct val="143800"/>
              </a:lnSpc>
            </a:pPr>
            <a:r>
              <a:rPr sz="1000" spc="-5" dirty="0">
                <a:latin typeface="Arial"/>
                <a:cs typeface="Arial"/>
              </a:rPr>
              <a:t>Demand growth was slightly </a:t>
            </a:r>
            <a:r>
              <a:rPr sz="1000" dirty="0">
                <a:latin typeface="Arial"/>
                <a:cs typeface="Arial"/>
              </a:rPr>
              <a:t>slower, </a:t>
            </a:r>
            <a:r>
              <a:rPr sz="1000" spc="-5" dirty="0">
                <a:latin typeface="Arial"/>
                <a:cs typeface="Arial"/>
              </a:rPr>
              <a:t>but still aggressive,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Americas, at 1.4%. Multiphase  demand growth has escaped the </a:t>
            </a:r>
            <a:r>
              <a:rPr sz="1000" dirty="0">
                <a:latin typeface="Arial"/>
                <a:cs typeface="Arial"/>
              </a:rPr>
              <a:t>early </a:t>
            </a:r>
            <a:r>
              <a:rPr sz="1000" spc="-5" dirty="0">
                <a:latin typeface="Arial"/>
                <a:cs typeface="Arial"/>
              </a:rPr>
              <a:t>2013 </a:t>
            </a:r>
            <a:r>
              <a:rPr sz="1000" spc="-10" dirty="0">
                <a:latin typeface="Arial"/>
                <a:cs typeface="Arial"/>
              </a:rPr>
              <a:t>dip </a:t>
            </a:r>
            <a:r>
              <a:rPr sz="1000" spc="-5" dirty="0">
                <a:latin typeface="Arial"/>
                <a:cs typeface="Arial"/>
              </a:rPr>
              <a:t>associated with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oilfield </a:t>
            </a:r>
            <a:r>
              <a:rPr sz="1000" dirty="0">
                <a:latin typeface="Arial"/>
                <a:cs typeface="Arial"/>
              </a:rPr>
              <a:t>equipment </a:t>
            </a:r>
            <a:r>
              <a:rPr sz="1000" spc="-5" dirty="0">
                <a:latin typeface="Arial"/>
                <a:cs typeface="Arial"/>
              </a:rPr>
              <a:t>due to </a:t>
            </a:r>
            <a:r>
              <a:rPr sz="1000" dirty="0">
                <a:latin typeface="Arial"/>
                <a:cs typeface="Arial"/>
              </a:rPr>
              <a:t>low  </a:t>
            </a:r>
            <a:r>
              <a:rPr sz="1000" spc="-5" dirty="0">
                <a:latin typeface="Arial"/>
                <a:cs typeface="Arial"/>
              </a:rPr>
              <a:t>gas prices last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dirty="0">
                <a:latin typeface="Arial"/>
                <a:cs typeface="Arial"/>
              </a:rPr>
              <a:t>because </a:t>
            </a:r>
            <a:r>
              <a:rPr sz="1000" spc="-5" dirty="0">
                <a:latin typeface="Arial"/>
                <a:cs typeface="Arial"/>
              </a:rPr>
              <a:t>shale operators are buying them to avoid higher capital costs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wellhead separation equipment. For example, Leistritz installed a unit in the Barnett shale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2013  Q1 that increased field production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30%, paying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less than a month. Kodiak Oil &amp;  Gas received a 300 horsepower unit from Leistritz in </a:t>
            </a:r>
            <a:r>
              <a:rPr sz="1000" dirty="0">
                <a:latin typeface="Arial"/>
                <a:cs typeface="Arial"/>
              </a:rPr>
              <a:t>Q1, </a:t>
            </a:r>
            <a:r>
              <a:rPr sz="1000" spc="-5" dirty="0">
                <a:latin typeface="Arial"/>
                <a:cs typeface="Arial"/>
              </a:rPr>
              <a:t>designed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serve 17 wells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Bakken  </a:t>
            </a:r>
            <a:r>
              <a:rPr sz="1000" spc="-5" dirty="0">
                <a:latin typeface="Arial"/>
                <a:cs typeface="Arial"/>
              </a:rPr>
              <a:t>shale. EOG resources also ordered </a:t>
            </a:r>
            <a:r>
              <a:rPr sz="1000" dirty="0">
                <a:latin typeface="Arial"/>
                <a:cs typeface="Arial"/>
              </a:rPr>
              <a:t>multiple </a:t>
            </a:r>
            <a:r>
              <a:rPr sz="1000" spc="-5" dirty="0">
                <a:latin typeface="Arial"/>
                <a:cs typeface="Arial"/>
              </a:rPr>
              <a:t>smaller units from Leistritz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operations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Barnett  shale, </a:t>
            </a:r>
            <a:r>
              <a:rPr sz="1000" spc="-10" dirty="0">
                <a:latin typeface="Arial"/>
                <a:cs typeface="Arial"/>
              </a:rPr>
              <a:t>while </a:t>
            </a:r>
            <a:r>
              <a:rPr sz="1000" dirty="0">
                <a:latin typeface="Arial"/>
                <a:cs typeface="Arial"/>
              </a:rPr>
              <a:t>Chesapeake </a:t>
            </a:r>
            <a:r>
              <a:rPr sz="1000" spc="-5" dirty="0">
                <a:latin typeface="Arial"/>
                <a:cs typeface="Arial"/>
              </a:rPr>
              <a:t>ordered </a:t>
            </a:r>
            <a:r>
              <a:rPr sz="1000" dirty="0">
                <a:latin typeface="Arial"/>
                <a:cs typeface="Arial"/>
              </a:rPr>
              <a:t>several new </a:t>
            </a:r>
            <a:r>
              <a:rPr sz="1000" spc="-5" dirty="0">
                <a:latin typeface="Arial"/>
                <a:cs typeface="Arial"/>
              </a:rPr>
              <a:t>units from Bornemann last </a:t>
            </a:r>
            <a:r>
              <a:rPr sz="1000" dirty="0">
                <a:latin typeface="Arial"/>
                <a:cs typeface="Arial"/>
              </a:rPr>
              <a:t>quarter, for </a:t>
            </a:r>
            <a:r>
              <a:rPr sz="1000" spc="-5" dirty="0">
                <a:latin typeface="Arial"/>
                <a:cs typeface="Arial"/>
              </a:rPr>
              <a:t>installation in  the Marcellus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Shale.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6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Demand growth in EMEA, 0.8%, </a:t>
            </a:r>
            <a:r>
              <a:rPr sz="1000" dirty="0">
                <a:latin typeface="Arial"/>
                <a:cs typeface="Arial"/>
              </a:rPr>
              <a:t>came mostly </a:t>
            </a:r>
            <a:r>
              <a:rPr sz="1000" spc="-5" dirty="0">
                <a:latin typeface="Arial"/>
                <a:cs typeface="Arial"/>
              </a:rPr>
              <a:t>from ongoing subsea projects that include multiphase  </a:t>
            </a:r>
            <a:r>
              <a:rPr sz="1000" dirty="0">
                <a:latin typeface="Arial"/>
                <a:cs typeface="Arial"/>
              </a:rPr>
              <a:t>pumps. </a:t>
            </a:r>
            <a:r>
              <a:rPr sz="1000" spc="-5" dirty="0">
                <a:latin typeface="Arial"/>
                <a:cs typeface="Arial"/>
              </a:rPr>
              <a:t>In late 2012, August and November, respectively, Shell and Total </a:t>
            </a:r>
            <a:r>
              <a:rPr sz="1000" dirty="0">
                <a:latin typeface="Arial"/>
                <a:cs typeface="Arial"/>
              </a:rPr>
              <a:t>ordered </a:t>
            </a:r>
            <a:r>
              <a:rPr sz="1000" spc="-5" dirty="0">
                <a:latin typeface="Arial"/>
                <a:cs typeface="Arial"/>
              </a:rPr>
              <a:t>subsea  multiphase pumping </a:t>
            </a:r>
            <a:r>
              <a:rPr sz="1000" dirty="0">
                <a:latin typeface="Arial"/>
                <a:cs typeface="Arial"/>
              </a:rPr>
              <a:t>systems </a:t>
            </a:r>
            <a:r>
              <a:rPr sz="1000" spc="-5" dirty="0">
                <a:latin typeface="Arial"/>
                <a:cs typeface="Arial"/>
              </a:rPr>
              <a:t>from Frank Mohn, and </a:t>
            </a:r>
            <a:r>
              <a:rPr sz="1000" dirty="0">
                <a:latin typeface="Arial"/>
                <a:cs typeface="Arial"/>
              </a:rPr>
              <a:t>made </a:t>
            </a:r>
            <a:r>
              <a:rPr sz="1000" spc="-5" dirty="0">
                <a:latin typeface="Arial"/>
                <a:cs typeface="Arial"/>
              </a:rPr>
              <a:t>progress payments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them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Q1. Both  </a:t>
            </a:r>
            <a:r>
              <a:rPr sz="1000" dirty="0">
                <a:latin typeface="Arial"/>
                <a:cs typeface="Arial"/>
              </a:rPr>
              <a:t>systems </a:t>
            </a:r>
            <a:r>
              <a:rPr sz="1000" spc="-5" dirty="0">
                <a:latin typeface="Arial"/>
                <a:cs typeface="Arial"/>
              </a:rPr>
              <a:t>are scheduled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delivery in 2014. </a:t>
            </a:r>
            <a:r>
              <a:rPr sz="1000" dirty="0">
                <a:latin typeface="Arial"/>
                <a:cs typeface="Arial"/>
              </a:rPr>
              <a:t>While </a:t>
            </a:r>
            <a:r>
              <a:rPr sz="1000" spc="-5" dirty="0">
                <a:latin typeface="Arial"/>
                <a:cs typeface="Arial"/>
              </a:rPr>
              <a:t>these contracts include fewer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than </a:t>
            </a:r>
            <a:r>
              <a:rPr sz="1000" dirty="0">
                <a:latin typeface="Arial"/>
                <a:cs typeface="Arial"/>
              </a:rPr>
              <a:t>most  </a:t>
            </a:r>
            <a:r>
              <a:rPr sz="1000" spc="-5" dirty="0">
                <a:latin typeface="Arial"/>
                <a:cs typeface="Arial"/>
              </a:rPr>
              <a:t>onshore orders (a total of nine), the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are larger </a:t>
            </a:r>
            <a:r>
              <a:rPr sz="1000" spc="5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require higher pressure tolerances than  their onshore counterparts (up to 5k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psi).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151066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19: Demand for Multiphase</a:t>
            </a:r>
            <a:r>
              <a:rPr sz="1000" b="1" spc="2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Times New Roman"/>
              <a:cs typeface="Times New Roman"/>
            </a:endParaRPr>
          </a:p>
          <a:p>
            <a:pPr marL="1323340">
              <a:lnSpc>
                <a:spcPct val="100000"/>
              </a:lnSpc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60</a:t>
            </a:r>
            <a:endParaRPr sz="8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00">
              <a:latin typeface="Times New Roman"/>
              <a:cs typeface="Times New Roman"/>
            </a:endParaRPr>
          </a:p>
          <a:p>
            <a:pPr marL="1323340">
              <a:lnSpc>
                <a:spcPct val="100000"/>
              </a:lnSpc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50</a:t>
            </a:r>
            <a:endParaRPr sz="8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00">
              <a:latin typeface="Times New Roman"/>
              <a:cs typeface="Times New Roman"/>
            </a:endParaRPr>
          </a:p>
          <a:p>
            <a:pPr marL="1323340">
              <a:lnSpc>
                <a:spcPct val="100000"/>
              </a:lnSpc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40</a:t>
            </a:r>
            <a:endParaRPr sz="850">
              <a:latin typeface="Arial"/>
              <a:cs typeface="Arial"/>
            </a:endParaRPr>
          </a:p>
        </p:txBody>
      </p:sp>
      <p:sp>
        <p:nvSpPr>
          <p:cNvPr id="223" name="object 223"/>
          <p:cNvSpPr txBox="1"/>
          <p:nvPr/>
        </p:nvSpPr>
        <p:spPr>
          <a:xfrm>
            <a:off x="1016304" y="6258388"/>
            <a:ext cx="5612130" cy="3051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837180" algn="ctr">
              <a:lnSpc>
                <a:spcPct val="100000"/>
              </a:lnSpc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10</a:t>
            </a:r>
            <a:endParaRPr sz="8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00">
              <a:latin typeface="Times New Roman"/>
              <a:cs typeface="Times New Roman"/>
            </a:endParaRPr>
          </a:p>
          <a:p>
            <a:pPr marL="1407160">
              <a:lnSpc>
                <a:spcPts val="1015"/>
              </a:lnSpc>
            </a:pP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-</a:t>
            </a:r>
            <a:endParaRPr sz="850">
              <a:latin typeface="Arial"/>
              <a:cs typeface="Arial"/>
            </a:endParaRPr>
          </a:p>
          <a:p>
            <a:pPr marL="1418590">
              <a:lnSpc>
                <a:spcPts val="1015"/>
              </a:lnSpc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05 </a:t>
            </a:r>
            <a:r>
              <a:rPr sz="850" b="1" spc="-65" dirty="0">
                <a:solidFill>
                  <a:srgbClr val="404040"/>
                </a:solidFill>
                <a:latin typeface="Arial"/>
                <a:cs typeface="Arial"/>
              </a:rPr>
              <a:t>Q106  </a:t>
            </a: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07  08  09  10  11  12  13  14  15  16  17  18  19</a:t>
            </a:r>
            <a:r>
              <a:rPr sz="850" b="1" spc="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20</a:t>
            </a:r>
            <a:endParaRPr sz="8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 marL="12700" marR="64769">
              <a:lnSpc>
                <a:spcPct val="143500"/>
              </a:lnSpc>
              <a:spcBef>
                <a:spcPts val="575"/>
              </a:spcBef>
            </a:pP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demand will continue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grow at </a:t>
            </a:r>
            <a:r>
              <a:rPr sz="1000" dirty="0">
                <a:latin typeface="Arial"/>
                <a:cs typeface="Arial"/>
              </a:rPr>
              <a:t>1% </a:t>
            </a:r>
            <a:r>
              <a:rPr sz="1000" spc="-5" dirty="0">
                <a:latin typeface="Arial"/>
                <a:cs typeface="Arial"/>
              </a:rPr>
              <a:t>per quarter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2013,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overall growth of </a:t>
            </a:r>
            <a:r>
              <a:rPr sz="1000" spc="-10" dirty="0">
                <a:latin typeface="Arial"/>
                <a:cs typeface="Arial"/>
              </a:rPr>
              <a:t>4%  in </a:t>
            </a:r>
            <a:r>
              <a:rPr sz="1000" spc="-5" dirty="0">
                <a:latin typeface="Arial"/>
                <a:cs typeface="Arial"/>
              </a:rPr>
              <a:t>this </a:t>
            </a:r>
            <a:r>
              <a:rPr sz="1000" spc="-10" dirty="0">
                <a:latin typeface="Arial"/>
                <a:cs typeface="Arial"/>
              </a:rPr>
              <a:t>year, </a:t>
            </a:r>
            <a:r>
              <a:rPr sz="1000" spc="-5" dirty="0">
                <a:latin typeface="Arial"/>
                <a:cs typeface="Arial"/>
              </a:rPr>
              <a:t>driven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 continuation of the above factors as Q1. Additional orders that will support  this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growth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include:</a:t>
            </a:r>
            <a:endParaRPr sz="1000">
              <a:latin typeface="Arial"/>
              <a:cs typeface="Arial"/>
            </a:endParaRPr>
          </a:p>
          <a:p>
            <a:pPr marL="469265" marR="5080" indent="-227965">
              <a:lnSpc>
                <a:spcPct val="143800"/>
              </a:lnSpc>
              <a:spcBef>
                <a:spcPts val="67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Canadian </a:t>
            </a:r>
            <a:r>
              <a:rPr sz="1000" dirty="0">
                <a:latin typeface="Arial"/>
                <a:cs typeface="Arial"/>
              </a:rPr>
              <a:t>Natural </a:t>
            </a:r>
            <a:r>
              <a:rPr sz="1000" spc="-5" dirty="0">
                <a:latin typeface="Arial"/>
                <a:cs typeface="Arial"/>
              </a:rPr>
              <a:t>Resources Limited (CNRL) and Lukoil both have framework agreements  with Bornemann, with 148 and 100 total </a:t>
            </a:r>
            <a:r>
              <a:rPr sz="1000" spc="5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delivered under each contract, respectively,  as of Q1. Combined, the orders total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$25m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revenue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Bornemann since 2005.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operators are </a:t>
            </a:r>
            <a:r>
              <a:rPr sz="1000" dirty="0">
                <a:latin typeface="Arial"/>
                <a:cs typeface="Arial"/>
              </a:rPr>
              <a:t>still ordering pumps </a:t>
            </a:r>
            <a:r>
              <a:rPr sz="1000" spc="-5" dirty="0">
                <a:latin typeface="Arial"/>
                <a:cs typeface="Arial"/>
              </a:rPr>
              <a:t>under these </a:t>
            </a:r>
            <a:r>
              <a:rPr sz="1000" dirty="0">
                <a:latin typeface="Arial"/>
                <a:cs typeface="Arial"/>
              </a:rPr>
              <a:t>agreements </a:t>
            </a:r>
            <a:r>
              <a:rPr sz="1000" spc="-5" dirty="0">
                <a:latin typeface="Arial"/>
                <a:cs typeface="Arial"/>
              </a:rPr>
              <a:t>to  support their respective </a:t>
            </a:r>
            <a:r>
              <a:rPr sz="1000" dirty="0">
                <a:latin typeface="Arial"/>
                <a:cs typeface="Arial"/>
              </a:rPr>
              <a:t>bitumen and heavy </a:t>
            </a:r>
            <a:r>
              <a:rPr sz="1000" spc="-5" dirty="0">
                <a:latin typeface="Arial"/>
                <a:cs typeface="Arial"/>
              </a:rPr>
              <a:t>oil production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operations.</a:t>
            </a:r>
            <a:endParaRPr sz="1000">
              <a:latin typeface="Arial"/>
              <a:cs typeface="Arial"/>
            </a:endParaRPr>
          </a:p>
          <a:p>
            <a:pPr marL="469265" marR="536575" indent="-227965">
              <a:lnSpc>
                <a:spcPct val="144200"/>
              </a:lnSpc>
              <a:spcBef>
                <a:spcPts val="5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Suncor ordered six multiphase 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Fort Hills oil sands project in April, from  Canadian supplier CAN-K, worth just under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$600k.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4" name="object 224"/>
          <p:cNvSpPr txBox="1"/>
          <p:nvPr/>
        </p:nvSpPr>
        <p:spPr>
          <a:xfrm>
            <a:off x="1734156" y="5562504"/>
            <a:ext cx="328930" cy="36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70"/>
              </a:lnSpc>
            </a:pPr>
            <a:r>
              <a:rPr sz="600" b="1" spc="-5" dirty="0">
                <a:solidFill>
                  <a:srgbClr val="404040"/>
                </a:solidFill>
                <a:latin typeface="Arial"/>
                <a:cs typeface="Arial"/>
              </a:rPr>
              <a:t>Sales</a:t>
            </a:r>
            <a:r>
              <a:rPr sz="600" b="1" spc="-9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in</a:t>
            </a:r>
            <a:endParaRPr sz="600">
              <a:latin typeface="Arial"/>
              <a:cs typeface="Arial"/>
            </a:endParaRPr>
          </a:p>
          <a:p>
            <a:pPr marL="13970" marR="5080" indent="1270">
              <a:lnSpc>
                <a:spcPct val="95800"/>
              </a:lnSpc>
              <a:spcBef>
                <a:spcPts val="10"/>
              </a:spcBef>
            </a:pP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No</a:t>
            </a:r>
            <a:r>
              <a:rPr sz="600" b="1" spc="-10" dirty="0">
                <a:solidFill>
                  <a:srgbClr val="404040"/>
                </a:solidFill>
                <a:latin typeface="Arial"/>
                <a:cs typeface="Arial"/>
              </a:rPr>
              <a:t>m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600" b="1" spc="-10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al  </a:t>
            </a:r>
            <a:r>
              <a:rPr sz="600" b="1" spc="-5" dirty="0">
                <a:solidFill>
                  <a:srgbClr val="404040"/>
                </a:solidFill>
                <a:latin typeface="Arial"/>
                <a:cs typeface="Arial"/>
              </a:rPr>
              <a:t>Dollars  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($M</a:t>
            </a:r>
            <a:r>
              <a:rPr sz="600" b="1" spc="-10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04040"/>
                </a:solidFill>
                <a:latin typeface="Arial"/>
                <a:cs typeface="Arial"/>
              </a:rPr>
              <a:t>US)</a:t>
            </a:r>
            <a:endParaRPr sz="600">
              <a:latin typeface="Arial"/>
              <a:cs typeface="Arial"/>
            </a:endParaRPr>
          </a:p>
        </p:txBody>
      </p:sp>
      <p:sp>
        <p:nvSpPr>
          <p:cNvPr id="225" name="object 225"/>
          <p:cNvSpPr/>
          <p:nvPr/>
        </p:nvSpPr>
        <p:spPr>
          <a:xfrm>
            <a:off x="5457018" y="5555663"/>
            <a:ext cx="469900" cy="470534"/>
          </a:xfrm>
          <a:custGeom>
            <a:avLst/>
            <a:gdLst/>
            <a:ahLst/>
            <a:cxnLst/>
            <a:rect l="l" t="t" r="r" b="b"/>
            <a:pathLst>
              <a:path w="469900" h="470535">
                <a:moveTo>
                  <a:pt x="0" y="470508"/>
                </a:moveTo>
                <a:lnTo>
                  <a:pt x="469370" y="470508"/>
                </a:lnTo>
                <a:lnTo>
                  <a:pt x="469370" y="0"/>
                </a:lnTo>
                <a:lnTo>
                  <a:pt x="0" y="0"/>
                </a:lnTo>
                <a:lnTo>
                  <a:pt x="0" y="4705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5457018" y="5555663"/>
            <a:ext cx="469900" cy="470534"/>
          </a:xfrm>
          <a:custGeom>
            <a:avLst/>
            <a:gdLst/>
            <a:ahLst/>
            <a:cxnLst/>
            <a:rect l="l" t="t" r="r" b="b"/>
            <a:pathLst>
              <a:path w="469900" h="470535">
                <a:moveTo>
                  <a:pt x="0" y="470508"/>
                </a:moveTo>
                <a:lnTo>
                  <a:pt x="469370" y="470508"/>
                </a:lnTo>
                <a:lnTo>
                  <a:pt x="469370" y="0"/>
                </a:lnTo>
                <a:lnTo>
                  <a:pt x="0" y="0"/>
                </a:lnTo>
                <a:lnTo>
                  <a:pt x="0" y="47050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5504260" y="5634081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098" y="0"/>
                </a:lnTo>
              </a:path>
            </a:pathLst>
          </a:custGeom>
          <a:ln w="38067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5504260" y="5790917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098" y="0"/>
                </a:lnTo>
              </a:path>
            </a:pathLst>
          </a:custGeom>
          <a:ln w="3806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5504260" y="5947754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098" y="0"/>
                </a:lnTo>
              </a:path>
            </a:pathLst>
          </a:custGeom>
          <a:ln w="38067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 txBox="1"/>
          <p:nvPr/>
        </p:nvSpPr>
        <p:spPr>
          <a:xfrm>
            <a:off x="5457018" y="5555663"/>
            <a:ext cx="469900" cy="470534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210"/>
              </a:spcBef>
            </a:pPr>
            <a:r>
              <a:rPr sz="600" spc="-5" dirty="0">
                <a:solidFill>
                  <a:srgbClr val="404040"/>
                </a:solidFill>
                <a:latin typeface="Arial"/>
                <a:cs typeface="Arial"/>
              </a:rPr>
              <a:t>Asia</a:t>
            </a:r>
            <a:endParaRPr sz="600">
              <a:latin typeface="Arial"/>
              <a:cs typeface="Arial"/>
            </a:endParaRPr>
          </a:p>
          <a:p>
            <a:pPr marL="101600">
              <a:lnSpc>
                <a:spcPct val="100000"/>
              </a:lnSpc>
              <a:spcBef>
                <a:spcPts val="509"/>
              </a:spcBef>
            </a:pPr>
            <a:r>
              <a:rPr sz="600" spc="-5" dirty="0">
                <a:solidFill>
                  <a:srgbClr val="404040"/>
                </a:solidFill>
                <a:latin typeface="Arial"/>
                <a:cs typeface="Arial"/>
              </a:rPr>
              <a:t>EMEA</a:t>
            </a:r>
            <a:endParaRPr sz="600">
              <a:latin typeface="Arial"/>
              <a:cs typeface="Arial"/>
            </a:endParaRPr>
          </a:p>
          <a:p>
            <a:pPr marL="101600">
              <a:lnSpc>
                <a:spcPct val="100000"/>
              </a:lnSpc>
              <a:spcBef>
                <a:spcPts val="509"/>
              </a:spcBef>
            </a:pPr>
            <a:r>
              <a:rPr sz="600" spc="-5" dirty="0">
                <a:solidFill>
                  <a:srgbClr val="404040"/>
                </a:solidFill>
                <a:latin typeface="Arial"/>
                <a:cs typeface="Arial"/>
              </a:rPr>
              <a:t>Americas</a:t>
            </a:r>
            <a:endParaRPr sz="600">
              <a:latin typeface="Arial"/>
              <a:cs typeface="Arial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1679193" y="4728844"/>
            <a:ext cx="4273550" cy="2200275"/>
          </a:xfrm>
          <a:custGeom>
            <a:avLst/>
            <a:gdLst/>
            <a:ahLst/>
            <a:cxnLst/>
            <a:rect l="l" t="t" r="r" b="b"/>
            <a:pathLst>
              <a:path w="4273550" h="2200275">
                <a:moveTo>
                  <a:pt x="0" y="2200272"/>
                </a:moveTo>
                <a:lnTo>
                  <a:pt x="4273101" y="2200272"/>
                </a:lnTo>
                <a:lnTo>
                  <a:pt x="4273101" y="0"/>
                </a:lnTo>
                <a:lnTo>
                  <a:pt x="0" y="0"/>
                </a:lnTo>
                <a:lnTo>
                  <a:pt x="0" y="220027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52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48613"/>
            <a:ext cx="5631180" cy="1841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marR="506730" indent="-227965">
              <a:lnSpc>
                <a:spcPct val="143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CNPC ordered additional multiphase </a:t>
            </a:r>
            <a:r>
              <a:rPr sz="1000" dirty="0">
                <a:latin typeface="Arial"/>
                <a:cs typeface="Arial"/>
              </a:rPr>
              <a:t>pumps for </a:t>
            </a:r>
            <a:r>
              <a:rPr sz="1000" spc="-5" dirty="0">
                <a:latin typeface="Arial"/>
                <a:cs typeface="Arial"/>
              </a:rPr>
              <a:t>its Shixi field in China from Shengli  Highland, six units worth a total of almost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$500k.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Global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growth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accelerate slightly beginning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2014,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10" dirty="0">
                <a:latin typeface="Arial"/>
                <a:cs typeface="Arial"/>
              </a:rPr>
              <a:t>5% </a:t>
            </a:r>
            <a:r>
              <a:rPr sz="1000" spc="-5" dirty="0">
                <a:latin typeface="Arial"/>
                <a:cs typeface="Arial"/>
              </a:rPr>
              <a:t>annually, as operators  including Chevron and ExxonMobil </a:t>
            </a:r>
            <a:r>
              <a:rPr sz="1000" dirty="0">
                <a:latin typeface="Arial"/>
                <a:cs typeface="Arial"/>
              </a:rPr>
              <a:t>ramp </a:t>
            </a:r>
            <a:r>
              <a:rPr sz="1000" spc="-5" dirty="0">
                <a:latin typeface="Arial"/>
                <a:cs typeface="Arial"/>
              </a:rPr>
              <a:t>up operations at shale plays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Eastern Europe.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shale  activity </a:t>
            </a:r>
            <a:r>
              <a:rPr sz="1000" spc="5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even extend into </a:t>
            </a:r>
            <a:r>
              <a:rPr sz="1000" dirty="0">
                <a:latin typeface="Arial"/>
                <a:cs typeface="Arial"/>
              </a:rPr>
              <a:t>Western </a:t>
            </a:r>
            <a:r>
              <a:rPr sz="1000" spc="-5" dirty="0">
                <a:latin typeface="Arial"/>
                <a:cs typeface="Arial"/>
              </a:rPr>
              <a:t>Europe within this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frame, but fracturing bans have so </a:t>
            </a:r>
            <a:r>
              <a:rPr sz="1000" dirty="0">
                <a:latin typeface="Arial"/>
                <a:cs typeface="Arial"/>
              </a:rPr>
              <a:t>far  </a:t>
            </a:r>
            <a:r>
              <a:rPr sz="1000" spc="-5" dirty="0">
                <a:latin typeface="Arial"/>
                <a:cs typeface="Arial"/>
              </a:rPr>
              <a:t>ensured that </a:t>
            </a:r>
            <a:r>
              <a:rPr sz="1000" dirty="0">
                <a:latin typeface="Arial"/>
                <a:cs typeface="Arial"/>
              </a:rPr>
              <a:t>shale </a:t>
            </a:r>
            <a:r>
              <a:rPr sz="1000" spc="-5" dirty="0">
                <a:latin typeface="Arial"/>
                <a:cs typeface="Arial"/>
              </a:rPr>
              <a:t>plays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Western </a:t>
            </a:r>
            <a:r>
              <a:rPr sz="1000" spc="-5" dirty="0">
                <a:latin typeface="Arial"/>
                <a:cs typeface="Arial"/>
              </a:rPr>
              <a:t>Europe are not drilled. Annual increases in Asian upstream  spending growth of 10% </a:t>
            </a:r>
            <a:r>
              <a:rPr sz="100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fuel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of the increase, although growth </a:t>
            </a:r>
            <a:r>
              <a:rPr sz="1000" spc="5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slowed somewhat </a:t>
            </a:r>
            <a:r>
              <a:rPr sz="1000" spc="5" dirty="0">
                <a:latin typeface="Arial"/>
                <a:cs typeface="Arial"/>
              </a:rPr>
              <a:t>by  </a:t>
            </a:r>
            <a:r>
              <a:rPr sz="1000" spc="-5" dirty="0">
                <a:latin typeface="Arial"/>
                <a:cs typeface="Arial"/>
              </a:rPr>
              <a:t>overall upstream spending growth of </a:t>
            </a:r>
            <a:r>
              <a:rPr sz="1000" dirty="0">
                <a:latin typeface="Arial"/>
                <a:cs typeface="Arial"/>
              </a:rPr>
              <a:t>only 3-4% </a:t>
            </a:r>
            <a:r>
              <a:rPr sz="1000" spc="-5" dirty="0">
                <a:latin typeface="Arial"/>
                <a:cs typeface="Arial"/>
              </a:rPr>
              <a:t>annually in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EMEA.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4" y="3138042"/>
            <a:ext cx="5724525" cy="5158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lvl="2" indent="-456565">
              <a:lnSpc>
                <a:spcPct val="100000"/>
              </a:lnSpc>
              <a:buFont typeface="Arial"/>
              <a:buAutoNum type="arabicPeriod" startAt="2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Supply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(Capacity)</a:t>
            </a:r>
            <a:endParaRPr sz="1000">
              <a:latin typeface="Arial"/>
              <a:cs typeface="Arial"/>
            </a:endParaRPr>
          </a:p>
          <a:p>
            <a:pPr marL="12700" marR="100965">
              <a:lnSpc>
                <a:spcPct val="144000"/>
              </a:lnSpc>
              <a:spcBef>
                <a:spcPts val="585"/>
              </a:spcBef>
            </a:pPr>
            <a:r>
              <a:rPr sz="1000" b="1" spc="-5" dirty="0">
                <a:latin typeface="Arial"/>
                <a:cs typeface="Arial"/>
              </a:rPr>
              <a:t>PCM and Seepex added capacity in late 2012 and </a:t>
            </a:r>
            <a:r>
              <a:rPr sz="1000" b="1" dirty="0">
                <a:latin typeface="Arial"/>
                <a:cs typeface="Arial"/>
              </a:rPr>
              <a:t>early </a:t>
            </a:r>
            <a:r>
              <a:rPr sz="1000" b="1" spc="-5" dirty="0">
                <a:latin typeface="Arial"/>
                <a:cs typeface="Arial"/>
              </a:rPr>
              <a:t>2013. Bornemann, Leistritz, Netzsch,  Flowserve, </a:t>
            </a:r>
            <a:r>
              <a:rPr sz="1000" b="1" dirty="0">
                <a:latin typeface="Arial"/>
                <a:cs typeface="Arial"/>
              </a:rPr>
              <a:t>HMS, </a:t>
            </a:r>
            <a:r>
              <a:rPr sz="1000" b="1" spc="-5" dirty="0">
                <a:latin typeface="Arial"/>
                <a:cs typeface="Arial"/>
              </a:rPr>
              <a:t>and Shengli </a:t>
            </a:r>
            <a:r>
              <a:rPr sz="1000" b="1" dirty="0">
                <a:latin typeface="Arial"/>
                <a:cs typeface="Arial"/>
              </a:rPr>
              <a:t>will </a:t>
            </a:r>
            <a:r>
              <a:rPr sz="1000" b="1" spc="-5" dirty="0">
                <a:latin typeface="Arial"/>
                <a:cs typeface="Arial"/>
              </a:rPr>
              <a:t>all add capacity </a:t>
            </a:r>
            <a:r>
              <a:rPr sz="1000" b="1" dirty="0">
                <a:latin typeface="Arial"/>
                <a:cs typeface="Arial"/>
              </a:rPr>
              <a:t>in </a:t>
            </a:r>
            <a:r>
              <a:rPr sz="1000" b="1" spc="-5" dirty="0">
                <a:latin typeface="Arial"/>
                <a:cs typeface="Arial"/>
              </a:rPr>
              <a:t>2013 </a:t>
            </a:r>
            <a:r>
              <a:rPr sz="1000" b="1" dirty="0">
                <a:latin typeface="Arial"/>
                <a:cs typeface="Arial"/>
              </a:rPr>
              <a:t>and </a:t>
            </a:r>
            <a:r>
              <a:rPr sz="1000" b="1" spc="-5" dirty="0">
                <a:latin typeface="Arial"/>
                <a:cs typeface="Arial"/>
              </a:rPr>
              <a:t>2014, </a:t>
            </a:r>
            <a:r>
              <a:rPr sz="1000" b="1" dirty="0">
                <a:latin typeface="Arial"/>
                <a:cs typeface="Arial"/>
              </a:rPr>
              <a:t>reducing </a:t>
            </a:r>
            <a:r>
              <a:rPr sz="1000" b="1" spc="-5" dirty="0">
                <a:latin typeface="Arial"/>
                <a:cs typeface="Arial"/>
              </a:rPr>
              <a:t>utilization rates  from 84-85% in 2012 to 82% </a:t>
            </a:r>
            <a:r>
              <a:rPr sz="1000" b="1" dirty="0">
                <a:latin typeface="Arial"/>
                <a:cs typeface="Arial"/>
              </a:rPr>
              <a:t>by </a:t>
            </a:r>
            <a:r>
              <a:rPr sz="1000" b="1" spc="-5" dirty="0">
                <a:latin typeface="Arial"/>
                <a:cs typeface="Arial"/>
              </a:rPr>
              <a:t>2012 and ensuring capacity availability for </a:t>
            </a:r>
            <a:r>
              <a:rPr sz="1000" b="1" dirty="0">
                <a:latin typeface="Arial"/>
                <a:cs typeface="Arial"/>
              </a:rPr>
              <a:t>most</a:t>
            </a:r>
            <a:r>
              <a:rPr sz="1000" b="1" spc="16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projects.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  <a:spcBef>
                <a:spcPts val="5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top Multiphase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manufacturers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are: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00">
              <a:latin typeface="Times New Roman"/>
              <a:cs typeface="Times New Roman"/>
            </a:endParaRPr>
          </a:p>
          <a:p>
            <a:pPr marL="583565" lvl="3" indent="-227965">
              <a:lnSpc>
                <a:spcPct val="100000"/>
              </a:lnSpc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Bornemann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(ITT)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Flowserve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Leistritz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Rosscor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(Colfax)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Netzsch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PCM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Tianjin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and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Machinery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Shengli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Highland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CAN-K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HMS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Group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700"/>
              </a:lnSpc>
              <a:spcBef>
                <a:spcPts val="590"/>
              </a:spcBef>
            </a:pP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of the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additions that impact the </a:t>
            </a:r>
            <a:r>
              <a:rPr sz="1000" dirty="0">
                <a:latin typeface="Arial"/>
                <a:cs typeface="Arial"/>
              </a:rPr>
              <a:t>market for </a:t>
            </a:r>
            <a:r>
              <a:rPr sz="1000" spc="-5" dirty="0">
                <a:latin typeface="Arial"/>
                <a:cs typeface="Arial"/>
              </a:rPr>
              <a:t>Progressing </a:t>
            </a:r>
            <a:r>
              <a:rPr sz="1000" dirty="0">
                <a:latin typeface="Arial"/>
                <a:cs typeface="Arial"/>
              </a:rPr>
              <a:t>Cavity </a:t>
            </a:r>
            <a:r>
              <a:rPr sz="1000" spc="-5" dirty="0">
                <a:latin typeface="Arial"/>
                <a:cs typeface="Arial"/>
              </a:rPr>
              <a:t>Pumps also </a:t>
            </a:r>
            <a:r>
              <a:rPr sz="1000" dirty="0">
                <a:latin typeface="Arial"/>
                <a:cs typeface="Arial"/>
              </a:rPr>
              <a:t>impact  </a:t>
            </a: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as both the rotors and the housings are similar and can use common machines.  For example, PCM’s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addition in late 2012 will support both </a:t>
            </a:r>
            <a:r>
              <a:rPr sz="1000" dirty="0">
                <a:latin typeface="Arial"/>
                <a:cs typeface="Arial"/>
              </a:rPr>
              <a:t>markets. The </a:t>
            </a:r>
            <a:r>
              <a:rPr sz="1000" spc="-5" dirty="0">
                <a:latin typeface="Arial"/>
                <a:cs typeface="Arial"/>
              </a:rPr>
              <a:t>firm expanded its  US plant in Houston </a:t>
            </a:r>
            <a:r>
              <a:rPr sz="1000" dirty="0">
                <a:latin typeface="Arial"/>
                <a:cs typeface="Arial"/>
              </a:rPr>
              <a:t>for rotor </a:t>
            </a:r>
            <a:r>
              <a:rPr sz="1000" spc="-5" dirty="0">
                <a:latin typeface="Arial"/>
                <a:cs typeface="Arial"/>
              </a:rPr>
              <a:t>machining and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assembly. </a:t>
            </a:r>
            <a:r>
              <a:rPr sz="1000" dirty="0">
                <a:latin typeface="Arial"/>
                <a:cs typeface="Arial"/>
              </a:rPr>
              <a:t>German </a:t>
            </a:r>
            <a:r>
              <a:rPr sz="1000" spc="-5" dirty="0">
                <a:latin typeface="Arial"/>
                <a:cs typeface="Arial"/>
              </a:rPr>
              <a:t>Seepex also expanded its  plant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Texas to handle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increase in orders from shale operations, completing </a:t>
            </a:r>
            <a:r>
              <a:rPr sz="1000" dirty="0">
                <a:latin typeface="Arial"/>
                <a:cs typeface="Arial"/>
              </a:rPr>
              <a:t>construction </a:t>
            </a:r>
            <a:r>
              <a:rPr sz="1000" spc="-5" dirty="0">
                <a:latin typeface="Arial"/>
                <a:cs typeface="Arial"/>
              </a:rPr>
              <a:t>in  2013 Q1.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new 15k square foot plant replaces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older one about half that </a:t>
            </a:r>
            <a:r>
              <a:rPr sz="1000" dirty="0">
                <a:latin typeface="Arial"/>
                <a:cs typeface="Arial"/>
              </a:rPr>
              <a:t>size. </a:t>
            </a:r>
            <a:r>
              <a:rPr sz="1000" spc="-5" dirty="0">
                <a:latin typeface="Arial"/>
                <a:cs typeface="Arial"/>
              </a:rPr>
              <a:t>Together, these  additions reduced </a:t>
            </a:r>
            <a:r>
              <a:rPr sz="1000" dirty="0">
                <a:latin typeface="Arial"/>
                <a:cs typeface="Arial"/>
              </a:rPr>
              <a:t>industry capacity </a:t>
            </a:r>
            <a:r>
              <a:rPr sz="1000" spc="-5" dirty="0">
                <a:latin typeface="Arial"/>
                <a:cs typeface="Arial"/>
              </a:rPr>
              <a:t>utilization from 85% in 2012 Q4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just over </a:t>
            </a:r>
            <a:r>
              <a:rPr sz="1000" dirty="0">
                <a:latin typeface="Arial"/>
                <a:cs typeface="Arial"/>
              </a:rPr>
              <a:t>84% </a:t>
            </a:r>
            <a:r>
              <a:rPr sz="1000" spc="-5" dirty="0">
                <a:latin typeface="Arial"/>
                <a:cs typeface="Arial"/>
              </a:rPr>
              <a:t>in 2013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Q1.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39467" y="903477"/>
            <a:ext cx="288099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20: </a:t>
            </a:r>
            <a:r>
              <a:rPr sz="1000" b="1" dirty="0">
                <a:latin typeface="Arial"/>
                <a:cs typeface="Arial"/>
              </a:rPr>
              <a:t>Capacity Margin </a:t>
            </a:r>
            <a:r>
              <a:rPr sz="1000" b="1" spc="-5" dirty="0">
                <a:latin typeface="Arial"/>
                <a:cs typeface="Arial"/>
              </a:rPr>
              <a:t>- Multiphase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304" y="3819271"/>
            <a:ext cx="5587365" cy="4095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As of 2013 Q2, average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slightly less than 84%. This  level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high enough to cause elevated lead </a:t>
            </a:r>
            <a:r>
              <a:rPr sz="1000" dirty="0">
                <a:latin typeface="Arial"/>
                <a:cs typeface="Arial"/>
              </a:rPr>
              <a:t>times for </a:t>
            </a:r>
            <a:r>
              <a:rPr sz="1000" spc="-10" dirty="0">
                <a:latin typeface="Arial"/>
                <a:cs typeface="Arial"/>
              </a:rPr>
              <a:t>large </a:t>
            </a:r>
            <a:r>
              <a:rPr sz="1000" spc="-5" dirty="0">
                <a:latin typeface="Arial"/>
                <a:cs typeface="Arial"/>
              </a:rPr>
              <a:t>orders </a:t>
            </a:r>
            <a:r>
              <a:rPr sz="1000" dirty="0">
                <a:latin typeface="Arial"/>
                <a:cs typeface="Arial"/>
              </a:rPr>
              <a:t>(more </a:t>
            </a:r>
            <a:r>
              <a:rPr sz="1000" spc="-5" dirty="0">
                <a:latin typeface="Arial"/>
                <a:cs typeface="Arial"/>
              </a:rPr>
              <a:t>than </a:t>
            </a:r>
            <a:r>
              <a:rPr sz="1000" spc="5" dirty="0">
                <a:latin typeface="Arial"/>
                <a:cs typeface="Arial"/>
              </a:rPr>
              <a:t>10-15 </a:t>
            </a:r>
            <a:r>
              <a:rPr sz="1000" spc="-5" dirty="0">
                <a:latin typeface="Arial"/>
                <a:cs typeface="Arial"/>
              </a:rPr>
              <a:t>units) or orders 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large units </a:t>
            </a:r>
            <a:r>
              <a:rPr sz="1000" dirty="0">
                <a:latin typeface="Arial"/>
                <a:cs typeface="Arial"/>
              </a:rPr>
              <a:t>(motor </a:t>
            </a:r>
            <a:r>
              <a:rPr sz="1000" spc="-5" dirty="0">
                <a:latin typeface="Arial"/>
                <a:cs typeface="Arial"/>
              </a:rPr>
              <a:t>sizes over 500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hp).</a:t>
            </a:r>
            <a:endParaRPr sz="1000">
              <a:latin typeface="Arial"/>
              <a:cs typeface="Arial"/>
            </a:endParaRPr>
          </a:p>
          <a:p>
            <a:pPr marL="469265" marR="121920" indent="-227965">
              <a:lnSpc>
                <a:spcPct val="144000"/>
              </a:lnSpc>
              <a:spcBef>
                <a:spcPts val="66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Bornemann’s </a:t>
            </a:r>
            <a:r>
              <a:rPr sz="1000" dirty="0">
                <a:latin typeface="Arial"/>
                <a:cs typeface="Arial"/>
              </a:rPr>
              <a:t>US </a:t>
            </a:r>
            <a:r>
              <a:rPr sz="1000" spc="-5" dirty="0">
                <a:latin typeface="Arial"/>
                <a:cs typeface="Arial"/>
              </a:rPr>
              <a:t>operations are </a:t>
            </a:r>
            <a:r>
              <a:rPr sz="1000" dirty="0">
                <a:latin typeface="Arial"/>
                <a:cs typeface="Arial"/>
              </a:rPr>
              <a:t>currently </a:t>
            </a:r>
            <a:r>
              <a:rPr sz="1000" spc="-5" dirty="0">
                <a:latin typeface="Arial"/>
                <a:cs typeface="Arial"/>
              </a:rPr>
              <a:t>85% utilized on orders from shale plays and oil  sands projects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US and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Canada.</a:t>
            </a:r>
            <a:endParaRPr sz="1000">
              <a:latin typeface="Arial"/>
              <a:cs typeface="Arial"/>
            </a:endParaRPr>
          </a:p>
          <a:p>
            <a:pPr marL="469265" marR="74295" indent="-227965">
              <a:lnSpc>
                <a:spcPct val="143000"/>
              </a:lnSpc>
              <a:spcBef>
                <a:spcPts val="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Leistritz is 90% utilized in the US, where orders from shale fields have flooded operations,  but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80% utilized </a:t>
            </a:r>
            <a:r>
              <a:rPr sz="1000" spc="-10" dirty="0">
                <a:latin typeface="Arial"/>
                <a:cs typeface="Arial"/>
              </a:rPr>
              <a:t>in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Germany.</a:t>
            </a:r>
            <a:endParaRPr sz="1000">
              <a:latin typeface="Arial"/>
              <a:cs typeface="Arial"/>
            </a:endParaRPr>
          </a:p>
          <a:p>
            <a:pPr marL="469265" marR="122555" indent="-227965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Colfax, which sells multiphase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under its Rosscor brand,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80-85% </a:t>
            </a:r>
            <a:r>
              <a:rPr sz="1000" spc="-5" dirty="0">
                <a:latin typeface="Arial"/>
                <a:cs typeface="Arial"/>
              </a:rPr>
              <a:t>utilized,  depending on the factory. </a:t>
            </a:r>
            <a:r>
              <a:rPr sz="1000" dirty="0">
                <a:latin typeface="Arial"/>
                <a:cs typeface="Arial"/>
              </a:rPr>
              <a:t>Its </a:t>
            </a:r>
            <a:r>
              <a:rPr sz="1000" spc="-5" dirty="0">
                <a:latin typeface="Arial"/>
                <a:cs typeface="Arial"/>
              </a:rPr>
              <a:t>operations in the </a:t>
            </a:r>
            <a:r>
              <a:rPr sz="1000" dirty="0">
                <a:latin typeface="Arial"/>
                <a:cs typeface="Arial"/>
              </a:rPr>
              <a:t>US are </a:t>
            </a:r>
            <a:r>
              <a:rPr sz="1000" spc="-5" dirty="0">
                <a:latin typeface="Arial"/>
                <a:cs typeface="Arial"/>
              </a:rPr>
              <a:t>at the high end of that </a:t>
            </a:r>
            <a:r>
              <a:rPr sz="1000" dirty="0">
                <a:latin typeface="Arial"/>
                <a:cs typeface="Arial"/>
              </a:rPr>
              <a:t>range, </a:t>
            </a:r>
            <a:r>
              <a:rPr sz="1000" spc="-5" dirty="0">
                <a:latin typeface="Arial"/>
                <a:cs typeface="Arial"/>
              </a:rPr>
              <a:t>while  plants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Netherlands and India are at the lower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end.</a:t>
            </a:r>
            <a:endParaRPr sz="1000">
              <a:latin typeface="Arial"/>
              <a:cs typeface="Arial"/>
            </a:endParaRPr>
          </a:p>
          <a:p>
            <a:pPr marL="469265" marR="18415" indent="-227965">
              <a:lnSpc>
                <a:spcPct val="144000"/>
              </a:lnSpc>
              <a:spcBef>
                <a:spcPts val="5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CAN-K, a smaller supplier that has so </a:t>
            </a:r>
            <a:r>
              <a:rPr sz="1000" dirty="0">
                <a:latin typeface="Arial"/>
                <a:cs typeface="Arial"/>
              </a:rPr>
              <a:t>far </a:t>
            </a:r>
            <a:r>
              <a:rPr sz="1000" spc="-5" dirty="0">
                <a:latin typeface="Arial"/>
                <a:cs typeface="Arial"/>
              </a:rPr>
              <a:t>been limited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scope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Canadian orders,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95%  utilized working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an order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Suncor.</a:t>
            </a:r>
            <a:endParaRPr sz="1000">
              <a:latin typeface="Arial"/>
              <a:cs typeface="Arial"/>
            </a:endParaRPr>
          </a:p>
          <a:p>
            <a:pPr marL="469265" marR="12065" indent="-227965">
              <a:lnSpc>
                <a:spcPct val="143600"/>
              </a:lnSpc>
              <a:spcBef>
                <a:spcPts val="7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Framo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90% utilized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multiple orders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subsea multiphase </a:t>
            </a:r>
            <a:r>
              <a:rPr sz="1000" dirty="0">
                <a:latin typeface="Arial"/>
                <a:cs typeface="Arial"/>
              </a:rPr>
              <a:t>systems, </a:t>
            </a:r>
            <a:r>
              <a:rPr sz="1000" spc="-5" dirty="0">
                <a:latin typeface="Arial"/>
                <a:cs typeface="Arial"/>
              </a:rPr>
              <a:t>a rate that </a:t>
            </a:r>
            <a:r>
              <a:rPr sz="1000" spc="-10" dirty="0">
                <a:latin typeface="Arial"/>
                <a:cs typeface="Arial"/>
              </a:rPr>
              <a:t>will  </a:t>
            </a:r>
            <a:r>
              <a:rPr sz="1000" spc="-5" dirty="0">
                <a:latin typeface="Arial"/>
                <a:cs typeface="Arial"/>
              </a:rPr>
              <a:t>fall to 80-85% next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when the orders will </a:t>
            </a:r>
            <a:r>
              <a:rPr sz="1000" dirty="0">
                <a:latin typeface="Arial"/>
                <a:cs typeface="Arial"/>
              </a:rPr>
              <a:t>be mostly </a:t>
            </a:r>
            <a:r>
              <a:rPr sz="1000" spc="-5" dirty="0">
                <a:latin typeface="Arial"/>
                <a:cs typeface="Arial"/>
              </a:rPr>
              <a:t>completed. </a:t>
            </a:r>
            <a:r>
              <a:rPr sz="1000" dirty="0">
                <a:latin typeface="Arial"/>
                <a:cs typeface="Arial"/>
              </a:rPr>
              <a:t>Framo only makes  </a:t>
            </a:r>
            <a:r>
              <a:rPr sz="1000" spc="-5" dirty="0">
                <a:latin typeface="Arial"/>
                <a:cs typeface="Arial"/>
              </a:rPr>
              <a:t>subsea </a:t>
            </a:r>
            <a:r>
              <a:rPr sz="1000" dirty="0">
                <a:latin typeface="Arial"/>
                <a:cs typeface="Arial"/>
              </a:rPr>
              <a:t>systems, </a:t>
            </a:r>
            <a:r>
              <a:rPr sz="1000" spc="-5" dirty="0">
                <a:latin typeface="Arial"/>
                <a:cs typeface="Arial"/>
              </a:rPr>
              <a:t>though, </a:t>
            </a:r>
            <a:r>
              <a:rPr sz="1000" spc="5" dirty="0">
                <a:latin typeface="Arial"/>
                <a:cs typeface="Arial"/>
              </a:rPr>
              <a:t>so </a:t>
            </a:r>
            <a:r>
              <a:rPr sz="1000" spc="-5" dirty="0">
                <a:latin typeface="Arial"/>
                <a:cs typeface="Arial"/>
              </a:rPr>
              <a:t>this figure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not relevant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larger onshore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market.</a:t>
            </a:r>
            <a:endParaRPr sz="1000">
              <a:latin typeface="Arial"/>
              <a:cs typeface="Arial"/>
            </a:endParaRPr>
          </a:p>
          <a:p>
            <a:pPr marL="469265" marR="54610" indent="-227965">
              <a:lnSpc>
                <a:spcPct val="144000"/>
              </a:lnSpc>
              <a:spcBef>
                <a:spcPts val="5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Tianjin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and Machinery, which licenses multiphase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technology from Colfax, </a:t>
            </a:r>
            <a:r>
              <a:rPr sz="1000" spc="-10" dirty="0">
                <a:latin typeface="Arial"/>
                <a:cs typeface="Arial"/>
              </a:rPr>
              <a:t>is 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75% utilized, with </a:t>
            </a:r>
            <a:r>
              <a:rPr sz="1000" dirty="0">
                <a:latin typeface="Arial"/>
                <a:cs typeface="Arial"/>
              </a:rPr>
              <a:t>plenty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available </a:t>
            </a:r>
            <a:r>
              <a:rPr sz="1000" spc="-5" dirty="0">
                <a:latin typeface="Arial"/>
                <a:cs typeface="Arial"/>
              </a:rPr>
              <a:t>machinery at its Chinese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plant.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Shengli Highland is similarly </a:t>
            </a:r>
            <a:r>
              <a:rPr sz="1000" dirty="0">
                <a:latin typeface="Arial"/>
                <a:cs typeface="Arial"/>
              </a:rPr>
              <a:t>75-80%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utilized.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53186" y="1214366"/>
            <a:ext cx="4845685" cy="2531110"/>
          </a:xfrm>
          <a:custGeom>
            <a:avLst/>
            <a:gdLst/>
            <a:ahLst/>
            <a:cxnLst/>
            <a:rect l="l" t="t" r="r" b="b"/>
            <a:pathLst>
              <a:path w="4845685" h="2531110">
                <a:moveTo>
                  <a:pt x="0" y="2530760"/>
                </a:moveTo>
                <a:lnTo>
                  <a:pt x="4845226" y="2530760"/>
                </a:lnTo>
                <a:lnTo>
                  <a:pt x="4845226" y="0"/>
                </a:lnTo>
                <a:lnTo>
                  <a:pt x="0" y="0"/>
                </a:lnTo>
                <a:lnTo>
                  <a:pt x="0" y="253076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98532" y="2418889"/>
            <a:ext cx="0" cy="772795"/>
          </a:xfrm>
          <a:custGeom>
            <a:avLst/>
            <a:gdLst/>
            <a:ahLst/>
            <a:cxnLst/>
            <a:rect l="l" t="t" r="r" b="b"/>
            <a:pathLst>
              <a:path h="772794">
                <a:moveTo>
                  <a:pt x="0" y="0"/>
                </a:moveTo>
                <a:lnTo>
                  <a:pt x="0" y="772637"/>
                </a:lnTo>
              </a:path>
            </a:pathLst>
          </a:custGeom>
          <a:ln w="2440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77074" y="2376304"/>
            <a:ext cx="0" cy="815340"/>
          </a:xfrm>
          <a:custGeom>
            <a:avLst/>
            <a:gdLst/>
            <a:ahLst/>
            <a:cxnLst/>
            <a:rect l="l" t="t" r="r" b="b"/>
            <a:pathLst>
              <a:path h="815339">
                <a:moveTo>
                  <a:pt x="0" y="0"/>
                </a:moveTo>
                <a:lnTo>
                  <a:pt x="0" y="815222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67055" y="2318511"/>
            <a:ext cx="0" cy="873125"/>
          </a:xfrm>
          <a:custGeom>
            <a:avLst/>
            <a:gdLst/>
            <a:ahLst/>
            <a:cxnLst/>
            <a:rect l="l" t="t" r="r" b="b"/>
            <a:pathLst>
              <a:path h="873125">
                <a:moveTo>
                  <a:pt x="0" y="0"/>
                </a:moveTo>
                <a:lnTo>
                  <a:pt x="0" y="873015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57035" y="2292655"/>
            <a:ext cx="0" cy="899160"/>
          </a:xfrm>
          <a:custGeom>
            <a:avLst/>
            <a:gdLst/>
            <a:ahLst/>
            <a:cxnLst/>
            <a:rect l="l" t="t" r="r" b="b"/>
            <a:pathLst>
              <a:path h="899160">
                <a:moveTo>
                  <a:pt x="0" y="0"/>
                </a:moveTo>
                <a:lnTo>
                  <a:pt x="0" y="898871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48541" y="2269842"/>
            <a:ext cx="0" cy="922019"/>
          </a:xfrm>
          <a:custGeom>
            <a:avLst/>
            <a:gdLst/>
            <a:ahLst/>
            <a:cxnLst/>
            <a:rect l="l" t="t" r="r" b="b"/>
            <a:pathLst>
              <a:path h="922019">
                <a:moveTo>
                  <a:pt x="0" y="0"/>
                </a:moveTo>
                <a:lnTo>
                  <a:pt x="0" y="921684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38522" y="2251592"/>
            <a:ext cx="0" cy="940435"/>
          </a:xfrm>
          <a:custGeom>
            <a:avLst/>
            <a:gdLst/>
            <a:ahLst/>
            <a:cxnLst/>
            <a:rect l="l" t="t" r="r" b="b"/>
            <a:pathLst>
              <a:path h="940435">
                <a:moveTo>
                  <a:pt x="0" y="0"/>
                </a:moveTo>
                <a:lnTo>
                  <a:pt x="0" y="939935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28502" y="2230299"/>
            <a:ext cx="0" cy="961390"/>
          </a:xfrm>
          <a:custGeom>
            <a:avLst/>
            <a:gdLst/>
            <a:ahLst/>
            <a:cxnLst/>
            <a:rect l="l" t="t" r="r" b="b"/>
            <a:pathLst>
              <a:path h="961389">
                <a:moveTo>
                  <a:pt x="0" y="0"/>
                </a:moveTo>
                <a:lnTo>
                  <a:pt x="0" y="961227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20008" y="2210528"/>
            <a:ext cx="0" cy="981075"/>
          </a:xfrm>
          <a:custGeom>
            <a:avLst/>
            <a:gdLst/>
            <a:ahLst/>
            <a:cxnLst/>
            <a:rect l="l" t="t" r="r" b="b"/>
            <a:pathLst>
              <a:path h="981075">
                <a:moveTo>
                  <a:pt x="0" y="0"/>
                </a:moveTo>
                <a:lnTo>
                  <a:pt x="0" y="98099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09988" y="2192277"/>
            <a:ext cx="0" cy="999490"/>
          </a:xfrm>
          <a:custGeom>
            <a:avLst/>
            <a:gdLst/>
            <a:ahLst/>
            <a:cxnLst/>
            <a:rect l="l" t="t" r="r" b="b"/>
            <a:pathLst>
              <a:path h="999489">
                <a:moveTo>
                  <a:pt x="0" y="0"/>
                </a:moveTo>
                <a:lnTo>
                  <a:pt x="0" y="99924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99969" y="2175547"/>
            <a:ext cx="0" cy="1016000"/>
          </a:xfrm>
          <a:custGeom>
            <a:avLst/>
            <a:gdLst/>
            <a:ahLst/>
            <a:cxnLst/>
            <a:rect l="l" t="t" r="r" b="b"/>
            <a:pathLst>
              <a:path h="1016000">
                <a:moveTo>
                  <a:pt x="0" y="0"/>
                </a:moveTo>
                <a:lnTo>
                  <a:pt x="0" y="101597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91475" y="2158817"/>
            <a:ext cx="0" cy="1033144"/>
          </a:xfrm>
          <a:custGeom>
            <a:avLst/>
            <a:gdLst/>
            <a:ahLst/>
            <a:cxnLst/>
            <a:rect l="l" t="t" r="r" b="b"/>
            <a:pathLst>
              <a:path h="1033144">
                <a:moveTo>
                  <a:pt x="0" y="0"/>
                </a:moveTo>
                <a:lnTo>
                  <a:pt x="0" y="103270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481455" y="2142088"/>
            <a:ext cx="0" cy="1049655"/>
          </a:xfrm>
          <a:custGeom>
            <a:avLst/>
            <a:gdLst/>
            <a:ahLst/>
            <a:cxnLst/>
            <a:rect l="l" t="t" r="r" b="b"/>
            <a:pathLst>
              <a:path h="1049655">
                <a:moveTo>
                  <a:pt x="0" y="0"/>
                </a:moveTo>
                <a:lnTo>
                  <a:pt x="0" y="104943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571436" y="2125358"/>
            <a:ext cx="0" cy="1066165"/>
          </a:xfrm>
          <a:custGeom>
            <a:avLst/>
            <a:gdLst/>
            <a:ahLst/>
            <a:cxnLst/>
            <a:rect l="l" t="t" r="r" b="b"/>
            <a:pathLst>
              <a:path h="1066164">
                <a:moveTo>
                  <a:pt x="0" y="0"/>
                </a:moveTo>
                <a:lnTo>
                  <a:pt x="0" y="1066168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62942" y="2108628"/>
            <a:ext cx="0" cy="1083310"/>
          </a:xfrm>
          <a:custGeom>
            <a:avLst/>
            <a:gdLst/>
            <a:ahLst/>
            <a:cxnLst/>
            <a:rect l="l" t="t" r="r" b="b"/>
            <a:pathLst>
              <a:path h="1083310">
                <a:moveTo>
                  <a:pt x="0" y="0"/>
                </a:moveTo>
                <a:lnTo>
                  <a:pt x="0" y="1082898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52922" y="2091898"/>
            <a:ext cx="0" cy="1099820"/>
          </a:xfrm>
          <a:custGeom>
            <a:avLst/>
            <a:gdLst/>
            <a:ahLst/>
            <a:cxnLst/>
            <a:rect l="l" t="t" r="r" b="b"/>
            <a:pathLst>
              <a:path h="1099820">
                <a:moveTo>
                  <a:pt x="0" y="0"/>
                </a:moveTo>
                <a:lnTo>
                  <a:pt x="0" y="1099628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842903" y="2075168"/>
            <a:ext cx="0" cy="1116965"/>
          </a:xfrm>
          <a:custGeom>
            <a:avLst/>
            <a:gdLst/>
            <a:ahLst/>
            <a:cxnLst/>
            <a:rect l="l" t="t" r="r" b="b"/>
            <a:pathLst>
              <a:path h="1116964">
                <a:moveTo>
                  <a:pt x="0" y="0"/>
                </a:moveTo>
                <a:lnTo>
                  <a:pt x="0" y="1116358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34409" y="2056918"/>
            <a:ext cx="0" cy="1134745"/>
          </a:xfrm>
          <a:custGeom>
            <a:avLst/>
            <a:gdLst/>
            <a:ahLst/>
            <a:cxnLst/>
            <a:rect l="l" t="t" r="r" b="b"/>
            <a:pathLst>
              <a:path h="1134745">
                <a:moveTo>
                  <a:pt x="0" y="0"/>
                </a:moveTo>
                <a:lnTo>
                  <a:pt x="0" y="113460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024389" y="2040188"/>
            <a:ext cx="0" cy="1151890"/>
          </a:xfrm>
          <a:custGeom>
            <a:avLst/>
            <a:gdLst/>
            <a:ahLst/>
            <a:cxnLst/>
            <a:rect l="l" t="t" r="r" b="b"/>
            <a:pathLst>
              <a:path h="1151889">
                <a:moveTo>
                  <a:pt x="0" y="0"/>
                </a:moveTo>
                <a:lnTo>
                  <a:pt x="0" y="1151338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14370" y="2021937"/>
            <a:ext cx="0" cy="1169670"/>
          </a:xfrm>
          <a:custGeom>
            <a:avLst/>
            <a:gdLst/>
            <a:ahLst/>
            <a:cxnLst/>
            <a:rect l="l" t="t" r="r" b="b"/>
            <a:pathLst>
              <a:path h="1169670">
                <a:moveTo>
                  <a:pt x="0" y="0"/>
                </a:moveTo>
                <a:lnTo>
                  <a:pt x="0" y="116958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205875" y="2003686"/>
            <a:ext cx="0" cy="1188085"/>
          </a:xfrm>
          <a:custGeom>
            <a:avLst/>
            <a:gdLst/>
            <a:ahLst/>
            <a:cxnLst/>
            <a:rect l="l" t="t" r="r" b="b"/>
            <a:pathLst>
              <a:path h="1188085">
                <a:moveTo>
                  <a:pt x="0" y="0"/>
                </a:moveTo>
                <a:lnTo>
                  <a:pt x="0" y="1187840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295856" y="1985436"/>
            <a:ext cx="0" cy="1206500"/>
          </a:xfrm>
          <a:custGeom>
            <a:avLst/>
            <a:gdLst/>
            <a:ahLst/>
            <a:cxnLst/>
            <a:rect l="l" t="t" r="r" b="b"/>
            <a:pathLst>
              <a:path h="1206500">
                <a:moveTo>
                  <a:pt x="0" y="0"/>
                </a:moveTo>
                <a:lnTo>
                  <a:pt x="0" y="1206090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385836" y="1967185"/>
            <a:ext cx="0" cy="1224915"/>
          </a:xfrm>
          <a:custGeom>
            <a:avLst/>
            <a:gdLst/>
            <a:ahLst/>
            <a:cxnLst/>
            <a:rect l="l" t="t" r="r" b="b"/>
            <a:pathLst>
              <a:path h="1224914">
                <a:moveTo>
                  <a:pt x="0" y="0"/>
                </a:moveTo>
                <a:lnTo>
                  <a:pt x="0" y="1224341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477342" y="1948935"/>
            <a:ext cx="0" cy="1242695"/>
          </a:xfrm>
          <a:custGeom>
            <a:avLst/>
            <a:gdLst/>
            <a:ahLst/>
            <a:cxnLst/>
            <a:rect l="l" t="t" r="r" b="b"/>
            <a:pathLst>
              <a:path h="1242695">
                <a:moveTo>
                  <a:pt x="0" y="0"/>
                </a:moveTo>
                <a:lnTo>
                  <a:pt x="0" y="1242592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567323" y="1929163"/>
            <a:ext cx="0" cy="1262380"/>
          </a:xfrm>
          <a:custGeom>
            <a:avLst/>
            <a:gdLst/>
            <a:ahLst/>
            <a:cxnLst/>
            <a:rect l="l" t="t" r="r" b="b"/>
            <a:pathLst>
              <a:path h="1262380">
                <a:moveTo>
                  <a:pt x="0" y="0"/>
                </a:moveTo>
                <a:lnTo>
                  <a:pt x="0" y="1262363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657304" y="1909391"/>
            <a:ext cx="0" cy="1282700"/>
          </a:xfrm>
          <a:custGeom>
            <a:avLst/>
            <a:gdLst/>
            <a:ahLst/>
            <a:cxnLst/>
            <a:rect l="l" t="t" r="r" b="b"/>
            <a:pathLst>
              <a:path h="1282700">
                <a:moveTo>
                  <a:pt x="0" y="0"/>
                </a:moveTo>
                <a:lnTo>
                  <a:pt x="0" y="1282135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748809" y="1891141"/>
            <a:ext cx="0" cy="1300480"/>
          </a:xfrm>
          <a:custGeom>
            <a:avLst/>
            <a:gdLst/>
            <a:ahLst/>
            <a:cxnLst/>
            <a:rect l="l" t="t" r="r" b="b"/>
            <a:pathLst>
              <a:path h="1300480">
                <a:moveTo>
                  <a:pt x="0" y="0"/>
                </a:moveTo>
                <a:lnTo>
                  <a:pt x="0" y="1300385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838790" y="1871369"/>
            <a:ext cx="0" cy="1320165"/>
          </a:xfrm>
          <a:custGeom>
            <a:avLst/>
            <a:gdLst/>
            <a:ahLst/>
            <a:cxnLst/>
            <a:rect l="l" t="t" r="r" b="b"/>
            <a:pathLst>
              <a:path h="1320164">
                <a:moveTo>
                  <a:pt x="0" y="0"/>
                </a:moveTo>
                <a:lnTo>
                  <a:pt x="0" y="1320157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928770" y="1851598"/>
            <a:ext cx="0" cy="1340485"/>
          </a:xfrm>
          <a:custGeom>
            <a:avLst/>
            <a:gdLst/>
            <a:ahLst/>
            <a:cxnLst/>
            <a:rect l="l" t="t" r="r" b="b"/>
            <a:pathLst>
              <a:path h="1340485">
                <a:moveTo>
                  <a:pt x="0" y="0"/>
                </a:moveTo>
                <a:lnTo>
                  <a:pt x="0" y="133992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020276" y="1834868"/>
            <a:ext cx="0" cy="1356995"/>
          </a:xfrm>
          <a:custGeom>
            <a:avLst/>
            <a:gdLst/>
            <a:ahLst/>
            <a:cxnLst/>
            <a:rect l="l" t="t" r="r" b="b"/>
            <a:pathLst>
              <a:path h="1356995">
                <a:moveTo>
                  <a:pt x="0" y="0"/>
                </a:moveTo>
                <a:lnTo>
                  <a:pt x="0" y="1356658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10257" y="1818138"/>
            <a:ext cx="0" cy="1373505"/>
          </a:xfrm>
          <a:custGeom>
            <a:avLst/>
            <a:gdLst/>
            <a:ahLst/>
            <a:cxnLst/>
            <a:rect l="l" t="t" r="r" b="b"/>
            <a:pathLst>
              <a:path h="1373505">
                <a:moveTo>
                  <a:pt x="0" y="0"/>
                </a:moveTo>
                <a:lnTo>
                  <a:pt x="0" y="1373388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200237" y="1799887"/>
            <a:ext cx="0" cy="1391920"/>
          </a:xfrm>
          <a:custGeom>
            <a:avLst/>
            <a:gdLst/>
            <a:ahLst/>
            <a:cxnLst/>
            <a:rect l="l" t="t" r="r" b="b"/>
            <a:pathLst>
              <a:path h="1391920">
                <a:moveTo>
                  <a:pt x="0" y="0"/>
                </a:moveTo>
                <a:lnTo>
                  <a:pt x="0" y="139163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291743" y="1783158"/>
            <a:ext cx="0" cy="1408430"/>
          </a:xfrm>
          <a:custGeom>
            <a:avLst/>
            <a:gdLst/>
            <a:ahLst/>
            <a:cxnLst/>
            <a:rect l="l" t="t" r="r" b="b"/>
            <a:pathLst>
              <a:path h="1408430">
                <a:moveTo>
                  <a:pt x="0" y="0"/>
                </a:moveTo>
                <a:lnTo>
                  <a:pt x="0" y="140836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336733" y="1580879"/>
            <a:ext cx="0" cy="1610995"/>
          </a:xfrm>
          <a:custGeom>
            <a:avLst/>
            <a:gdLst/>
            <a:ahLst/>
            <a:cxnLst/>
            <a:rect l="l" t="t" r="r" b="b"/>
            <a:pathLst>
              <a:path h="1610995">
                <a:moveTo>
                  <a:pt x="0" y="1610647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301656" y="3191527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2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301656" y="2654653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2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301656" y="2117753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2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301656" y="1580879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2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486331" y="1580879"/>
            <a:ext cx="0" cy="1610995"/>
          </a:xfrm>
          <a:custGeom>
            <a:avLst/>
            <a:gdLst/>
            <a:ahLst/>
            <a:cxnLst/>
            <a:rect l="l" t="t" r="r" b="b"/>
            <a:pathLst>
              <a:path h="1610995">
                <a:moveTo>
                  <a:pt x="0" y="1610647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451254" y="3191527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451254" y="2961872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451254" y="2732218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451254" y="2501043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451254" y="2271363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451254" y="2040188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451254" y="1810534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451254" y="1580879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486331" y="3191527"/>
            <a:ext cx="2850515" cy="0"/>
          </a:xfrm>
          <a:custGeom>
            <a:avLst/>
            <a:gdLst/>
            <a:ahLst/>
            <a:cxnLst/>
            <a:rect l="l" t="t" r="r" b="b"/>
            <a:pathLst>
              <a:path w="2850515">
                <a:moveTo>
                  <a:pt x="0" y="0"/>
                </a:moveTo>
                <a:lnTo>
                  <a:pt x="285040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486331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667817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847778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029265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210751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390712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572199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753685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933646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115132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295094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476580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658066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838027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019513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201000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486229" y="2268321"/>
            <a:ext cx="2805430" cy="74930"/>
          </a:xfrm>
          <a:custGeom>
            <a:avLst/>
            <a:gdLst/>
            <a:ahLst/>
            <a:cxnLst/>
            <a:rect l="l" t="t" r="r" b="b"/>
            <a:pathLst>
              <a:path w="2805429" h="74930">
                <a:moveTo>
                  <a:pt x="0" y="0"/>
                </a:moveTo>
                <a:lnTo>
                  <a:pt x="22619" y="3584"/>
                </a:lnTo>
                <a:lnTo>
                  <a:pt x="45238" y="7097"/>
                </a:lnTo>
                <a:lnTo>
                  <a:pt x="67857" y="10800"/>
                </a:lnTo>
                <a:lnTo>
                  <a:pt x="90476" y="14955"/>
                </a:lnTo>
                <a:lnTo>
                  <a:pt x="113100" y="20096"/>
                </a:lnTo>
                <a:lnTo>
                  <a:pt x="135728" y="25950"/>
                </a:lnTo>
                <a:lnTo>
                  <a:pt x="158349" y="31566"/>
                </a:lnTo>
                <a:lnTo>
                  <a:pt x="203562" y="38851"/>
                </a:lnTo>
                <a:lnTo>
                  <a:pt x="248831" y="42000"/>
                </a:lnTo>
                <a:lnTo>
                  <a:pt x="294051" y="44117"/>
                </a:lnTo>
                <a:lnTo>
                  <a:pt x="316685" y="44612"/>
                </a:lnTo>
                <a:lnTo>
                  <a:pt x="339320" y="45107"/>
                </a:lnTo>
                <a:lnTo>
                  <a:pt x="361930" y="46006"/>
                </a:lnTo>
                <a:lnTo>
                  <a:pt x="384522" y="47616"/>
                </a:lnTo>
                <a:lnTo>
                  <a:pt x="407127" y="49666"/>
                </a:lnTo>
                <a:lnTo>
                  <a:pt x="429755" y="51692"/>
                </a:lnTo>
                <a:lnTo>
                  <a:pt x="452419" y="53231"/>
                </a:lnTo>
                <a:lnTo>
                  <a:pt x="475011" y="53985"/>
                </a:lnTo>
                <a:lnTo>
                  <a:pt x="497616" y="54324"/>
                </a:lnTo>
                <a:lnTo>
                  <a:pt x="520244" y="54496"/>
                </a:lnTo>
                <a:lnTo>
                  <a:pt x="542908" y="54752"/>
                </a:lnTo>
                <a:lnTo>
                  <a:pt x="565500" y="55114"/>
                </a:lnTo>
                <a:lnTo>
                  <a:pt x="588105" y="55464"/>
                </a:lnTo>
                <a:lnTo>
                  <a:pt x="610733" y="55839"/>
                </a:lnTo>
                <a:lnTo>
                  <a:pt x="633397" y="56272"/>
                </a:lnTo>
                <a:lnTo>
                  <a:pt x="655989" y="56690"/>
                </a:lnTo>
                <a:lnTo>
                  <a:pt x="678594" y="57144"/>
                </a:lnTo>
                <a:lnTo>
                  <a:pt x="723886" y="57920"/>
                </a:lnTo>
                <a:lnTo>
                  <a:pt x="769067" y="58284"/>
                </a:lnTo>
                <a:lnTo>
                  <a:pt x="791657" y="58401"/>
                </a:lnTo>
                <a:lnTo>
                  <a:pt x="814248" y="58554"/>
                </a:lnTo>
                <a:lnTo>
                  <a:pt x="836912" y="58669"/>
                </a:lnTo>
                <a:lnTo>
                  <a:pt x="859540" y="58807"/>
                </a:lnTo>
                <a:lnTo>
                  <a:pt x="882144" y="58946"/>
                </a:lnTo>
                <a:lnTo>
                  <a:pt x="904737" y="59061"/>
                </a:lnTo>
                <a:lnTo>
                  <a:pt x="927400" y="59231"/>
                </a:lnTo>
                <a:lnTo>
                  <a:pt x="950029" y="59378"/>
                </a:lnTo>
                <a:lnTo>
                  <a:pt x="972633" y="59524"/>
                </a:lnTo>
                <a:lnTo>
                  <a:pt x="995226" y="59694"/>
                </a:lnTo>
                <a:lnTo>
                  <a:pt x="1017889" y="59831"/>
                </a:lnTo>
                <a:lnTo>
                  <a:pt x="1040518" y="60027"/>
                </a:lnTo>
                <a:lnTo>
                  <a:pt x="1063122" y="60247"/>
                </a:lnTo>
                <a:lnTo>
                  <a:pt x="1085714" y="60455"/>
                </a:lnTo>
                <a:lnTo>
                  <a:pt x="1108325" y="60572"/>
                </a:lnTo>
                <a:lnTo>
                  <a:pt x="1130959" y="60724"/>
                </a:lnTo>
                <a:lnTo>
                  <a:pt x="1153593" y="60900"/>
                </a:lnTo>
                <a:lnTo>
                  <a:pt x="1176203" y="61089"/>
                </a:lnTo>
                <a:lnTo>
                  <a:pt x="1198814" y="61279"/>
                </a:lnTo>
                <a:lnTo>
                  <a:pt x="1221448" y="61469"/>
                </a:lnTo>
                <a:lnTo>
                  <a:pt x="1244082" y="61659"/>
                </a:lnTo>
                <a:lnTo>
                  <a:pt x="1266692" y="61849"/>
                </a:lnTo>
                <a:lnTo>
                  <a:pt x="1289303" y="62039"/>
                </a:lnTo>
                <a:lnTo>
                  <a:pt x="1311937" y="62229"/>
                </a:lnTo>
                <a:lnTo>
                  <a:pt x="1334571" y="62419"/>
                </a:lnTo>
                <a:lnTo>
                  <a:pt x="1357181" y="62609"/>
                </a:lnTo>
                <a:lnTo>
                  <a:pt x="1379792" y="62798"/>
                </a:lnTo>
                <a:lnTo>
                  <a:pt x="1402426" y="62974"/>
                </a:lnTo>
                <a:lnTo>
                  <a:pt x="1425060" y="63126"/>
                </a:lnTo>
                <a:lnTo>
                  <a:pt x="1447670" y="63243"/>
                </a:lnTo>
                <a:lnTo>
                  <a:pt x="1470263" y="63433"/>
                </a:lnTo>
                <a:lnTo>
                  <a:pt x="1492867" y="63623"/>
                </a:lnTo>
                <a:lnTo>
                  <a:pt x="1515495" y="63814"/>
                </a:lnTo>
                <a:lnTo>
                  <a:pt x="1538159" y="64004"/>
                </a:lnTo>
                <a:lnTo>
                  <a:pt x="1560752" y="64194"/>
                </a:lnTo>
                <a:lnTo>
                  <a:pt x="1583356" y="64384"/>
                </a:lnTo>
                <a:lnTo>
                  <a:pt x="1605984" y="64574"/>
                </a:lnTo>
                <a:lnTo>
                  <a:pt x="1628648" y="64764"/>
                </a:lnTo>
                <a:lnTo>
                  <a:pt x="1651241" y="64954"/>
                </a:lnTo>
                <a:lnTo>
                  <a:pt x="1673845" y="65144"/>
                </a:lnTo>
                <a:lnTo>
                  <a:pt x="1696473" y="65334"/>
                </a:lnTo>
                <a:lnTo>
                  <a:pt x="1719137" y="65525"/>
                </a:lnTo>
                <a:lnTo>
                  <a:pt x="1741730" y="65715"/>
                </a:lnTo>
                <a:lnTo>
                  <a:pt x="1786962" y="66095"/>
                </a:lnTo>
                <a:lnTo>
                  <a:pt x="1832217" y="66473"/>
                </a:lnTo>
                <a:lnTo>
                  <a:pt x="1877398" y="66802"/>
                </a:lnTo>
                <a:lnTo>
                  <a:pt x="1899988" y="66919"/>
                </a:lnTo>
                <a:lnTo>
                  <a:pt x="1922652" y="67109"/>
                </a:lnTo>
                <a:lnTo>
                  <a:pt x="1945280" y="67299"/>
                </a:lnTo>
                <a:lnTo>
                  <a:pt x="1967884" y="67489"/>
                </a:lnTo>
                <a:lnTo>
                  <a:pt x="1990477" y="67679"/>
                </a:lnTo>
                <a:lnTo>
                  <a:pt x="2013141" y="67869"/>
                </a:lnTo>
                <a:lnTo>
                  <a:pt x="2035769" y="68059"/>
                </a:lnTo>
                <a:lnTo>
                  <a:pt x="2058373" y="68249"/>
                </a:lnTo>
                <a:lnTo>
                  <a:pt x="2080966" y="68440"/>
                </a:lnTo>
                <a:lnTo>
                  <a:pt x="2103630" y="68630"/>
                </a:lnTo>
                <a:lnTo>
                  <a:pt x="2126258" y="68820"/>
                </a:lnTo>
                <a:lnTo>
                  <a:pt x="2148862" y="69010"/>
                </a:lnTo>
                <a:lnTo>
                  <a:pt x="2171455" y="69200"/>
                </a:lnTo>
                <a:lnTo>
                  <a:pt x="2194065" y="69390"/>
                </a:lnTo>
                <a:lnTo>
                  <a:pt x="2216699" y="69580"/>
                </a:lnTo>
                <a:lnTo>
                  <a:pt x="2239333" y="69770"/>
                </a:lnTo>
                <a:lnTo>
                  <a:pt x="2261944" y="69960"/>
                </a:lnTo>
                <a:lnTo>
                  <a:pt x="2284554" y="70151"/>
                </a:lnTo>
                <a:lnTo>
                  <a:pt x="2307188" y="70341"/>
                </a:lnTo>
                <a:lnTo>
                  <a:pt x="2329822" y="70531"/>
                </a:lnTo>
                <a:lnTo>
                  <a:pt x="2375043" y="70913"/>
                </a:lnTo>
                <a:lnTo>
                  <a:pt x="2420311" y="71345"/>
                </a:lnTo>
                <a:lnTo>
                  <a:pt x="2442922" y="71608"/>
                </a:lnTo>
                <a:lnTo>
                  <a:pt x="2465532" y="71798"/>
                </a:lnTo>
                <a:lnTo>
                  <a:pt x="2488166" y="71988"/>
                </a:lnTo>
                <a:lnTo>
                  <a:pt x="2510800" y="72178"/>
                </a:lnTo>
                <a:lnTo>
                  <a:pt x="2533411" y="72369"/>
                </a:lnTo>
                <a:lnTo>
                  <a:pt x="2556003" y="72559"/>
                </a:lnTo>
                <a:lnTo>
                  <a:pt x="2578608" y="72749"/>
                </a:lnTo>
                <a:lnTo>
                  <a:pt x="2601236" y="72939"/>
                </a:lnTo>
                <a:lnTo>
                  <a:pt x="2623900" y="73129"/>
                </a:lnTo>
                <a:lnTo>
                  <a:pt x="2646492" y="73392"/>
                </a:lnTo>
                <a:lnTo>
                  <a:pt x="2691725" y="73824"/>
                </a:lnTo>
                <a:lnTo>
                  <a:pt x="2736981" y="74206"/>
                </a:lnTo>
                <a:lnTo>
                  <a:pt x="2782214" y="74587"/>
                </a:lnTo>
                <a:lnTo>
                  <a:pt x="2804878" y="74777"/>
                </a:lnTo>
              </a:path>
            </a:pathLst>
          </a:custGeom>
          <a:ln w="12167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5436500" y="1502447"/>
            <a:ext cx="305435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0%</a:t>
            </a:r>
            <a:endParaRPr sz="9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2197783" y="1502447"/>
            <a:ext cx="203200" cy="368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30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2197783" y="1963023"/>
            <a:ext cx="728980" cy="1426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30225" algn="ctr"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 marR="464820" algn="ctr">
              <a:lnSpc>
                <a:spcPct val="100000"/>
              </a:lnSpc>
              <a:spcBef>
                <a:spcPts val="735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$8</a:t>
            </a:r>
            <a:endParaRPr sz="900">
              <a:latin typeface="Arial"/>
              <a:cs typeface="Arial"/>
            </a:endParaRPr>
          </a:p>
          <a:p>
            <a:pPr marR="464820" algn="ctr">
              <a:lnSpc>
                <a:spcPct val="100000"/>
              </a:lnSpc>
              <a:spcBef>
                <a:spcPts val="730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$6</a:t>
            </a:r>
            <a:endParaRPr sz="900">
              <a:latin typeface="Arial"/>
              <a:cs typeface="Arial"/>
            </a:endParaRPr>
          </a:p>
          <a:p>
            <a:pPr marR="464820" algn="ctr">
              <a:lnSpc>
                <a:spcPct val="100000"/>
              </a:lnSpc>
              <a:spcBef>
                <a:spcPts val="730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$4</a:t>
            </a:r>
            <a:endParaRPr sz="900">
              <a:latin typeface="Arial"/>
              <a:cs typeface="Arial"/>
            </a:endParaRPr>
          </a:p>
          <a:p>
            <a:pPr marR="464820" algn="ctr">
              <a:lnSpc>
                <a:spcPct val="100000"/>
              </a:lnSpc>
              <a:spcBef>
                <a:spcPts val="730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$2</a:t>
            </a:r>
            <a:endParaRPr sz="900">
              <a:latin typeface="Arial"/>
              <a:cs typeface="Arial"/>
            </a:endParaRPr>
          </a:p>
          <a:p>
            <a:pPr marR="464820" algn="ctr">
              <a:lnSpc>
                <a:spcPts val="1075"/>
              </a:lnSpc>
              <a:spcBef>
                <a:spcPts val="730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$0</a:t>
            </a:r>
            <a:endParaRPr sz="900">
              <a:latin typeface="Arial"/>
              <a:cs typeface="Arial"/>
            </a:endParaRPr>
          </a:p>
          <a:p>
            <a:pPr marL="132715">
              <a:lnSpc>
                <a:spcPts val="1075"/>
              </a:lnSpc>
              <a:tabLst>
                <a:tab pos="587375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13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900" b="1" spc="5" dirty="0">
                <a:solidFill>
                  <a:srgbClr val="404040"/>
                </a:solidFill>
                <a:latin typeface="Arial"/>
                <a:cs typeface="Arial"/>
              </a:rPr>
              <a:t>Q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	14</a:t>
            </a:r>
            <a:endParaRPr sz="9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871371" y="3250912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4233454" y="3250912"/>
            <a:ext cx="50292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361950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18	19</a:t>
            </a:r>
            <a:endParaRPr sz="9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4957620" y="3250913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436500" y="2039955"/>
            <a:ext cx="626745" cy="1213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90%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 marL="307340" marR="5080" indent="-114935">
              <a:lnSpc>
                <a:spcPts val="800"/>
              </a:lnSpc>
              <a:spcBef>
                <a:spcPts val="5"/>
              </a:spcBef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U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l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iz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at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n  Rate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9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70%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50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50%</a:t>
            </a:r>
            <a:endParaRPr sz="9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405344" y="2056741"/>
            <a:ext cx="523875" cy="511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6675" marR="73025" indent="1270" algn="ctr">
              <a:lnSpc>
                <a:spcPct val="95600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Ca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p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ac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y  Margin  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(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m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l</a:t>
            </a:r>
            <a:endParaRPr sz="700">
              <a:latin typeface="Arial"/>
              <a:cs typeface="Arial"/>
            </a:endParaRPr>
          </a:p>
          <a:p>
            <a:pPr marR="6985" algn="ctr">
              <a:lnSpc>
                <a:spcPts val="785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$M</a:t>
            </a:r>
            <a:r>
              <a:rPr sz="700" b="1" spc="-9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USD</a:t>
            </a:r>
            <a:endParaRPr sz="700">
              <a:latin typeface="Arial"/>
              <a:cs typeface="Arial"/>
            </a:endParaRPr>
          </a:p>
          <a:p>
            <a:pPr marR="5080" algn="ctr">
              <a:lnSpc>
                <a:spcPts val="819"/>
              </a:lnSpc>
            </a:pP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per</a:t>
            </a:r>
            <a:r>
              <a:rPr sz="700" b="1" spc="-8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Quarter)</a:t>
            </a:r>
            <a:endParaRPr sz="700">
              <a:latin typeface="Arial"/>
              <a:cs typeface="Arial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2702894" y="3632581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4015" y="0"/>
                </a:lnTo>
              </a:path>
            </a:pathLst>
          </a:custGeom>
          <a:ln w="51710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/>
          <p:nvPr/>
        </p:nvSpPr>
        <p:spPr>
          <a:xfrm>
            <a:off x="2973726" y="3250912"/>
            <a:ext cx="748030" cy="436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535" algn="ctr">
              <a:lnSpc>
                <a:spcPct val="100000"/>
              </a:lnSpc>
              <a:tabLst>
                <a:tab pos="451484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15	16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R="5080" algn="ctr">
              <a:lnSpc>
                <a:spcPct val="10000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Capacity</a:t>
            </a:r>
            <a:r>
              <a:rPr sz="800" spc="-5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Margin</a:t>
            </a:r>
            <a:endParaRPr sz="800">
              <a:latin typeface="Arial"/>
              <a:cs typeface="Arial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4041928" y="3632580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4015" y="0"/>
                </a:lnTo>
              </a:path>
            </a:pathLst>
          </a:custGeom>
          <a:ln w="12167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 txBox="1"/>
          <p:nvPr/>
        </p:nvSpPr>
        <p:spPr>
          <a:xfrm>
            <a:off x="4313394" y="3563528"/>
            <a:ext cx="696595" cy="1231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Utilization</a:t>
            </a:r>
            <a:r>
              <a:rPr sz="800" spc="-5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Rate</a:t>
            </a:r>
            <a:endParaRPr sz="800">
              <a:latin typeface="Arial"/>
              <a:cs typeface="Arial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353186" y="1214365"/>
            <a:ext cx="4845685" cy="2531110"/>
          </a:xfrm>
          <a:custGeom>
            <a:avLst/>
            <a:gdLst/>
            <a:ahLst/>
            <a:cxnLst/>
            <a:rect l="l" t="t" r="r" b="b"/>
            <a:pathLst>
              <a:path w="4845685" h="2531110">
                <a:moveTo>
                  <a:pt x="0" y="2530760"/>
                </a:moveTo>
                <a:lnTo>
                  <a:pt x="4845226" y="2530760"/>
                </a:lnTo>
                <a:lnTo>
                  <a:pt x="4845226" y="0"/>
                </a:lnTo>
                <a:lnTo>
                  <a:pt x="0" y="0"/>
                </a:lnTo>
                <a:lnTo>
                  <a:pt x="0" y="253076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54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924557" y="913637"/>
            <a:ext cx="3708400" cy="302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44220" marR="5080" indent="-732155">
              <a:lnSpc>
                <a:spcPts val="115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10" dirty="0">
                <a:latin typeface="Arial"/>
                <a:cs typeface="Arial"/>
              </a:rPr>
              <a:t>13: </a:t>
            </a:r>
            <a:r>
              <a:rPr sz="1000" b="1" spc="-5" dirty="0">
                <a:latin typeface="Arial"/>
                <a:cs typeface="Arial"/>
              </a:rPr>
              <a:t>Reported </a:t>
            </a:r>
            <a:r>
              <a:rPr sz="1000" b="1" spc="5" dirty="0">
                <a:latin typeface="Arial"/>
                <a:cs typeface="Arial"/>
              </a:rPr>
              <a:t>or </a:t>
            </a:r>
            <a:r>
              <a:rPr sz="1000" b="1" spc="-5" dirty="0">
                <a:latin typeface="Arial"/>
                <a:cs typeface="Arial"/>
              </a:rPr>
              <a:t>Estimated </a:t>
            </a:r>
            <a:r>
              <a:rPr sz="1000" b="1" dirty="0">
                <a:latin typeface="Arial"/>
                <a:cs typeface="Arial"/>
              </a:rPr>
              <a:t>Capacity </a:t>
            </a:r>
            <a:r>
              <a:rPr sz="1000" b="1" spc="-5" dirty="0">
                <a:latin typeface="Arial"/>
                <a:cs typeface="Arial"/>
              </a:rPr>
              <a:t>Utilization Rates at  Selected Multiphase Pump</a:t>
            </a:r>
            <a:r>
              <a:rPr sz="1000" b="1" spc="1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Suppliers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65402" y="1359661"/>
          <a:ext cx="4434840" cy="40563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4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90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7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6051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Company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2555" marB="0"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50165" algn="ct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Country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2555" marB="0"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340995" marR="179070" indent="-66040">
                        <a:lnSpc>
                          <a:spcPts val="1140"/>
                        </a:lnSpc>
                        <a:spcBef>
                          <a:spcPts val="48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Cu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rr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ent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Level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05740" marR="140970" indent="-19050">
                        <a:lnSpc>
                          <a:spcPts val="1140"/>
                        </a:lnSpc>
                        <a:spcBef>
                          <a:spcPts val="48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2-</a:t>
                      </a:r>
                      <a:r>
                        <a:rPr sz="1000" b="1" spc="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Forecast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272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Flowserve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080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China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Leistritz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Germany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Leistritz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Netszch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Germany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Bornemann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3003">
                <a:tc>
                  <a:txBody>
                    <a:bodyPr/>
                    <a:lstStyle/>
                    <a:p>
                      <a:pPr marL="65405" marR="318135">
                        <a:lnSpc>
                          <a:spcPts val="1140"/>
                        </a:lnSpc>
                        <a:spcBef>
                          <a:spcPts val="49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Tianjin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Pumps</a:t>
                      </a:r>
                      <a:r>
                        <a:rPr sz="1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&amp;  Machinery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China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446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75%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446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75%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4460" marB="0">
                    <a:lnR w="6096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Framo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Norway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6096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PCM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5016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France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6096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CAN-K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5080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Canada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6096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Colfax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6096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6649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Colfax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5016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Netherlands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8528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Colfax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953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India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6096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1272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Shengli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6096">
                      <a:solidFill>
                        <a:srgbClr val="000000"/>
                      </a:solidFill>
                      <a:prstDash val="solid"/>
                    </a:lnL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China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75-80%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6096">
                      <a:solidFill>
                        <a:srgbClr val="000000"/>
                      </a:solidFill>
                      <a:prstDash val="solid"/>
                    </a:lnR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016304" y="5634913"/>
            <a:ext cx="5610225" cy="3622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5400">
              <a:lnSpc>
                <a:spcPct val="143800"/>
              </a:lnSpc>
            </a:pPr>
            <a:r>
              <a:rPr sz="1000" spc="-5" dirty="0">
                <a:latin typeface="Arial"/>
                <a:cs typeface="Arial"/>
              </a:rPr>
              <a:t>Bornemann, Flowserve, Leistritz, Netzsch, and Shengli will all add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over 2013 and 2014. 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additions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begin a trend of falling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that is </a:t>
            </a:r>
            <a:r>
              <a:rPr sz="1000" dirty="0">
                <a:latin typeface="Arial"/>
                <a:cs typeface="Arial"/>
              </a:rPr>
              <a:t>likely </a:t>
            </a:r>
            <a:r>
              <a:rPr sz="1000" spc="-5" dirty="0">
                <a:latin typeface="Arial"/>
                <a:cs typeface="Arial"/>
              </a:rPr>
              <a:t>to continue as  manufacturers </a:t>
            </a:r>
            <a:r>
              <a:rPr sz="1000" spc="-10" dirty="0">
                <a:latin typeface="Arial"/>
                <a:cs typeface="Arial"/>
              </a:rPr>
              <a:t>work </a:t>
            </a:r>
            <a:r>
              <a:rPr sz="1000" spc="-5" dirty="0">
                <a:latin typeface="Arial"/>
                <a:cs typeface="Arial"/>
              </a:rPr>
              <a:t>to stay ahead of rapid demand growth.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Pump market </a:t>
            </a:r>
            <a:r>
              <a:rPr sz="1000" spc="-5" dirty="0">
                <a:latin typeface="Arial"/>
                <a:cs typeface="Arial"/>
              </a:rPr>
              <a:t>is  immature, and </a:t>
            </a:r>
            <a:r>
              <a:rPr sz="1000" spc="-10" dirty="0">
                <a:latin typeface="Arial"/>
                <a:cs typeface="Arial"/>
              </a:rPr>
              <a:t>if </a:t>
            </a:r>
            <a:r>
              <a:rPr sz="1000" spc="-5" dirty="0">
                <a:latin typeface="Arial"/>
                <a:cs typeface="Arial"/>
              </a:rPr>
              <a:t>a supplier loses an order because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is out of capacity, or worse, gains a reputation 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being too </a:t>
            </a:r>
            <a:r>
              <a:rPr sz="1000" dirty="0">
                <a:latin typeface="Arial"/>
                <a:cs typeface="Arial"/>
              </a:rPr>
              <a:t>busy </a:t>
            </a:r>
            <a:r>
              <a:rPr sz="1000" spc="-5" dirty="0">
                <a:latin typeface="Arial"/>
                <a:cs typeface="Arial"/>
              </a:rPr>
              <a:t>to handle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orders,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dirty="0">
                <a:latin typeface="Arial"/>
                <a:cs typeface="Arial"/>
              </a:rPr>
              <a:t>risks </a:t>
            </a:r>
            <a:r>
              <a:rPr sz="1000" spc="-5" dirty="0">
                <a:latin typeface="Arial"/>
                <a:cs typeface="Arial"/>
              </a:rPr>
              <a:t>missing out on long term growth opportunities. </a:t>
            </a:r>
            <a:r>
              <a:rPr sz="1000" spc="-10" dirty="0">
                <a:latin typeface="Arial"/>
                <a:cs typeface="Arial"/>
              </a:rPr>
              <a:t>As  </a:t>
            </a:r>
            <a:r>
              <a:rPr sz="1000" spc="-5" dirty="0">
                <a:latin typeface="Arial"/>
                <a:cs typeface="Arial"/>
              </a:rPr>
              <a:t>a result, industry utilization rates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fall from 84% in 2013 Q1 to 82% </a:t>
            </a:r>
            <a:r>
              <a:rPr sz="1000" spc="5" dirty="0">
                <a:latin typeface="Arial"/>
                <a:cs typeface="Arial"/>
              </a:rPr>
              <a:t>by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2020.</a:t>
            </a:r>
            <a:endParaRPr sz="1000">
              <a:latin typeface="Arial"/>
              <a:cs typeface="Arial"/>
            </a:endParaRPr>
          </a:p>
          <a:p>
            <a:pPr marL="469265" marR="180340" indent="-227965">
              <a:lnSpc>
                <a:spcPct val="143500"/>
              </a:lnSpc>
              <a:spcBef>
                <a:spcPts val="67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Bornemann is expanding in China and </a:t>
            </a:r>
            <a:r>
              <a:rPr sz="1000" dirty="0">
                <a:latin typeface="Arial"/>
                <a:cs typeface="Arial"/>
              </a:rPr>
              <a:t>Germany </a:t>
            </a:r>
            <a:r>
              <a:rPr sz="1000" spc="-5" dirty="0">
                <a:latin typeface="Arial"/>
                <a:cs typeface="Arial"/>
              </a:rPr>
              <a:t>this year. </a:t>
            </a:r>
            <a:r>
              <a:rPr sz="1000" spc="5" dirty="0">
                <a:latin typeface="Arial"/>
                <a:cs typeface="Arial"/>
              </a:rPr>
              <a:t>When </a:t>
            </a:r>
            <a:r>
              <a:rPr sz="1000" spc="-5" dirty="0">
                <a:latin typeface="Arial"/>
                <a:cs typeface="Arial"/>
              </a:rPr>
              <a:t>the Chinese expansion  comes online in </a:t>
            </a:r>
            <a:r>
              <a:rPr sz="1000" dirty="0">
                <a:latin typeface="Arial"/>
                <a:cs typeface="Arial"/>
              </a:rPr>
              <a:t>Q3, </a:t>
            </a:r>
            <a:r>
              <a:rPr sz="1000" spc="-10" dirty="0">
                <a:latin typeface="Arial"/>
                <a:cs typeface="Arial"/>
              </a:rPr>
              <a:t>it will </a:t>
            </a:r>
            <a:r>
              <a:rPr sz="1000" dirty="0">
                <a:latin typeface="Arial"/>
                <a:cs typeface="Arial"/>
              </a:rPr>
              <a:t>feature </a:t>
            </a:r>
            <a:r>
              <a:rPr sz="1000" spc="-5" dirty="0">
                <a:latin typeface="Arial"/>
                <a:cs typeface="Arial"/>
              </a:rPr>
              <a:t>new plant space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machinery.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additions </a:t>
            </a:r>
            <a:r>
              <a:rPr sz="1000" spc="-1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Germany consist </a:t>
            </a:r>
            <a:r>
              <a:rPr sz="1000" dirty="0">
                <a:latin typeface="Arial"/>
                <a:cs typeface="Arial"/>
              </a:rPr>
              <a:t>mainly </a:t>
            </a:r>
            <a:r>
              <a:rPr sz="1000" spc="-5" dirty="0">
                <a:latin typeface="Arial"/>
                <a:cs typeface="Arial"/>
              </a:rPr>
              <a:t>of additional workers and will continue throughout the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year.</a:t>
            </a:r>
            <a:endParaRPr sz="1000">
              <a:latin typeface="Arial"/>
              <a:cs typeface="Arial"/>
            </a:endParaRPr>
          </a:p>
          <a:p>
            <a:pPr marL="469265" marR="5080" indent="-227965">
              <a:lnSpc>
                <a:spcPct val="1437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Flowserve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also expanding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China, adding space and </a:t>
            </a:r>
            <a:r>
              <a:rPr sz="1000" dirty="0">
                <a:latin typeface="Arial"/>
                <a:cs typeface="Arial"/>
              </a:rPr>
              <a:t>machinery for </a:t>
            </a:r>
            <a:r>
              <a:rPr sz="1000" spc="-5" dirty="0">
                <a:latin typeface="Arial"/>
                <a:cs typeface="Arial"/>
              </a:rPr>
              <a:t>casting, machining,  and packaging.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program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increase Flowserve’s </a:t>
            </a:r>
            <a:r>
              <a:rPr sz="1000" dirty="0">
                <a:latin typeface="Arial"/>
                <a:cs typeface="Arial"/>
              </a:rPr>
              <a:t>overall </a:t>
            </a:r>
            <a:r>
              <a:rPr sz="1000" spc="-5" dirty="0">
                <a:latin typeface="Arial"/>
                <a:cs typeface="Arial"/>
              </a:rPr>
              <a:t>multiphase capacity </a:t>
            </a:r>
            <a:r>
              <a:rPr sz="1000" spc="5" dirty="0">
                <a:latin typeface="Arial"/>
                <a:cs typeface="Arial"/>
              </a:rPr>
              <a:t>by 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10% and reduce the firm’s utilization </a:t>
            </a:r>
            <a:r>
              <a:rPr sz="1000" dirty="0">
                <a:latin typeface="Arial"/>
                <a:cs typeface="Arial"/>
              </a:rPr>
              <a:t>rates </a:t>
            </a:r>
            <a:r>
              <a:rPr sz="1000" spc="-5" dirty="0">
                <a:latin typeface="Arial"/>
                <a:cs typeface="Arial"/>
              </a:rPr>
              <a:t>from 85% to 80%, net of expected  order bookings between now and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then.</a:t>
            </a:r>
            <a:endParaRPr sz="1000">
              <a:latin typeface="Arial"/>
              <a:cs typeface="Arial"/>
            </a:endParaRPr>
          </a:p>
          <a:p>
            <a:pPr marL="469265" marR="74295" indent="-227965" algn="just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Leistritz is adding 20k feet of manufacturing and warehouse space in New </a:t>
            </a:r>
            <a:r>
              <a:rPr sz="1000" dirty="0">
                <a:latin typeface="Arial"/>
                <a:cs typeface="Arial"/>
              </a:rPr>
              <a:t>Jersey </a:t>
            </a:r>
            <a:r>
              <a:rPr sz="1000" spc="-5" dirty="0">
                <a:latin typeface="Arial"/>
                <a:cs typeface="Arial"/>
              </a:rPr>
              <a:t>(US), to  cope with an influx of orders from US shale plays, </a:t>
            </a:r>
            <a:r>
              <a:rPr sz="1000" dirty="0">
                <a:latin typeface="Arial"/>
                <a:cs typeface="Arial"/>
              </a:rPr>
              <a:t>particularly </a:t>
            </a:r>
            <a:r>
              <a:rPr sz="1000" spc="-5" dirty="0">
                <a:latin typeface="Arial"/>
                <a:cs typeface="Arial"/>
              </a:rPr>
              <a:t>the Marcellus and Barnett. It  is also hiring machinists </a:t>
            </a:r>
            <a:r>
              <a:rPr sz="1000" spc="-10" dirty="0">
                <a:latin typeface="Arial"/>
                <a:cs typeface="Arial"/>
              </a:rPr>
              <a:t>in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Germany.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44904" y="847851"/>
            <a:ext cx="5398135" cy="1706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0665" marR="111760" indent="-227965">
              <a:lnSpc>
                <a:spcPct val="143500"/>
              </a:lnSpc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Netzsch is adding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in Brazil and India, </a:t>
            </a:r>
            <a:r>
              <a:rPr sz="1000" dirty="0">
                <a:latin typeface="Arial"/>
                <a:cs typeface="Arial"/>
              </a:rPr>
              <a:t>specifically to </a:t>
            </a:r>
            <a:r>
              <a:rPr sz="1000" spc="-5" dirty="0">
                <a:latin typeface="Arial"/>
                <a:cs typeface="Arial"/>
              </a:rPr>
              <a:t>support oil &amp; gas </a:t>
            </a:r>
            <a:r>
              <a:rPr sz="1000" dirty="0">
                <a:latin typeface="Arial"/>
                <a:cs typeface="Arial"/>
              </a:rPr>
              <a:t>orders. The  </a:t>
            </a:r>
            <a:r>
              <a:rPr sz="1000" spc="-5" dirty="0">
                <a:latin typeface="Arial"/>
                <a:cs typeface="Arial"/>
              </a:rPr>
              <a:t>Brazilian expansion consists of hiring </a:t>
            </a:r>
            <a:r>
              <a:rPr sz="1000" spc="5" dirty="0">
                <a:latin typeface="Arial"/>
                <a:cs typeface="Arial"/>
              </a:rPr>
              <a:t>more </a:t>
            </a:r>
            <a:r>
              <a:rPr sz="1000" dirty="0">
                <a:latin typeface="Arial"/>
                <a:cs typeface="Arial"/>
              </a:rPr>
              <a:t>staff </a:t>
            </a:r>
            <a:r>
              <a:rPr sz="1000" spc="-5" dirty="0">
                <a:latin typeface="Arial"/>
                <a:cs typeface="Arial"/>
              </a:rPr>
              <a:t>and adding three machines.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India, it’s  adding </a:t>
            </a:r>
            <a:r>
              <a:rPr sz="1000" dirty="0">
                <a:latin typeface="Arial"/>
                <a:cs typeface="Arial"/>
              </a:rPr>
              <a:t>roofline </a:t>
            </a:r>
            <a:r>
              <a:rPr sz="1000" spc="-5" dirty="0">
                <a:latin typeface="Arial"/>
                <a:cs typeface="Arial"/>
              </a:rPr>
              <a:t>and expanding the plant’s capacity </a:t>
            </a:r>
            <a:r>
              <a:rPr sz="1000" dirty="0">
                <a:latin typeface="Arial"/>
                <a:cs typeface="Arial"/>
              </a:rPr>
              <a:t>by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25-30%.</a:t>
            </a:r>
            <a:endParaRPr sz="1000">
              <a:latin typeface="Arial"/>
              <a:cs typeface="Arial"/>
            </a:endParaRPr>
          </a:p>
          <a:p>
            <a:pPr marL="240665" marR="5080" indent="-227965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Shengli Highland Oilfield Machinery (which gained </a:t>
            </a:r>
            <a:r>
              <a:rPr sz="1000" dirty="0">
                <a:latin typeface="Arial"/>
                <a:cs typeface="Arial"/>
              </a:rPr>
              <a:t>twin-screw technology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partnering with  </a:t>
            </a:r>
            <a:r>
              <a:rPr sz="1000" dirty="0">
                <a:latin typeface="Arial"/>
                <a:cs typeface="Arial"/>
              </a:rPr>
              <a:t>Weir)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installing </a:t>
            </a:r>
            <a:r>
              <a:rPr sz="1000" dirty="0">
                <a:latin typeface="Arial"/>
                <a:cs typeface="Arial"/>
              </a:rPr>
              <a:t>new </a:t>
            </a:r>
            <a:r>
              <a:rPr sz="1000" spc="-5" dirty="0">
                <a:latin typeface="Arial"/>
                <a:cs typeface="Arial"/>
              </a:rPr>
              <a:t>machinery and hiring </a:t>
            </a:r>
            <a:r>
              <a:rPr sz="1000" dirty="0">
                <a:latin typeface="Arial"/>
                <a:cs typeface="Arial"/>
              </a:rPr>
              <a:t>workers </a:t>
            </a:r>
            <a:r>
              <a:rPr sz="1000" spc="-5" dirty="0">
                <a:latin typeface="Arial"/>
                <a:cs typeface="Arial"/>
              </a:rPr>
              <a:t>at its </a:t>
            </a:r>
            <a:r>
              <a:rPr sz="1000" dirty="0">
                <a:latin typeface="Arial"/>
                <a:cs typeface="Arial"/>
              </a:rPr>
              <a:t>main </a:t>
            </a:r>
            <a:r>
              <a:rPr sz="1000" spc="-5" dirty="0">
                <a:latin typeface="Arial"/>
                <a:cs typeface="Arial"/>
              </a:rPr>
              <a:t>plant in Dongying, where it  has 20k square feet of unused floor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space.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94361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21: Demand vs. </a:t>
            </a:r>
            <a:r>
              <a:rPr sz="1000" b="1" dirty="0">
                <a:latin typeface="Arial"/>
                <a:cs typeface="Arial"/>
              </a:rPr>
              <a:t>Capacity </a:t>
            </a:r>
            <a:r>
              <a:rPr sz="1000" b="1" spc="-5" dirty="0">
                <a:latin typeface="Arial"/>
                <a:cs typeface="Arial"/>
              </a:rPr>
              <a:t>– Multiphase</a:t>
            </a:r>
            <a:r>
              <a:rPr sz="1000" b="1" spc="5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304" y="5178932"/>
            <a:ext cx="5604510" cy="672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40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above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expansions will increase </a:t>
            </a:r>
            <a:r>
              <a:rPr sz="1000" dirty="0">
                <a:latin typeface="Arial"/>
                <a:cs typeface="Arial"/>
              </a:rPr>
              <a:t>capacity for </a:t>
            </a: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to $45m per quarter </a:t>
            </a:r>
            <a:r>
              <a:rPr sz="1000" spc="5" dirty="0">
                <a:latin typeface="Arial"/>
                <a:cs typeface="Arial"/>
              </a:rPr>
              <a:t>by  </a:t>
            </a:r>
            <a:r>
              <a:rPr sz="1000" spc="-5" dirty="0">
                <a:latin typeface="Arial"/>
                <a:cs typeface="Arial"/>
              </a:rPr>
              <a:t>the end of the </a:t>
            </a:r>
            <a:r>
              <a:rPr sz="1000" spc="-10" dirty="0">
                <a:latin typeface="Arial"/>
                <a:cs typeface="Arial"/>
              </a:rPr>
              <a:t>year. </a:t>
            </a:r>
            <a:r>
              <a:rPr sz="1000" spc="-5" dirty="0">
                <a:latin typeface="Arial"/>
                <a:cs typeface="Arial"/>
              </a:rPr>
              <a:t>Continuing additions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2014 will drive utilization rates down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approximately  82%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2015, </a:t>
            </a:r>
            <a:r>
              <a:rPr sz="1000" spc="-5" dirty="0">
                <a:latin typeface="Arial"/>
                <a:cs typeface="Arial"/>
              </a:rPr>
              <a:t>which will </a:t>
            </a:r>
            <a:r>
              <a:rPr sz="1000" dirty="0">
                <a:latin typeface="Arial"/>
                <a:cs typeface="Arial"/>
              </a:rPr>
              <a:t>keep </a:t>
            </a:r>
            <a:r>
              <a:rPr sz="1000" spc="-5" dirty="0">
                <a:latin typeface="Arial"/>
                <a:cs typeface="Arial"/>
              </a:rPr>
              <a:t>lead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5" dirty="0">
                <a:latin typeface="Arial"/>
                <a:cs typeface="Arial"/>
              </a:rPr>
              <a:t>competitive </a:t>
            </a:r>
            <a:r>
              <a:rPr sz="1000" spc="5" dirty="0">
                <a:latin typeface="Arial"/>
                <a:cs typeface="Arial"/>
              </a:rPr>
              <a:t>for </a:t>
            </a:r>
            <a:r>
              <a:rPr sz="1000" dirty="0">
                <a:latin typeface="Arial"/>
                <a:cs typeface="Arial"/>
              </a:rPr>
              <a:t>most</a:t>
            </a:r>
            <a:r>
              <a:rPr sz="1000" spc="-5" dirty="0">
                <a:latin typeface="Arial"/>
                <a:cs typeface="Arial"/>
              </a:rPr>
              <a:t> manufacturers.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2004" y="6349364"/>
            <a:ext cx="5705475" cy="280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000" b="1" spc="-10" dirty="0">
                <a:latin typeface="Arial"/>
                <a:cs typeface="Arial"/>
              </a:rPr>
              <a:t>6.1.3     </a:t>
            </a:r>
            <a:r>
              <a:rPr sz="1000" b="1" spc="-5" dirty="0">
                <a:latin typeface="Arial"/>
                <a:cs typeface="Arial"/>
              </a:rPr>
              <a:t>New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contracts</a:t>
            </a:r>
            <a:endParaRPr sz="1000">
              <a:latin typeface="Arial"/>
              <a:cs typeface="Arial"/>
            </a:endParaRPr>
          </a:p>
          <a:p>
            <a:pPr marL="12700" marR="110489" algn="just">
              <a:lnSpc>
                <a:spcPct val="143600"/>
              </a:lnSpc>
              <a:spcBef>
                <a:spcPts val="615"/>
              </a:spcBef>
            </a:pPr>
            <a:r>
              <a:rPr sz="1000" spc="-5" dirty="0">
                <a:latin typeface="Arial"/>
                <a:cs typeface="Arial"/>
              </a:rPr>
              <a:t>Lukoil and CNRL use framework agreements with Bornemann to ensure </a:t>
            </a:r>
            <a:r>
              <a:rPr sz="1000" dirty="0">
                <a:latin typeface="Arial"/>
                <a:cs typeface="Arial"/>
              </a:rPr>
              <a:t>availability </a:t>
            </a:r>
            <a:r>
              <a:rPr sz="1000" spc="-5" dirty="0">
                <a:latin typeface="Arial"/>
                <a:cs typeface="Arial"/>
              </a:rPr>
              <a:t>and bring down  unit prices. CNPC and PetroChina direct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orders toward domestic suppliers Tianjin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and  Shengli. </a:t>
            </a:r>
            <a:r>
              <a:rPr sz="1000" dirty="0">
                <a:latin typeface="Arial"/>
                <a:cs typeface="Arial"/>
              </a:rPr>
              <a:t>Framo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main </a:t>
            </a:r>
            <a:r>
              <a:rPr sz="1000" spc="-5" dirty="0">
                <a:latin typeface="Arial"/>
                <a:cs typeface="Arial"/>
              </a:rPr>
              <a:t>supplier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subsea </a:t>
            </a:r>
            <a:r>
              <a:rPr sz="1000" dirty="0">
                <a:latin typeface="Arial"/>
                <a:cs typeface="Arial"/>
              </a:rPr>
              <a:t>multiphase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systems.</a:t>
            </a:r>
            <a:endParaRPr sz="1000">
              <a:latin typeface="Arial"/>
              <a:cs typeface="Arial"/>
            </a:endParaRPr>
          </a:p>
          <a:p>
            <a:pPr marL="127000" marR="40640">
              <a:lnSpc>
                <a:spcPct val="1437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biggest contracts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Multiphase </a:t>
            </a:r>
            <a:r>
              <a:rPr sz="1000" spc="5" dirty="0">
                <a:latin typeface="Arial"/>
                <a:cs typeface="Arial"/>
              </a:rPr>
              <a:t>Pump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to date, aside from orders for comparatively  expensive subsea </a:t>
            </a:r>
            <a:r>
              <a:rPr sz="1000" dirty="0">
                <a:latin typeface="Arial"/>
                <a:cs typeface="Arial"/>
              </a:rPr>
              <a:t>systems, </a:t>
            </a:r>
            <a:r>
              <a:rPr sz="1000" spc="-5" dirty="0">
                <a:latin typeface="Arial"/>
                <a:cs typeface="Arial"/>
              </a:rPr>
              <a:t>are the framework agreements Bornemann has with Canadian </a:t>
            </a:r>
            <a:r>
              <a:rPr sz="1000" dirty="0">
                <a:latin typeface="Arial"/>
                <a:cs typeface="Arial"/>
              </a:rPr>
              <a:t>Natural  </a:t>
            </a:r>
            <a:r>
              <a:rPr sz="1000" spc="-5" dirty="0">
                <a:latin typeface="Arial"/>
                <a:cs typeface="Arial"/>
              </a:rPr>
              <a:t>Resources Limited (CNRL) and Lukoil. </a:t>
            </a:r>
            <a:r>
              <a:rPr sz="1000" dirty="0">
                <a:latin typeface="Arial"/>
                <a:cs typeface="Arial"/>
              </a:rPr>
              <a:t>The aims </a:t>
            </a:r>
            <a:r>
              <a:rPr sz="1000" spc="-5" dirty="0">
                <a:latin typeface="Arial"/>
                <a:cs typeface="Arial"/>
              </a:rPr>
              <a:t>of both agreements are to ensure that the buyer  has access to </a:t>
            </a:r>
            <a:r>
              <a:rPr sz="1000" dirty="0">
                <a:latin typeface="Arial"/>
                <a:cs typeface="Arial"/>
              </a:rPr>
              <a:t>enough capacity </a:t>
            </a:r>
            <a:r>
              <a:rPr sz="1000" spc="-5" dirty="0">
                <a:latin typeface="Arial"/>
                <a:cs typeface="Arial"/>
              </a:rPr>
              <a:t>and to bring down cost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committing </a:t>
            </a:r>
            <a:r>
              <a:rPr sz="1000" dirty="0">
                <a:latin typeface="Arial"/>
                <a:cs typeface="Arial"/>
              </a:rPr>
              <a:t>to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volume.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7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relationship with CNRL began with 34 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Primrose oil sands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Alberta Canada,  beginning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2002. As CNRL expanded its oil sands operations,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dirty="0">
                <a:latin typeface="Arial"/>
                <a:cs typeface="Arial"/>
              </a:rPr>
              <a:t>formed </a:t>
            </a:r>
            <a:r>
              <a:rPr sz="1000" spc="-5" dirty="0">
                <a:latin typeface="Arial"/>
                <a:cs typeface="Arial"/>
              </a:rPr>
              <a:t>the framework agreement  to cover its needs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another 40 units over the next </a:t>
            </a:r>
            <a:r>
              <a:rPr sz="1000" dirty="0">
                <a:latin typeface="Arial"/>
                <a:cs typeface="Arial"/>
              </a:rPr>
              <a:t>five </a:t>
            </a:r>
            <a:r>
              <a:rPr sz="1000" spc="-5" dirty="0">
                <a:latin typeface="Arial"/>
                <a:cs typeface="Arial"/>
              </a:rPr>
              <a:t>years. </a:t>
            </a:r>
            <a:r>
              <a:rPr sz="1000" dirty="0">
                <a:latin typeface="Arial"/>
                <a:cs typeface="Arial"/>
              </a:rPr>
              <a:t>Follow-up </a:t>
            </a:r>
            <a:r>
              <a:rPr sz="1000" spc="-5" dirty="0">
                <a:latin typeface="Arial"/>
                <a:cs typeface="Arial"/>
              </a:rPr>
              <a:t>orders through 2012  brought the total up to </a:t>
            </a:r>
            <a:r>
              <a:rPr sz="1000" dirty="0">
                <a:latin typeface="Arial"/>
                <a:cs typeface="Arial"/>
              </a:rPr>
              <a:t>almost </a:t>
            </a:r>
            <a:r>
              <a:rPr sz="1000" spc="-5" dirty="0">
                <a:latin typeface="Arial"/>
                <a:cs typeface="Arial"/>
              </a:rPr>
              <a:t>150 multiphase </a:t>
            </a:r>
            <a:r>
              <a:rPr sz="1000" dirty="0">
                <a:latin typeface="Arial"/>
                <a:cs typeface="Arial"/>
              </a:rPr>
              <a:t>pumps. The </a:t>
            </a:r>
            <a:r>
              <a:rPr sz="1000" spc="-5" dirty="0">
                <a:latin typeface="Arial"/>
                <a:cs typeface="Arial"/>
              </a:rPr>
              <a:t>agreement covers a wide range of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sizes,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31467" y="2696717"/>
            <a:ext cx="4047108" cy="24091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56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7946"/>
            <a:ext cx="5643880" cy="7136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937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with unit prices ranging from </a:t>
            </a:r>
            <a:r>
              <a:rPr sz="1000" spc="-10" dirty="0">
                <a:latin typeface="Arial"/>
                <a:cs typeface="Arial"/>
              </a:rPr>
              <a:t>$65k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$150k. </a:t>
            </a:r>
            <a:r>
              <a:rPr sz="1000" spc="-1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flowrates of 2.5k </a:t>
            </a:r>
            <a:r>
              <a:rPr sz="1000" spc="5" dirty="0">
                <a:latin typeface="Arial"/>
                <a:cs typeface="Arial"/>
              </a:rPr>
              <a:t>bpd </a:t>
            </a:r>
            <a:r>
              <a:rPr sz="1000" spc="-5" dirty="0">
                <a:latin typeface="Arial"/>
                <a:cs typeface="Arial"/>
              </a:rPr>
              <a:t>on the low end of the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1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that range, this implies a discount of approximately </a:t>
            </a:r>
            <a:r>
              <a:rPr sz="1000" dirty="0">
                <a:latin typeface="Arial"/>
                <a:cs typeface="Arial"/>
              </a:rPr>
              <a:t>20-25% </a:t>
            </a:r>
            <a:r>
              <a:rPr sz="1000" spc="-5" dirty="0">
                <a:latin typeface="Arial"/>
                <a:cs typeface="Arial"/>
              </a:rPr>
              <a:t>per</a:t>
            </a:r>
            <a:r>
              <a:rPr sz="1000" spc="1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unit.</a:t>
            </a:r>
            <a:endParaRPr sz="1000">
              <a:latin typeface="Arial"/>
              <a:cs typeface="Arial"/>
            </a:endParaRPr>
          </a:p>
          <a:p>
            <a:pPr marL="12700" marR="99695" algn="just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Lukoil began placing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orders with Bornemann in 2005 and, as of 2012, had installed 100 </a:t>
            </a:r>
            <a:r>
              <a:rPr sz="1000" dirty="0">
                <a:latin typeface="Arial"/>
                <a:cs typeface="Arial"/>
              </a:rPr>
              <a:t>total  </a:t>
            </a:r>
            <a:r>
              <a:rPr sz="1000" spc="-5" dirty="0">
                <a:latin typeface="Arial"/>
                <a:cs typeface="Arial"/>
              </a:rPr>
              <a:t>multiphase units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Siberia. Lukoil’s relationship is </a:t>
            </a:r>
            <a:r>
              <a:rPr sz="1000" dirty="0">
                <a:latin typeface="Arial"/>
                <a:cs typeface="Arial"/>
              </a:rPr>
              <a:t>certainly </a:t>
            </a:r>
            <a:r>
              <a:rPr sz="1000" spc="-5" dirty="0">
                <a:latin typeface="Arial"/>
                <a:cs typeface="Arial"/>
              </a:rPr>
              <a:t>not exclusive though, </a:t>
            </a:r>
            <a:r>
              <a:rPr sz="1000" dirty="0">
                <a:latin typeface="Arial"/>
                <a:cs typeface="Arial"/>
              </a:rPr>
              <a:t>as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ordered two  large units ($130k each) </a:t>
            </a:r>
            <a:r>
              <a:rPr sz="100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HMS Group in late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2011.</a:t>
            </a:r>
            <a:endParaRPr sz="1000">
              <a:latin typeface="Arial"/>
              <a:cs typeface="Arial"/>
            </a:endParaRPr>
          </a:p>
          <a:p>
            <a:pPr marL="12700" marR="16510">
              <a:lnSpc>
                <a:spcPct val="1438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The main </a:t>
            </a:r>
            <a:r>
              <a:rPr sz="1000" spc="-5" dirty="0">
                <a:latin typeface="Arial"/>
                <a:cs typeface="Arial"/>
              </a:rPr>
              <a:t>Chinese onshore operators, PetroChina and CNPC, favor </a:t>
            </a:r>
            <a:r>
              <a:rPr sz="1000" dirty="0">
                <a:latin typeface="Arial"/>
                <a:cs typeface="Arial"/>
              </a:rPr>
              <a:t>domestic </a:t>
            </a:r>
            <a:r>
              <a:rPr sz="1000" spc="-5" dirty="0">
                <a:latin typeface="Arial"/>
                <a:cs typeface="Arial"/>
              </a:rPr>
              <a:t>suppliers Tianjin 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and Shengli. PetroChina ordered 18 units from Tianjin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Q1 (an order worth </a:t>
            </a:r>
            <a:r>
              <a:rPr sz="1000" dirty="0">
                <a:latin typeface="Arial"/>
                <a:cs typeface="Arial"/>
              </a:rPr>
              <a:t>$1.3m),  </a:t>
            </a:r>
            <a:r>
              <a:rPr sz="1000" spc="-5" dirty="0">
                <a:latin typeface="Arial"/>
                <a:cs typeface="Arial"/>
              </a:rPr>
              <a:t>to boost production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the Tahe field. CNPC has ordered from both suppliers recently, ordering eight  units from Tianjin </a:t>
            </a:r>
            <a:r>
              <a:rPr sz="1000" dirty="0">
                <a:latin typeface="Arial"/>
                <a:cs typeface="Arial"/>
              </a:rPr>
              <a:t>Pumps for </a:t>
            </a:r>
            <a:r>
              <a:rPr sz="1000" spc="-5" dirty="0">
                <a:latin typeface="Arial"/>
                <a:cs typeface="Arial"/>
              </a:rPr>
              <a:t>its aging Daqing field from Tianjin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2012 Q4 and five units  from Shengli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Shixi </a:t>
            </a:r>
            <a:r>
              <a:rPr sz="1000" spc="-5" dirty="0">
                <a:latin typeface="Arial"/>
                <a:cs typeface="Arial"/>
              </a:rPr>
              <a:t>field in late 2011. These orders were individually </a:t>
            </a:r>
            <a:r>
              <a:rPr sz="1000" dirty="0">
                <a:latin typeface="Arial"/>
                <a:cs typeface="Arial"/>
              </a:rPr>
              <a:t>relatively </a:t>
            </a:r>
            <a:r>
              <a:rPr sz="1000" spc="-5" dirty="0">
                <a:latin typeface="Arial"/>
                <a:cs typeface="Arial"/>
              </a:rPr>
              <a:t>small, 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$600k and </a:t>
            </a:r>
            <a:r>
              <a:rPr sz="1000" dirty="0">
                <a:latin typeface="Arial"/>
                <a:cs typeface="Arial"/>
              </a:rPr>
              <a:t>$400k, </a:t>
            </a:r>
            <a:r>
              <a:rPr sz="1000" spc="-5" dirty="0">
                <a:latin typeface="Arial"/>
                <a:cs typeface="Arial"/>
              </a:rPr>
              <a:t>respectively, </a:t>
            </a:r>
            <a:r>
              <a:rPr sz="1000" dirty="0">
                <a:latin typeface="Arial"/>
                <a:cs typeface="Arial"/>
              </a:rPr>
              <a:t>partially </a:t>
            </a:r>
            <a:r>
              <a:rPr sz="1000" spc="-5" dirty="0">
                <a:latin typeface="Arial"/>
                <a:cs typeface="Arial"/>
              </a:rPr>
              <a:t>due to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low unit prices </a:t>
            </a:r>
            <a:r>
              <a:rPr sz="1000" dirty="0">
                <a:latin typeface="Arial"/>
                <a:cs typeface="Arial"/>
              </a:rPr>
              <a:t>(about </a:t>
            </a:r>
            <a:r>
              <a:rPr sz="1000" spc="-5" dirty="0">
                <a:latin typeface="Arial"/>
                <a:cs typeface="Arial"/>
              </a:rPr>
              <a:t>$75k per  </a:t>
            </a:r>
            <a:r>
              <a:rPr sz="1000" dirty="0">
                <a:latin typeface="Arial"/>
                <a:cs typeface="Arial"/>
              </a:rPr>
              <a:t>pump). </a:t>
            </a:r>
            <a:r>
              <a:rPr sz="1000" spc="-5" dirty="0">
                <a:latin typeface="Arial"/>
                <a:cs typeface="Arial"/>
              </a:rPr>
              <a:t>CNPC also ordered units from German Seepex, breaking its habit of ordering from domestic  suppliers due to the complexity of the order.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10" dirty="0">
                <a:latin typeface="Arial"/>
                <a:cs typeface="Arial"/>
              </a:rPr>
              <a:t>two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from Seepex (worth about $105k each)  required specialized heating </a:t>
            </a:r>
            <a:r>
              <a:rPr sz="1000" dirty="0">
                <a:latin typeface="Arial"/>
                <a:cs typeface="Arial"/>
              </a:rPr>
              <a:t>jackets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keep </a:t>
            </a:r>
            <a:r>
              <a:rPr sz="1000" spc="-5" dirty="0">
                <a:latin typeface="Arial"/>
                <a:cs typeface="Arial"/>
              </a:rPr>
              <a:t>oil viscosity </a:t>
            </a:r>
            <a:r>
              <a:rPr sz="1000" dirty="0">
                <a:latin typeface="Arial"/>
                <a:cs typeface="Arial"/>
              </a:rPr>
              <a:t>low </a:t>
            </a:r>
            <a:r>
              <a:rPr sz="1000" spc="-5" dirty="0">
                <a:latin typeface="Arial"/>
                <a:cs typeface="Arial"/>
              </a:rPr>
              <a:t>at temperatures of </a:t>
            </a:r>
            <a:r>
              <a:rPr sz="1000" dirty="0">
                <a:latin typeface="Arial"/>
                <a:cs typeface="Arial"/>
              </a:rPr>
              <a:t>up </a:t>
            </a:r>
            <a:r>
              <a:rPr sz="1000" spc="-5" dirty="0">
                <a:latin typeface="Arial"/>
                <a:cs typeface="Arial"/>
              </a:rPr>
              <a:t>to -45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C.</a:t>
            </a:r>
            <a:endParaRPr sz="1000">
              <a:latin typeface="Arial"/>
              <a:cs typeface="Arial"/>
            </a:endParaRPr>
          </a:p>
          <a:p>
            <a:pPr marL="12700" marR="169545">
              <a:lnSpc>
                <a:spcPct val="1438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Framo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the main supplier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subsea multiphase </a:t>
            </a:r>
            <a:r>
              <a:rPr sz="1000" dirty="0">
                <a:latin typeface="Arial"/>
                <a:cs typeface="Arial"/>
              </a:rPr>
              <a:t>systems, </a:t>
            </a:r>
            <a:r>
              <a:rPr sz="1000" spc="-5" dirty="0">
                <a:latin typeface="Arial"/>
                <a:cs typeface="Arial"/>
              </a:rPr>
              <a:t>followed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Leistritz and Sulzer. </a:t>
            </a:r>
            <a:r>
              <a:rPr sz="1000" dirty="0">
                <a:latin typeface="Arial"/>
                <a:cs typeface="Arial"/>
              </a:rPr>
              <a:t>The  pumps </a:t>
            </a:r>
            <a:r>
              <a:rPr sz="1000" spc="-5" dirty="0">
                <a:latin typeface="Arial"/>
                <a:cs typeface="Arial"/>
              </a:rPr>
              <a:t>used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subsea applications are </a:t>
            </a:r>
            <a:r>
              <a:rPr sz="1000" dirty="0">
                <a:latin typeface="Arial"/>
                <a:cs typeface="Arial"/>
              </a:rPr>
              <a:t>typically larger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higher pressure than onshore  units (up to 5k psi vs. typical pressures </a:t>
            </a:r>
            <a:r>
              <a:rPr sz="1000" dirty="0">
                <a:latin typeface="Arial"/>
                <a:cs typeface="Arial"/>
              </a:rPr>
              <a:t>up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600-700 </a:t>
            </a:r>
            <a:r>
              <a:rPr sz="1000" spc="-5" dirty="0">
                <a:latin typeface="Arial"/>
                <a:cs typeface="Arial"/>
              </a:rPr>
              <a:t>psi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onshore </a:t>
            </a:r>
            <a:r>
              <a:rPr sz="1000" dirty="0">
                <a:latin typeface="Arial"/>
                <a:cs typeface="Arial"/>
              </a:rPr>
              <a:t>pumps), </a:t>
            </a:r>
            <a:r>
              <a:rPr sz="1000" spc="-5" dirty="0">
                <a:latin typeface="Arial"/>
                <a:cs typeface="Arial"/>
              </a:rPr>
              <a:t>and are therefore  usually about twice as expensive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drivers, and control </a:t>
            </a:r>
            <a:r>
              <a:rPr sz="1000" dirty="0">
                <a:latin typeface="Arial"/>
                <a:cs typeface="Arial"/>
              </a:rPr>
              <a:t>systems, </a:t>
            </a:r>
            <a:r>
              <a:rPr sz="1000" spc="-5" dirty="0">
                <a:latin typeface="Arial"/>
                <a:cs typeface="Arial"/>
              </a:rPr>
              <a:t>and 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 20  </a:t>
            </a:r>
            <a:r>
              <a:rPr sz="1000" dirty="0">
                <a:latin typeface="Arial"/>
                <a:cs typeface="Arial"/>
              </a:rPr>
              <a:t>times more </a:t>
            </a:r>
            <a:r>
              <a:rPr sz="1000" spc="-5" dirty="0">
                <a:latin typeface="Arial"/>
                <a:cs typeface="Arial"/>
              </a:rPr>
              <a:t>expensive at the project scale when including production manifolds, </a:t>
            </a:r>
            <a:r>
              <a:rPr sz="1000" dirty="0">
                <a:latin typeface="Arial"/>
                <a:cs typeface="Arial"/>
              </a:rPr>
              <a:t>risers, </a:t>
            </a:r>
            <a:r>
              <a:rPr sz="1000" spc="-5" dirty="0">
                <a:latin typeface="Arial"/>
                <a:cs typeface="Arial"/>
              </a:rPr>
              <a:t>and flow  </a:t>
            </a:r>
            <a:r>
              <a:rPr sz="1000" dirty="0">
                <a:latin typeface="Arial"/>
                <a:cs typeface="Arial"/>
              </a:rPr>
              <a:t>systems.</a:t>
            </a:r>
            <a:endParaRPr sz="1000">
              <a:latin typeface="Arial"/>
              <a:cs typeface="Arial"/>
            </a:endParaRPr>
          </a:p>
          <a:p>
            <a:pPr marL="469265" marR="5080" indent="-227965">
              <a:lnSpc>
                <a:spcPct val="143500"/>
              </a:lnSpc>
              <a:spcBef>
                <a:spcPts val="6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Framo (Frank Mohn)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the leading supplier of subsea, </a:t>
            </a:r>
            <a:r>
              <a:rPr sz="1000" dirty="0">
                <a:latin typeface="Arial"/>
                <a:cs typeface="Arial"/>
              </a:rPr>
              <a:t>helico-axial </a:t>
            </a: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using  a design it co-developed with multiple oil companies </a:t>
            </a:r>
            <a:r>
              <a:rPr sz="1000" dirty="0">
                <a:latin typeface="Arial"/>
                <a:cs typeface="Arial"/>
              </a:rPr>
              <a:t>as </a:t>
            </a:r>
            <a:r>
              <a:rPr sz="1000" spc="-5" dirty="0">
                <a:latin typeface="Arial"/>
                <a:cs typeface="Arial"/>
              </a:rPr>
              <a:t>part of the Poseidon joint research  project.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firm’s recent order wins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this category include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worth $3.8m from  Petrobras’ Barracuda </a:t>
            </a:r>
            <a:r>
              <a:rPr sz="1000" dirty="0">
                <a:latin typeface="Arial"/>
                <a:cs typeface="Arial"/>
              </a:rPr>
              <a:t>project </a:t>
            </a:r>
            <a:r>
              <a:rPr sz="1000" spc="-5" dirty="0">
                <a:latin typeface="Arial"/>
                <a:cs typeface="Arial"/>
              </a:rPr>
              <a:t>(delivered in 2012), a $10m order </a:t>
            </a:r>
            <a:r>
              <a:rPr sz="100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Shell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Norway, and  an $8m order from </a:t>
            </a:r>
            <a:r>
              <a:rPr sz="1000" dirty="0">
                <a:latin typeface="Arial"/>
                <a:cs typeface="Arial"/>
              </a:rPr>
              <a:t>Total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Angolan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waters.</a:t>
            </a:r>
            <a:endParaRPr sz="1000">
              <a:latin typeface="Arial"/>
              <a:cs typeface="Arial"/>
            </a:endParaRPr>
          </a:p>
          <a:p>
            <a:pPr marL="469265" marR="6350" indent="-227965">
              <a:lnSpc>
                <a:spcPct val="143800"/>
              </a:lnSpc>
              <a:spcBef>
                <a:spcPts val="7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Leistritz delivered 16 </a:t>
            </a:r>
            <a:r>
              <a:rPr sz="1000" dirty="0">
                <a:latin typeface="Arial"/>
                <a:cs typeface="Arial"/>
              </a:rPr>
              <a:t>multiphase pumps for </a:t>
            </a:r>
            <a:r>
              <a:rPr sz="1000" spc="-5" dirty="0">
                <a:latin typeface="Arial"/>
                <a:cs typeface="Arial"/>
              </a:rPr>
              <a:t>subsea operation to PEMEX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2011,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spc="-10" dirty="0">
                <a:latin typeface="Arial"/>
                <a:cs typeface="Arial"/>
              </a:rPr>
              <a:t>Ku-  </a:t>
            </a:r>
            <a:r>
              <a:rPr sz="1000" spc="-5" dirty="0">
                <a:latin typeface="Arial"/>
                <a:cs typeface="Arial"/>
              </a:rPr>
              <a:t>Maloob </a:t>
            </a:r>
            <a:r>
              <a:rPr sz="1000" dirty="0">
                <a:latin typeface="Arial"/>
                <a:cs typeface="Arial"/>
              </a:rPr>
              <a:t>offshore </a:t>
            </a:r>
            <a:r>
              <a:rPr sz="1000" spc="-5" dirty="0">
                <a:latin typeface="Arial"/>
                <a:cs typeface="Arial"/>
              </a:rPr>
              <a:t>field in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order worth </a:t>
            </a:r>
            <a:r>
              <a:rPr sz="1000" dirty="0">
                <a:latin typeface="Arial"/>
                <a:cs typeface="Arial"/>
              </a:rPr>
              <a:t>$21.5m. The </a:t>
            </a:r>
            <a:r>
              <a:rPr sz="1000" spc="-5" dirty="0">
                <a:latin typeface="Arial"/>
                <a:cs typeface="Arial"/>
              </a:rPr>
              <a:t>2,500 hp units were manufactured in  Germany, then packaged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US, designed </a:t>
            </a:r>
            <a:r>
              <a:rPr sz="1000" dirty="0">
                <a:latin typeface="Arial"/>
                <a:cs typeface="Arial"/>
              </a:rPr>
              <a:t>to pump </a:t>
            </a:r>
            <a:r>
              <a:rPr sz="1000" spc="-5" dirty="0">
                <a:latin typeface="Arial"/>
                <a:cs typeface="Arial"/>
              </a:rPr>
              <a:t>12k bpd of oil and 13m cubic feet of  gas per day. These units </a:t>
            </a:r>
            <a:r>
              <a:rPr sz="100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large </a:t>
            </a:r>
            <a:r>
              <a:rPr sz="1000" dirty="0">
                <a:latin typeface="Arial"/>
                <a:cs typeface="Arial"/>
              </a:rPr>
              <a:t>twin-screw </a:t>
            </a:r>
            <a:r>
              <a:rPr sz="1000" spc="-5" dirty="0">
                <a:latin typeface="Arial"/>
                <a:cs typeface="Arial"/>
              </a:rPr>
              <a:t>units </a:t>
            </a:r>
            <a:r>
              <a:rPr sz="1000" dirty="0">
                <a:latin typeface="Arial"/>
                <a:cs typeface="Arial"/>
              </a:rPr>
              <a:t>currently </a:t>
            </a:r>
            <a:r>
              <a:rPr sz="1000" spc="-5" dirty="0">
                <a:latin typeface="Arial"/>
                <a:cs typeface="Arial"/>
              </a:rPr>
              <a:t>operating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subsea.</a:t>
            </a:r>
            <a:endParaRPr sz="1000">
              <a:latin typeface="Arial"/>
              <a:cs typeface="Arial"/>
            </a:endParaRPr>
          </a:p>
          <a:p>
            <a:pPr marL="469265" marR="588645" indent="-227965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Sulzer is a viable supplier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subsea </a:t>
            </a:r>
            <a:r>
              <a:rPr sz="1000" dirty="0">
                <a:latin typeface="Arial"/>
                <a:cs typeface="Arial"/>
              </a:rPr>
              <a:t>market, </a:t>
            </a:r>
            <a:r>
              <a:rPr sz="1000" spc="-5" dirty="0">
                <a:latin typeface="Arial"/>
                <a:cs typeface="Arial"/>
              </a:rPr>
              <a:t>supplying a $1.5m subsea unit to  ConocoPhillips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2012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use at its Bohai </a:t>
            </a:r>
            <a:r>
              <a:rPr sz="1000" dirty="0">
                <a:latin typeface="Arial"/>
                <a:cs typeface="Arial"/>
              </a:rPr>
              <a:t>offshore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operations.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290574" y="903477"/>
            <a:ext cx="4979670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10" dirty="0">
                <a:latin typeface="Arial"/>
                <a:cs typeface="Arial"/>
              </a:rPr>
              <a:t>14: </a:t>
            </a:r>
            <a:r>
              <a:rPr sz="1000" b="1" spc="-5" dirty="0">
                <a:latin typeface="Arial"/>
                <a:cs typeface="Arial"/>
              </a:rPr>
              <a:t>Summary of </a:t>
            </a:r>
            <a:r>
              <a:rPr sz="1000" b="1" dirty="0">
                <a:latin typeface="Arial"/>
                <a:cs typeface="Arial"/>
              </a:rPr>
              <a:t>New </a:t>
            </a:r>
            <a:r>
              <a:rPr sz="1000" b="1" spc="-5" dirty="0">
                <a:latin typeface="Arial"/>
                <a:cs typeface="Arial"/>
              </a:rPr>
              <a:t>Contracts and </a:t>
            </a:r>
            <a:r>
              <a:rPr sz="1000" b="1" dirty="0">
                <a:latin typeface="Arial"/>
                <a:cs typeface="Arial"/>
              </a:rPr>
              <a:t>Estimated </a:t>
            </a:r>
            <a:r>
              <a:rPr sz="1000" b="1" spc="-5" dirty="0">
                <a:latin typeface="Arial"/>
                <a:cs typeface="Arial"/>
              </a:rPr>
              <a:t>Values for Multiphase</a:t>
            </a:r>
            <a:r>
              <a:rPr sz="1000" b="1" spc="11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43076" y="1213357"/>
          <a:ext cx="6423660" cy="8316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7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1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69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8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25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70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654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Buyer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6096">
                      <a:solidFill>
                        <a:srgbClr val="000000"/>
                      </a:solidFill>
                      <a:prstDash val="solid"/>
                    </a:lnL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88265" marR="86995" indent="13335">
                        <a:lnSpc>
                          <a:spcPts val="115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Country of 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Instal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14604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Supplier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Product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16205" marR="105410" indent="-1905">
                        <a:lnSpc>
                          <a:spcPts val="115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stimated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Value</a:t>
                      </a:r>
                      <a:r>
                        <a:rPr sz="1000" b="1" spc="-8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($k)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88900" algn="ctr">
                        <a:lnSpc>
                          <a:spcPts val="1150"/>
                        </a:lnSpc>
                        <a:spcBef>
                          <a:spcPts val="47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stimated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Cost/Unit  ($k)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343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PEMEX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-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KuMaloob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6096">
                      <a:solidFill>
                        <a:srgbClr val="000000"/>
                      </a:solidFill>
                      <a:prstDash val="solid"/>
                    </a:lnL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21272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Mex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1143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Leistritz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16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subsea</a:t>
                      </a:r>
                      <a:r>
                        <a:rPr sz="1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620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969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34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32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CNRL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209550" algn="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1143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Bornemann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78765" marR="196215" indent="-78105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148 pumps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heavy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oil.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 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prices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from $65k to</a:t>
                      </a:r>
                      <a:r>
                        <a:rPr sz="1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$150k,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620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969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84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Shell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9812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rw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Framo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5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subsea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58419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42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Lukoil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R="24193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Russ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R="1143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Bornemann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50495" marR="144145" indent="1905" algn="ctr">
                        <a:lnSpc>
                          <a:spcPct val="101800"/>
                        </a:lnSpc>
                        <a:spcBef>
                          <a:spcPts val="39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100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total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operating in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Siberia, order dates range from  2005-2012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R="7620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$9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R="5969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3296">
                <a:tc>
                  <a:txBody>
                    <a:bodyPr/>
                    <a:lstStyle/>
                    <a:p>
                      <a:pPr marL="65405" marR="280035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Total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E&amp;P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-  Girassol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224154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la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1079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Framo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4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subsea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620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$8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20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8419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1772">
                <a:tc>
                  <a:txBody>
                    <a:bodyPr/>
                    <a:lstStyle/>
                    <a:p>
                      <a:pPr marL="65405" marR="280035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Petrobras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-  Barracuda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26416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Bra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1079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Framo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8k bpd</a:t>
                      </a:r>
                      <a:r>
                        <a:rPr sz="1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620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$3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8419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90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2607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ADCO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UAE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Flowserve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super duplex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80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5969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3550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ConocoPhillips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1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Bohai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260985" algn="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1270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Sulzer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subsea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620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969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3295">
                <a:tc>
                  <a:txBody>
                    <a:bodyPr/>
                    <a:lstStyle/>
                    <a:p>
                      <a:pPr marL="65405" marR="219075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Petrochina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-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Tahe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260985" algn="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L="234950" marR="247015" indent="2540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Tianjin 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18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620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60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969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32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CNPC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Daqing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260985" algn="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34950" marR="247015" indent="2540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Tianjin 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493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90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969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61772">
                <a:tc>
                  <a:txBody>
                    <a:bodyPr/>
                    <a:lstStyle/>
                    <a:p>
                      <a:pPr marL="65405" marR="177800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Suncor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Fort  Hills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209550" algn="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1333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CAN-K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L="836294" marR="107314" indent="-722630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6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 for the Fort Hills bitumen  project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493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70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969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2607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CNPC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Shixi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60985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Shengli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7493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80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5969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63677">
                <a:tc>
                  <a:txBody>
                    <a:bodyPr/>
                    <a:lstStyle/>
                    <a:p>
                      <a:pPr marL="65405" marR="359410">
                        <a:lnSpc>
                          <a:spcPct val="101800"/>
                        </a:lnSpc>
                        <a:spcBef>
                          <a:spcPts val="39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Chevron</a:t>
                      </a:r>
                      <a:r>
                        <a:rPr sz="1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-  Liaohe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2609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1206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PCM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L="777240" marR="137795" indent="-634365">
                        <a:lnSpc>
                          <a:spcPct val="101800"/>
                        </a:lnSpc>
                        <a:spcBef>
                          <a:spcPts val="39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4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 for crude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oil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transfer,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3k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bpd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each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953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493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60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969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7951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Cairn</a:t>
                      </a:r>
                      <a:r>
                        <a:rPr sz="1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India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832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India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1016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Colfax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4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rated for 175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psi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76835" algn="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$300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60960" algn="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$75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63296">
                <a:tc>
                  <a:txBody>
                    <a:bodyPr/>
                    <a:lstStyle/>
                    <a:p>
                      <a:pPr marL="65405" marR="97790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Lukoil -  Men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sko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ye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24193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Russ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1079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HMS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L="640080" marR="114935" indent="-518795">
                        <a:lnSpc>
                          <a:spcPct val="1018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 up to 90%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GVF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(100%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short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periods)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889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493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8419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25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63295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CNPC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-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Karamay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260985" algn="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1206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Seepex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 for up to 30%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GVF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493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8419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05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Qatargas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7175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Qatar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PCM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Mobile</a:t>
                      </a:r>
                      <a:r>
                        <a:rPr sz="1100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skid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7493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30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58419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30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465073">
                <a:tc>
                  <a:txBody>
                    <a:bodyPr/>
                    <a:lstStyle/>
                    <a:p>
                      <a:pPr marL="65405" marR="453390">
                        <a:lnSpc>
                          <a:spcPct val="100899"/>
                        </a:lnSpc>
                        <a:spcBef>
                          <a:spcPts val="40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Kodiak</a:t>
                      </a:r>
                      <a:r>
                        <a:rPr sz="11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-  Bakken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USA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1143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Leistritz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300 hp unit servicing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17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wells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74930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75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58419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75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R w="6095">
                      <a:solidFill>
                        <a:srgbClr val="000000"/>
                      </a:solidFill>
                      <a:prstDash val="solid"/>
                    </a:lnR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59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903985"/>
            <a:ext cx="5735320" cy="8203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6.2	Analysis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6.2.1	</a:t>
            </a:r>
            <a:r>
              <a:rPr sz="1000" b="1" spc="-5" dirty="0">
                <a:latin typeface="Arial"/>
                <a:cs typeface="Arial"/>
              </a:rPr>
              <a:t>Costs</a:t>
            </a:r>
            <a:endParaRPr sz="1000">
              <a:latin typeface="Arial"/>
              <a:cs typeface="Arial"/>
            </a:endParaRPr>
          </a:p>
          <a:p>
            <a:pPr marL="12700" marR="220979">
              <a:lnSpc>
                <a:spcPct val="144000"/>
              </a:lnSpc>
              <a:spcBef>
                <a:spcPts val="595"/>
              </a:spcBef>
            </a:pPr>
            <a:r>
              <a:rPr sz="1000" b="1" spc="-5" dirty="0">
                <a:latin typeface="Arial"/>
                <a:cs typeface="Arial"/>
              </a:rPr>
              <a:t>Global cost levels </a:t>
            </a:r>
            <a:r>
              <a:rPr sz="1000" b="1" dirty="0">
                <a:latin typeface="Arial"/>
                <a:cs typeface="Arial"/>
              </a:rPr>
              <a:t>will </a:t>
            </a:r>
            <a:r>
              <a:rPr sz="1000" b="1" spc="-5" dirty="0">
                <a:latin typeface="Arial"/>
                <a:cs typeface="Arial"/>
              </a:rPr>
              <a:t>rise 2% in 2013 and a total </a:t>
            </a:r>
            <a:r>
              <a:rPr sz="1000" b="1" spc="5" dirty="0">
                <a:latin typeface="Arial"/>
                <a:cs typeface="Arial"/>
              </a:rPr>
              <a:t>of </a:t>
            </a:r>
            <a:r>
              <a:rPr sz="1000" b="1" spc="-5" dirty="0">
                <a:latin typeface="Arial"/>
                <a:cs typeface="Arial"/>
              </a:rPr>
              <a:t>15.5% </a:t>
            </a:r>
            <a:r>
              <a:rPr sz="1000" b="1" dirty="0">
                <a:latin typeface="Arial"/>
                <a:cs typeface="Arial"/>
              </a:rPr>
              <a:t>by </a:t>
            </a:r>
            <a:r>
              <a:rPr sz="1000" b="1" spc="-5" dirty="0">
                <a:latin typeface="Arial"/>
                <a:cs typeface="Arial"/>
              </a:rPr>
              <a:t>2020 </a:t>
            </a:r>
            <a:r>
              <a:rPr sz="1000" b="1" dirty="0">
                <a:latin typeface="Arial"/>
                <a:cs typeface="Arial"/>
              </a:rPr>
              <a:t>Q2 </a:t>
            </a:r>
            <a:r>
              <a:rPr sz="1000" b="1" spc="-5" dirty="0">
                <a:latin typeface="Arial"/>
                <a:cs typeface="Arial"/>
              </a:rPr>
              <a:t>on increases in labor  and metal costs, fastest </a:t>
            </a:r>
            <a:r>
              <a:rPr sz="1000" b="1" dirty="0">
                <a:latin typeface="Arial"/>
                <a:cs typeface="Arial"/>
              </a:rPr>
              <a:t>in</a:t>
            </a:r>
            <a:r>
              <a:rPr sz="1000" b="1" spc="1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Asia.</a:t>
            </a:r>
            <a:endParaRPr sz="1000">
              <a:latin typeface="Arial"/>
              <a:cs typeface="Arial"/>
            </a:endParaRPr>
          </a:p>
          <a:p>
            <a:pPr marL="127000" marR="75565">
              <a:lnSpc>
                <a:spcPct val="143800"/>
              </a:lnSpc>
              <a:spcBef>
                <a:spcPts val="610"/>
              </a:spcBef>
            </a:pPr>
            <a:r>
              <a:rPr sz="1000" spc="-5" dirty="0">
                <a:latin typeface="Arial"/>
                <a:cs typeface="Arial"/>
              </a:rPr>
              <a:t>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labor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benefits are the largest </a:t>
            </a:r>
            <a:r>
              <a:rPr sz="1000" dirty="0">
                <a:latin typeface="Arial"/>
                <a:cs typeface="Arial"/>
              </a:rPr>
              <a:t>category in </a:t>
            </a:r>
            <a:r>
              <a:rPr sz="1000" spc="-5" dirty="0">
                <a:latin typeface="Arial"/>
                <a:cs typeface="Arial"/>
              </a:rPr>
              <a:t>the cost structure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Pumps,  </a:t>
            </a:r>
            <a:r>
              <a:rPr sz="1000" spc="-5" dirty="0">
                <a:latin typeface="Arial"/>
                <a:cs typeface="Arial"/>
              </a:rPr>
              <a:t>accounting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40% of the total. “Professional” </a:t>
            </a:r>
            <a:r>
              <a:rPr sz="1000" dirty="0">
                <a:latin typeface="Arial"/>
                <a:cs typeface="Arial"/>
              </a:rPr>
              <a:t>labor </a:t>
            </a:r>
            <a:r>
              <a:rPr sz="1000" spc="-5" dirty="0">
                <a:latin typeface="Arial"/>
                <a:cs typeface="Arial"/>
              </a:rPr>
              <a:t>costs alone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up 20%, higher </a:t>
            </a:r>
            <a:r>
              <a:rPr sz="1000" dirty="0">
                <a:latin typeface="Arial"/>
                <a:cs typeface="Arial"/>
              </a:rPr>
              <a:t>than </a:t>
            </a:r>
            <a:r>
              <a:rPr sz="1000" spc="-5" dirty="0">
                <a:latin typeface="Arial"/>
                <a:cs typeface="Arial"/>
              </a:rPr>
              <a:t>the  other categories due to the </a:t>
            </a:r>
            <a:r>
              <a:rPr sz="1000" dirty="0">
                <a:latin typeface="Arial"/>
                <a:cs typeface="Arial"/>
              </a:rPr>
              <a:t>amount </a:t>
            </a:r>
            <a:r>
              <a:rPr sz="1000" spc="-5" dirty="0">
                <a:latin typeface="Arial"/>
                <a:cs typeface="Arial"/>
              </a:rPr>
              <a:t>of custom engineering required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each multiphase system. In  order to </a:t>
            </a:r>
            <a:r>
              <a:rPr sz="1000" dirty="0">
                <a:latin typeface="Arial"/>
                <a:cs typeface="Arial"/>
              </a:rPr>
              <a:t>specify </a:t>
            </a:r>
            <a:r>
              <a:rPr sz="1000" spc="-5" dirty="0">
                <a:latin typeface="Arial"/>
                <a:cs typeface="Arial"/>
              </a:rPr>
              <a:t>and build a multiphase </a:t>
            </a:r>
            <a:r>
              <a:rPr sz="1000" dirty="0">
                <a:latin typeface="Arial"/>
                <a:cs typeface="Arial"/>
              </a:rPr>
              <a:t>pump, </a:t>
            </a:r>
            <a:r>
              <a:rPr sz="1000" spc="-5" dirty="0">
                <a:latin typeface="Arial"/>
                <a:cs typeface="Arial"/>
              </a:rPr>
              <a:t>numerous variables </a:t>
            </a:r>
            <a:r>
              <a:rPr sz="1000" dirty="0">
                <a:latin typeface="Arial"/>
                <a:cs typeface="Arial"/>
              </a:rPr>
              <a:t>must </a:t>
            </a:r>
            <a:r>
              <a:rPr sz="1000" spc="-5" dirty="0">
                <a:latin typeface="Arial"/>
                <a:cs typeface="Arial"/>
              </a:rPr>
              <a:t>be </a:t>
            </a:r>
            <a:r>
              <a:rPr sz="1000" dirty="0">
                <a:latin typeface="Arial"/>
                <a:cs typeface="Arial"/>
              </a:rPr>
              <a:t>determined </a:t>
            </a:r>
            <a:r>
              <a:rPr sz="1000" spc="-5" dirty="0">
                <a:latin typeface="Arial"/>
                <a:cs typeface="Arial"/>
              </a:rPr>
              <a:t>exactly,  including; average gas void fraction (GVF) and standard deviation, gas composition, particulate  percentage and </a:t>
            </a:r>
            <a:r>
              <a:rPr sz="1000" dirty="0">
                <a:latin typeface="Arial"/>
                <a:cs typeface="Arial"/>
              </a:rPr>
              <a:t>composition, </a:t>
            </a:r>
            <a:r>
              <a:rPr sz="1000" spc="-5" dirty="0">
                <a:latin typeface="Arial"/>
                <a:cs typeface="Arial"/>
              </a:rPr>
              <a:t>maximum particle size and distribution, fluid viscosity, temperature,  pressure (suction and discharge), flow rate, </a:t>
            </a:r>
            <a:r>
              <a:rPr sz="1000" spc="5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whether or not slug flow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 possibility </a:t>
            </a:r>
            <a:r>
              <a:rPr sz="1000" dirty="0">
                <a:latin typeface="Arial"/>
                <a:cs typeface="Arial"/>
              </a:rPr>
              <a:t>for the </a:t>
            </a:r>
            <a:r>
              <a:rPr sz="1000" spc="-10" dirty="0">
                <a:latin typeface="Arial"/>
                <a:cs typeface="Arial"/>
              </a:rPr>
              <a:t>well  </a:t>
            </a:r>
            <a:r>
              <a:rPr sz="1000" spc="-5" dirty="0">
                <a:latin typeface="Arial"/>
                <a:cs typeface="Arial"/>
              </a:rPr>
              <a:t>or wells. Production labor and benefits each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up about 20% of the </a:t>
            </a:r>
            <a:r>
              <a:rPr sz="1000" dirty="0">
                <a:latin typeface="Arial"/>
                <a:cs typeface="Arial"/>
              </a:rPr>
              <a:t>total </a:t>
            </a:r>
            <a:r>
              <a:rPr sz="1000" spc="-5" dirty="0">
                <a:latin typeface="Arial"/>
                <a:cs typeface="Arial"/>
              </a:rPr>
              <a:t>cost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structure.</a:t>
            </a:r>
            <a:endParaRPr sz="1000">
              <a:latin typeface="Arial"/>
              <a:cs typeface="Arial"/>
            </a:endParaRPr>
          </a:p>
          <a:p>
            <a:pPr marL="127000" marR="34290">
              <a:lnSpc>
                <a:spcPct val="1435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Metals account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23% of total costs, higher than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Centrifugal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because, on average,  multiphase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require upgraded </a:t>
            </a:r>
            <a:r>
              <a:rPr sz="1000" dirty="0">
                <a:latin typeface="Arial"/>
                <a:cs typeface="Arial"/>
              </a:rPr>
              <a:t>metallurgy </a:t>
            </a:r>
            <a:r>
              <a:rPr sz="1000" spc="-5" dirty="0">
                <a:latin typeface="Arial"/>
                <a:cs typeface="Arial"/>
              </a:rPr>
              <a:t>such as stainless steel or even superalloys such as  hastelloy </a:t>
            </a:r>
            <a:r>
              <a:rPr sz="1000" dirty="0">
                <a:latin typeface="Arial"/>
                <a:cs typeface="Arial"/>
              </a:rPr>
              <a:t>more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frequently.</a:t>
            </a:r>
            <a:endParaRPr sz="1000">
              <a:latin typeface="Arial"/>
              <a:cs typeface="Arial"/>
            </a:endParaRPr>
          </a:p>
          <a:p>
            <a:pPr marL="127000" marR="139065">
              <a:lnSpc>
                <a:spcPct val="1438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Motors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up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20% of the overall cost structure although, as with the other </a:t>
            </a:r>
            <a:r>
              <a:rPr sz="1000" dirty="0">
                <a:latin typeface="Arial"/>
                <a:cs typeface="Arial"/>
              </a:rPr>
              <a:t>pump  </a:t>
            </a:r>
            <a:r>
              <a:rPr sz="1000" spc="-5" dirty="0">
                <a:latin typeface="Arial"/>
                <a:cs typeface="Arial"/>
              </a:rPr>
              <a:t>categories, 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one of the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highly variable inputs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terms </a:t>
            </a:r>
            <a:r>
              <a:rPr sz="1000" spc="-5" dirty="0">
                <a:latin typeface="Arial"/>
                <a:cs typeface="Arial"/>
              </a:rPr>
              <a:t>of relative percentage. Motor  horsepower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one of the most frequently changed variables, depending </a:t>
            </a:r>
            <a:r>
              <a:rPr sz="1000" dirty="0">
                <a:latin typeface="Arial"/>
                <a:cs typeface="Arial"/>
              </a:rPr>
              <a:t>mostly on </a:t>
            </a:r>
            <a:r>
              <a:rPr sz="1000" spc="-5" dirty="0">
                <a:latin typeface="Arial"/>
                <a:cs typeface="Arial"/>
              </a:rPr>
              <a:t>flowrate and  viscosity, and changing the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10" dirty="0">
                <a:latin typeface="Arial"/>
                <a:cs typeface="Arial"/>
              </a:rPr>
              <a:t>size </a:t>
            </a:r>
            <a:r>
              <a:rPr sz="1000" spc="-5" dirty="0">
                <a:latin typeface="Arial"/>
                <a:cs typeface="Arial"/>
              </a:rPr>
              <a:t>can 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 double the </a:t>
            </a:r>
            <a:r>
              <a:rPr sz="1000" dirty="0">
                <a:latin typeface="Arial"/>
                <a:cs typeface="Arial"/>
              </a:rPr>
              <a:t>motors </a:t>
            </a:r>
            <a:r>
              <a:rPr sz="1000" spc="-5" dirty="0">
                <a:latin typeface="Arial"/>
                <a:cs typeface="Arial"/>
              </a:rPr>
              <a:t>cost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relation to the  </a:t>
            </a:r>
            <a:r>
              <a:rPr sz="1000" dirty="0">
                <a:latin typeface="Arial"/>
                <a:cs typeface="Arial"/>
              </a:rPr>
              <a:t>same pump</a:t>
            </a:r>
            <a:r>
              <a:rPr sz="1000" spc="-10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size.</a:t>
            </a:r>
            <a:endParaRPr sz="1000">
              <a:latin typeface="Arial"/>
              <a:cs typeface="Arial"/>
            </a:endParaRPr>
          </a:p>
          <a:p>
            <a:pPr marL="127000" marR="15875">
              <a:lnSpc>
                <a:spcPct val="1435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Capital 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machinery, including lathes, milling machines, grinders, and welding machinery, as  well as 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component parts such as bearings, couplings, and </a:t>
            </a:r>
            <a:r>
              <a:rPr sz="1000" dirty="0">
                <a:latin typeface="Arial"/>
                <a:cs typeface="Arial"/>
              </a:rPr>
              <a:t>gaskets, make </a:t>
            </a:r>
            <a:r>
              <a:rPr sz="1000" spc="-5" dirty="0">
                <a:latin typeface="Arial"/>
                <a:cs typeface="Arial"/>
              </a:rPr>
              <a:t>up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of the  remainder of the cost structure – </a:t>
            </a:r>
            <a:r>
              <a:rPr sz="1000" dirty="0">
                <a:latin typeface="Arial"/>
                <a:cs typeface="Arial"/>
              </a:rPr>
              <a:t>about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15%.</a:t>
            </a:r>
            <a:endParaRPr sz="1000">
              <a:latin typeface="Arial"/>
              <a:cs typeface="Arial"/>
            </a:endParaRPr>
          </a:p>
          <a:p>
            <a:pPr marL="127000" marR="57785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Overall global cost levels </a:t>
            </a:r>
            <a:r>
              <a:rPr sz="1000" dirty="0">
                <a:latin typeface="Arial"/>
                <a:cs typeface="Arial"/>
              </a:rPr>
              <a:t>rose </a:t>
            </a:r>
            <a:r>
              <a:rPr sz="1000" spc="-5" dirty="0">
                <a:latin typeface="Arial"/>
                <a:cs typeface="Arial"/>
              </a:rPr>
              <a:t>0.5% in </a:t>
            </a:r>
            <a:r>
              <a:rPr sz="1000" dirty="0">
                <a:latin typeface="Arial"/>
                <a:cs typeface="Arial"/>
              </a:rPr>
              <a:t>Q1. The </a:t>
            </a:r>
            <a:r>
              <a:rPr sz="1000" spc="-5" dirty="0">
                <a:latin typeface="Arial"/>
                <a:cs typeface="Arial"/>
              </a:rPr>
              <a:t>increase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spc="-5" dirty="0">
                <a:latin typeface="Arial"/>
                <a:cs typeface="Arial"/>
              </a:rPr>
              <a:t>driven by, as with the other </a:t>
            </a:r>
            <a:r>
              <a:rPr sz="1000" dirty="0">
                <a:latin typeface="Arial"/>
                <a:cs typeface="Arial"/>
              </a:rPr>
              <a:t>pump  </a:t>
            </a:r>
            <a:r>
              <a:rPr sz="1000" spc="-5" dirty="0">
                <a:latin typeface="Arial"/>
                <a:cs typeface="Arial"/>
              </a:rPr>
              <a:t>categories, increases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labor cost growth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Asia – due to </a:t>
            </a:r>
            <a:r>
              <a:rPr sz="1000" dirty="0">
                <a:latin typeface="Arial"/>
                <a:cs typeface="Arial"/>
              </a:rPr>
              <a:t>rapidly </a:t>
            </a:r>
            <a:r>
              <a:rPr sz="1000" spc="-5" dirty="0">
                <a:latin typeface="Arial"/>
                <a:cs typeface="Arial"/>
              </a:rPr>
              <a:t>rising standards of living there  and a comparative shortage of engineering graduates – and rising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5" dirty="0">
                <a:latin typeface="Arial"/>
                <a:cs typeface="Arial"/>
              </a:rPr>
              <a:t>prices – partially due to  higher 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copper windings. Due to the rapid </a:t>
            </a:r>
            <a:r>
              <a:rPr sz="1000" dirty="0">
                <a:latin typeface="Arial"/>
                <a:cs typeface="Arial"/>
              </a:rPr>
              <a:t>pace </a:t>
            </a:r>
            <a:r>
              <a:rPr sz="1000" spc="-5" dirty="0">
                <a:latin typeface="Arial"/>
                <a:cs typeface="Arial"/>
              </a:rPr>
              <a:t>of Asian labor cost growth, cost levels rose  </a:t>
            </a:r>
            <a:r>
              <a:rPr sz="1000" dirty="0">
                <a:latin typeface="Arial"/>
                <a:cs typeface="Arial"/>
              </a:rPr>
              <a:t>nearly </a:t>
            </a:r>
            <a:r>
              <a:rPr sz="1000" spc="-5" dirty="0">
                <a:latin typeface="Arial"/>
                <a:cs typeface="Arial"/>
              </a:rPr>
              <a:t>1%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Asia, </a:t>
            </a:r>
            <a:r>
              <a:rPr sz="1000" dirty="0">
                <a:latin typeface="Arial"/>
                <a:cs typeface="Arial"/>
              </a:rPr>
              <a:t>compared </a:t>
            </a:r>
            <a:r>
              <a:rPr sz="1000" spc="-5" dirty="0">
                <a:latin typeface="Arial"/>
                <a:cs typeface="Arial"/>
              </a:rPr>
              <a:t>to just 0.25% in the other two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regions.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Asian labor costs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continue to be the </a:t>
            </a:r>
            <a:r>
              <a:rPr sz="1000" dirty="0">
                <a:latin typeface="Arial"/>
                <a:cs typeface="Arial"/>
              </a:rPr>
              <a:t>main </a:t>
            </a:r>
            <a:r>
              <a:rPr sz="1000" spc="-5" dirty="0">
                <a:latin typeface="Arial"/>
                <a:cs typeface="Arial"/>
              </a:rPr>
              <a:t>driver of overall cost inflation, </a:t>
            </a:r>
            <a:r>
              <a:rPr sz="1000" dirty="0">
                <a:latin typeface="Arial"/>
                <a:cs typeface="Arial"/>
              </a:rPr>
              <a:t>rising approximately </a:t>
            </a:r>
            <a:r>
              <a:rPr sz="1000" spc="-5" dirty="0">
                <a:latin typeface="Arial"/>
                <a:cs typeface="Arial"/>
              </a:rPr>
              <a:t>1%  per quarter and pushing global cost levels up 2% </a:t>
            </a:r>
            <a:r>
              <a:rPr sz="1000" dirty="0">
                <a:latin typeface="Arial"/>
                <a:cs typeface="Arial"/>
              </a:rPr>
              <a:t>for the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year.</a:t>
            </a:r>
            <a:endParaRPr sz="1000">
              <a:latin typeface="Arial"/>
              <a:cs typeface="Arial"/>
            </a:endParaRPr>
          </a:p>
          <a:p>
            <a:pPr marL="127000" marR="64135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labor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metals will </a:t>
            </a:r>
            <a:r>
              <a:rPr sz="1000" dirty="0">
                <a:latin typeface="Arial"/>
                <a:cs typeface="Arial"/>
              </a:rPr>
              <a:t>drive </a:t>
            </a:r>
            <a:r>
              <a:rPr sz="1000" spc="-5" dirty="0">
                <a:latin typeface="Arial"/>
                <a:cs typeface="Arial"/>
              </a:rPr>
              <a:t>cost levels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up </a:t>
            </a:r>
            <a:r>
              <a:rPr sz="1000" dirty="0">
                <a:latin typeface="Arial"/>
                <a:cs typeface="Arial"/>
              </a:rPr>
              <a:t>2-2.5% </a:t>
            </a:r>
            <a:r>
              <a:rPr sz="1000" spc="-5" dirty="0">
                <a:latin typeface="Arial"/>
                <a:cs typeface="Arial"/>
              </a:rPr>
              <a:t>per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dirty="0">
                <a:latin typeface="Arial"/>
                <a:cs typeface="Arial"/>
              </a:rPr>
              <a:t>from  </a:t>
            </a:r>
            <a:r>
              <a:rPr sz="1000" spc="-5" dirty="0">
                <a:latin typeface="Arial"/>
                <a:cs typeface="Arial"/>
              </a:rPr>
              <a:t>2013-2020,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total of 15.5% globally, slightly faster than PCPs due to the higher percentage of  labor in the </a:t>
            </a:r>
            <a:r>
              <a:rPr sz="1000" dirty="0">
                <a:latin typeface="Arial"/>
                <a:cs typeface="Arial"/>
              </a:rPr>
              <a:t>cost </a:t>
            </a:r>
            <a:r>
              <a:rPr sz="1000" spc="-5" dirty="0">
                <a:latin typeface="Arial"/>
                <a:cs typeface="Arial"/>
              </a:rPr>
              <a:t>structure. Asian costs will, again, </a:t>
            </a:r>
            <a:r>
              <a:rPr sz="1000" dirty="0">
                <a:latin typeface="Arial"/>
                <a:cs typeface="Arial"/>
              </a:rPr>
              <a:t>grow </a:t>
            </a:r>
            <a:r>
              <a:rPr sz="1000" spc="-5" dirty="0">
                <a:latin typeface="Arial"/>
                <a:cs typeface="Arial"/>
              </a:rPr>
              <a:t>fastest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a cumulative 17%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2020 </a:t>
            </a:r>
            <a:r>
              <a:rPr sz="1000" dirty="0">
                <a:latin typeface="Arial"/>
                <a:cs typeface="Arial"/>
              </a:rPr>
              <a:t>Q2 </a:t>
            </a:r>
            <a:r>
              <a:rPr sz="1000" spc="-5" dirty="0">
                <a:latin typeface="Arial"/>
                <a:cs typeface="Arial"/>
              </a:rPr>
              <a:t>on  rapid labor cost growth. In contrast, costs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rise </a:t>
            </a:r>
            <a:r>
              <a:rPr sz="1000" spc="-5" dirty="0">
                <a:latin typeface="Arial"/>
                <a:cs typeface="Arial"/>
              </a:rPr>
              <a:t>14% in the Americas and </a:t>
            </a:r>
            <a:r>
              <a:rPr sz="1000" dirty="0">
                <a:latin typeface="Arial"/>
                <a:cs typeface="Arial"/>
              </a:rPr>
              <a:t>12% </a:t>
            </a:r>
            <a:r>
              <a:rPr sz="1000" spc="-5" dirty="0">
                <a:latin typeface="Arial"/>
                <a:cs typeface="Arial"/>
              </a:rPr>
              <a:t>in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EMEA.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24226" y="903477"/>
            <a:ext cx="291020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22: Cost Structure for Multiphase</a:t>
            </a:r>
            <a:r>
              <a:rPr sz="1000" b="1" spc="4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0604" y="4590414"/>
            <a:ext cx="151447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i="1" spc="-5" dirty="0">
                <a:latin typeface="Arial"/>
                <a:cs typeface="Arial"/>
              </a:rPr>
              <a:t>Note: Prices are</a:t>
            </a:r>
            <a:r>
              <a:rPr sz="1000" i="1" spc="-4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ex-works.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2004" y="5206364"/>
            <a:ext cx="5704840" cy="4120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6.2.2	</a:t>
            </a:r>
            <a:r>
              <a:rPr sz="1000" b="1" spc="-5" dirty="0">
                <a:latin typeface="Arial"/>
                <a:cs typeface="Arial"/>
              </a:rPr>
              <a:t>Profit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Margins</a:t>
            </a:r>
            <a:endParaRPr sz="1000">
              <a:latin typeface="Arial"/>
              <a:cs typeface="Arial"/>
            </a:endParaRPr>
          </a:p>
          <a:p>
            <a:pPr marL="12700" marR="74295">
              <a:lnSpc>
                <a:spcPct val="144000"/>
              </a:lnSpc>
              <a:spcBef>
                <a:spcPts val="585"/>
              </a:spcBef>
            </a:pPr>
            <a:r>
              <a:rPr sz="1000" b="1" dirty="0">
                <a:latin typeface="Arial"/>
                <a:cs typeface="Arial"/>
              </a:rPr>
              <a:t>The </a:t>
            </a:r>
            <a:r>
              <a:rPr sz="1000" b="1" spc="-5" dirty="0">
                <a:latin typeface="Arial"/>
                <a:cs typeface="Arial"/>
              </a:rPr>
              <a:t>leading PCP manufacturers </a:t>
            </a:r>
            <a:r>
              <a:rPr sz="1000" b="1" dirty="0">
                <a:latin typeface="Arial"/>
                <a:cs typeface="Arial"/>
              </a:rPr>
              <a:t>have </a:t>
            </a:r>
            <a:r>
              <a:rPr sz="1000" b="1" spc="-5" dirty="0">
                <a:latin typeface="Arial"/>
                <a:cs typeface="Arial"/>
              </a:rPr>
              <a:t>average net margins of 8% and operating margins of  15.5% </a:t>
            </a:r>
            <a:r>
              <a:rPr sz="1000" b="1" dirty="0">
                <a:latin typeface="Arial"/>
                <a:cs typeface="Arial"/>
              </a:rPr>
              <a:t>due </a:t>
            </a:r>
            <a:r>
              <a:rPr sz="1000" b="1" spc="-5" dirty="0">
                <a:latin typeface="Arial"/>
                <a:cs typeface="Arial"/>
              </a:rPr>
              <a:t>to their focus on </a:t>
            </a:r>
            <a:r>
              <a:rPr sz="1000" b="1" dirty="0">
                <a:latin typeface="Arial"/>
                <a:cs typeface="Arial"/>
              </a:rPr>
              <a:t>high-value </a:t>
            </a:r>
            <a:r>
              <a:rPr sz="1000" b="1" spc="-5" dirty="0">
                <a:latin typeface="Arial"/>
                <a:cs typeface="Arial"/>
              </a:rPr>
              <a:t>oil &amp; gas applications and a lack of major competitors  that manufacture solely </a:t>
            </a:r>
            <a:r>
              <a:rPr sz="1000" b="1" dirty="0">
                <a:latin typeface="Arial"/>
                <a:cs typeface="Arial"/>
              </a:rPr>
              <a:t>in</a:t>
            </a:r>
            <a:r>
              <a:rPr sz="1000" b="1" spc="-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Asia.</a:t>
            </a:r>
            <a:endParaRPr sz="1000">
              <a:latin typeface="Arial"/>
              <a:cs typeface="Arial"/>
            </a:endParaRPr>
          </a:p>
          <a:p>
            <a:pPr marL="127000" marR="12700">
              <a:lnSpc>
                <a:spcPct val="143700"/>
              </a:lnSpc>
              <a:spcBef>
                <a:spcPts val="610"/>
              </a:spcBef>
            </a:pPr>
            <a:r>
              <a:rPr sz="1000" spc="-5" dirty="0">
                <a:latin typeface="Arial"/>
                <a:cs typeface="Arial"/>
              </a:rPr>
              <a:t>Margin levels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Multiphase Pumps are less transparent than </a:t>
            </a:r>
            <a:r>
              <a:rPr sz="1000" dirty="0">
                <a:latin typeface="Arial"/>
                <a:cs typeface="Arial"/>
              </a:rPr>
              <a:t>for most </a:t>
            </a:r>
            <a:r>
              <a:rPr sz="1000" spc="-5" dirty="0">
                <a:latin typeface="Arial"/>
                <a:cs typeface="Arial"/>
              </a:rPr>
              <a:t>pump types. 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partially  because the </a:t>
            </a:r>
            <a:r>
              <a:rPr sz="1000" dirty="0">
                <a:latin typeface="Arial"/>
                <a:cs typeface="Arial"/>
              </a:rPr>
              <a:t>market for </a:t>
            </a:r>
            <a:r>
              <a:rPr sz="1000" spc="-5" dirty="0">
                <a:latin typeface="Arial"/>
                <a:cs typeface="Arial"/>
              </a:rPr>
              <a:t>these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small, so fluctuations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on individual projects can  have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impact on the overall industry. Margin levels </a:t>
            </a:r>
            <a:r>
              <a:rPr sz="1000" dirty="0">
                <a:latin typeface="Arial"/>
                <a:cs typeface="Arial"/>
              </a:rPr>
              <a:t>vary widely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project depending on the  complexity of the </a:t>
            </a:r>
            <a:r>
              <a:rPr sz="1000" dirty="0">
                <a:latin typeface="Arial"/>
                <a:cs typeface="Arial"/>
              </a:rPr>
              <a:t>system, </a:t>
            </a:r>
            <a:r>
              <a:rPr sz="1000" spc="-5" dirty="0">
                <a:latin typeface="Arial"/>
                <a:cs typeface="Arial"/>
              </a:rPr>
              <a:t>the eagerness of the manufacturer to win a given order, and the cost  performance of the individual project.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example, </a:t>
            </a:r>
            <a:r>
              <a:rPr sz="1000" dirty="0">
                <a:latin typeface="Arial"/>
                <a:cs typeface="Arial"/>
              </a:rPr>
              <a:t>cost </a:t>
            </a:r>
            <a:r>
              <a:rPr sz="1000" spc="-5" dirty="0">
                <a:latin typeface="Arial"/>
                <a:cs typeface="Arial"/>
              </a:rPr>
              <a:t>overruns and design changes during the  course of the Barracuda project cut into Framo’s margins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systems for </a:t>
            </a:r>
            <a:r>
              <a:rPr sz="1000" spc="-5" dirty="0">
                <a:latin typeface="Arial"/>
                <a:cs typeface="Arial"/>
              </a:rPr>
              <a:t>both 2011 and  2012. Also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small </a:t>
            </a:r>
            <a:r>
              <a:rPr sz="1000" spc="-10" dirty="0">
                <a:latin typeface="Arial"/>
                <a:cs typeface="Arial"/>
              </a:rPr>
              <a:t>size </a:t>
            </a:r>
            <a:r>
              <a:rPr sz="1000" spc="-5" dirty="0">
                <a:latin typeface="Arial"/>
                <a:cs typeface="Arial"/>
              </a:rPr>
              <a:t>of the </a:t>
            </a:r>
            <a:r>
              <a:rPr sz="1000" dirty="0">
                <a:latin typeface="Arial"/>
                <a:cs typeface="Arial"/>
              </a:rPr>
              <a:t>market, margins for </a:t>
            </a:r>
            <a:r>
              <a:rPr sz="1000" spc="-5" dirty="0">
                <a:latin typeface="Arial"/>
                <a:cs typeface="Arial"/>
              </a:rPr>
              <a:t>multiphase projects are difficult </a:t>
            </a:r>
            <a:r>
              <a:rPr sz="1000" dirty="0">
                <a:latin typeface="Arial"/>
                <a:cs typeface="Arial"/>
              </a:rPr>
              <a:t>to  </a:t>
            </a:r>
            <a:r>
              <a:rPr sz="1000" spc="-5" dirty="0">
                <a:latin typeface="Arial"/>
                <a:cs typeface="Arial"/>
              </a:rPr>
              <a:t>separate from </a:t>
            </a:r>
            <a:r>
              <a:rPr sz="1000" dirty="0">
                <a:latin typeface="Arial"/>
                <a:cs typeface="Arial"/>
              </a:rPr>
              <a:t>margins for </a:t>
            </a:r>
            <a:r>
              <a:rPr sz="1000" spc="-10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larger divisions that encompass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manufacturing. In  addition,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of the </a:t>
            </a:r>
            <a:r>
              <a:rPr sz="1000" dirty="0">
                <a:latin typeface="Arial"/>
                <a:cs typeface="Arial"/>
              </a:rPr>
              <a:t>key </a:t>
            </a:r>
            <a:r>
              <a:rPr sz="1000" spc="-5" dirty="0">
                <a:latin typeface="Arial"/>
                <a:cs typeface="Arial"/>
              </a:rPr>
              <a:t>suppliers, such as Leistritz, Netzsch, PCM, and </a:t>
            </a:r>
            <a:r>
              <a:rPr sz="1000" spc="5" dirty="0">
                <a:latin typeface="Arial"/>
                <a:cs typeface="Arial"/>
              </a:rPr>
              <a:t>CAN-K </a:t>
            </a:r>
            <a:r>
              <a:rPr sz="1000" spc="-5" dirty="0">
                <a:latin typeface="Arial"/>
                <a:cs typeface="Arial"/>
              </a:rPr>
              <a:t>are private  companies that do not disclose financial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data.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projects typically </a:t>
            </a:r>
            <a:r>
              <a:rPr sz="1000" spc="5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slightly higher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than average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PCP suppliers,  already </a:t>
            </a:r>
            <a:r>
              <a:rPr sz="1000" dirty="0">
                <a:latin typeface="Arial"/>
                <a:cs typeface="Arial"/>
              </a:rPr>
              <a:t>fairly </a:t>
            </a:r>
            <a:r>
              <a:rPr sz="1000" spc="-5" dirty="0">
                <a:latin typeface="Arial"/>
                <a:cs typeface="Arial"/>
              </a:rPr>
              <a:t>high due to their focus on the oil &amp; gas industry. Of the companies that report the data  (Flowserve, </a:t>
            </a:r>
            <a:r>
              <a:rPr sz="1000" dirty="0">
                <a:latin typeface="Arial"/>
                <a:cs typeface="Arial"/>
              </a:rPr>
              <a:t>Colfax, </a:t>
            </a:r>
            <a:r>
              <a:rPr sz="1000" spc="-5" dirty="0">
                <a:latin typeface="Arial"/>
                <a:cs typeface="Arial"/>
              </a:rPr>
              <a:t>Sulzer, and </a:t>
            </a:r>
            <a:r>
              <a:rPr sz="1000" dirty="0">
                <a:latin typeface="Arial"/>
                <a:cs typeface="Arial"/>
              </a:rPr>
              <a:t>GE), </a:t>
            </a:r>
            <a:r>
              <a:rPr sz="1000" spc="-5" dirty="0">
                <a:latin typeface="Arial"/>
                <a:cs typeface="Arial"/>
              </a:rPr>
              <a:t>net </a:t>
            </a:r>
            <a:r>
              <a:rPr sz="1000" dirty="0">
                <a:latin typeface="Arial"/>
                <a:cs typeface="Arial"/>
              </a:rPr>
              <a:t>margins for </a:t>
            </a:r>
            <a:r>
              <a:rPr sz="1000" spc="-5" dirty="0">
                <a:latin typeface="Arial"/>
                <a:cs typeface="Arial"/>
              </a:rPr>
              <a:t>the relevant divisions average 9%, with  operating margins of </a:t>
            </a:r>
            <a:r>
              <a:rPr sz="1000" dirty="0">
                <a:latin typeface="Arial"/>
                <a:cs typeface="Arial"/>
              </a:rPr>
              <a:t>just </a:t>
            </a:r>
            <a:r>
              <a:rPr sz="1000" spc="-10" dirty="0">
                <a:latin typeface="Arial"/>
                <a:cs typeface="Arial"/>
              </a:rPr>
              <a:t>over</a:t>
            </a:r>
            <a:r>
              <a:rPr sz="1000" dirty="0">
                <a:latin typeface="Arial"/>
                <a:cs typeface="Arial"/>
              </a:rPr>
              <a:t> 15%.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43000" y="1213103"/>
            <a:ext cx="5732145" cy="32299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493002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60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551930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6</a:t>
            </a:fld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2004" y="903985"/>
            <a:ext cx="5751195" cy="7069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200" b="1" u="heavy" dirty="0">
                <a:latin typeface="Arial"/>
                <a:cs typeface="Arial"/>
              </a:rPr>
              <a:t>Table of</a:t>
            </a:r>
            <a:r>
              <a:rPr sz="1200" b="1" u="heavy" spc="-80" dirty="0">
                <a:latin typeface="Arial"/>
                <a:cs typeface="Arial"/>
              </a:rPr>
              <a:t> </a:t>
            </a:r>
            <a:r>
              <a:rPr sz="1200" b="1" u="heavy" spc="-5" dirty="0">
                <a:latin typeface="Arial"/>
                <a:cs typeface="Arial"/>
              </a:rPr>
              <a:t>Tables</a:t>
            </a:r>
            <a:endParaRPr sz="1200">
              <a:latin typeface="Arial"/>
              <a:cs typeface="Arial"/>
            </a:endParaRPr>
          </a:p>
          <a:p>
            <a:pPr marL="12700" marR="5080" algn="just">
              <a:lnSpc>
                <a:spcPct val="194000"/>
              </a:lnSpc>
              <a:spcBef>
                <a:spcPts val="100"/>
              </a:spcBef>
              <a:tabLst>
                <a:tab pos="5597525" algn="l"/>
              </a:tabLst>
            </a:pPr>
            <a:r>
              <a:rPr sz="1000" spc="5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1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: </a:t>
            </a:r>
            <a:r>
              <a:rPr sz="1000" spc="0" dirty="0">
                <a:latin typeface="Arial"/>
                <a:cs typeface="Arial"/>
                <a:hlinkClick r:id="rId2" action="ppaction://hlinksldjump"/>
              </a:rPr>
              <a:t>D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spc="10" dirty="0">
                <a:latin typeface="Arial"/>
                <a:cs typeface="Arial"/>
                <a:hlinkClick r:id="rId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d, Ord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ad </a:t>
            </a:r>
            <a:r>
              <a:rPr sz="1000" spc="0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e, Cap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c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U</a:t>
            </a:r>
            <a:r>
              <a:rPr sz="1000" spc="0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li</a:t>
            </a:r>
            <a:r>
              <a:rPr sz="1000" spc="-15" dirty="0">
                <a:latin typeface="Arial"/>
                <a:cs typeface="Arial"/>
                <a:hlinkClick r:id="rId2" action="ppaction://hlinksldjump"/>
              </a:rPr>
              <a:t>z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ati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n, a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d </a:t>
            </a:r>
            <a:r>
              <a:rPr sz="1000" spc="-15" dirty="0">
                <a:latin typeface="Arial"/>
                <a:cs typeface="Arial"/>
                <a:hlinkClick r:id="rId2" action="ppaction://hlinksldjump"/>
              </a:rPr>
              <a:t>P</a:t>
            </a:r>
            <a:r>
              <a:rPr sz="1000" spc="5" dirty="0">
                <a:latin typeface="Arial"/>
                <a:cs typeface="Arial"/>
                <a:hlinkClick r:id="rId2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es 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14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  <a:hlinkClick r:id="rId3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2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K</a:t>
            </a:r>
            <a:r>
              <a:rPr sz="1000" spc="10" dirty="0">
                <a:latin typeface="Arial"/>
                <a:cs typeface="Arial"/>
                <a:hlinkClick r:id="rId3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di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ca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tors</a:t>
            </a:r>
            <a:r>
              <a:rPr sz="1000" spc="5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or Centri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al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red 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15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Table 3: Reported or Estimated 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Capacity 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Utilization Rates at  Selected Centrifugal Engineered</a:t>
            </a:r>
            <a:r>
              <a:rPr sz="1000" spc="185" dirty="0">
                <a:latin typeface="Arial"/>
                <a:cs typeface="Arial"/>
                <a:hlinkClick r:id="rId4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Pump</a:t>
            </a:r>
            <a:endParaRPr sz="1000">
              <a:latin typeface="Arial"/>
              <a:cs typeface="Arial"/>
            </a:endParaRPr>
          </a:p>
          <a:p>
            <a:pPr marL="12700" indent="304800">
              <a:lnSpc>
                <a:spcPct val="100000"/>
              </a:lnSpc>
              <a:spcBef>
                <a:spcPts val="525"/>
              </a:spcBef>
              <a:tabLst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4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pl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ers 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20</a:t>
            </a:r>
            <a:endParaRPr sz="1000">
              <a:latin typeface="Arial"/>
              <a:cs typeface="Arial"/>
            </a:endParaRPr>
          </a:p>
          <a:p>
            <a:pPr marL="12700" marR="5080" algn="just">
              <a:lnSpc>
                <a:spcPts val="2330"/>
              </a:lnSpc>
              <a:spcBef>
                <a:spcPts val="250"/>
              </a:spcBef>
              <a:tabLst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5" action="ppaction://hlinksldjump"/>
              </a:rPr>
              <a:t>Table 4: 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Summary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of New Contracts and Estimated Values 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for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Centrifugal Engineered 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Pumps 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24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  <a:hlinkClick r:id="rId6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5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: </a:t>
            </a:r>
            <a:r>
              <a:rPr sz="1000" spc="0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o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al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</a:t>
            </a:r>
            <a:r>
              <a:rPr sz="1000" spc="5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V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a</a:t>
            </a:r>
            <a:r>
              <a:rPr sz="1000" spc="0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o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 o</a:t>
            </a:r>
            <a:r>
              <a:rPr sz="1000" spc="-15" dirty="0">
                <a:latin typeface="Arial"/>
                <a:cs typeface="Arial"/>
                <a:hlinkClick r:id="rId6" action="ppaction://hlinksldjump"/>
              </a:rPr>
              <a:t>v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er </a:t>
            </a:r>
            <a:r>
              <a:rPr sz="1000" spc="5" dirty="0">
                <a:latin typeface="Arial"/>
                <a:cs typeface="Arial"/>
                <a:hlinkClick r:id="rId6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6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or Centri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u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g</a:t>
            </a:r>
            <a:r>
              <a:rPr sz="1000" spc="10" dirty="0">
                <a:latin typeface="Arial"/>
                <a:cs typeface="Arial"/>
                <a:hlinkClick r:id="rId6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l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ered</a:t>
            </a:r>
            <a:r>
              <a:rPr sz="1000" spc="5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u</a:t>
            </a:r>
            <a:r>
              <a:rPr sz="1000" spc="10" dirty="0">
                <a:latin typeface="Arial"/>
                <a:cs typeface="Arial"/>
                <a:hlinkClick r:id="rId6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ps 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30</a:t>
            </a:r>
            <a:endParaRPr sz="10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860"/>
              </a:spcBef>
            </a:pPr>
            <a:r>
              <a:rPr sz="1000" spc="-5" dirty="0">
                <a:latin typeface="Arial"/>
                <a:cs typeface="Arial"/>
                <a:hlinkClick r:id="rId7" action="ppaction://hlinksldjump"/>
              </a:rPr>
              <a:t>Table 6: Incremental Cost per Extra Parameter or Feature 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for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a Centrifugal Engineered 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Pump         </a:t>
            </a:r>
            <a:r>
              <a:rPr sz="1000" spc="114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31</a:t>
            </a:r>
            <a:endParaRPr sz="1000">
              <a:latin typeface="Arial"/>
              <a:cs typeface="Arial"/>
            </a:endParaRPr>
          </a:p>
          <a:p>
            <a:pPr marL="12700" marR="5080" algn="just">
              <a:lnSpc>
                <a:spcPct val="193000"/>
              </a:lnSpc>
              <a:spcBef>
                <a:spcPts val="10"/>
              </a:spcBef>
              <a:tabLst>
                <a:tab pos="5597525" algn="l"/>
              </a:tabLst>
            </a:pPr>
            <a:r>
              <a:rPr sz="1000" spc="5" dirty="0">
                <a:latin typeface="Arial"/>
                <a:cs typeface="Arial"/>
                <a:hlinkClick r:id="rId8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7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K</a:t>
            </a:r>
            <a:r>
              <a:rPr sz="1000" spc="10" dirty="0">
                <a:latin typeface="Arial"/>
                <a:cs typeface="Arial"/>
                <a:hlinkClick r:id="rId8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di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ca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tors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or Progre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ss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g C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av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8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y 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35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Table 8: Reported or Estimated 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Capacity 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Utilization Rates at  Selected Progressing 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Cavity</a:t>
            </a:r>
            <a:r>
              <a:rPr sz="1000" spc="145" dirty="0">
                <a:latin typeface="Arial"/>
                <a:cs typeface="Arial"/>
                <a:hlinkClick r:id="rId9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Pump</a:t>
            </a:r>
            <a:endParaRPr sz="1000">
              <a:latin typeface="Arial"/>
              <a:cs typeface="Arial"/>
            </a:endParaRPr>
          </a:p>
          <a:p>
            <a:pPr marL="12700" indent="304800">
              <a:lnSpc>
                <a:spcPct val="100000"/>
              </a:lnSpc>
              <a:spcBef>
                <a:spcPts val="525"/>
              </a:spcBef>
              <a:tabLst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9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pl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ers 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38</a:t>
            </a:r>
            <a:endParaRPr sz="1000">
              <a:latin typeface="Arial"/>
              <a:cs typeface="Arial"/>
            </a:endParaRPr>
          </a:p>
          <a:p>
            <a:pPr marL="12700" marR="5080" algn="just">
              <a:lnSpc>
                <a:spcPct val="193800"/>
              </a:lnSpc>
              <a:tabLst>
                <a:tab pos="5597525" algn="l"/>
              </a:tabLst>
            </a:pPr>
            <a:r>
              <a:rPr sz="1000" spc="5" dirty="0">
                <a:latin typeface="Arial"/>
                <a:cs typeface="Arial"/>
                <a:hlinkClick r:id="rId10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9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m</a:t>
            </a:r>
            <a:r>
              <a:rPr sz="1000" spc="10" dirty="0">
                <a:latin typeface="Arial"/>
                <a:cs typeface="Arial"/>
                <a:hlinkClick r:id="rId10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a</a:t>
            </a:r>
            <a:r>
              <a:rPr sz="1000" spc="0" dirty="0">
                <a:latin typeface="Arial"/>
                <a:cs typeface="Arial"/>
                <a:hlinkClick r:id="rId10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y</a:t>
            </a:r>
            <a:r>
              <a:rPr sz="1000" spc="-35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of</a:t>
            </a:r>
            <a:r>
              <a:rPr sz="1000" spc="5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w</a:t>
            </a:r>
            <a:r>
              <a:rPr sz="1000" spc="10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Con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racts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d</a:t>
            </a:r>
            <a:r>
              <a:rPr sz="1000" spc="5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t</a:t>
            </a:r>
            <a:r>
              <a:rPr sz="1000" spc="-15" dirty="0">
                <a:latin typeface="Arial"/>
                <a:cs typeface="Arial"/>
                <a:hlinkClick r:id="rId10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10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at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d Va</a:t>
            </a:r>
            <a:r>
              <a:rPr sz="1000" spc="-15" dirty="0">
                <a:latin typeface="Arial"/>
                <a:cs typeface="Arial"/>
                <a:hlinkClick r:id="rId10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es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 f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or Progre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ss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ng</a:t>
            </a:r>
            <a:r>
              <a:rPr sz="1000" spc="5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C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a</a:t>
            </a:r>
            <a:r>
              <a:rPr sz="1000" spc="-15" dirty="0">
                <a:latin typeface="Arial"/>
                <a:cs typeface="Arial"/>
                <a:hlinkClick r:id="rId10" action="ppaction://hlinksldjump"/>
              </a:rPr>
              <a:t>v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10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y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u</a:t>
            </a:r>
            <a:r>
              <a:rPr sz="1000" spc="10" dirty="0">
                <a:latin typeface="Arial"/>
                <a:cs typeface="Arial"/>
                <a:hlinkClick r:id="rId10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ps 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41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  <a:hlinkClick r:id="rId11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10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1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g</a:t>
            </a:r>
            <a:r>
              <a:rPr sz="1000" spc="-15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l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 P</a:t>
            </a:r>
            <a:r>
              <a:rPr sz="1000" spc="5" dirty="0">
                <a:latin typeface="Arial"/>
                <a:cs typeface="Arial"/>
                <a:hlinkClick r:id="rId11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e Vari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a</a:t>
            </a:r>
            <a:r>
              <a:rPr sz="1000" spc="0" dirty="0">
                <a:latin typeface="Arial"/>
                <a:cs typeface="Arial"/>
                <a:hlinkClick r:id="rId11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o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s</a:t>
            </a:r>
            <a:r>
              <a:rPr sz="1000" spc="10" dirty="0">
                <a:latin typeface="Arial"/>
                <a:cs typeface="Arial"/>
                <a:hlinkClick r:id="rId11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over </a:t>
            </a:r>
            <a:r>
              <a:rPr sz="1000" spc="5" dirty="0">
                <a:latin typeface="Arial"/>
                <a:cs typeface="Arial"/>
                <a:hlinkClick r:id="rId11" action="ppaction://hlinksldjump"/>
              </a:rPr>
              <a:t>T</a:t>
            </a:r>
            <a:r>
              <a:rPr sz="1000" spc="-25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11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or Progre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ss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ng </a:t>
            </a:r>
            <a:r>
              <a:rPr sz="1000" spc="0" dirty="0">
                <a:latin typeface="Arial"/>
                <a:cs typeface="Arial"/>
                <a:hlinkClick r:id="rId11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av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11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11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u</a:t>
            </a:r>
            <a:r>
              <a:rPr sz="1000" spc="10" dirty="0">
                <a:latin typeface="Arial"/>
                <a:cs typeface="Arial"/>
                <a:hlinkClick r:id="rId11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ps 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4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6 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  <a:hlinkClick r:id="rId12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1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1:</a:t>
            </a:r>
            <a:r>
              <a:rPr sz="1000" spc="5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re</a:t>
            </a:r>
            <a:r>
              <a:rPr sz="1000" spc="10" dirty="0">
                <a:latin typeface="Arial"/>
                <a:cs typeface="Arial"/>
                <a:hlinkClick r:id="rId1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tal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12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ost</a:t>
            </a:r>
            <a:r>
              <a:rPr sz="1000" spc="5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x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tra</a:t>
            </a:r>
            <a:r>
              <a:rPr sz="1000" spc="5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ara</a:t>
            </a:r>
            <a:r>
              <a:rPr sz="1000" spc="10" dirty="0">
                <a:latin typeface="Arial"/>
                <a:cs typeface="Arial"/>
                <a:hlinkClick r:id="rId1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et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or F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at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re </a:t>
            </a:r>
            <a:r>
              <a:rPr sz="1000" spc="25" dirty="0">
                <a:latin typeface="Arial"/>
                <a:cs typeface="Arial"/>
                <a:hlinkClick r:id="rId12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or a</a:t>
            </a:r>
            <a:r>
              <a:rPr sz="1000" spc="5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ro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res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s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g C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av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12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y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 P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u</a:t>
            </a:r>
            <a:r>
              <a:rPr sz="1000" spc="10" dirty="0">
                <a:latin typeface="Arial"/>
                <a:cs typeface="Arial"/>
                <a:hlinkClick r:id="rId1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p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47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  <a:hlinkClick r:id="rId13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1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2:</a:t>
            </a:r>
            <a:r>
              <a:rPr sz="1000" spc="5" dirty="0">
                <a:latin typeface="Arial"/>
                <a:cs typeface="Arial"/>
                <a:hlinkClick r:id="rId13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Ke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y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In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d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at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rs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 f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or Mult</a:t>
            </a:r>
            <a:r>
              <a:rPr sz="1000" spc="-15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h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e</a:t>
            </a:r>
            <a:r>
              <a:rPr sz="1000" spc="5" dirty="0">
                <a:latin typeface="Arial"/>
                <a:cs typeface="Arial"/>
                <a:hlinkClick r:id="rId13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u</a:t>
            </a:r>
            <a:r>
              <a:rPr sz="1000" spc="10" dirty="0">
                <a:latin typeface="Arial"/>
                <a:cs typeface="Arial"/>
                <a:hlinkClick r:id="rId13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ps 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51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Table 13: Reported or 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Estimated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Capacity Utilization Rates at  Selected Multiphase Pump</a:t>
            </a:r>
            <a:r>
              <a:rPr sz="1000" spc="200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Suppliers</a:t>
            </a:r>
            <a:endParaRPr sz="1000">
              <a:latin typeface="Arial"/>
              <a:cs typeface="Arial"/>
            </a:endParaRPr>
          </a:p>
          <a:p>
            <a:pPr marL="324485">
              <a:lnSpc>
                <a:spcPct val="100000"/>
              </a:lnSpc>
              <a:spcBef>
                <a:spcPts val="525"/>
              </a:spcBef>
            </a:pPr>
            <a:r>
              <a:rPr sz="1000" spc="-10" dirty="0">
                <a:latin typeface="Arial"/>
                <a:cs typeface="Arial"/>
                <a:hlinkClick r:id="rId14" action="ppaction://hlinksldjump"/>
              </a:rPr>
              <a:t>...................................................................................................................................................... </a:t>
            </a:r>
            <a:r>
              <a:rPr sz="1000" spc="90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55</a:t>
            </a:r>
            <a:endParaRPr sz="1000">
              <a:latin typeface="Arial"/>
              <a:cs typeface="Arial"/>
            </a:endParaRPr>
          </a:p>
          <a:p>
            <a:pPr marL="12700" marR="5080" algn="just">
              <a:lnSpc>
                <a:spcPts val="2330"/>
              </a:lnSpc>
              <a:spcBef>
                <a:spcPts val="245"/>
              </a:spcBef>
              <a:tabLst>
                <a:tab pos="5597525" algn="l"/>
              </a:tabLst>
            </a:pPr>
            <a:r>
              <a:rPr sz="1000" spc="5" dirty="0">
                <a:latin typeface="Arial"/>
                <a:cs typeface="Arial"/>
                <a:hlinkClick r:id="rId15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1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4:</a:t>
            </a:r>
            <a:r>
              <a:rPr sz="1000" spc="5" dirty="0">
                <a:latin typeface="Arial"/>
                <a:cs typeface="Arial"/>
                <a:hlinkClick r:id="rId15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m</a:t>
            </a:r>
            <a:r>
              <a:rPr sz="1000" spc="10" dirty="0">
                <a:latin typeface="Arial"/>
                <a:cs typeface="Arial"/>
                <a:hlinkClick r:id="rId15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ary</a:t>
            </a:r>
            <a:r>
              <a:rPr sz="1000" spc="-20" dirty="0">
                <a:latin typeface="Arial"/>
                <a:cs typeface="Arial"/>
                <a:hlinkClick r:id="rId1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of</a:t>
            </a:r>
            <a:r>
              <a:rPr sz="1000" spc="5" dirty="0">
                <a:latin typeface="Arial"/>
                <a:cs typeface="Arial"/>
                <a:hlinkClick r:id="rId1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w Con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racts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 a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nd</a:t>
            </a:r>
            <a:r>
              <a:rPr sz="1000" spc="5" dirty="0">
                <a:latin typeface="Arial"/>
                <a:cs typeface="Arial"/>
                <a:hlinkClick r:id="rId15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t</a:t>
            </a:r>
            <a:r>
              <a:rPr sz="1000" spc="-15" dirty="0">
                <a:latin typeface="Arial"/>
                <a:cs typeface="Arial"/>
                <a:hlinkClick r:id="rId15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15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at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d Va</a:t>
            </a:r>
            <a:r>
              <a:rPr sz="1000" spc="-15" dirty="0">
                <a:latin typeface="Arial"/>
                <a:cs typeface="Arial"/>
                <a:hlinkClick r:id="rId15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es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 f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or Mu</a:t>
            </a:r>
            <a:r>
              <a:rPr sz="1000" spc="-15" dirty="0">
                <a:latin typeface="Arial"/>
                <a:cs typeface="Arial"/>
                <a:hlinkClick r:id="rId15" action="ppaction://hlinksldjump"/>
              </a:rPr>
              <a:t>l</a:t>
            </a:r>
            <a:r>
              <a:rPr sz="1000" spc="0" dirty="0">
                <a:latin typeface="Arial"/>
                <a:cs typeface="Arial"/>
                <a:hlinkClick r:id="rId15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p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h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ase</a:t>
            </a:r>
            <a:r>
              <a:rPr sz="1000" spc="5" dirty="0">
                <a:latin typeface="Arial"/>
                <a:cs typeface="Arial"/>
                <a:hlinkClick r:id="rId15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u</a:t>
            </a:r>
            <a:r>
              <a:rPr sz="1000" spc="10" dirty="0">
                <a:latin typeface="Arial"/>
                <a:cs typeface="Arial"/>
                <a:hlinkClick r:id="rId15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ps 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58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1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5: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g</a:t>
            </a:r>
            <a:r>
              <a:rPr sz="1000" spc="-15" dirty="0">
                <a:latin typeface="Arial"/>
                <a:cs typeface="Arial"/>
                <a:hlinkClick r:id="rId16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l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 P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e Vari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a</a:t>
            </a:r>
            <a:r>
              <a:rPr sz="1000" spc="0" dirty="0">
                <a:latin typeface="Arial"/>
                <a:cs typeface="Arial"/>
                <a:hlinkClick r:id="rId16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o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s</a:t>
            </a:r>
            <a:r>
              <a:rPr sz="1000" spc="10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over 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T</a:t>
            </a:r>
            <a:r>
              <a:rPr sz="1000" spc="-25" dirty="0">
                <a:latin typeface="Arial"/>
                <a:cs typeface="Arial"/>
                <a:hlinkClick r:id="rId16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16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or Mu</a:t>
            </a:r>
            <a:r>
              <a:rPr sz="1000" spc="-15" dirty="0">
                <a:latin typeface="Arial"/>
                <a:cs typeface="Arial"/>
                <a:hlinkClick r:id="rId16" action="ppaction://hlinksldjump"/>
              </a:rPr>
              <a:t>l</a:t>
            </a:r>
            <a:r>
              <a:rPr sz="1000" spc="0" dirty="0">
                <a:latin typeface="Arial"/>
                <a:cs typeface="Arial"/>
                <a:hlinkClick r:id="rId16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p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h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ase Pu</a:t>
            </a:r>
            <a:r>
              <a:rPr sz="1000" spc="10" dirty="0">
                <a:latin typeface="Arial"/>
                <a:cs typeface="Arial"/>
                <a:hlinkClick r:id="rId16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ps 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63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  <a:hlinkClick r:id="rId17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1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6:</a:t>
            </a:r>
            <a:r>
              <a:rPr sz="1000" spc="5" dirty="0">
                <a:latin typeface="Arial"/>
                <a:cs typeface="Arial"/>
                <a:hlinkClick r:id="rId1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I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re</a:t>
            </a:r>
            <a:r>
              <a:rPr sz="1000" spc="10" dirty="0">
                <a:latin typeface="Arial"/>
                <a:cs typeface="Arial"/>
                <a:hlinkClick r:id="rId17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tal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17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ost</a:t>
            </a:r>
            <a:r>
              <a:rPr sz="1000" spc="5" dirty="0">
                <a:latin typeface="Arial"/>
                <a:cs typeface="Arial"/>
                <a:hlinkClick r:id="rId1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x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tra</a:t>
            </a:r>
            <a:r>
              <a:rPr sz="1000" spc="5" dirty="0">
                <a:latin typeface="Arial"/>
                <a:cs typeface="Arial"/>
                <a:hlinkClick r:id="rId17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ara</a:t>
            </a:r>
            <a:r>
              <a:rPr sz="1000" spc="10" dirty="0">
                <a:latin typeface="Arial"/>
                <a:cs typeface="Arial"/>
                <a:hlinkClick r:id="rId17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et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or F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at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re 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or a 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u</a:t>
            </a:r>
            <a:r>
              <a:rPr sz="1000" spc="-15" dirty="0">
                <a:latin typeface="Arial"/>
                <a:cs typeface="Arial"/>
                <a:hlinkClick r:id="rId17" action="ppaction://hlinksldjump"/>
              </a:rPr>
              <a:t>l</a:t>
            </a:r>
            <a:r>
              <a:rPr sz="1000" spc="0" dirty="0">
                <a:latin typeface="Arial"/>
                <a:cs typeface="Arial"/>
                <a:hlinkClick r:id="rId17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h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e</a:t>
            </a:r>
            <a:r>
              <a:rPr sz="1000" spc="5" dirty="0">
                <a:latin typeface="Arial"/>
                <a:cs typeface="Arial"/>
                <a:hlinkClick r:id="rId17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u</a:t>
            </a:r>
            <a:r>
              <a:rPr sz="1000" spc="10" dirty="0">
                <a:latin typeface="Arial"/>
                <a:cs typeface="Arial"/>
                <a:hlinkClick r:id="rId17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p 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64</a:t>
            </a:r>
            <a:endParaRPr sz="1000">
              <a:latin typeface="Arial"/>
              <a:cs typeface="Arial"/>
            </a:endParaRPr>
          </a:p>
          <a:p>
            <a:pPr marL="12700" marR="5080" algn="just">
              <a:lnSpc>
                <a:spcPts val="2320"/>
              </a:lnSpc>
              <a:tabLst>
                <a:tab pos="5597525" algn="l"/>
              </a:tabLst>
            </a:pPr>
            <a:r>
              <a:rPr sz="1000" spc="5" dirty="0">
                <a:latin typeface="Arial"/>
                <a:cs typeface="Arial"/>
                <a:hlinkClick r:id="rId18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1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2:</a:t>
            </a:r>
            <a:r>
              <a:rPr sz="1000" spc="5" dirty="0">
                <a:latin typeface="Arial"/>
                <a:cs typeface="Arial"/>
                <a:hlinkClick r:id="rId18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Ke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y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In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d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at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rs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 f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or ES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68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Table 13: Reported or </a:t>
            </a:r>
            <a:r>
              <a:rPr sz="1000" dirty="0">
                <a:latin typeface="Arial"/>
                <a:cs typeface="Arial"/>
                <a:hlinkClick r:id="rId19" action="ppaction://hlinksldjump"/>
              </a:rPr>
              <a:t>Estimated 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Capacity Recent Utilization Rates at  Selected ESP Suppliers       </a:t>
            </a:r>
            <a:r>
              <a:rPr sz="1000" spc="170" dirty="0">
                <a:latin typeface="Arial"/>
                <a:cs typeface="Arial"/>
                <a:hlinkClick r:id="rId19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72</a:t>
            </a:r>
            <a:endParaRPr sz="10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865"/>
              </a:spcBef>
              <a:tabLst>
                <a:tab pos="5597525" algn="l"/>
              </a:tabLst>
            </a:pPr>
            <a:r>
              <a:rPr sz="1000" spc="5" dirty="0">
                <a:latin typeface="Arial"/>
                <a:cs typeface="Arial"/>
                <a:hlinkClick r:id="rId20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1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4:</a:t>
            </a:r>
            <a:r>
              <a:rPr sz="1000" spc="5" dirty="0">
                <a:latin typeface="Arial"/>
                <a:cs typeface="Arial"/>
                <a:hlinkClick r:id="rId20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m</a:t>
            </a:r>
            <a:r>
              <a:rPr sz="1000" spc="10" dirty="0">
                <a:latin typeface="Arial"/>
                <a:cs typeface="Arial"/>
                <a:hlinkClick r:id="rId20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ary</a:t>
            </a:r>
            <a:r>
              <a:rPr sz="1000" spc="-20" dirty="0">
                <a:latin typeface="Arial"/>
                <a:cs typeface="Arial"/>
                <a:hlinkClick r:id="rId20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of</a:t>
            </a:r>
            <a:r>
              <a:rPr sz="1000" spc="5" dirty="0">
                <a:latin typeface="Arial"/>
                <a:cs typeface="Arial"/>
                <a:hlinkClick r:id="rId20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w Con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racts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 a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nd</a:t>
            </a:r>
            <a:r>
              <a:rPr sz="1000" spc="5" dirty="0">
                <a:latin typeface="Arial"/>
                <a:cs typeface="Arial"/>
                <a:hlinkClick r:id="rId20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t</a:t>
            </a:r>
            <a:r>
              <a:rPr sz="1000" spc="-15" dirty="0">
                <a:latin typeface="Arial"/>
                <a:cs typeface="Arial"/>
                <a:hlinkClick r:id="rId20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20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at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d Va</a:t>
            </a:r>
            <a:r>
              <a:rPr sz="1000" spc="-15" dirty="0">
                <a:latin typeface="Arial"/>
                <a:cs typeface="Arial"/>
                <a:hlinkClick r:id="rId20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es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 f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or ES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20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20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0" action="ppaction://hlinksldjump"/>
              </a:rPr>
              <a:t>75</a:t>
            </a:r>
            <a:endParaRPr sz="1000">
              <a:latin typeface="Arial"/>
              <a:cs typeface="Arial"/>
            </a:endParaRPr>
          </a:p>
          <a:p>
            <a:pPr marL="12700" marR="5080" algn="just">
              <a:lnSpc>
                <a:spcPct val="193000"/>
              </a:lnSpc>
              <a:spcBef>
                <a:spcPts val="10"/>
              </a:spcBef>
              <a:tabLst>
                <a:tab pos="5597525" algn="l"/>
              </a:tabLst>
            </a:pPr>
            <a:r>
              <a:rPr sz="1000" spc="5" dirty="0">
                <a:latin typeface="Arial"/>
                <a:cs typeface="Arial"/>
                <a:hlinkClick r:id="rId21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1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5:</a:t>
            </a:r>
            <a:r>
              <a:rPr sz="1000" spc="5" dirty="0">
                <a:latin typeface="Arial"/>
                <a:cs typeface="Arial"/>
                <a:hlinkClick r:id="rId21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g</a:t>
            </a:r>
            <a:r>
              <a:rPr sz="1000" spc="-15" dirty="0">
                <a:latin typeface="Arial"/>
                <a:cs typeface="Arial"/>
                <a:hlinkClick r:id="rId21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l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 P</a:t>
            </a:r>
            <a:r>
              <a:rPr sz="1000" spc="5" dirty="0">
                <a:latin typeface="Arial"/>
                <a:cs typeface="Arial"/>
                <a:hlinkClick r:id="rId21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e Vari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a</a:t>
            </a:r>
            <a:r>
              <a:rPr sz="1000" spc="0" dirty="0">
                <a:latin typeface="Arial"/>
                <a:cs typeface="Arial"/>
                <a:hlinkClick r:id="rId21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o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s</a:t>
            </a:r>
            <a:r>
              <a:rPr sz="1000" spc="10" dirty="0">
                <a:latin typeface="Arial"/>
                <a:cs typeface="Arial"/>
                <a:hlinkClick r:id="rId21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over </a:t>
            </a:r>
            <a:r>
              <a:rPr sz="1000" spc="5" dirty="0">
                <a:latin typeface="Arial"/>
                <a:cs typeface="Arial"/>
                <a:hlinkClick r:id="rId21" action="ppaction://hlinksldjump"/>
              </a:rPr>
              <a:t>T</a:t>
            </a:r>
            <a:r>
              <a:rPr sz="1000" spc="-25" dirty="0">
                <a:latin typeface="Arial"/>
                <a:cs typeface="Arial"/>
                <a:hlinkClick r:id="rId21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21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or E</a:t>
            </a:r>
            <a:r>
              <a:rPr sz="1000" spc="-15" dirty="0">
                <a:latin typeface="Arial"/>
                <a:cs typeface="Arial"/>
                <a:hlinkClick r:id="rId21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81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  <a:hlinkClick r:id="rId22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1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6:</a:t>
            </a:r>
            <a:r>
              <a:rPr sz="1000" spc="5" dirty="0">
                <a:latin typeface="Arial"/>
                <a:cs typeface="Arial"/>
                <a:hlinkClick r:id="rId2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I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re</a:t>
            </a:r>
            <a:r>
              <a:rPr sz="1000" spc="10" dirty="0">
                <a:latin typeface="Arial"/>
                <a:cs typeface="Arial"/>
                <a:hlinkClick r:id="rId2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tal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22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ost</a:t>
            </a:r>
            <a:r>
              <a:rPr sz="1000" spc="5" dirty="0">
                <a:latin typeface="Arial"/>
                <a:cs typeface="Arial"/>
                <a:hlinkClick r:id="rId2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x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tra</a:t>
            </a:r>
            <a:r>
              <a:rPr sz="1000" spc="5" dirty="0">
                <a:latin typeface="Arial"/>
                <a:cs typeface="Arial"/>
                <a:hlinkClick r:id="rId22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ara</a:t>
            </a:r>
            <a:r>
              <a:rPr sz="1000" spc="10" dirty="0">
                <a:latin typeface="Arial"/>
                <a:cs typeface="Arial"/>
                <a:hlinkClick r:id="rId2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et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or F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at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re 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or 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SP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82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61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905002"/>
            <a:ext cx="5755640" cy="8608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Margin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projects </a:t>
            </a:r>
            <a:r>
              <a:rPr sz="1000" spc="-10" dirty="0">
                <a:latin typeface="Arial"/>
                <a:cs typeface="Arial"/>
              </a:rPr>
              <a:t>levels </a:t>
            </a:r>
            <a:r>
              <a:rPr sz="1000" spc="-5" dirty="0">
                <a:latin typeface="Arial"/>
                <a:cs typeface="Arial"/>
              </a:rPr>
              <a:t>at private companies are consistent with this</a:t>
            </a:r>
            <a:r>
              <a:rPr sz="1000" spc="1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average.</a:t>
            </a:r>
            <a:endParaRPr sz="1000">
              <a:latin typeface="Arial"/>
              <a:cs typeface="Arial"/>
            </a:endParaRPr>
          </a:p>
          <a:p>
            <a:pPr marL="583565" marR="5080" indent="-227965">
              <a:lnSpc>
                <a:spcPct val="143500"/>
              </a:lnSpc>
              <a:spcBef>
                <a:spcPts val="6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Bornemann generates a net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10%, and operating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close to  20%. It cites the high level of billable engineering </a:t>
            </a:r>
            <a:r>
              <a:rPr sz="1000" spc="5" dirty="0">
                <a:latin typeface="Arial"/>
                <a:cs typeface="Arial"/>
              </a:rPr>
              <a:t>hours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each project as the main reason 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</a:t>
            </a:r>
            <a:r>
              <a:rPr sz="1000" dirty="0">
                <a:latin typeface="Arial"/>
                <a:cs typeface="Arial"/>
              </a:rPr>
              <a:t>healthy </a:t>
            </a:r>
            <a:r>
              <a:rPr sz="1000" spc="-5" dirty="0">
                <a:latin typeface="Arial"/>
                <a:cs typeface="Arial"/>
              </a:rPr>
              <a:t>margins. These margins </a:t>
            </a:r>
            <a:r>
              <a:rPr sz="1000" spc="5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be in danger to Bornemann’s acquisition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ITT,  </a:t>
            </a:r>
            <a:r>
              <a:rPr sz="1000" spc="-5" dirty="0">
                <a:latin typeface="Arial"/>
                <a:cs typeface="Arial"/>
              </a:rPr>
              <a:t>as ITT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accustomed to the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structure and </a:t>
            </a:r>
            <a:r>
              <a:rPr sz="1000" dirty="0">
                <a:latin typeface="Arial"/>
                <a:cs typeface="Arial"/>
              </a:rPr>
              <a:t>pricing </a:t>
            </a:r>
            <a:r>
              <a:rPr sz="1000" spc="-5" dirty="0">
                <a:latin typeface="Arial"/>
                <a:cs typeface="Arial"/>
              </a:rPr>
              <a:t>patterns of the centrifugal </a:t>
            </a:r>
            <a:r>
              <a:rPr sz="1000" dirty="0">
                <a:latin typeface="Arial"/>
                <a:cs typeface="Arial"/>
              </a:rPr>
              <a:t>pump  market </a:t>
            </a:r>
            <a:r>
              <a:rPr sz="1000" spc="-5" dirty="0">
                <a:latin typeface="Arial"/>
                <a:cs typeface="Arial"/>
              </a:rPr>
              <a:t>– </a:t>
            </a:r>
            <a:r>
              <a:rPr sz="1000" spc="-10" dirty="0">
                <a:latin typeface="Arial"/>
                <a:cs typeface="Arial"/>
              </a:rPr>
              <a:t>where </a:t>
            </a:r>
            <a:r>
              <a:rPr sz="1000" spc="-5" dirty="0">
                <a:latin typeface="Arial"/>
                <a:cs typeface="Arial"/>
              </a:rPr>
              <a:t>lower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are the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rule.</a:t>
            </a:r>
            <a:endParaRPr sz="1000">
              <a:latin typeface="Arial"/>
              <a:cs typeface="Arial"/>
            </a:endParaRPr>
          </a:p>
          <a:p>
            <a:pPr marL="583565" marR="99060" indent="-227965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Leistritz </a:t>
            </a:r>
            <a:r>
              <a:rPr sz="1000" dirty="0">
                <a:latin typeface="Arial"/>
                <a:cs typeface="Arial"/>
              </a:rPr>
              <a:t>makes </a:t>
            </a:r>
            <a:r>
              <a:rPr sz="1000" spc="-5" dirty="0">
                <a:latin typeface="Arial"/>
                <a:cs typeface="Arial"/>
              </a:rPr>
              <a:t>slightly </a:t>
            </a:r>
            <a:r>
              <a:rPr sz="1000" dirty="0">
                <a:latin typeface="Arial"/>
                <a:cs typeface="Arial"/>
              </a:rPr>
              <a:t>lower margins </a:t>
            </a:r>
            <a:r>
              <a:rPr sz="1000" spc="-5" dirty="0">
                <a:latin typeface="Arial"/>
                <a:cs typeface="Arial"/>
              </a:rPr>
              <a:t>than Bornemann, 8% and 15% respectively, due </a:t>
            </a:r>
            <a:r>
              <a:rPr sz="1000" dirty="0">
                <a:latin typeface="Arial"/>
                <a:cs typeface="Arial"/>
              </a:rPr>
              <a:t>to  </a:t>
            </a:r>
            <a:r>
              <a:rPr sz="1000" spc="-5" dirty="0">
                <a:latin typeface="Arial"/>
                <a:cs typeface="Arial"/>
              </a:rPr>
              <a:t>an intentional </a:t>
            </a:r>
            <a:r>
              <a:rPr sz="1000" dirty="0">
                <a:latin typeface="Arial"/>
                <a:cs typeface="Arial"/>
              </a:rPr>
              <a:t>move on </a:t>
            </a:r>
            <a:r>
              <a:rPr sz="1000" spc="-5" dirty="0">
                <a:latin typeface="Arial"/>
                <a:cs typeface="Arial"/>
              </a:rPr>
              <a:t>Leistritz’s part to undercut Bornemann’s prices. It regards the other  German firm as its </a:t>
            </a:r>
            <a:r>
              <a:rPr sz="1000" dirty="0">
                <a:latin typeface="Arial"/>
                <a:cs typeface="Arial"/>
              </a:rPr>
              <a:t>main </a:t>
            </a:r>
            <a:r>
              <a:rPr sz="1000" spc="-5" dirty="0">
                <a:latin typeface="Arial"/>
                <a:cs typeface="Arial"/>
              </a:rPr>
              <a:t>competitor in </a:t>
            </a:r>
            <a:r>
              <a:rPr sz="1000" dirty="0">
                <a:latin typeface="Arial"/>
                <a:cs typeface="Arial"/>
              </a:rPr>
              <a:t>terms </a:t>
            </a:r>
            <a:r>
              <a:rPr sz="1000" spc="-1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product line </a:t>
            </a:r>
            <a:r>
              <a:rPr sz="1000" dirty="0">
                <a:latin typeface="Arial"/>
                <a:cs typeface="Arial"/>
              </a:rPr>
              <a:t>match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target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markets.</a:t>
            </a:r>
            <a:endParaRPr sz="1000">
              <a:latin typeface="Arial"/>
              <a:cs typeface="Arial"/>
            </a:endParaRPr>
          </a:p>
          <a:p>
            <a:pPr marL="583565" marR="542290" indent="-227965">
              <a:lnSpc>
                <a:spcPct val="143000"/>
              </a:lnSpc>
              <a:spcBef>
                <a:spcPts val="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Netzsch, another </a:t>
            </a:r>
            <a:r>
              <a:rPr sz="1000" dirty="0">
                <a:latin typeface="Arial"/>
                <a:cs typeface="Arial"/>
              </a:rPr>
              <a:t>German </a:t>
            </a:r>
            <a:r>
              <a:rPr sz="1000" spc="-5" dirty="0">
                <a:latin typeface="Arial"/>
                <a:cs typeface="Arial"/>
              </a:rPr>
              <a:t>manufacturer, also typically earns net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of 10% </a:t>
            </a:r>
            <a:r>
              <a:rPr sz="1000" dirty="0">
                <a:latin typeface="Arial"/>
                <a:cs typeface="Arial"/>
              </a:rPr>
              <a:t>on  </a:t>
            </a:r>
            <a:r>
              <a:rPr sz="1000" spc="-5" dirty="0">
                <a:latin typeface="Arial"/>
                <a:cs typeface="Arial"/>
              </a:rPr>
              <a:t>multiphase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projects.</a:t>
            </a:r>
            <a:endParaRPr sz="1000">
              <a:latin typeface="Arial"/>
              <a:cs typeface="Arial"/>
            </a:endParaRPr>
          </a:p>
          <a:p>
            <a:pPr marL="127000" marR="34925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Larger units, with higher </a:t>
            </a:r>
            <a:r>
              <a:rPr sz="1000" dirty="0">
                <a:latin typeface="Arial"/>
                <a:cs typeface="Arial"/>
              </a:rPr>
              <a:t>pressure </a:t>
            </a:r>
            <a:r>
              <a:rPr sz="1000" spc="-5" dirty="0">
                <a:latin typeface="Arial"/>
                <a:cs typeface="Arial"/>
              </a:rPr>
              <a:t>and GVF tolerance, are generally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lucrative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manufacturers, due to the higher percentage of </a:t>
            </a:r>
            <a:r>
              <a:rPr sz="1000" dirty="0">
                <a:latin typeface="Arial"/>
                <a:cs typeface="Arial"/>
              </a:rPr>
              <a:t>engineering </a:t>
            </a:r>
            <a:r>
              <a:rPr sz="1000" spc="-5" dirty="0">
                <a:latin typeface="Arial"/>
                <a:cs typeface="Arial"/>
              </a:rPr>
              <a:t>involved – which is predictable in </a:t>
            </a:r>
            <a:r>
              <a:rPr sz="1000" dirty="0">
                <a:latin typeface="Arial"/>
                <a:cs typeface="Arial"/>
              </a:rPr>
              <a:t>terms  </a:t>
            </a:r>
            <a:r>
              <a:rPr sz="1000" spc="-5" dirty="0">
                <a:latin typeface="Arial"/>
                <a:cs typeface="Arial"/>
              </a:rPr>
              <a:t>of engineering billing rates. However, higher </a:t>
            </a:r>
            <a:r>
              <a:rPr sz="1000" dirty="0">
                <a:latin typeface="Arial"/>
                <a:cs typeface="Arial"/>
              </a:rPr>
              <a:t>margins for more </a:t>
            </a:r>
            <a:r>
              <a:rPr sz="1000" spc="-5" dirty="0">
                <a:latin typeface="Arial"/>
                <a:cs typeface="Arial"/>
              </a:rPr>
              <a:t>highly specified pumps are not  guaranteed, as installation-stage customizations and reengineering can end </a:t>
            </a:r>
            <a:r>
              <a:rPr sz="1000" dirty="0">
                <a:latin typeface="Arial"/>
                <a:cs typeface="Arial"/>
              </a:rPr>
              <a:t>up </a:t>
            </a:r>
            <a:r>
              <a:rPr sz="1000" spc="-5" dirty="0">
                <a:latin typeface="Arial"/>
                <a:cs typeface="Arial"/>
              </a:rPr>
              <a:t>being costs that the  manufacturer has to eat to maintain customer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relationships.</a:t>
            </a:r>
            <a:endParaRPr sz="1000">
              <a:latin typeface="Arial"/>
              <a:cs typeface="Arial"/>
            </a:endParaRPr>
          </a:p>
          <a:p>
            <a:pPr marL="127000" marR="109855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Margins are also heavily customer-dependent. Multiphase </a:t>
            </a:r>
            <a:r>
              <a:rPr sz="1000" dirty="0">
                <a:latin typeface="Arial"/>
                <a:cs typeface="Arial"/>
              </a:rPr>
              <a:t>technology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fairly </a:t>
            </a:r>
            <a:r>
              <a:rPr sz="1000" spc="-5" dirty="0">
                <a:latin typeface="Arial"/>
                <a:cs typeface="Arial"/>
              </a:rPr>
              <a:t>recent commercial  adoption </a:t>
            </a:r>
            <a:r>
              <a:rPr sz="1000" dirty="0">
                <a:latin typeface="Arial"/>
                <a:cs typeface="Arial"/>
              </a:rPr>
              <a:t>for most </a:t>
            </a:r>
            <a:r>
              <a:rPr sz="1000" spc="-5" dirty="0">
                <a:latin typeface="Arial"/>
                <a:cs typeface="Arial"/>
              </a:rPr>
              <a:t>companies, and because the market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so </a:t>
            </a:r>
            <a:r>
              <a:rPr sz="1000" dirty="0">
                <a:latin typeface="Arial"/>
                <a:cs typeface="Arial"/>
              </a:rPr>
              <a:t>small </a:t>
            </a:r>
            <a:r>
              <a:rPr sz="1000" spc="-5" dirty="0">
                <a:latin typeface="Arial"/>
                <a:cs typeface="Arial"/>
              </a:rPr>
              <a:t>suppliers are willing to give up  </a:t>
            </a:r>
            <a:r>
              <a:rPr sz="1000" dirty="0">
                <a:latin typeface="Arial"/>
                <a:cs typeface="Arial"/>
              </a:rPr>
              <a:t>margin for major </a:t>
            </a:r>
            <a:r>
              <a:rPr sz="1000" spc="-5" dirty="0">
                <a:latin typeface="Arial"/>
                <a:cs typeface="Arial"/>
              </a:rPr>
              <a:t>order wins, especially from an </a:t>
            </a:r>
            <a:r>
              <a:rPr sz="1000" dirty="0">
                <a:latin typeface="Arial"/>
                <a:cs typeface="Arial"/>
              </a:rPr>
              <a:t>end-user </a:t>
            </a:r>
            <a:r>
              <a:rPr sz="1000" spc="-5" dirty="0">
                <a:latin typeface="Arial"/>
                <a:cs typeface="Arial"/>
              </a:rPr>
              <a:t>that is just beginning </a:t>
            </a:r>
            <a:r>
              <a:rPr sz="1000" dirty="0">
                <a:latin typeface="Arial"/>
                <a:cs typeface="Arial"/>
              </a:rPr>
              <a:t>to use </a:t>
            </a:r>
            <a:r>
              <a:rPr sz="1000" spc="-5" dirty="0">
                <a:latin typeface="Arial"/>
                <a:cs typeface="Arial"/>
              </a:rPr>
              <a:t>multiphase  </a:t>
            </a:r>
            <a:r>
              <a:rPr sz="1000" dirty="0">
                <a:latin typeface="Arial"/>
                <a:cs typeface="Arial"/>
              </a:rPr>
              <a:t>pumps.</a:t>
            </a:r>
            <a:endParaRPr sz="1000">
              <a:latin typeface="Arial"/>
              <a:cs typeface="Arial"/>
            </a:endParaRPr>
          </a:p>
          <a:p>
            <a:pPr marL="127000" marR="4445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Going forward, rising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and a </a:t>
            </a:r>
            <a:r>
              <a:rPr sz="1000" dirty="0">
                <a:latin typeface="Arial"/>
                <a:cs typeface="Arial"/>
              </a:rPr>
              <a:t>rapidly </a:t>
            </a:r>
            <a:r>
              <a:rPr sz="1000" spc="-5" dirty="0">
                <a:latin typeface="Arial"/>
                <a:cs typeface="Arial"/>
              </a:rPr>
              <a:t>increasing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10" dirty="0">
                <a:latin typeface="Arial"/>
                <a:cs typeface="Arial"/>
              </a:rPr>
              <a:t>size </a:t>
            </a:r>
            <a:r>
              <a:rPr sz="1000" spc="-5" dirty="0">
                <a:latin typeface="Arial"/>
                <a:cs typeface="Arial"/>
              </a:rPr>
              <a:t>will give suppliers the  opportunity to raise average margin levels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3%. 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not as much as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other 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categories because suppliers are competing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maintain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share in this relatively  immature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sector.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50">
              <a:latin typeface="Times New Roman"/>
              <a:cs typeface="Times New Roman"/>
            </a:endParaRPr>
          </a:p>
          <a:p>
            <a:pPr marL="377825" lvl="1" indent="-365125">
              <a:lnSpc>
                <a:spcPct val="100000"/>
              </a:lnSpc>
              <a:buFont typeface="Arial"/>
              <a:buAutoNum type="arabicPeriod" startAt="3"/>
              <a:tabLst>
                <a:tab pos="377825" algn="l"/>
                <a:tab pos="378460" algn="l"/>
              </a:tabLst>
            </a:pPr>
            <a:r>
              <a:rPr sz="1200" b="1" i="1" spc="-5" dirty="0">
                <a:latin typeface="Arial"/>
                <a:cs typeface="Arial"/>
              </a:rPr>
              <a:t>Prices</a:t>
            </a:r>
            <a:endParaRPr sz="1200">
              <a:latin typeface="Arial"/>
              <a:cs typeface="Arial"/>
            </a:endParaRPr>
          </a:p>
          <a:p>
            <a:pPr marL="12700" marR="83820">
              <a:lnSpc>
                <a:spcPct val="144100"/>
              </a:lnSpc>
              <a:spcBef>
                <a:spcPts val="685"/>
              </a:spcBef>
            </a:pPr>
            <a:r>
              <a:rPr sz="1000" b="1" spc="-5" dirty="0">
                <a:latin typeface="Arial"/>
                <a:cs typeface="Arial"/>
              </a:rPr>
              <a:t>Prices </a:t>
            </a:r>
            <a:r>
              <a:rPr sz="1000" b="1" dirty="0">
                <a:latin typeface="Arial"/>
                <a:cs typeface="Arial"/>
              </a:rPr>
              <a:t>will </a:t>
            </a:r>
            <a:r>
              <a:rPr sz="1000" b="1" spc="-5" dirty="0">
                <a:latin typeface="Arial"/>
                <a:cs typeface="Arial"/>
              </a:rPr>
              <a:t>rise 2.5% in 2013, </a:t>
            </a:r>
            <a:r>
              <a:rPr sz="1000" b="1" dirty="0">
                <a:latin typeface="Arial"/>
                <a:cs typeface="Arial"/>
              </a:rPr>
              <a:t>slightly </a:t>
            </a:r>
            <a:r>
              <a:rPr sz="1000" b="1" spc="-5" dirty="0">
                <a:latin typeface="Arial"/>
                <a:cs typeface="Arial"/>
              </a:rPr>
              <a:t>faster than costs increase </a:t>
            </a:r>
            <a:r>
              <a:rPr sz="1000" b="1" dirty="0">
                <a:latin typeface="Arial"/>
                <a:cs typeface="Arial"/>
              </a:rPr>
              <a:t>as </a:t>
            </a:r>
            <a:r>
              <a:rPr sz="1000" b="1" spc="-5" dirty="0">
                <a:latin typeface="Arial"/>
                <a:cs typeface="Arial"/>
              </a:rPr>
              <a:t>rapid demand </a:t>
            </a:r>
            <a:r>
              <a:rPr sz="1000" b="1" dirty="0">
                <a:latin typeface="Arial"/>
                <a:cs typeface="Arial"/>
              </a:rPr>
              <a:t>growth </a:t>
            </a:r>
            <a:r>
              <a:rPr sz="1000" b="1" spc="-5" dirty="0">
                <a:latin typeface="Arial"/>
                <a:cs typeface="Arial"/>
              </a:rPr>
              <a:t>gives  suppliers pricing </a:t>
            </a:r>
            <a:r>
              <a:rPr sz="1000" b="1" dirty="0">
                <a:latin typeface="Arial"/>
                <a:cs typeface="Arial"/>
              </a:rPr>
              <a:t>leverage. This </a:t>
            </a:r>
            <a:r>
              <a:rPr sz="1000" b="1" spc="-5" dirty="0">
                <a:latin typeface="Arial"/>
                <a:cs typeface="Arial"/>
              </a:rPr>
              <a:t>pattern </a:t>
            </a:r>
            <a:r>
              <a:rPr sz="1000" b="1" dirty="0">
                <a:latin typeface="Arial"/>
                <a:cs typeface="Arial"/>
              </a:rPr>
              <a:t>will </a:t>
            </a:r>
            <a:r>
              <a:rPr sz="1000" b="1" spc="-5" dirty="0">
                <a:latin typeface="Arial"/>
                <a:cs typeface="Arial"/>
              </a:rPr>
              <a:t>continue through 2020, and prices </a:t>
            </a:r>
            <a:r>
              <a:rPr sz="1000" b="1" dirty="0">
                <a:latin typeface="Arial"/>
                <a:cs typeface="Arial"/>
              </a:rPr>
              <a:t>will </a:t>
            </a:r>
            <a:r>
              <a:rPr sz="1000" b="1" spc="-5" dirty="0">
                <a:latin typeface="Arial"/>
                <a:cs typeface="Arial"/>
              </a:rPr>
              <a:t>increase a  total of 18% </a:t>
            </a:r>
            <a:r>
              <a:rPr sz="1000" b="1" dirty="0">
                <a:latin typeface="Arial"/>
                <a:cs typeface="Arial"/>
              </a:rPr>
              <a:t>by </a:t>
            </a:r>
            <a:r>
              <a:rPr sz="1000" b="1" spc="-5" dirty="0">
                <a:latin typeface="Arial"/>
                <a:cs typeface="Arial"/>
              </a:rPr>
              <a:t>2020</a:t>
            </a:r>
            <a:r>
              <a:rPr sz="1000" b="1" spc="-5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Q2.</a:t>
            </a:r>
            <a:endParaRPr sz="1000">
              <a:latin typeface="Arial"/>
              <a:cs typeface="Arial"/>
            </a:endParaRPr>
          </a:p>
          <a:p>
            <a:pPr marL="127000" marR="19685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Global prices increased </a:t>
            </a:r>
            <a:r>
              <a:rPr sz="1000" dirty="0">
                <a:latin typeface="Arial"/>
                <a:cs typeface="Arial"/>
              </a:rPr>
              <a:t>0.5% </a:t>
            </a:r>
            <a:r>
              <a:rPr sz="1000" spc="-5" dirty="0">
                <a:latin typeface="Arial"/>
                <a:cs typeface="Arial"/>
              </a:rPr>
              <a:t>in 2013 Q1, following price increases of 4% last year.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growth was  driven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rising </a:t>
            </a:r>
            <a:r>
              <a:rPr sz="1000" spc="-5" dirty="0">
                <a:latin typeface="Arial"/>
                <a:cs typeface="Arial"/>
              </a:rPr>
              <a:t>Asian labor costs and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5" dirty="0">
                <a:latin typeface="Arial"/>
                <a:cs typeface="Arial"/>
              </a:rPr>
              <a:t>prices, as described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costs </a:t>
            </a:r>
            <a:r>
              <a:rPr sz="1000" dirty="0">
                <a:latin typeface="Arial"/>
                <a:cs typeface="Arial"/>
              </a:rPr>
              <a:t>section. </a:t>
            </a:r>
            <a:r>
              <a:rPr sz="1000" spc="-5" dirty="0">
                <a:latin typeface="Arial"/>
                <a:cs typeface="Arial"/>
              </a:rPr>
              <a:t>Prices </a:t>
            </a:r>
            <a:r>
              <a:rPr sz="1000" spc="-10" dirty="0">
                <a:latin typeface="Arial"/>
                <a:cs typeface="Arial"/>
              </a:rPr>
              <a:t>will  </a:t>
            </a:r>
            <a:r>
              <a:rPr sz="1000" spc="-5" dirty="0">
                <a:latin typeface="Arial"/>
                <a:cs typeface="Arial"/>
              </a:rPr>
              <a:t>rise a total of 2.5% </a:t>
            </a:r>
            <a:r>
              <a:rPr sz="1000" dirty="0">
                <a:latin typeface="Arial"/>
                <a:cs typeface="Arial"/>
              </a:rPr>
              <a:t>for the </a:t>
            </a:r>
            <a:r>
              <a:rPr sz="1000" spc="-5" dirty="0">
                <a:latin typeface="Arial"/>
                <a:cs typeface="Arial"/>
              </a:rPr>
              <a:t>year, </a:t>
            </a:r>
            <a:r>
              <a:rPr sz="1000" dirty="0">
                <a:latin typeface="Arial"/>
                <a:cs typeface="Arial"/>
              </a:rPr>
              <a:t>only slightly </a:t>
            </a:r>
            <a:r>
              <a:rPr sz="1000" spc="-5" dirty="0">
                <a:latin typeface="Arial"/>
                <a:cs typeface="Arial"/>
              </a:rPr>
              <a:t>higher than cost growth levels as aggressive </a:t>
            </a:r>
            <a:r>
              <a:rPr sz="1000" dirty="0">
                <a:latin typeface="Arial"/>
                <a:cs typeface="Arial"/>
              </a:rPr>
              <a:t>demand  </a:t>
            </a:r>
            <a:r>
              <a:rPr sz="1000" spc="-5" dirty="0">
                <a:latin typeface="Arial"/>
                <a:cs typeface="Arial"/>
              </a:rPr>
              <a:t>growth gives suppliers some pricing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leverage.</a:t>
            </a:r>
            <a:endParaRPr sz="1000">
              <a:latin typeface="Arial"/>
              <a:cs typeface="Arial"/>
            </a:endParaRPr>
          </a:p>
          <a:p>
            <a:pPr marL="583565" marR="121920" lvl="2" indent="-227965">
              <a:lnSpc>
                <a:spcPct val="143500"/>
              </a:lnSpc>
              <a:spcBef>
                <a:spcPts val="6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Suppliers that are </a:t>
            </a:r>
            <a:r>
              <a:rPr sz="1000" dirty="0">
                <a:latin typeface="Arial"/>
                <a:cs typeface="Arial"/>
              </a:rPr>
              <a:t>fully </a:t>
            </a:r>
            <a:r>
              <a:rPr sz="1000" spc="-5" dirty="0">
                <a:latin typeface="Arial"/>
                <a:cs typeface="Arial"/>
              </a:rPr>
              <a:t>utilized, </a:t>
            </a:r>
            <a:r>
              <a:rPr sz="1000" dirty="0">
                <a:latin typeface="Arial"/>
                <a:cs typeface="Arial"/>
              </a:rPr>
              <a:t>notably Framo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CAN-K, </a:t>
            </a:r>
            <a:r>
              <a:rPr sz="1000" spc="-5" dirty="0">
                <a:latin typeface="Arial"/>
                <a:cs typeface="Arial"/>
              </a:rPr>
              <a:t>are quoting higher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new  projects, </a:t>
            </a:r>
            <a:r>
              <a:rPr sz="1000" dirty="0">
                <a:latin typeface="Arial"/>
                <a:cs typeface="Arial"/>
              </a:rPr>
              <a:t>simply </a:t>
            </a:r>
            <a:r>
              <a:rPr sz="1000" spc="-5" dirty="0">
                <a:latin typeface="Arial"/>
                <a:cs typeface="Arial"/>
              </a:rPr>
              <a:t>because they do not fear losing orders 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 competitors with lower  utilization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rates.</a:t>
            </a:r>
            <a:endParaRPr sz="1000">
              <a:latin typeface="Arial"/>
              <a:cs typeface="Arial"/>
            </a:endParaRPr>
          </a:p>
          <a:p>
            <a:pPr marL="583565" lvl="2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Colfax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pushing slight </a:t>
            </a:r>
            <a:r>
              <a:rPr sz="1000" dirty="0">
                <a:latin typeface="Arial"/>
                <a:cs typeface="Arial"/>
              </a:rPr>
              <a:t>price </a:t>
            </a:r>
            <a:r>
              <a:rPr sz="1000" spc="-5" dirty="0">
                <a:latin typeface="Arial"/>
                <a:cs typeface="Arial"/>
              </a:rPr>
              <a:t>increases to fund capacity expansions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Sweden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1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India.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848613"/>
            <a:ext cx="5619750" cy="2506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marR="483870" indent="-227965">
              <a:lnSpc>
                <a:spcPct val="143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Shengli and Tianjin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are </a:t>
            </a:r>
            <a:r>
              <a:rPr sz="1000" dirty="0">
                <a:latin typeface="Arial"/>
                <a:cs typeface="Arial"/>
              </a:rPr>
              <a:t>pointing </a:t>
            </a:r>
            <a:r>
              <a:rPr sz="1000" spc="-5" dirty="0">
                <a:latin typeface="Arial"/>
                <a:cs typeface="Arial"/>
              </a:rPr>
              <a:t>to labor cost increases to </a:t>
            </a:r>
            <a:r>
              <a:rPr sz="1000" dirty="0">
                <a:latin typeface="Arial"/>
                <a:cs typeface="Arial"/>
              </a:rPr>
              <a:t>justify </a:t>
            </a:r>
            <a:r>
              <a:rPr sz="1000" spc="-5" dirty="0">
                <a:latin typeface="Arial"/>
                <a:cs typeface="Arial"/>
              </a:rPr>
              <a:t>slight </a:t>
            </a:r>
            <a:r>
              <a:rPr sz="1000" dirty="0">
                <a:latin typeface="Arial"/>
                <a:cs typeface="Arial"/>
              </a:rPr>
              <a:t>price  </a:t>
            </a:r>
            <a:r>
              <a:rPr sz="1000" spc="-5" dirty="0">
                <a:latin typeface="Arial"/>
                <a:cs typeface="Arial"/>
              </a:rPr>
              <a:t>increases.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Price growth will continue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outpace cost increases through 2020 as suppliers leverage strong  demand growth and the revenue stability that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come </a:t>
            </a:r>
            <a:r>
              <a:rPr sz="1000" spc="-5" dirty="0">
                <a:latin typeface="Arial"/>
                <a:cs typeface="Arial"/>
              </a:rPr>
              <a:t>with a larger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size. As explained in  the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section, this practice will be </a:t>
            </a:r>
            <a:r>
              <a:rPr sz="1000" dirty="0">
                <a:latin typeface="Arial"/>
                <a:cs typeface="Arial"/>
              </a:rPr>
              <a:t>limited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suppliers’ desire to encourage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end users to  adopt multiphase technology and gain new </a:t>
            </a:r>
            <a:r>
              <a:rPr sz="1000" dirty="0">
                <a:latin typeface="Arial"/>
                <a:cs typeface="Arial"/>
              </a:rPr>
              <a:t>customers. </a:t>
            </a:r>
            <a:r>
              <a:rPr sz="1000" spc="-5" dirty="0">
                <a:latin typeface="Arial"/>
                <a:cs typeface="Arial"/>
              </a:rPr>
              <a:t>Overall prices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rise </a:t>
            </a:r>
            <a:r>
              <a:rPr sz="1000" spc="-5" dirty="0">
                <a:latin typeface="Arial"/>
                <a:cs typeface="Arial"/>
              </a:rPr>
              <a:t>a total of 18% </a:t>
            </a:r>
            <a:r>
              <a:rPr sz="1000" spc="5" dirty="0">
                <a:latin typeface="Arial"/>
                <a:cs typeface="Arial"/>
              </a:rPr>
              <a:t>by  </a:t>
            </a:r>
            <a:r>
              <a:rPr sz="1000" spc="-5" dirty="0">
                <a:latin typeface="Arial"/>
                <a:cs typeface="Arial"/>
              </a:rPr>
              <a:t>2020 Q1, </a:t>
            </a:r>
            <a:r>
              <a:rPr sz="1000" dirty="0">
                <a:latin typeface="Arial"/>
                <a:cs typeface="Arial"/>
              </a:rPr>
              <a:t>compared </a:t>
            </a:r>
            <a:r>
              <a:rPr sz="1000" spc="-5" dirty="0">
                <a:latin typeface="Arial"/>
                <a:cs typeface="Arial"/>
              </a:rPr>
              <a:t>to global cost increases of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15.5%.</a:t>
            </a:r>
            <a:endParaRPr sz="1000">
              <a:latin typeface="Arial"/>
              <a:cs typeface="Arial"/>
            </a:endParaRPr>
          </a:p>
          <a:p>
            <a:pPr marL="12700" marR="168910">
              <a:lnSpc>
                <a:spcPct val="144000"/>
              </a:lnSpc>
              <a:spcBef>
                <a:spcPts val="595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price increases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be fastest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Asia (19%),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faster labor cost growth there. Prices will  </a:t>
            </a:r>
            <a:r>
              <a:rPr sz="1000" dirty="0">
                <a:latin typeface="Arial"/>
                <a:cs typeface="Arial"/>
              </a:rPr>
              <a:t>grow </a:t>
            </a:r>
            <a:r>
              <a:rPr sz="1000" spc="-5" dirty="0">
                <a:latin typeface="Arial"/>
                <a:cs typeface="Arial"/>
              </a:rPr>
              <a:t>about 16% in the </a:t>
            </a:r>
            <a:r>
              <a:rPr sz="1000" dirty="0">
                <a:latin typeface="Arial"/>
                <a:cs typeface="Arial"/>
              </a:rPr>
              <a:t>other </a:t>
            </a:r>
            <a:r>
              <a:rPr sz="1000" spc="-5" dirty="0">
                <a:latin typeface="Arial"/>
                <a:cs typeface="Arial"/>
              </a:rPr>
              <a:t>two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regions.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Times New Roman"/>
              <a:cs typeface="Times New Roman"/>
            </a:endParaRPr>
          </a:p>
          <a:p>
            <a:pPr marL="109156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23: Overall Price Forecast for Multiphase</a:t>
            </a:r>
            <a:r>
              <a:rPr sz="1000" b="1" spc="10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304" y="6674586"/>
            <a:ext cx="5614670" cy="27959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40970">
              <a:lnSpc>
                <a:spcPct val="1436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reference </a:t>
            </a:r>
            <a:r>
              <a:rPr sz="1000" spc="-10" dirty="0">
                <a:latin typeface="Arial"/>
                <a:cs typeface="Arial"/>
              </a:rPr>
              <a:t>unit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an </a:t>
            </a:r>
            <a:r>
              <a:rPr sz="1000" spc="-10" dirty="0">
                <a:latin typeface="Arial"/>
                <a:cs typeface="Arial"/>
              </a:rPr>
              <a:t>API </a:t>
            </a:r>
            <a:r>
              <a:rPr sz="1000" spc="-5" dirty="0">
                <a:latin typeface="Arial"/>
                <a:cs typeface="Arial"/>
              </a:rPr>
              <a:t>676 twin-screw design, with tool steel screws  and a carbon steel housing, designed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maximum pressure of 600 psi and a flow rate of 3k bpd,  with a 150 </a:t>
            </a:r>
            <a:r>
              <a:rPr sz="1000" dirty="0">
                <a:latin typeface="Arial"/>
                <a:cs typeface="Arial"/>
              </a:rPr>
              <a:t>hp </a:t>
            </a:r>
            <a:r>
              <a:rPr sz="1000" spc="-5" dirty="0">
                <a:latin typeface="Arial"/>
                <a:cs typeface="Arial"/>
              </a:rPr>
              <a:t>motor. At benchmark US price levels, this unit would cost approximately</a:t>
            </a:r>
            <a:r>
              <a:rPr sz="1000" spc="1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$91.5k.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Regional </a:t>
            </a:r>
            <a:r>
              <a:rPr sz="1000" dirty="0">
                <a:latin typeface="Arial"/>
                <a:cs typeface="Arial"/>
              </a:rPr>
              <a:t>price </a:t>
            </a:r>
            <a:r>
              <a:rPr sz="1000" spc="-5" dirty="0">
                <a:latin typeface="Arial"/>
                <a:cs typeface="Arial"/>
              </a:rPr>
              <a:t>variations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are fairly consistent with </a:t>
            </a:r>
            <a:r>
              <a:rPr sz="1000" dirty="0">
                <a:latin typeface="Arial"/>
                <a:cs typeface="Arial"/>
              </a:rPr>
              <a:t>those </a:t>
            </a:r>
            <a:r>
              <a:rPr sz="1000" spc="-5" dirty="0">
                <a:latin typeface="Arial"/>
                <a:cs typeface="Arial"/>
              </a:rPr>
              <a:t>in other categories,  although the regional price advantage </a:t>
            </a:r>
            <a:r>
              <a:rPr sz="1000" dirty="0">
                <a:latin typeface="Arial"/>
                <a:cs typeface="Arial"/>
              </a:rPr>
              <a:t>for the </a:t>
            </a:r>
            <a:r>
              <a:rPr sz="1000" spc="-5" dirty="0">
                <a:latin typeface="Arial"/>
                <a:cs typeface="Arial"/>
              </a:rPr>
              <a:t>traditionally </a:t>
            </a:r>
            <a:r>
              <a:rPr sz="1000" dirty="0">
                <a:latin typeface="Arial"/>
                <a:cs typeface="Arial"/>
              </a:rPr>
              <a:t>low-cost </a:t>
            </a:r>
            <a:r>
              <a:rPr sz="1000" spc="-5" dirty="0">
                <a:latin typeface="Arial"/>
                <a:cs typeface="Arial"/>
              </a:rPr>
              <a:t>regions is smaller because of the  higher percentage of engineering labor. This narrows </a:t>
            </a:r>
            <a:r>
              <a:rPr sz="1000" spc="5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price advantage </a:t>
            </a:r>
            <a:r>
              <a:rPr sz="1000" dirty="0">
                <a:latin typeface="Arial"/>
                <a:cs typeface="Arial"/>
              </a:rPr>
              <a:t>for India, </a:t>
            </a:r>
            <a:r>
              <a:rPr sz="1000" spc="-5" dirty="0">
                <a:latin typeface="Arial"/>
                <a:cs typeface="Arial"/>
              </a:rPr>
              <a:t>China, and  Russia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one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two percentage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points.</a:t>
            </a:r>
            <a:endParaRPr sz="1000">
              <a:latin typeface="Arial"/>
              <a:cs typeface="Arial"/>
            </a:endParaRPr>
          </a:p>
          <a:p>
            <a:pPr marL="12700" marR="184150">
              <a:lnSpc>
                <a:spcPct val="1438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As with the other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categories, </a:t>
            </a:r>
            <a:r>
              <a:rPr sz="1000" dirty="0">
                <a:latin typeface="Arial"/>
                <a:cs typeface="Arial"/>
              </a:rPr>
              <a:t>most pumps </a:t>
            </a:r>
            <a:r>
              <a:rPr sz="1000" spc="-5" dirty="0">
                <a:latin typeface="Arial"/>
                <a:cs typeface="Arial"/>
              </a:rPr>
              <a:t>include components from a </a:t>
            </a:r>
            <a:r>
              <a:rPr sz="1000" dirty="0">
                <a:latin typeface="Arial"/>
                <a:cs typeface="Arial"/>
              </a:rPr>
              <a:t>mix </a:t>
            </a:r>
            <a:r>
              <a:rPr sz="1000" spc="-5" dirty="0">
                <a:latin typeface="Arial"/>
                <a:cs typeface="Arial"/>
              </a:rPr>
              <a:t>of regions. For  example, Leistritz manufactures critical components </a:t>
            </a:r>
            <a:r>
              <a:rPr sz="1000" dirty="0">
                <a:latin typeface="Arial"/>
                <a:cs typeface="Arial"/>
              </a:rPr>
              <a:t>such </a:t>
            </a:r>
            <a:r>
              <a:rPr sz="1000" spc="-5" dirty="0">
                <a:latin typeface="Arial"/>
                <a:cs typeface="Arial"/>
              </a:rPr>
              <a:t>as rotors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Germany, and conducts  packaging and </a:t>
            </a:r>
            <a:r>
              <a:rPr sz="1000" dirty="0">
                <a:latin typeface="Arial"/>
                <a:cs typeface="Arial"/>
              </a:rPr>
              <a:t>assembly </a:t>
            </a:r>
            <a:r>
              <a:rPr sz="1000" spc="-5" dirty="0">
                <a:latin typeface="Arial"/>
                <a:cs typeface="Arial"/>
              </a:rPr>
              <a:t>operations in the </a:t>
            </a:r>
            <a:r>
              <a:rPr sz="1000" dirty="0">
                <a:latin typeface="Arial"/>
                <a:cs typeface="Arial"/>
              </a:rPr>
              <a:t>US for </a:t>
            </a:r>
            <a:r>
              <a:rPr sz="1000" spc="-5" dirty="0">
                <a:latin typeface="Arial"/>
                <a:cs typeface="Arial"/>
              </a:rPr>
              <a:t>orders </a:t>
            </a:r>
            <a:r>
              <a:rPr sz="1000" spc="-1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Western </a:t>
            </a:r>
            <a:r>
              <a:rPr sz="1000" spc="-5" dirty="0">
                <a:latin typeface="Arial"/>
                <a:cs typeface="Arial"/>
              </a:rPr>
              <a:t>Hemisphere. Colfax’s 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are a </a:t>
            </a:r>
            <a:r>
              <a:rPr sz="1000" dirty="0">
                <a:latin typeface="Arial"/>
                <a:cs typeface="Arial"/>
              </a:rPr>
              <a:t>mix </a:t>
            </a:r>
            <a:r>
              <a:rPr sz="1000" spc="-5" dirty="0">
                <a:latin typeface="Arial"/>
                <a:cs typeface="Arial"/>
              </a:rPr>
              <a:t>of components manufactured in Sweden, the Netherlands, the US, and India.  Flowserve and Sulzer manufacture globally as well. Tianjin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and Shengli Highland</a:t>
            </a:r>
            <a:r>
              <a:rPr sz="1000" spc="2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offer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28128" y="3497706"/>
            <a:ext cx="5256530" cy="30948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62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63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7946"/>
            <a:ext cx="5610225" cy="2981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46710">
              <a:lnSpc>
                <a:spcPct val="144000"/>
              </a:lnSpc>
            </a:pPr>
            <a:r>
              <a:rPr sz="1000" dirty="0">
                <a:latin typeface="Arial"/>
                <a:cs typeface="Arial"/>
              </a:rPr>
              <a:t>pumps made </a:t>
            </a:r>
            <a:r>
              <a:rPr sz="1000" spc="-5" dirty="0">
                <a:latin typeface="Arial"/>
                <a:cs typeface="Arial"/>
              </a:rPr>
              <a:t>exclusively in China, but </a:t>
            </a:r>
            <a:r>
              <a:rPr sz="1000" spc="5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have </a:t>
            </a:r>
            <a:r>
              <a:rPr sz="1000" spc="-10" dirty="0">
                <a:latin typeface="Arial"/>
                <a:cs typeface="Arial"/>
              </a:rPr>
              <a:t>yet </a:t>
            </a:r>
            <a:r>
              <a:rPr sz="1000" spc="-5" dirty="0">
                <a:latin typeface="Arial"/>
                <a:cs typeface="Arial"/>
              </a:rPr>
              <a:t>to gain acceptance outside of their </a:t>
            </a:r>
            <a:r>
              <a:rPr sz="1000" dirty="0">
                <a:latin typeface="Arial"/>
                <a:cs typeface="Arial"/>
              </a:rPr>
              <a:t>home  </a:t>
            </a:r>
            <a:r>
              <a:rPr sz="1000" spc="-5" dirty="0">
                <a:latin typeface="Arial"/>
                <a:cs typeface="Arial"/>
              </a:rPr>
              <a:t>country.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Examples of contract price differences based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regional manufacturing patterns</a:t>
            </a:r>
            <a:r>
              <a:rPr sz="1000" spc="1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include:</a:t>
            </a:r>
            <a:endParaRPr sz="1000">
              <a:latin typeface="Arial"/>
              <a:cs typeface="Arial"/>
            </a:endParaRPr>
          </a:p>
          <a:p>
            <a:pPr marL="507365" marR="5080" indent="-228600">
              <a:lnSpc>
                <a:spcPct val="143700"/>
              </a:lnSpc>
              <a:spcBef>
                <a:spcPts val="670"/>
              </a:spcBef>
              <a:buFont typeface="Symbol"/>
              <a:buChar char=""/>
              <a:tabLst>
                <a:tab pos="507365" algn="l"/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Colfax sold four units to </a:t>
            </a:r>
            <a:r>
              <a:rPr sz="1000" dirty="0">
                <a:latin typeface="Arial"/>
                <a:cs typeface="Arial"/>
              </a:rPr>
              <a:t>Cairn </a:t>
            </a:r>
            <a:r>
              <a:rPr sz="1000" spc="-5" dirty="0">
                <a:latin typeface="Arial"/>
                <a:cs typeface="Arial"/>
              </a:rPr>
              <a:t>India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Rajasthan field, which it </a:t>
            </a:r>
            <a:r>
              <a:rPr sz="1000" dirty="0">
                <a:latin typeface="Arial"/>
                <a:cs typeface="Arial"/>
              </a:rPr>
              <a:t>manufactured in </a:t>
            </a:r>
            <a:r>
              <a:rPr sz="1000" spc="-5" dirty="0">
                <a:latin typeface="Arial"/>
                <a:cs typeface="Arial"/>
              </a:rPr>
              <a:t>India </a:t>
            </a:r>
            <a:r>
              <a:rPr sz="1000" dirty="0">
                <a:latin typeface="Arial"/>
                <a:cs typeface="Arial"/>
              </a:rPr>
              <a:t>at  </a:t>
            </a:r>
            <a:r>
              <a:rPr sz="1000" spc="-5" dirty="0">
                <a:latin typeface="Arial"/>
                <a:cs typeface="Arial"/>
              </a:rPr>
              <a:t>a unit </a:t>
            </a:r>
            <a:r>
              <a:rPr sz="1000" dirty="0">
                <a:latin typeface="Arial"/>
                <a:cs typeface="Arial"/>
              </a:rPr>
              <a:t>price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approximately $75k. The pumps </a:t>
            </a:r>
            <a:r>
              <a:rPr sz="1000" spc="-10" dirty="0">
                <a:latin typeface="Arial"/>
                <a:cs typeface="Arial"/>
              </a:rPr>
              <a:t>were </a:t>
            </a:r>
            <a:r>
              <a:rPr sz="1000" dirty="0">
                <a:latin typeface="Arial"/>
                <a:cs typeface="Arial"/>
              </a:rPr>
              <a:t>close </a:t>
            </a:r>
            <a:r>
              <a:rPr sz="1000" spc="-5" dirty="0">
                <a:latin typeface="Arial"/>
                <a:cs typeface="Arial"/>
              </a:rPr>
              <a:t>to the reference unit in  specification, implying a discount of </a:t>
            </a:r>
            <a:r>
              <a:rPr sz="1000" dirty="0">
                <a:latin typeface="Arial"/>
                <a:cs typeface="Arial"/>
              </a:rPr>
              <a:t>80-85% from </a:t>
            </a:r>
            <a:r>
              <a:rPr sz="1000" spc="-5" dirty="0">
                <a:latin typeface="Arial"/>
                <a:cs typeface="Arial"/>
              </a:rPr>
              <a:t>the reference unit </a:t>
            </a:r>
            <a:r>
              <a:rPr sz="1000" dirty="0">
                <a:latin typeface="Arial"/>
                <a:cs typeface="Arial"/>
              </a:rPr>
              <a:t>price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$91k, </a:t>
            </a:r>
            <a:r>
              <a:rPr sz="1000" spc="-5" dirty="0">
                <a:latin typeface="Arial"/>
                <a:cs typeface="Arial"/>
              </a:rPr>
              <a:t>not  adjusting </a:t>
            </a:r>
            <a:r>
              <a:rPr sz="1000" dirty="0">
                <a:latin typeface="Arial"/>
                <a:cs typeface="Arial"/>
              </a:rPr>
              <a:t>for any economies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scale.</a:t>
            </a:r>
            <a:endParaRPr sz="1000">
              <a:latin typeface="Arial"/>
              <a:cs typeface="Arial"/>
            </a:endParaRPr>
          </a:p>
          <a:p>
            <a:pPr marL="507365" marR="304165" indent="-228600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507365" algn="l"/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Tianjin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sold 18 multiphase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to PetroChina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approximately $70k each,  which included a volume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discount.</a:t>
            </a:r>
            <a:endParaRPr sz="1000">
              <a:latin typeface="Arial"/>
              <a:cs typeface="Arial"/>
            </a:endParaRPr>
          </a:p>
          <a:p>
            <a:pPr marL="507365" indent="-228600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507365" algn="l"/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Tianjin also sold eight comparable units to CNPC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$74k a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piece.</a:t>
            </a:r>
            <a:endParaRPr sz="1000">
              <a:latin typeface="Arial"/>
              <a:cs typeface="Arial"/>
            </a:endParaRPr>
          </a:p>
          <a:p>
            <a:pPr marL="507365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07365" algn="l"/>
                <a:tab pos="508000" algn="l"/>
              </a:tabLst>
            </a:pPr>
            <a:r>
              <a:rPr sz="1000" spc="-5" dirty="0">
                <a:latin typeface="Arial"/>
                <a:cs typeface="Arial"/>
              </a:rPr>
              <a:t>PCM, based in France, </a:t>
            </a:r>
            <a:r>
              <a:rPr sz="1000" dirty="0">
                <a:latin typeface="Arial"/>
                <a:cs typeface="Arial"/>
              </a:rPr>
              <a:t>sold </a:t>
            </a:r>
            <a:r>
              <a:rPr sz="1000" spc="-5" dirty="0">
                <a:latin typeface="Arial"/>
                <a:cs typeface="Arial"/>
              </a:rPr>
              <a:t>four multiphase units to Chevron </a:t>
            </a:r>
            <a:r>
              <a:rPr sz="1000" spc="5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$90k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each.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705485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10" dirty="0">
                <a:latin typeface="Arial"/>
                <a:cs typeface="Arial"/>
              </a:rPr>
              <a:t>15: </a:t>
            </a:r>
            <a:r>
              <a:rPr sz="1000" b="1" spc="-5" dirty="0">
                <a:latin typeface="Arial"/>
                <a:cs typeface="Arial"/>
              </a:rPr>
              <a:t>Regional Price Variations </a:t>
            </a:r>
            <a:r>
              <a:rPr sz="1000" b="1" dirty="0">
                <a:latin typeface="Arial"/>
                <a:cs typeface="Arial"/>
              </a:rPr>
              <a:t>over Time </a:t>
            </a:r>
            <a:r>
              <a:rPr sz="1000" b="1" spc="-5" dirty="0">
                <a:latin typeface="Arial"/>
                <a:cs typeface="Arial"/>
              </a:rPr>
              <a:t>for Multiphase</a:t>
            </a:r>
            <a:r>
              <a:rPr sz="1000" b="1" spc="8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301750" y="3961510"/>
          <a:ext cx="4965065" cy="26936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1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0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52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1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80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8223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Region/Country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31115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Today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6035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North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America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Latin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America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173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Europe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528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Africa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7051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4066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669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India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Russia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China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Japan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19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Other</a:t>
                      </a:r>
                      <a:r>
                        <a:rPr sz="1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64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903477"/>
            <a:ext cx="5729605" cy="20091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6.3.1	</a:t>
            </a:r>
            <a:r>
              <a:rPr sz="1000" b="1" spc="-5" dirty="0">
                <a:latin typeface="Arial"/>
                <a:cs typeface="Arial"/>
              </a:rPr>
              <a:t>Price Differences </a:t>
            </a:r>
            <a:r>
              <a:rPr sz="1000" b="1" dirty="0">
                <a:latin typeface="Arial"/>
                <a:cs typeface="Arial"/>
              </a:rPr>
              <a:t>by </a:t>
            </a:r>
            <a:r>
              <a:rPr sz="1000" b="1" spc="-5" dirty="0">
                <a:latin typeface="Arial"/>
                <a:cs typeface="Arial"/>
              </a:rPr>
              <a:t>Technology, </a:t>
            </a:r>
            <a:r>
              <a:rPr sz="1000" b="1" dirty="0">
                <a:latin typeface="Arial"/>
                <a:cs typeface="Arial"/>
              </a:rPr>
              <a:t>Model, </a:t>
            </a:r>
            <a:r>
              <a:rPr sz="1000" b="1" spc="-5" dirty="0">
                <a:latin typeface="Arial"/>
                <a:cs typeface="Arial"/>
              </a:rPr>
              <a:t>and</a:t>
            </a:r>
            <a:r>
              <a:rPr sz="1000" b="1" spc="2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Feature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Pump size </a:t>
            </a:r>
            <a:r>
              <a:rPr sz="1000" b="1" dirty="0">
                <a:latin typeface="Arial"/>
                <a:cs typeface="Arial"/>
              </a:rPr>
              <a:t>is </a:t>
            </a:r>
            <a:r>
              <a:rPr sz="1000" b="1" spc="-5" dirty="0">
                <a:latin typeface="Arial"/>
                <a:cs typeface="Arial"/>
              </a:rPr>
              <a:t>the </a:t>
            </a:r>
            <a:r>
              <a:rPr sz="1000" b="1" dirty="0">
                <a:latin typeface="Arial"/>
                <a:cs typeface="Arial"/>
              </a:rPr>
              <a:t>most </a:t>
            </a:r>
            <a:r>
              <a:rPr sz="1000" b="1" spc="-5" dirty="0">
                <a:latin typeface="Arial"/>
                <a:cs typeface="Arial"/>
              </a:rPr>
              <a:t>important cost determinant, followed by</a:t>
            </a:r>
            <a:r>
              <a:rPr sz="1000" b="1" spc="9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metallurgy.</a:t>
            </a:r>
            <a:endParaRPr sz="1000">
              <a:latin typeface="Arial"/>
              <a:cs typeface="Arial"/>
            </a:endParaRPr>
          </a:p>
          <a:p>
            <a:pPr marL="127000" marR="337820">
              <a:lnSpc>
                <a:spcPct val="1440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Pump </a:t>
            </a:r>
            <a:r>
              <a:rPr sz="1000" spc="-10" dirty="0">
                <a:latin typeface="Arial"/>
                <a:cs typeface="Arial"/>
              </a:rPr>
              <a:t>size </a:t>
            </a:r>
            <a:r>
              <a:rPr sz="1000" spc="-5" dirty="0">
                <a:latin typeface="Arial"/>
                <a:cs typeface="Arial"/>
              </a:rPr>
              <a:t>is the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important factor in determining the cost of the unit. Increasing outlet  diameter from 6” to 7” raises the </a:t>
            </a:r>
            <a:r>
              <a:rPr sz="1000" dirty="0">
                <a:latin typeface="Arial"/>
                <a:cs typeface="Arial"/>
              </a:rPr>
              <a:t>cost </a:t>
            </a:r>
            <a:r>
              <a:rPr sz="1000" spc="-5" dirty="0">
                <a:latin typeface="Arial"/>
                <a:cs typeface="Arial"/>
              </a:rPr>
              <a:t>of the unit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$44k, </a:t>
            </a:r>
            <a:r>
              <a:rPr sz="1000" spc="-5" dirty="0">
                <a:latin typeface="Arial"/>
                <a:cs typeface="Arial"/>
              </a:rPr>
              <a:t>(nearly 50%). Multiphase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are  comparatively metal-intensive, because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use </a:t>
            </a:r>
            <a:r>
              <a:rPr sz="1000" spc="-10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rotors and have a heavier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casing.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24765" algn="ctr">
              <a:lnSpc>
                <a:spcPct val="100000"/>
              </a:lnSpc>
              <a:spcBef>
                <a:spcPts val="5"/>
              </a:spcBef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10" dirty="0">
                <a:latin typeface="Arial"/>
                <a:cs typeface="Arial"/>
              </a:rPr>
              <a:t>16: </a:t>
            </a:r>
            <a:r>
              <a:rPr sz="1000" b="1" spc="-5" dirty="0">
                <a:latin typeface="Arial"/>
                <a:cs typeface="Arial"/>
              </a:rPr>
              <a:t>Incremental Cost per Extra Parameter or Feature for a Multiphase</a:t>
            </a:r>
            <a:r>
              <a:rPr sz="1000" b="1" spc="180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Pump</a:t>
            </a:r>
            <a:endParaRPr sz="1000">
              <a:latin typeface="Arial"/>
              <a:cs typeface="Arial"/>
            </a:endParaRPr>
          </a:p>
          <a:p>
            <a:pPr marL="151130" marR="5080" algn="ctr">
              <a:lnSpc>
                <a:spcPct val="143000"/>
              </a:lnSpc>
              <a:spcBef>
                <a:spcPts val="45"/>
              </a:spcBef>
            </a:pPr>
            <a:r>
              <a:rPr sz="1000" spc="-5" dirty="0">
                <a:latin typeface="Arial"/>
                <a:cs typeface="Arial"/>
              </a:rPr>
              <a:t>(Reference unit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an </a:t>
            </a:r>
            <a:r>
              <a:rPr sz="1000" spc="-10" dirty="0">
                <a:latin typeface="Arial"/>
                <a:cs typeface="Arial"/>
              </a:rPr>
              <a:t>API </a:t>
            </a:r>
            <a:r>
              <a:rPr sz="1000" spc="-5" dirty="0">
                <a:latin typeface="Arial"/>
                <a:cs typeface="Arial"/>
              </a:rPr>
              <a:t>676 </a:t>
            </a:r>
            <a:r>
              <a:rPr sz="1000" dirty="0">
                <a:latin typeface="Arial"/>
                <a:cs typeface="Arial"/>
              </a:rPr>
              <a:t>twin-screw </a:t>
            </a:r>
            <a:r>
              <a:rPr sz="1000" spc="-5" dirty="0">
                <a:latin typeface="Arial"/>
                <a:cs typeface="Arial"/>
              </a:rPr>
              <a:t>design, with tool steel screws and a carbon steel housing,  designed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maximum pressure of 600 psi and a flow rate of 3k bpd, with a 150 </a:t>
            </a:r>
            <a:r>
              <a:rPr sz="1000" dirty="0">
                <a:latin typeface="Arial"/>
                <a:cs typeface="Arial"/>
              </a:rPr>
              <a:t>hp</a:t>
            </a:r>
            <a:r>
              <a:rPr sz="1000" spc="17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motor)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05612" y="3051682"/>
          <a:ext cx="6156960" cy="33489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0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48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51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84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9307">
                <a:tc>
                  <a:txBody>
                    <a:bodyPr/>
                    <a:lstStyle/>
                    <a:p>
                      <a:pPr marL="310515" marR="111125" indent="-161925">
                        <a:lnSpc>
                          <a:spcPts val="173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Parameter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  Feature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205740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Unit of</a:t>
                      </a:r>
                      <a:r>
                        <a:rPr sz="10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Measure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27635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Indicative Cost</a:t>
                      </a:r>
                      <a:r>
                        <a:rPr sz="10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Impact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522605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Notes /</a:t>
                      </a:r>
                      <a:r>
                        <a:rPr sz="10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Comments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0287">
                <a:tc>
                  <a:txBody>
                    <a:bodyPr/>
                    <a:lstStyle/>
                    <a:p>
                      <a:pPr marL="62230" marR="219710">
                        <a:lnSpc>
                          <a:spcPct val="144000"/>
                        </a:lnSpc>
                        <a:spcBef>
                          <a:spcPts val="72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Pump Inner 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Diamet</a:t>
                      </a:r>
                      <a:r>
                        <a:rPr sz="1000" b="1" spc="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(ID)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2075" marB="0">
                    <a:lnL w="12496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37490" marR="211454" indent="77470">
                        <a:lnSpc>
                          <a:spcPct val="144000"/>
                        </a:lnSpc>
                        <a:spcBef>
                          <a:spcPts val="74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Inches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(6”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  reference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point)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3980" marB="0"/>
                </a:tc>
                <a:tc>
                  <a:txBody>
                    <a:bodyPr/>
                    <a:lstStyle/>
                    <a:p>
                      <a:pPr marL="102870" marR="88265" indent="-635" algn="ctr">
                        <a:lnSpc>
                          <a:spcPts val="1730"/>
                        </a:lnSpc>
                        <a:spcBef>
                          <a:spcPts val="2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Reducing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ID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to 5” cuts  cost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by $30k,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raising it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to  7” adds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$44k.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 marL="686435" marR="111125" indent="-548005">
                        <a:lnSpc>
                          <a:spcPct val="144000"/>
                        </a:lnSpc>
                        <a:spcBef>
                          <a:spcPts val="74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Cost increases accelerate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slightly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with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diameter.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3980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84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Motor</a:t>
                      </a:r>
                      <a:r>
                        <a:rPr sz="10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Size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496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544195" marR="90805" indent="-426084">
                        <a:lnSpc>
                          <a:spcPct val="14400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150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hp as reference  point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85725" algn="ctr">
                        <a:lnSpc>
                          <a:spcPts val="1720"/>
                        </a:lnSpc>
                        <a:spcBef>
                          <a:spcPts val="2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Stepping down to 100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hp  costs 10%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less.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26695" marR="211454" algn="ctr">
                        <a:lnSpc>
                          <a:spcPts val="173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Upgrading to 200</a:t>
                      </a:r>
                      <a:r>
                        <a:rPr sz="10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hp  costs 15%</a:t>
                      </a:r>
                      <a:r>
                        <a:rPr sz="10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more.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455930" marR="67310" indent="-363220">
                        <a:lnSpc>
                          <a:spcPct val="14400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Required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motor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size increases with  viscosity (API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gravity).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4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Material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496">
                      <a:solidFill>
                        <a:srgbClr val="336699"/>
                      </a:solidFill>
                      <a:prstDash val="solid"/>
                    </a:lnL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59079" marR="212725" indent="-21590">
                        <a:lnSpc>
                          <a:spcPct val="14400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Carbon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steel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  reference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point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694690" marR="115570" indent="-565785">
                        <a:lnSpc>
                          <a:spcPct val="14400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+40%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stainless steel 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316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1605" marR="117475" algn="ctr">
                        <a:lnSpc>
                          <a:spcPts val="1720"/>
                        </a:lnSpc>
                        <a:spcBef>
                          <a:spcPts val="2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Cost increase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stainless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is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less  than the other categories due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to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90525" marR="360045" algn="ctr">
                        <a:lnSpc>
                          <a:spcPts val="173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the already higher</a:t>
                      </a:r>
                      <a:r>
                        <a:rPr sz="10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screw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specification.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R w="12191">
                      <a:solidFill>
                        <a:srgbClr val="336699"/>
                      </a:solidFill>
                      <a:prstDash val="solid"/>
                    </a:lnR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02004" y="6321932"/>
            <a:ext cx="5737225" cy="2140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79400">
              <a:lnSpc>
                <a:spcPct val="144000"/>
              </a:lnSpc>
            </a:pPr>
            <a:r>
              <a:rPr sz="1000" i="1" spc="-5" dirty="0">
                <a:latin typeface="Arial"/>
                <a:cs typeface="Arial"/>
              </a:rPr>
              <a:t>Note: Changing one parameter usually involves changing others, and the cost impact may not </a:t>
            </a:r>
            <a:r>
              <a:rPr sz="1000" i="1" dirty="0">
                <a:latin typeface="Arial"/>
                <a:cs typeface="Arial"/>
              </a:rPr>
              <a:t>be  </a:t>
            </a:r>
            <a:r>
              <a:rPr sz="1000" i="1" spc="-5" dirty="0">
                <a:latin typeface="Arial"/>
                <a:cs typeface="Arial"/>
              </a:rPr>
              <a:t>additive or</a:t>
            </a:r>
            <a:r>
              <a:rPr sz="1000" i="1" spc="-50" dirty="0">
                <a:latin typeface="Arial"/>
                <a:cs typeface="Arial"/>
              </a:rPr>
              <a:t> </a:t>
            </a:r>
            <a:r>
              <a:rPr sz="1000" i="1" spc="-5" dirty="0">
                <a:latin typeface="Arial"/>
                <a:cs typeface="Arial"/>
              </a:rPr>
              <a:t>linear.</a:t>
            </a:r>
            <a:endParaRPr sz="1000">
              <a:latin typeface="Arial"/>
              <a:cs typeface="Arial"/>
            </a:endParaRPr>
          </a:p>
          <a:p>
            <a:pPr marL="127000" marR="52069">
              <a:lnSpc>
                <a:spcPct val="1441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Upgrading from carbon </a:t>
            </a:r>
            <a:r>
              <a:rPr sz="1000" dirty="0">
                <a:latin typeface="Arial"/>
                <a:cs typeface="Arial"/>
              </a:rPr>
              <a:t>steel to </a:t>
            </a:r>
            <a:r>
              <a:rPr sz="1000" spc="-5" dirty="0">
                <a:latin typeface="Arial"/>
                <a:cs typeface="Arial"/>
              </a:rPr>
              <a:t>stainless steel increases the cost of a </a:t>
            </a:r>
            <a:r>
              <a:rPr sz="1000" dirty="0">
                <a:latin typeface="Arial"/>
                <a:cs typeface="Arial"/>
              </a:rPr>
              <a:t>pump by </a:t>
            </a:r>
            <a:r>
              <a:rPr sz="1000" spc="-5" dirty="0">
                <a:latin typeface="Arial"/>
                <a:cs typeface="Arial"/>
              </a:rPr>
              <a:t>approximately 40%.  This </a:t>
            </a:r>
            <a:r>
              <a:rPr sz="1000" spc="-10" dirty="0">
                <a:latin typeface="Arial"/>
                <a:cs typeface="Arial"/>
              </a:rPr>
              <a:t>is lower </a:t>
            </a:r>
            <a:r>
              <a:rPr sz="1000" spc="-5" dirty="0">
                <a:latin typeface="Arial"/>
                <a:cs typeface="Arial"/>
              </a:rPr>
              <a:t>than </a:t>
            </a:r>
            <a:r>
              <a:rPr sz="1000" dirty="0">
                <a:latin typeface="Arial"/>
                <a:cs typeface="Arial"/>
              </a:rPr>
              <a:t>for any </a:t>
            </a:r>
            <a:r>
              <a:rPr sz="1000" spc="-5" dirty="0">
                <a:latin typeface="Arial"/>
                <a:cs typeface="Arial"/>
              </a:rPr>
              <a:t>other category because the reference unit already has upgraded  metallurgy </a:t>
            </a:r>
            <a:r>
              <a:rPr sz="1000" dirty="0">
                <a:latin typeface="Arial"/>
                <a:cs typeface="Arial"/>
              </a:rPr>
              <a:t>(tool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steel).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Increasing the size of the motor from 150 hp to 200 hp typically </a:t>
            </a:r>
            <a:r>
              <a:rPr sz="1000" dirty="0">
                <a:latin typeface="Arial"/>
                <a:cs typeface="Arial"/>
              </a:rPr>
              <a:t>costs </a:t>
            </a:r>
            <a:r>
              <a:rPr sz="1000" spc="-5" dirty="0">
                <a:latin typeface="Arial"/>
                <a:cs typeface="Arial"/>
              </a:rPr>
              <a:t>about 15% </a:t>
            </a:r>
            <a:r>
              <a:rPr sz="1000" dirty="0">
                <a:latin typeface="Arial"/>
                <a:cs typeface="Arial"/>
              </a:rPr>
              <a:t>more. </a:t>
            </a:r>
            <a:r>
              <a:rPr sz="1000" spc="-5" dirty="0">
                <a:latin typeface="Arial"/>
                <a:cs typeface="Arial"/>
              </a:rPr>
              <a:t>For the  reference unit, this would equate to an additional </a:t>
            </a:r>
            <a:r>
              <a:rPr sz="1000" dirty="0">
                <a:latin typeface="Arial"/>
                <a:cs typeface="Arial"/>
              </a:rPr>
              <a:t>$14k. </a:t>
            </a:r>
            <a:r>
              <a:rPr sz="1000" spc="-5" dirty="0">
                <a:latin typeface="Arial"/>
                <a:cs typeface="Arial"/>
              </a:rPr>
              <a:t>This number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highly variable depending on 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5" dirty="0">
                <a:latin typeface="Arial"/>
                <a:cs typeface="Arial"/>
              </a:rPr>
              <a:t>specifications though, such as </a:t>
            </a:r>
            <a:r>
              <a:rPr sz="1000" dirty="0">
                <a:latin typeface="Arial"/>
                <a:cs typeface="Arial"/>
              </a:rPr>
              <a:t>efficiency </a:t>
            </a:r>
            <a:r>
              <a:rPr sz="1000" spc="-5" dirty="0">
                <a:latin typeface="Arial"/>
                <a:cs typeface="Arial"/>
              </a:rPr>
              <a:t>rating, however, and could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larger percent  increase.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8049310"/>
            <a:ext cx="5566410" cy="1109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800"/>
              </a:lnSpc>
            </a:pPr>
            <a:r>
              <a:rPr sz="1000" spc="-5" dirty="0">
                <a:latin typeface="Arial"/>
                <a:cs typeface="Arial"/>
              </a:rPr>
              <a:t>Economies of scale can reduce the unit cost of an </a:t>
            </a:r>
            <a:r>
              <a:rPr sz="1000" dirty="0">
                <a:latin typeface="Arial"/>
                <a:cs typeface="Arial"/>
              </a:rPr>
              <a:t>order by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 25%, according to  manufacturers such as Colfax, Leistritz, Bornemann, and Netzsch. Ordering similar units amortizes  the cost of engineering </a:t>
            </a:r>
            <a:r>
              <a:rPr sz="1000" dirty="0">
                <a:latin typeface="Arial"/>
                <a:cs typeface="Arial"/>
              </a:rPr>
              <a:t>hours </a:t>
            </a:r>
            <a:r>
              <a:rPr sz="1000" spc="-5" dirty="0">
                <a:latin typeface="Arial"/>
                <a:cs typeface="Arial"/>
              </a:rPr>
              <a:t>over multiple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although each unit typically requires </a:t>
            </a:r>
            <a:r>
              <a:rPr sz="1000" dirty="0">
                <a:latin typeface="Arial"/>
                <a:cs typeface="Arial"/>
              </a:rPr>
              <a:t>some  </a:t>
            </a:r>
            <a:r>
              <a:rPr sz="1000" spc="-5" dirty="0">
                <a:latin typeface="Arial"/>
                <a:cs typeface="Arial"/>
              </a:rPr>
              <a:t>customization at installation. Long production runs also minimize lost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due to machinery setups  and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scrappage.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378142" y="3243858"/>
            <a:ext cx="2394585" cy="0"/>
          </a:xfrm>
          <a:custGeom>
            <a:avLst/>
            <a:gdLst/>
            <a:ahLst/>
            <a:cxnLst/>
            <a:rect l="l" t="t" r="r" b="b"/>
            <a:pathLst>
              <a:path w="2394585">
                <a:moveTo>
                  <a:pt x="0" y="0"/>
                </a:moveTo>
                <a:lnTo>
                  <a:pt x="2394385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78142" y="3034225"/>
            <a:ext cx="2394585" cy="0"/>
          </a:xfrm>
          <a:custGeom>
            <a:avLst/>
            <a:gdLst/>
            <a:ahLst/>
            <a:cxnLst/>
            <a:rect l="l" t="t" r="r" b="b"/>
            <a:pathLst>
              <a:path w="2394585">
                <a:moveTo>
                  <a:pt x="0" y="0"/>
                </a:moveTo>
                <a:lnTo>
                  <a:pt x="2394385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378142" y="2824591"/>
            <a:ext cx="2394585" cy="0"/>
          </a:xfrm>
          <a:custGeom>
            <a:avLst/>
            <a:gdLst/>
            <a:ahLst/>
            <a:cxnLst/>
            <a:rect l="l" t="t" r="r" b="b"/>
            <a:pathLst>
              <a:path w="2394585">
                <a:moveTo>
                  <a:pt x="0" y="0"/>
                </a:moveTo>
                <a:lnTo>
                  <a:pt x="2394385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78142" y="2616502"/>
            <a:ext cx="2394585" cy="0"/>
          </a:xfrm>
          <a:custGeom>
            <a:avLst/>
            <a:gdLst/>
            <a:ahLst/>
            <a:cxnLst/>
            <a:rect l="l" t="t" r="r" b="b"/>
            <a:pathLst>
              <a:path w="2394585">
                <a:moveTo>
                  <a:pt x="0" y="0"/>
                </a:moveTo>
                <a:lnTo>
                  <a:pt x="2394385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78142" y="2406869"/>
            <a:ext cx="2394585" cy="0"/>
          </a:xfrm>
          <a:custGeom>
            <a:avLst/>
            <a:gdLst/>
            <a:ahLst/>
            <a:cxnLst/>
            <a:rect l="l" t="t" r="r" b="b"/>
            <a:pathLst>
              <a:path w="2394585">
                <a:moveTo>
                  <a:pt x="0" y="0"/>
                </a:moveTo>
                <a:lnTo>
                  <a:pt x="2394385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378142" y="2197235"/>
            <a:ext cx="2394585" cy="0"/>
          </a:xfrm>
          <a:custGeom>
            <a:avLst/>
            <a:gdLst/>
            <a:ahLst/>
            <a:cxnLst/>
            <a:rect l="l" t="t" r="r" b="b"/>
            <a:pathLst>
              <a:path w="2394585">
                <a:moveTo>
                  <a:pt x="0" y="0"/>
                </a:moveTo>
                <a:lnTo>
                  <a:pt x="2394385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378142" y="1987602"/>
            <a:ext cx="2394585" cy="0"/>
          </a:xfrm>
          <a:custGeom>
            <a:avLst/>
            <a:gdLst/>
            <a:ahLst/>
            <a:cxnLst/>
            <a:rect l="l" t="t" r="r" b="b"/>
            <a:pathLst>
              <a:path w="2394585">
                <a:moveTo>
                  <a:pt x="0" y="0"/>
                </a:moveTo>
                <a:lnTo>
                  <a:pt x="2394385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378142" y="1777968"/>
            <a:ext cx="2394585" cy="0"/>
          </a:xfrm>
          <a:custGeom>
            <a:avLst/>
            <a:gdLst/>
            <a:ahLst/>
            <a:cxnLst/>
            <a:rect l="l" t="t" r="r" b="b"/>
            <a:pathLst>
              <a:path w="2394585">
                <a:moveTo>
                  <a:pt x="0" y="0"/>
                </a:moveTo>
                <a:lnTo>
                  <a:pt x="2394385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78142" y="1568335"/>
            <a:ext cx="2394585" cy="0"/>
          </a:xfrm>
          <a:custGeom>
            <a:avLst/>
            <a:gdLst/>
            <a:ahLst/>
            <a:cxnLst/>
            <a:rect l="l" t="t" r="r" b="b"/>
            <a:pathLst>
              <a:path w="2394585">
                <a:moveTo>
                  <a:pt x="0" y="0"/>
                </a:moveTo>
                <a:lnTo>
                  <a:pt x="2394385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78142" y="1358701"/>
            <a:ext cx="2394585" cy="0"/>
          </a:xfrm>
          <a:custGeom>
            <a:avLst/>
            <a:gdLst/>
            <a:ahLst/>
            <a:cxnLst/>
            <a:rect l="l" t="t" r="r" b="b"/>
            <a:pathLst>
              <a:path w="2394585">
                <a:moveTo>
                  <a:pt x="0" y="0"/>
                </a:moveTo>
                <a:lnTo>
                  <a:pt x="2394385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378142" y="1358701"/>
            <a:ext cx="0" cy="2094864"/>
          </a:xfrm>
          <a:custGeom>
            <a:avLst/>
            <a:gdLst/>
            <a:ahLst/>
            <a:cxnLst/>
            <a:rect l="l" t="t" r="r" b="b"/>
            <a:pathLst>
              <a:path h="2094864">
                <a:moveTo>
                  <a:pt x="0" y="2094789"/>
                </a:moveTo>
                <a:lnTo>
                  <a:pt x="0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338515" y="3453491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338515" y="3243858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338515" y="3034225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338515" y="2824591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338515" y="261650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338515" y="2406869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338515" y="2197235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338515" y="198760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38515" y="1777968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338515" y="1568335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338515" y="1358701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378142" y="3453491"/>
            <a:ext cx="2394585" cy="0"/>
          </a:xfrm>
          <a:custGeom>
            <a:avLst/>
            <a:gdLst/>
            <a:ahLst/>
            <a:cxnLst/>
            <a:rect l="l" t="t" r="r" b="b"/>
            <a:pathLst>
              <a:path w="2394585">
                <a:moveTo>
                  <a:pt x="0" y="0"/>
                </a:moveTo>
                <a:lnTo>
                  <a:pt x="2394385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378142" y="3453491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15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76779" y="3453491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15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973891" y="3453491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15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772528" y="3453491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15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777460" y="2033174"/>
            <a:ext cx="1595755" cy="774700"/>
          </a:xfrm>
          <a:custGeom>
            <a:avLst/>
            <a:gdLst/>
            <a:ahLst/>
            <a:cxnLst/>
            <a:rect l="l" t="t" r="r" b="b"/>
            <a:pathLst>
              <a:path w="1595754" h="774700">
                <a:moveTo>
                  <a:pt x="0" y="774706"/>
                </a:moveTo>
                <a:lnTo>
                  <a:pt x="798636" y="463320"/>
                </a:lnTo>
                <a:lnTo>
                  <a:pt x="1595748" y="0"/>
                </a:lnTo>
              </a:path>
            </a:pathLst>
          </a:custGeom>
          <a:ln w="27360">
            <a:solidFill>
              <a:srgbClr val="1C46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777460" y="1471114"/>
            <a:ext cx="1595755" cy="1083310"/>
          </a:xfrm>
          <a:custGeom>
            <a:avLst/>
            <a:gdLst/>
            <a:ahLst/>
            <a:cxnLst/>
            <a:rect l="l" t="t" r="r" b="b"/>
            <a:pathLst>
              <a:path w="1595754" h="1083310">
                <a:moveTo>
                  <a:pt x="0" y="1083106"/>
                </a:moveTo>
                <a:lnTo>
                  <a:pt x="798636" y="647129"/>
                </a:lnTo>
                <a:lnTo>
                  <a:pt x="1595748" y="0"/>
                </a:lnTo>
              </a:path>
            </a:pathLst>
          </a:custGeom>
          <a:ln w="27372">
            <a:solidFill>
              <a:srgbClr val="0000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2132455" y="2525327"/>
            <a:ext cx="141605" cy="998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80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450"/>
              </a:spcBef>
            </a:pPr>
            <a:r>
              <a:rPr sz="1000" spc="-10" dirty="0">
                <a:latin typeface="Calibri"/>
                <a:cs typeface="Calibri"/>
              </a:rPr>
              <a:t>60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445"/>
              </a:spcBef>
            </a:pPr>
            <a:r>
              <a:rPr sz="1000" spc="-10" dirty="0">
                <a:latin typeface="Calibri"/>
                <a:cs typeface="Calibri"/>
              </a:rPr>
              <a:t>40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445"/>
              </a:spcBef>
            </a:pPr>
            <a:r>
              <a:rPr sz="1000" spc="-10" dirty="0">
                <a:latin typeface="Calibri"/>
                <a:cs typeface="Calibri"/>
              </a:rPr>
              <a:t>20</a:t>
            </a:r>
            <a:endParaRPr sz="1000">
              <a:latin typeface="Calibri"/>
              <a:cs typeface="Calibri"/>
            </a:endParaRPr>
          </a:p>
          <a:p>
            <a:pPr marL="51435" algn="ctr">
              <a:lnSpc>
                <a:spcPct val="100000"/>
              </a:lnSpc>
              <a:spcBef>
                <a:spcPts val="450"/>
              </a:spcBef>
            </a:pP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650238" y="903477"/>
            <a:ext cx="4260215" cy="1361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24: Multiphase </a:t>
            </a:r>
            <a:r>
              <a:rPr sz="1000" b="1" spc="-10" dirty="0">
                <a:latin typeface="Arial"/>
                <a:cs typeface="Arial"/>
              </a:rPr>
              <a:t>Pump </a:t>
            </a:r>
            <a:r>
              <a:rPr sz="1000" b="1" spc="-5" dirty="0">
                <a:latin typeface="Arial"/>
                <a:cs typeface="Arial"/>
              </a:rPr>
              <a:t>(150 HP </a:t>
            </a:r>
            <a:r>
              <a:rPr sz="1000" b="1" dirty="0">
                <a:latin typeface="Arial"/>
                <a:cs typeface="Arial"/>
              </a:rPr>
              <a:t>Motor) </a:t>
            </a:r>
            <a:r>
              <a:rPr sz="1000" b="1" spc="-5" dirty="0">
                <a:latin typeface="Arial"/>
                <a:cs typeface="Arial"/>
              </a:rPr>
              <a:t>Size vs. Cost - </a:t>
            </a:r>
            <a:r>
              <a:rPr sz="1000" b="1" dirty="0">
                <a:latin typeface="Arial"/>
                <a:cs typeface="Arial"/>
              </a:rPr>
              <a:t>By</a:t>
            </a:r>
            <a:r>
              <a:rPr sz="1000" b="1" spc="13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Material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>
              <a:latin typeface="Times New Roman"/>
              <a:cs typeface="Times New Roman"/>
            </a:endParaRPr>
          </a:p>
          <a:p>
            <a:pPr marL="417830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200</a:t>
            </a:r>
            <a:endParaRPr sz="1000">
              <a:latin typeface="Calibri"/>
              <a:cs typeface="Calibri"/>
            </a:endParaRPr>
          </a:p>
          <a:p>
            <a:pPr marL="417830">
              <a:lnSpc>
                <a:spcPct val="100000"/>
              </a:lnSpc>
              <a:spcBef>
                <a:spcPts val="450"/>
              </a:spcBef>
            </a:pPr>
            <a:r>
              <a:rPr sz="1000" dirty="0">
                <a:latin typeface="Calibri"/>
                <a:cs typeface="Calibri"/>
              </a:rPr>
              <a:t>180</a:t>
            </a:r>
            <a:endParaRPr sz="1000">
              <a:latin typeface="Calibri"/>
              <a:cs typeface="Calibri"/>
            </a:endParaRPr>
          </a:p>
          <a:p>
            <a:pPr marL="417830">
              <a:lnSpc>
                <a:spcPct val="100000"/>
              </a:lnSpc>
              <a:spcBef>
                <a:spcPts val="445"/>
              </a:spcBef>
            </a:pPr>
            <a:r>
              <a:rPr sz="1000" spc="-5" dirty="0">
                <a:latin typeface="Calibri"/>
                <a:cs typeface="Calibri"/>
              </a:rPr>
              <a:t>160</a:t>
            </a:r>
            <a:endParaRPr sz="1000">
              <a:latin typeface="Calibri"/>
              <a:cs typeface="Calibri"/>
            </a:endParaRPr>
          </a:p>
          <a:p>
            <a:pPr marL="417830">
              <a:lnSpc>
                <a:spcPct val="100000"/>
              </a:lnSpc>
              <a:spcBef>
                <a:spcPts val="445"/>
              </a:spcBef>
            </a:pPr>
            <a:r>
              <a:rPr sz="1000" spc="-5" dirty="0">
                <a:latin typeface="Calibri"/>
                <a:cs typeface="Calibri"/>
              </a:rPr>
              <a:t>140</a:t>
            </a:r>
            <a:endParaRPr sz="1000">
              <a:latin typeface="Calibri"/>
              <a:cs typeface="Calibri"/>
            </a:endParaRPr>
          </a:p>
          <a:p>
            <a:pPr marL="417830">
              <a:lnSpc>
                <a:spcPct val="100000"/>
              </a:lnSpc>
              <a:spcBef>
                <a:spcPts val="450"/>
              </a:spcBef>
            </a:pPr>
            <a:r>
              <a:rPr sz="1000" dirty="0">
                <a:latin typeface="Calibri"/>
                <a:cs typeface="Calibri"/>
              </a:rPr>
              <a:t>120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720459" y="3529137"/>
            <a:ext cx="1282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5"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317071" y="3529137"/>
            <a:ext cx="1276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7"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553900" y="2245562"/>
            <a:ext cx="720725" cy="229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b="1" spc="-5" dirty="0">
                <a:latin typeface="Calibri"/>
                <a:cs typeface="Calibri"/>
              </a:rPr>
              <a:t>Unit Cost</a:t>
            </a:r>
            <a:r>
              <a:rPr sz="1000" b="1" spc="-70" dirty="0">
                <a:latin typeface="Calibri"/>
                <a:cs typeface="Calibri"/>
              </a:rPr>
              <a:t> </a:t>
            </a:r>
            <a:r>
              <a:rPr sz="1500" spc="-7" baseline="-30555" dirty="0">
                <a:latin typeface="Calibri"/>
                <a:cs typeface="Calibri"/>
              </a:rPr>
              <a:t>100</a:t>
            </a:r>
            <a:endParaRPr sz="1500" baseline="-30555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694119" y="2400509"/>
            <a:ext cx="2171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b="1" spc="-5" dirty="0">
                <a:latin typeface="Calibri"/>
                <a:cs typeface="Calibri"/>
              </a:rPr>
              <a:t>($k)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175509" y="3529137"/>
            <a:ext cx="812800" cy="351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445" algn="ctr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6"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315"/>
              </a:spcBef>
            </a:pPr>
            <a:r>
              <a:rPr sz="1000" b="1" spc="-5" dirty="0">
                <a:latin typeface="Calibri"/>
                <a:cs typeface="Calibri"/>
              </a:rPr>
              <a:t>Inner</a:t>
            </a:r>
            <a:r>
              <a:rPr sz="1000" b="1" spc="-8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Diameter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880740" y="2321800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858" y="0"/>
                </a:lnTo>
              </a:path>
            </a:pathLst>
          </a:custGeom>
          <a:ln w="27343">
            <a:solidFill>
              <a:srgbClr val="1C46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880740" y="2703065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858" y="0"/>
                </a:lnTo>
              </a:path>
            </a:pathLst>
          </a:custGeom>
          <a:ln w="27343">
            <a:solidFill>
              <a:srgbClr val="0000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5152287" y="2228921"/>
            <a:ext cx="827405" cy="698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1699"/>
              </a:lnSpc>
            </a:pPr>
            <a:r>
              <a:rPr sz="1000" spc="-5" dirty="0">
                <a:latin typeface="Calibri"/>
                <a:cs typeface="Calibri"/>
              </a:rPr>
              <a:t>Carbon  Steel/Tool</a:t>
            </a:r>
            <a:r>
              <a:rPr sz="1000" spc="-7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Steel</a:t>
            </a:r>
            <a:endParaRPr sz="1000">
              <a:latin typeface="Calibri"/>
              <a:cs typeface="Calibri"/>
            </a:endParaRPr>
          </a:p>
          <a:p>
            <a:pPr marR="100330">
              <a:lnSpc>
                <a:spcPct val="101899"/>
              </a:lnSpc>
              <a:spcBef>
                <a:spcPts val="565"/>
              </a:spcBef>
            </a:pPr>
            <a:r>
              <a:rPr sz="1000" spc="-5" dirty="0">
                <a:latin typeface="Calibri"/>
                <a:cs typeface="Calibri"/>
              </a:rPr>
              <a:t>316</a:t>
            </a:r>
            <a:r>
              <a:rPr sz="1000" spc="-5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Stainless/  Super</a:t>
            </a:r>
            <a:r>
              <a:rPr sz="1000" spc="-8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Duplex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489583" y="1217406"/>
            <a:ext cx="4572635" cy="2743835"/>
          </a:xfrm>
          <a:custGeom>
            <a:avLst/>
            <a:gdLst/>
            <a:ahLst/>
            <a:cxnLst/>
            <a:rect l="l" t="t" r="r" b="b"/>
            <a:pathLst>
              <a:path w="4572635" h="2743835">
                <a:moveTo>
                  <a:pt x="0" y="2743463"/>
                </a:moveTo>
                <a:lnTo>
                  <a:pt x="4572346" y="2743463"/>
                </a:lnTo>
                <a:lnTo>
                  <a:pt x="4572346" y="0"/>
                </a:lnTo>
                <a:lnTo>
                  <a:pt x="0" y="0"/>
                </a:lnTo>
                <a:lnTo>
                  <a:pt x="0" y="2743463"/>
                </a:lnTo>
                <a:close/>
              </a:path>
            </a:pathLst>
          </a:custGeom>
          <a:ln w="912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520072" y="7162882"/>
            <a:ext cx="3394075" cy="0"/>
          </a:xfrm>
          <a:custGeom>
            <a:avLst/>
            <a:gdLst/>
            <a:ahLst/>
            <a:cxnLst/>
            <a:rect l="l" t="t" r="r" b="b"/>
            <a:pathLst>
              <a:path w="3394075">
                <a:moveTo>
                  <a:pt x="0" y="0"/>
                </a:moveTo>
                <a:lnTo>
                  <a:pt x="339370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520072" y="6939602"/>
            <a:ext cx="3394075" cy="0"/>
          </a:xfrm>
          <a:custGeom>
            <a:avLst/>
            <a:gdLst/>
            <a:ahLst/>
            <a:cxnLst/>
            <a:rect l="l" t="t" r="r" b="b"/>
            <a:pathLst>
              <a:path w="3394075">
                <a:moveTo>
                  <a:pt x="0" y="0"/>
                </a:moveTo>
                <a:lnTo>
                  <a:pt x="339370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520072" y="6716309"/>
            <a:ext cx="3394075" cy="0"/>
          </a:xfrm>
          <a:custGeom>
            <a:avLst/>
            <a:gdLst/>
            <a:ahLst/>
            <a:cxnLst/>
            <a:rect l="l" t="t" r="r" b="b"/>
            <a:pathLst>
              <a:path w="3394075">
                <a:moveTo>
                  <a:pt x="0" y="0"/>
                </a:moveTo>
                <a:lnTo>
                  <a:pt x="339370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520072" y="6493054"/>
            <a:ext cx="3394075" cy="0"/>
          </a:xfrm>
          <a:custGeom>
            <a:avLst/>
            <a:gdLst/>
            <a:ahLst/>
            <a:cxnLst/>
            <a:rect l="l" t="t" r="r" b="b"/>
            <a:pathLst>
              <a:path w="3394075">
                <a:moveTo>
                  <a:pt x="0" y="0"/>
                </a:moveTo>
                <a:lnTo>
                  <a:pt x="339370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520072" y="6269761"/>
            <a:ext cx="3394075" cy="0"/>
          </a:xfrm>
          <a:custGeom>
            <a:avLst/>
            <a:gdLst/>
            <a:ahLst/>
            <a:cxnLst/>
            <a:rect l="l" t="t" r="r" b="b"/>
            <a:pathLst>
              <a:path w="3394075">
                <a:moveTo>
                  <a:pt x="0" y="0"/>
                </a:moveTo>
                <a:lnTo>
                  <a:pt x="339370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520072" y="6046467"/>
            <a:ext cx="3394075" cy="0"/>
          </a:xfrm>
          <a:custGeom>
            <a:avLst/>
            <a:gdLst/>
            <a:ahLst/>
            <a:cxnLst/>
            <a:rect l="l" t="t" r="r" b="b"/>
            <a:pathLst>
              <a:path w="3394075">
                <a:moveTo>
                  <a:pt x="0" y="0"/>
                </a:moveTo>
                <a:lnTo>
                  <a:pt x="339370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520072" y="5823174"/>
            <a:ext cx="3394075" cy="0"/>
          </a:xfrm>
          <a:custGeom>
            <a:avLst/>
            <a:gdLst/>
            <a:ahLst/>
            <a:cxnLst/>
            <a:rect l="l" t="t" r="r" b="b"/>
            <a:pathLst>
              <a:path w="3394075">
                <a:moveTo>
                  <a:pt x="0" y="0"/>
                </a:moveTo>
                <a:lnTo>
                  <a:pt x="339370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520072" y="5599881"/>
            <a:ext cx="3394075" cy="0"/>
          </a:xfrm>
          <a:custGeom>
            <a:avLst/>
            <a:gdLst/>
            <a:ahLst/>
            <a:cxnLst/>
            <a:rect l="l" t="t" r="r" b="b"/>
            <a:pathLst>
              <a:path w="3394075">
                <a:moveTo>
                  <a:pt x="0" y="0"/>
                </a:moveTo>
                <a:lnTo>
                  <a:pt x="339370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520072" y="5378107"/>
            <a:ext cx="3394075" cy="0"/>
          </a:xfrm>
          <a:custGeom>
            <a:avLst/>
            <a:gdLst/>
            <a:ahLst/>
            <a:cxnLst/>
            <a:rect l="l" t="t" r="r" b="b"/>
            <a:pathLst>
              <a:path w="3394075">
                <a:moveTo>
                  <a:pt x="0" y="0"/>
                </a:moveTo>
                <a:lnTo>
                  <a:pt x="339370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520072" y="5378107"/>
            <a:ext cx="0" cy="2008505"/>
          </a:xfrm>
          <a:custGeom>
            <a:avLst/>
            <a:gdLst/>
            <a:ahLst/>
            <a:cxnLst/>
            <a:rect l="l" t="t" r="r" b="b"/>
            <a:pathLst>
              <a:path h="2008504">
                <a:moveTo>
                  <a:pt x="0" y="2008081"/>
                </a:moveTo>
                <a:lnTo>
                  <a:pt x="0" y="0"/>
                </a:lnTo>
              </a:path>
            </a:pathLst>
          </a:custGeom>
          <a:ln w="914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480434" y="7386188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3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480434" y="716288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3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480434" y="693960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3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480434" y="6716309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3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480434" y="6493054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3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480434" y="6269761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3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480434" y="6046467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3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480434" y="5823174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3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480434" y="5599881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3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480434" y="5378107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3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520072" y="7386188"/>
            <a:ext cx="3394075" cy="0"/>
          </a:xfrm>
          <a:custGeom>
            <a:avLst/>
            <a:gdLst/>
            <a:ahLst/>
            <a:cxnLst/>
            <a:rect l="l" t="t" r="r" b="b"/>
            <a:pathLst>
              <a:path w="3394075">
                <a:moveTo>
                  <a:pt x="0" y="0"/>
                </a:moveTo>
                <a:lnTo>
                  <a:pt x="339370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520072" y="7386188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651306" y="7386188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782540" y="7386188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913774" y="7386188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085689" y="5552792"/>
            <a:ext cx="2262505" cy="622935"/>
          </a:xfrm>
          <a:custGeom>
            <a:avLst/>
            <a:gdLst/>
            <a:ahLst/>
            <a:cxnLst/>
            <a:rect l="l" t="t" r="r" b="b"/>
            <a:pathLst>
              <a:path w="2262504" h="622935">
                <a:moveTo>
                  <a:pt x="0" y="0"/>
                </a:moveTo>
                <a:lnTo>
                  <a:pt x="1131233" y="472409"/>
                </a:lnTo>
                <a:lnTo>
                  <a:pt x="2262467" y="622790"/>
                </a:lnTo>
              </a:path>
            </a:pathLst>
          </a:custGeom>
          <a:ln w="27349">
            <a:solidFill>
              <a:srgbClr val="1C46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2179724" y="6403016"/>
            <a:ext cx="205740" cy="1052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$20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$15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$10</a:t>
            </a:r>
            <a:endParaRPr sz="1000">
              <a:latin typeface="Calibri"/>
              <a:cs typeface="Calibri"/>
            </a:endParaRPr>
          </a:p>
          <a:p>
            <a:pPr marL="51435" algn="ctr"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$5</a:t>
            </a:r>
            <a:endParaRPr sz="1000">
              <a:latin typeface="Calibri"/>
              <a:cs typeface="Calibri"/>
            </a:endParaRPr>
          </a:p>
          <a:p>
            <a:pPr marL="32384"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$-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027756" y="7460912"/>
            <a:ext cx="1282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5"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291494" y="7460912"/>
            <a:ext cx="1276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7"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016304" y="4047870"/>
            <a:ext cx="5460365" cy="2332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Cost per </a:t>
            </a:r>
            <a:r>
              <a:rPr sz="1000" dirty="0">
                <a:latin typeface="Arial"/>
                <a:cs typeface="Arial"/>
              </a:rPr>
              <a:t>barrel </a:t>
            </a:r>
            <a:r>
              <a:rPr sz="1000" spc="-5" dirty="0">
                <a:latin typeface="Arial"/>
                <a:cs typeface="Arial"/>
              </a:rPr>
              <a:t>per </a:t>
            </a:r>
            <a:r>
              <a:rPr sz="1000" dirty="0">
                <a:latin typeface="Arial"/>
                <a:cs typeface="Arial"/>
              </a:rPr>
              <a:t>day </a:t>
            </a:r>
            <a:r>
              <a:rPr sz="1000" spc="-5" dirty="0">
                <a:latin typeface="Arial"/>
                <a:cs typeface="Arial"/>
              </a:rPr>
              <a:t>of flow falls gradually as the size of the unit increases. For the reference  unit, with a flow rate of 3k barrels per day, the cost per barrel per </a:t>
            </a:r>
            <a:r>
              <a:rPr sz="1000" dirty="0">
                <a:latin typeface="Arial"/>
                <a:cs typeface="Arial"/>
              </a:rPr>
              <a:t>day </a:t>
            </a:r>
            <a:r>
              <a:rPr sz="1000" spc="-5" dirty="0">
                <a:latin typeface="Arial"/>
                <a:cs typeface="Arial"/>
              </a:rPr>
              <a:t>is $30. Increasing the unit’s  outlet diameter reduces </a:t>
            </a:r>
            <a:r>
              <a:rPr sz="1000" dirty="0">
                <a:latin typeface="Arial"/>
                <a:cs typeface="Arial"/>
              </a:rPr>
              <a:t>that </a:t>
            </a:r>
            <a:r>
              <a:rPr sz="1000" spc="-5" dirty="0">
                <a:latin typeface="Arial"/>
                <a:cs typeface="Arial"/>
              </a:rPr>
              <a:t>cost to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$27.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Times New Roman"/>
              <a:cs typeface="Times New Roman"/>
            </a:endParaRPr>
          </a:p>
          <a:p>
            <a:pPr marL="174688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25: Cost per unit of</a:t>
            </a:r>
            <a:r>
              <a:rPr sz="1000" b="1" spc="1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Output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>
              <a:latin typeface="Times New Roman"/>
              <a:cs typeface="Times New Roman"/>
            </a:endParaRPr>
          </a:p>
          <a:p>
            <a:pPr marL="1163320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$45</a:t>
            </a:r>
            <a:endParaRPr sz="1000">
              <a:latin typeface="Calibri"/>
              <a:cs typeface="Calibri"/>
            </a:endParaRPr>
          </a:p>
          <a:p>
            <a:pPr marL="1163320"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$40</a:t>
            </a:r>
            <a:endParaRPr sz="1000">
              <a:latin typeface="Calibri"/>
              <a:cs typeface="Calibri"/>
            </a:endParaRPr>
          </a:p>
          <a:p>
            <a:pPr marL="1163320">
              <a:lnSpc>
                <a:spcPct val="100000"/>
              </a:lnSpc>
              <a:spcBef>
                <a:spcPts val="550"/>
              </a:spcBef>
            </a:pPr>
            <a:r>
              <a:rPr sz="1000" spc="-5" dirty="0">
                <a:latin typeface="Calibri"/>
                <a:cs typeface="Calibri"/>
              </a:rPr>
              <a:t>$35</a:t>
            </a:r>
            <a:endParaRPr sz="1000">
              <a:latin typeface="Calibri"/>
              <a:cs typeface="Calibri"/>
            </a:endParaRPr>
          </a:p>
          <a:p>
            <a:pPr marL="1163320"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$30</a:t>
            </a:r>
            <a:endParaRPr sz="1000">
              <a:latin typeface="Calibri"/>
              <a:cs typeface="Calibri"/>
            </a:endParaRPr>
          </a:p>
          <a:p>
            <a:pPr marL="639445">
              <a:lnSpc>
                <a:spcPct val="100000"/>
              </a:lnSpc>
              <a:spcBef>
                <a:spcPts val="885"/>
              </a:spcBef>
            </a:pPr>
            <a:r>
              <a:rPr sz="1000" b="1" spc="-5" dirty="0">
                <a:latin typeface="Calibri"/>
                <a:cs typeface="Calibri"/>
              </a:rPr>
              <a:t>Cost per </a:t>
            </a:r>
            <a:r>
              <a:rPr sz="1000" b="1" spc="170" dirty="0">
                <a:latin typeface="Calibri"/>
                <a:cs typeface="Calibri"/>
              </a:rPr>
              <a:t> </a:t>
            </a:r>
            <a:r>
              <a:rPr sz="1500" spc="-7" baseline="19444" dirty="0">
                <a:latin typeface="Calibri"/>
                <a:cs typeface="Calibri"/>
              </a:rPr>
              <a:t>$25</a:t>
            </a:r>
            <a:endParaRPr sz="1500" baseline="19444">
              <a:latin typeface="Calibri"/>
              <a:cs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680642" y="6376054"/>
            <a:ext cx="40322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b="1" spc="-5" dirty="0">
                <a:latin typeface="Calibri"/>
                <a:cs typeface="Calibri"/>
              </a:rPr>
              <a:t>BPD</a:t>
            </a:r>
            <a:r>
              <a:rPr sz="1000" b="1" spc="-10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($)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3816214" y="7460912"/>
            <a:ext cx="813435" cy="351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445" algn="ctr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6"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315"/>
              </a:spcBef>
            </a:pPr>
            <a:r>
              <a:rPr sz="1000" b="1" spc="-5" dirty="0">
                <a:latin typeface="Calibri"/>
                <a:cs typeface="Calibri"/>
              </a:rPr>
              <a:t>Inner</a:t>
            </a:r>
            <a:r>
              <a:rPr sz="1000" b="1" spc="-8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Diameter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1480313" y="5236795"/>
            <a:ext cx="4572635" cy="2734310"/>
          </a:xfrm>
          <a:custGeom>
            <a:avLst/>
            <a:gdLst/>
            <a:ahLst/>
            <a:cxnLst/>
            <a:rect l="l" t="t" r="r" b="b"/>
            <a:pathLst>
              <a:path w="4572635" h="2734309">
                <a:moveTo>
                  <a:pt x="0" y="2734202"/>
                </a:moveTo>
                <a:lnTo>
                  <a:pt x="4572196" y="2734202"/>
                </a:lnTo>
                <a:lnTo>
                  <a:pt x="4572196" y="0"/>
                </a:lnTo>
                <a:lnTo>
                  <a:pt x="0" y="0"/>
                </a:lnTo>
                <a:lnTo>
                  <a:pt x="0" y="2734202"/>
                </a:lnTo>
                <a:close/>
              </a:path>
            </a:pathLst>
          </a:custGeom>
          <a:ln w="912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65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23286" y="903477"/>
            <a:ext cx="2713990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26: Economies of Scale in</a:t>
            </a:r>
            <a:r>
              <a:rPr sz="1000" b="1" spc="6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Multiphase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20952" y="3233093"/>
            <a:ext cx="3420110" cy="0"/>
          </a:xfrm>
          <a:custGeom>
            <a:avLst/>
            <a:gdLst/>
            <a:ahLst/>
            <a:cxnLst/>
            <a:rect l="l" t="t" r="r" b="b"/>
            <a:pathLst>
              <a:path w="3420110">
                <a:moveTo>
                  <a:pt x="0" y="0"/>
                </a:moveTo>
                <a:lnTo>
                  <a:pt x="341961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0952" y="3024977"/>
            <a:ext cx="3420110" cy="0"/>
          </a:xfrm>
          <a:custGeom>
            <a:avLst/>
            <a:gdLst/>
            <a:ahLst/>
            <a:cxnLst/>
            <a:rect l="l" t="t" r="r" b="b"/>
            <a:pathLst>
              <a:path w="3420110">
                <a:moveTo>
                  <a:pt x="0" y="0"/>
                </a:moveTo>
                <a:lnTo>
                  <a:pt x="341961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20952" y="2816887"/>
            <a:ext cx="3420110" cy="0"/>
          </a:xfrm>
          <a:custGeom>
            <a:avLst/>
            <a:gdLst/>
            <a:ahLst/>
            <a:cxnLst/>
            <a:rect l="l" t="t" r="r" b="b"/>
            <a:pathLst>
              <a:path w="3420110">
                <a:moveTo>
                  <a:pt x="0" y="0"/>
                </a:moveTo>
                <a:lnTo>
                  <a:pt x="341961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20952" y="2608822"/>
            <a:ext cx="3420110" cy="0"/>
          </a:xfrm>
          <a:custGeom>
            <a:avLst/>
            <a:gdLst/>
            <a:ahLst/>
            <a:cxnLst/>
            <a:rect l="l" t="t" r="r" b="b"/>
            <a:pathLst>
              <a:path w="3420110">
                <a:moveTo>
                  <a:pt x="0" y="0"/>
                </a:moveTo>
                <a:lnTo>
                  <a:pt x="341961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20952" y="2400719"/>
            <a:ext cx="3420110" cy="0"/>
          </a:xfrm>
          <a:custGeom>
            <a:avLst/>
            <a:gdLst/>
            <a:ahLst/>
            <a:cxnLst/>
            <a:rect l="l" t="t" r="r" b="b"/>
            <a:pathLst>
              <a:path w="3420110">
                <a:moveTo>
                  <a:pt x="0" y="0"/>
                </a:moveTo>
                <a:lnTo>
                  <a:pt x="341961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20952" y="2191096"/>
            <a:ext cx="3420110" cy="0"/>
          </a:xfrm>
          <a:custGeom>
            <a:avLst/>
            <a:gdLst/>
            <a:ahLst/>
            <a:cxnLst/>
            <a:rect l="l" t="t" r="r" b="b"/>
            <a:pathLst>
              <a:path w="3420110">
                <a:moveTo>
                  <a:pt x="0" y="0"/>
                </a:moveTo>
                <a:lnTo>
                  <a:pt x="341961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20952" y="1982993"/>
            <a:ext cx="3420110" cy="0"/>
          </a:xfrm>
          <a:custGeom>
            <a:avLst/>
            <a:gdLst/>
            <a:ahLst/>
            <a:cxnLst/>
            <a:rect l="l" t="t" r="r" b="b"/>
            <a:pathLst>
              <a:path w="3420110">
                <a:moveTo>
                  <a:pt x="0" y="0"/>
                </a:moveTo>
                <a:lnTo>
                  <a:pt x="341961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20952" y="1774890"/>
            <a:ext cx="3420110" cy="0"/>
          </a:xfrm>
          <a:custGeom>
            <a:avLst/>
            <a:gdLst/>
            <a:ahLst/>
            <a:cxnLst/>
            <a:rect l="l" t="t" r="r" b="b"/>
            <a:pathLst>
              <a:path w="3420110">
                <a:moveTo>
                  <a:pt x="0" y="0"/>
                </a:moveTo>
                <a:lnTo>
                  <a:pt x="341961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520952" y="1566787"/>
            <a:ext cx="3420110" cy="0"/>
          </a:xfrm>
          <a:custGeom>
            <a:avLst/>
            <a:gdLst/>
            <a:ahLst/>
            <a:cxnLst/>
            <a:rect l="l" t="t" r="r" b="b"/>
            <a:pathLst>
              <a:path w="3420110">
                <a:moveTo>
                  <a:pt x="0" y="0"/>
                </a:moveTo>
                <a:lnTo>
                  <a:pt x="341961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20952" y="1358684"/>
            <a:ext cx="3420110" cy="0"/>
          </a:xfrm>
          <a:custGeom>
            <a:avLst/>
            <a:gdLst/>
            <a:ahLst/>
            <a:cxnLst/>
            <a:rect l="l" t="t" r="r" b="b"/>
            <a:pathLst>
              <a:path w="3420110">
                <a:moveTo>
                  <a:pt x="0" y="0"/>
                </a:moveTo>
                <a:lnTo>
                  <a:pt x="341961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20952" y="1358684"/>
            <a:ext cx="0" cy="2084070"/>
          </a:xfrm>
          <a:custGeom>
            <a:avLst/>
            <a:gdLst/>
            <a:ahLst/>
            <a:cxnLst/>
            <a:rect l="l" t="t" r="r" b="b"/>
            <a:pathLst>
              <a:path h="2084070">
                <a:moveTo>
                  <a:pt x="0" y="2084031"/>
                </a:moveTo>
                <a:lnTo>
                  <a:pt x="0" y="0"/>
                </a:lnTo>
              </a:path>
            </a:pathLst>
          </a:custGeom>
          <a:ln w="914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79788" y="3442715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63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79788" y="3233093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63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479788" y="3024977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63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479788" y="2816887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63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479788" y="2608822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63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479788" y="2400719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63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479788" y="2191096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63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479788" y="1982993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63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479788" y="1774890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63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479788" y="1566787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63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479788" y="135868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63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520952" y="3442715"/>
            <a:ext cx="3420110" cy="0"/>
          </a:xfrm>
          <a:custGeom>
            <a:avLst/>
            <a:gdLst/>
            <a:ahLst/>
            <a:cxnLst/>
            <a:rect l="l" t="t" r="r" b="b"/>
            <a:pathLst>
              <a:path w="3420110">
                <a:moveTo>
                  <a:pt x="0" y="0"/>
                </a:moveTo>
                <a:lnTo>
                  <a:pt x="341961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520952" y="344271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831965" y="344271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42978" y="344271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453991" y="344271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65004" y="344271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076017" y="344271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387030" y="3442716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698043" y="3442716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007531" y="3442716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318545" y="3442716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629557" y="3442716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940571" y="3442716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81"/>
                </a:lnTo>
              </a:path>
            </a:pathLst>
          </a:custGeom>
          <a:ln w="914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676458" y="1537926"/>
            <a:ext cx="3108960" cy="475615"/>
          </a:xfrm>
          <a:custGeom>
            <a:avLst/>
            <a:gdLst/>
            <a:ahLst/>
            <a:cxnLst/>
            <a:rect l="l" t="t" r="r" b="b"/>
            <a:pathLst>
              <a:path w="3108960" h="475614">
                <a:moveTo>
                  <a:pt x="0" y="0"/>
                </a:moveTo>
                <a:lnTo>
                  <a:pt x="311013" y="47089"/>
                </a:lnTo>
                <a:lnTo>
                  <a:pt x="622026" y="94178"/>
                </a:lnTo>
                <a:lnTo>
                  <a:pt x="933039" y="142786"/>
                </a:lnTo>
                <a:lnTo>
                  <a:pt x="1244052" y="189875"/>
                </a:lnTo>
                <a:lnTo>
                  <a:pt x="1555065" y="236964"/>
                </a:lnTo>
                <a:lnTo>
                  <a:pt x="1866078" y="285572"/>
                </a:lnTo>
                <a:lnTo>
                  <a:pt x="2175566" y="332661"/>
                </a:lnTo>
                <a:lnTo>
                  <a:pt x="2486579" y="379750"/>
                </a:lnTo>
                <a:lnTo>
                  <a:pt x="2797592" y="428358"/>
                </a:lnTo>
                <a:lnTo>
                  <a:pt x="3108605" y="475447"/>
                </a:lnTo>
              </a:path>
            </a:pathLst>
          </a:custGeom>
          <a:ln w="27344">
            <a:solidFill>
              <a:srgbClr val="1C46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2115656" y="1266621"/>
            <a:ext cx="271145" cy="2244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$1</a:t>
            </a:r>
            <a:r>
              <a:rPr sz="1000" spc="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  <a:p>
            <a:pPr marL="51435" algn="ctr">
              <a:lnSpc>
                <a:spcPct val="100000"/>
              </a:lnSpc>
              <a:spcBef>
                <a:spcPts val="440"/>
              </a:spcBef>
            </a:pPr>
            <a:r>
              <a:rPr sz="1000" spc="-5" dirty="0">
                <a:latin typeface="Calibri"/>
                <a:cs typeface="Calibri"/>
              </a:rPr>
              <a:t>$90</a:t>
            </a:r>
            <a:endParaRPr sz="1000">
              <a:latin typeface="Calibri"/>
              <a:cs typeface="Calibri"/>
            </a:endParaRPr>
          </a:p>
          <a:p>
            <a:pPr marL="50800" algn="ctr">
              <a:lnSpc>
                <a:spcPct val="100000"/>
              </a:lnSpc>
              <a:spcBef>
                <a:spcPts val="434"/>
              </a:spcBef>
            </a:pPr>
            <a:r>
              <a:rPr sz="1000" spc="-5" dirty="0">
                <a:latin typeface="Calibri"/>
                <a:cs typeface="Calibri"/>
              </a:rPr>
              <a:t>$80</a:t>
            </a:r>
            <a:endParaRPr sz="1000">
              <a:latin typeface="Calibri"/>
              <a:cs typeface="Calibri"/>
            </a:endParaRPr>
          </a:p>
          <a:p>
            <a:pPr marL="50800" algn="ctr">
              <a:lnSpc>
                <a:spcPct val="100000"/>
              </a:lnSpc>
              <a:spcBef>
                <a:spcPts val="434"/>
              </a:spcBef>
            </a:pPr>
            <a:r>
              <a:rPr sz="1000" spc="-5" dirty="0">
                <a:latin typeface="Calibri"/>
                <a:cs typeface="Calibri"/>
              </a:rPr>
              <a:t>$70</a:t>
            </a:r>
            <a:endParaRPr sz="1000">
              <a:latin typeface="Calibri"/>
              <a:cs typeface="Calibri"/>
            </a:endParaRPr>
          </a:p>
          <a:p>
            <a:pPr marL="51435" algn="ctr">
              <a:lnSpc>
                <a:spcPct val="100000"/>
              </a:lnSpc>
              <a:spcBef>
                <a:spcPts val="440"/>
              </a:spcBef>
            </a:pPr>
            <a:r>
              <a:rPr sz="1000" spc="-5" dirty="0">
                <a:latin typeface="Calibri"/>
                <a:cs typeface="Calibri"/>
              </a:rPr>
              <a:t>$60</a:t>
            </a:r>
            <a:endParaRPr sz="1000">
              <a:latin typeface="Calibri"/>
              <a:cs typeface="Calibri"/>
            </a:endParaRPr>
          </a:p>
          <a:p>
            <a:pPr marL="50800" algn="ctr">
              <a:lnSpc>
                <a:spcPct val="100000"/>
              </a:lnSpc>
              <a:spcBef>
                <a:spcPts val="434"/>
              </a:spcBef>
            </a:pPr>
            <a:r>
              <a:rPr sz="1000" spc="-5" dirty="0">
                <a:latin typeface="Calibri"/>
                <a:cs typeface="Calibri"/>
              </a:rPr>
              <a:t>$50</a:t>
            </a:r>
            <a:endParaRPr sz="1000">
              <a:latin typeface="Calibri"/>
              <a:cs typeface="Calibri"/>
            </a:endParaRPr>
          </a:p>
          <a:p>
            <a:pPr marL="51435" algn="ctr">
              <a:lnSpc>
                <a:spcPct val="100000"/>
              </a:lnSpc>
              <a:spcBef>
                <a:spcPts val="439"/>
              </a:spcBef>
            </a:pPr>
            <a:r>
              <a:rPr sz="1000" spc="-5" dirty="0">
                <a:latin typeface="Calibri"/>
                <a:cs typeface="Calibri"/>
              </a:rPr>
              <a:t>$40</a:t>
            </a:r>
            <a:endParaRPr sz="1000">
              <a:latin typeface="Calibri"/>
              <a:cs typeface="Calibri"/>
            </a:endParaRPr>
          </a:p>
          <a:p>
            <a:pPr marL="50800" algn="ctr">
              <a:lnSpc>
                <a:spcPct val="100000"/>
              </a:lnSpc>
              <a:spcBef>
                <a:spcPts val="440"/>
              </a:spcBef>
            </a:pPr>
            <a:r>
              <a:rPr sz="1000" spc="-5" dirty="0">
                <a:latin typeface="Calibri"/>
                <a:cs typeface="Calibri"/>
              </a:rPr>
              <a:t>$30</a:t>
            </a:r>
            <a:endParaRPr sz="1000">
              <a:latin typeface="Calibri"/>
              <a:cs typeface="Calibri"/>
            </a:endParaRPr>
          </a:p>
          <a:p>
            <a:pPr marL="50800" algn="ctr">
              <a:lnSpc>
                <a:spcPct val="100000"/>
              </a:lnSpc>
              <a:spcBef>
                <a:spcPts val="439"/>
              </a:spcBef>
            </a:pPr>
            <a:r>
              <a:rPr sz="1000" spc="-5" dirty="0">
                <a:latin typeface="Calibri"/>
                <a:cs typeface="Calibri"/>
              </a:rPr>
              <a:t>$20</a:t>
            </a:r>
            <a:endParaRPr sz="1000">
              <a:latin typeface="Calibri"/>
              <a:cs typeface="Calibri"/>
            </a:endParaRPr>
          </a:p>
          <a:p>
            <a:pPr marL="50800" algn="ctr">
              <a:lnSpc>
                <a:spcPct val="100000"/>
              </a:lnSpc>
              <a:spcBef>
                <a:spcPts val="440"/>
              </a:spcBef>
            </a:pPr>
            <a:r>
              <a:rPr sz="1000" spc="-5" dirty="0">
                <a:latin typeface="Calibri"/>
                <a:cs typeface="Calibri"/>
              </a:rPr>
              <a:t>$10</a:t>
            </a:r>
            <a:endParaRPr sz="1000">
              <a:latin typeface="Calibri"/>
              <a:cs typeface="Calibri"/>
            </a:endParaRPr>
          </a:p>
          <a:p>
            <a:pPr marL="26034" algn="ctr">
              <a:lnSpc>
                <a:spcPct val="100000"/>
              </a:lnSpc>
              <a:spcBef>
                <a:spcPts val="434"/>
              </a:spcBef>
            </a:pPr>
            <a:r>
              <a:rPr sz="1000" spc="-5" dirty="0">
                <a:latin typeface="Calibri"/>
                <a:cs typeface="Calibri"/>
              </a:rPr>
              <a:t>$-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608342" y="2201060"/>
            <a:ext cx="497205" cy="313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sz="1000" b="1" spc="-5" dirty="0">
                <a:latin typeface="Calibri"/>
                <a:cs typeface="Calibri"/>
              </a:rPr>
              <a:t>Unit</a:t>
            </a:r>
            <a:r>
              <a:rPr sz="1000" b="1" spc="-8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Cost</a:t>
            </a:r>
            <a:endParaRPr sz="1000">
              <a:latin typeface="Calibri"/>
              <a:cs typeface="Calibri"/>
            </a:endParaRPr>
          </a:p>
          <a:p>
            <a:pPr marL="14604" algn="ctr">
              <a:lnSpc>
                <a:spcPct val="100000"/>
              </a:lnSpc>
              <a:spcBef>
                <a:spcPts val="20"/>
              </a:spcBef>
            </a:pPr>
            <a:r>
              <a:rPr sz="1000" b="1" spc="-5" dirty="0">
                <a:latin typeface="Calibri"/>
                <a:cs typeface="Calibri"/>
              </a:rPr>
              <a:t>($k)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902004" y="3516527"/>
            <a:ext cx="5741035" cy="34613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8690" algn="ctr">
              <a:lnSpc>
                <a:spcPct val="100000"/>
              </a:lnSpc>
              <a:tabLst>
                <a:tab pos="1259840" algn="l"/>
                <a:tab pos="1570990" algn="l"/>
                <a:tab pos="1882139" algn="l"/>
                <a:tab pos="2192655" algn="l"/>
                <a:tab pos="2504440" algn="l"/>
                <a:tab pos="2814955" algn="l"/>
                <a:tab pos="3126105" algn="l"/>
                <a:tab pos="3437254" algn="l"/>
                <a:tab pos="3716020" algn="l"/>
                <a:tab pos="4027170" algn="l"/>
              </a:tabLst>
            </a:pPr>
            <a:r>
              <a:rPr sz="1000" spc="-5" dirty="0">
                <a:latin typeface="Calibri"/>
                <a:cs typeface="Calibri"/>
              </a:rPr>
              <a:t>1	2	3	4	5	6	7	8	9	10	11</a:t>
            </a:r>
            <a:endParaRPr sz="1000">
              <a:latin typeface="Calibri"/>
              <a:cs typeface="Calibri"/>
            </a:endParaRPr>
          </a:p>
          <a:p>
            <a:pPr marL="913765" algn="ctr">
              <a:lnSpc>
                <a:spcPct val="100000"/>
              </a:lnSpc>
              <a:spcBef>
                <a:spcPts val="315"/>
              </a:spcBef>
            </a:pPr>
            <a:r>
              <a:rPr sz="1000" b="1" spc="-5" dirty="0">
                <a:latin typeface="Calibri"/>
                <a:cs typeface="Calibri"/>
              </a:rPr>
              <a:t>Units</a:t>
            </a:r>
            <a:r>
              <a:rPr sz="1000" b="1" spc="-6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Ordered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6.3.2	</a:t>
            </a:r>
            <a:r>
              <a:rPr sz="1000" b="1" spc="-5" dirty="0">
                <a:latin typeface="Arial"/>
                <a:cs typeface="Arial"/>
              </a:rPr>
              <a:t>Should-Cost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Analysis</a:t>
            </a:r>
            <a:endParaRPr sz="1000">
              <a:latin typeface="Arial"/>
              <a:cs typeface="Arial"/>
            </a:endParaRPr>
          </a:p>
          <a:p>
            <a:pPr marL="127000" marR="132715">
              <a:lnSpc>
                <a:spcPct val="1441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As indicated above, manufacturers are willing to reduce unit prices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dirty="0">
                <a:latin typeface="Arial"/>
                <a:cs typeface="Arial"/>
              </a:rPr>
              <a:t>25-30% </a:t>
            </a:r>
            <a:r>
              <a:rPr sz="1000" spc="-5" dirty="0">
                <a:latin typeface="Arial"/>
                <a:cs typeface="Arial"/>
              </a:rPr>
              <a:t>to win 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orders. This level of discount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available </a:t>
            </a:r>
            <a:r>
              <a:rPr sz="1000" dirty="0">
                <a:latin typeface="Arial"/>
                <a:cs typeface="Arial"/>
              </a:rPr>
              <a:t>for extremely </a:t>
            </a:r>
            <a:r>
              <a:rPr sz="1000" spc="-5" dirty="0">
                <a:latin typeface="Arial"/>
                <a:cs typeface="Arial"/>
              </a:rPr>
              <a:t>large orders of 50 or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units  though. As a result,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10" dirty="0">
                <a:latin typeface="Arial"/>
                <a:cs typeface="Arial"/>
              </a:rPr>
              <a:t>buyers </a:t>
            </a:r>
            <a:r>
              <a:rPr sz="1000" dirty="0">
                <a:latin typeface="Arial"/>
                <a:cs typeface="Arial"/>
              </a:rPr>
              <a:t>do not </a:t>
            </a:r>
            <a:r>
              <a:rPr sz="1000" spc="-5" dirty="0">
                <a:latin typeface="Arial"/>
                <a:cs typeface="Arial"/>
              </a:rPr>
              <a:t>realize cost reductions that substantial. At the reference  order </a:t>
            </a:r>
            <a:r>
              <a:rPr sz="1000" dirty="0">
                <a:latin typeface="Arial"/>
                <a:cs typeface="Arial"/>
              </a:rPr>
              <a:t>quantity </a:t>
            </a:r>
            <a:r>
              <a:rPr sz="1000" spc="-5" dirty="0">
                <a:latin typeface="Arial"/>
                <a:cs typeface="Arial"/>
              </a:rPr>
              <a:t>of five, </a:t>
            </a:r>
            <a:r>
              <a:rPr sz="1000" dirty="0">
                <a:latin typeface="Arial"/>
                <a:cs typeface="Arial"/>
              </a:rPr>
              <a:t>any </a:t>
            </a:r>
            <a:r>
              <a:rPr sz="1000" spc="-5" dirty="0">
                <a:latin typeface="Arial"/>
                <a:cs typeface="Arial"/>
              </a:rPr>
              <a:t>discount is </a:t>
            </a:r>
            <a:r>
              <a:rPr sz="1000" dirty="0">
                <a:latin typeface="Arial"/>
                <a:cs typeface="Arial"/>
              </a:rPr>
              <a:t>likely </a:t>
            </a:r>
            <a:r>
              <a:rPr sz="1000" spc="-5" dirty="0">
                <a:latin typeface="Arial"/>
                <a:cs typeface="Arial"/>
              </a:rPr>
              <a:t>to be in the range of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2-3%.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Competitive bidding is a stronger lever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than </a:t>
            </a:r>
            <a:r>
              <a:rPr sz="1000" dirty="0">
                <a:latin typeface="Arial"/>
                <a:cs typeface="Arial"/>
              </a:rPr>
              <a:t>for most </a:t>
            </a:r>
            <a:r>
              <a:rPr sz="1000" spc="-5" dirty="0">
                <a:latin typeface="Arial"/>
                <a:cs typeface="Arial"/>
              </a:rPr>
              <a:t>categories. Due to the  small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size, </a:t>
            </a:r>
            <a:r>
              <a:rPr sz="1000" spc="5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suppliers bid aggressively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each order, as each new </a:t>
            </a:r>
            <a:r>
              <a:rPr sz="1000" dirty="0">
                <a:latin typeface="Arial"/>
                <a:cs typeface="Arial"/>
              </a:rPr>
              <a:t>customer </a:t>
            </a:r>
            <a:r>
              <a:rPr sz="1000" spc="-5" dirty="0">
                <a:latin typeface="Arial"/>
                <a:cs typeface="Arial"/>
              </a:rPr>
              <a:t>is one that  is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likely to </a:t>
            </a:r>
            <a:r>
              <a:rPr sz="1000" dirty="0">
                <a:latin typeface="Arial"/>
                <a:cs typeface="Arial"/>
              </a:rPr>
              <a:t>stay </a:t>
            </a:r>
            <a:r>
              <a:rPr sz="1000" spc="-5" dirty="0">
                <a:latin typeface="Arial"/>
                <a:cs typeface="Arial"/>
              </a:rPr>
              <a:t>with them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future orders. Competitive bidding can reduce unit prices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as 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 10% if the order </a:t>
            </a:r>
            <a:r>
              <a:rPr sz="1000" dirty="0">
                <a:latin typeface="Arial"/>
                <a:cs typeface="Arial"/>
              </a:rPr>
              <a:t>comes </a:t>
            </a:r>
            <a:r>
              <a:rPr sz="1000" spc="-5" dirty="0">
                <a:latin typeface="Arial"/>
                <a:cs typeface="Arial"/>
              </a:rPr>
              <a:t>from a large end user that is </a:t>
            </a:r>
            <a:r>
              <a:rPr sz="1000" dirty="0">
                <a:latin typeface="Arial"/>
                <a:cs typeface="Arial"/>
              </a:rPr>
              <a:t>likely to </a:t>
            </a:r>
            <a:r>
              <a:rPr sz="1000" spc="-5" dirty="0">
                <a:latin typeface="Arial"/>
                <a:cs typeface="Arial"/>
              </a:rPr>
              <a:t>place follow-up</a:t>
            </a:r>
            <a:r>
              <a:rPr sz="1000" spc="1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orders.</a:t>
            </a:r>
            <a:endParaRPr sz="1000">
              <a:latin typeface="Arial"/>
              <a:cs typeface="Arial"/>
            </a:endParaRPr>
          </a:p>
          <a:p>
            <a:pPr marL="127000" marR="10795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As with the other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categories, </a:t>
            </a:r>
            <a:r>
              <a:rPr sz="1000" dirty="0">
                <a:latin typeface="Arial"/>
                <a:cs typeface="Arial"/>
              </a:rPr>
              <a:t>economies </a:t>
            </a:r>
            <a:r>
              <a:rPr sz="1000" spc="-5" dirty="0">
                <a:latin typeface="Arial"/>
                <a:cs typeface="Arial"/>
              </a:rPr>
              <a:t>of scope are also a potential lever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buyers to bring  down prices. Tendering multiple categories of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together can yield savings consistent with </a:t>
            </a:r>
            <a:r>
              <a:rPr sz="1000" dirty="0">
                <a:latin typeface="Arial"/>
                <a:cs typeface="Arial"/>
              </a:rPr>
              <a:t>the  </a:t>
            </a:r>
            <a:r>
              <a:rPr sz="1000" spc="-5" dirty="0">
                <a:latin typeface="Arial"/>
                <a:cs typeface="Arial"/>
              </a:rPr>
              <a:t>average </a:t>
            </a:r>
            <a:r>
              <a:rPr sz="1000" dirty="0">
                <a:latin typeface="Arial"/>
                <a:cs typeface="Arial"/>
              </a:rPr>
              <a:t>for Pumps, </a:t>
            </a:r>
            <a:r>
              <a:rPr sz="1000" spc="-5" dirty="0">
                <a:latin typeface="Arial"/>
                <a:cs typeface="Arial"/>
              </a:rPr>
              <a:t>about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5%.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507110" y="1217372"/>
            <a:ext cx="4572635" cy="2734310"/>
          </a:xfrm>
          <a:custGeom>
            <a:avLst/>
            <a:gdLst/>
            <a:ahLst/>
            <a:cxnLst/>
            <a:rect l="l" t="t" r="r" b="b"/>
            <a:pathLst>
              <a:path w="4572635" h="2734310">
                <a:moveTo>
                  <a:pt x="0" y="2734202"/>
                </a:moveTo>
                <a:lnTo>
                  <a:pt x="4572196" y="2734202"/>
                </a:lnTo>
                <a:lnTo>
                  <a:pt x="4572196" y="0"/>
                </a:lnTo>
                <a:lnTo>
                  <a:pt x="0" y="0"/>
                </a:lnTo>
                <a:lnTo>
                  <a:pt x="0" y="2734202"/>
                </a:lnTo>
                <a:close/>
              </a:path>
            </a:pathLst>
          </a:custGeom>
          <a:ln w="912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66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88235" y="903477"/>
            <a:ext cx="2783840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27: Should-Cost </a:t>
            </a:r>
            <a:r>
              <a:rPr sz="1000" b="1" dirty="0">
                <a:latin typeface="Arial"/>
                <a:cs typeface="Arial"/>
              </a:rPr>
              <a:t>for </a:t>
            </a:r>
            <a:r>
              <a:rPr sz="1000" b="1" spc="-5" dirty="0">
                <a:latin typeface="Arial"/>
                <a:cs typeface="Arial"/>
              </a:rPr>
              <a:t>Multiphase</a:t>
            </a:r>
            <a:r>
              <a:rPr sz="1000" b="1" spc="2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4" y="4586350"/>
            <a:ext cx="5732780" cy="2698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6.4	</a:t>
            </a:r>
            <a:r>
              <a:rPr sz="1200" b="1" i="1" dirty="0">
                <a:latin typeface="Arial"/>
                <a:cs typeface="Arial"/>
              </a:rPr>
              <a:t>Price </a:t>
            </a:r>
            <a:r>
              <a:rPr sz="1200" b="1" i="1" spc="-5" dirty="0">
                <a:latin typeface="Arial"/>
                <a:cs typeface="Arial"/>
              </a:rPr>
              <a:t>Negotiation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Strategies</a:t>
            </a:r>
            <a:endParaRPr sz="1200">
              <a:latin typeface="Arial"/>
              <a:cs typeface="Arial"/>
            </a:endParaRPr>
          </a:p>
          <a:p>
            <a:pPr marL="241300" marR="5080" indent="-228600">
              <a:lnSpc>
                <a:spcPct val="143800"/>
              </a:lnSpc>
              <a:spcBef>
                <a:spcPts val="705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Approach Flowserve and Leistritz with framework agreements similar to the ones Bornemann has  instituted with Canadian </a:t>
            </a:r>
            <a:r>
              <a:rPr sz="1000" dirty="0">
                <a:latin typeface="Arial"/>
                <a:cs typeface="Arial"/>
              </a:rPr>
              <a:t>Natural </a:t>
            </a:r>
            <a:r>
              <a:rPr sz="1000" spc="-5" dirty="0">
                <a:latin typeface="Arial"/>
                <a:cs typeface="Arial"/>
              </a:rPr>
              <a:t>Resources </a:t>
            </a:r>
            <a:r>
              <a:rPr sz="1000" dirty="0">
                <a:latin typeface="Arial"/>
                <a:cs typeface="Arial"/>
              </a:rPr>
              <a:t>Limited </a:t>
            </a:r>
            <a:r>
              <a:rPr sz="1000" spc="-5" dirty="0">
                <a:latin typeface="Arial"/>
                <a:cs typeface="Arial"/>
              </a:rPr>
              <a:t>(CNRL) and Lukoil. Bornmeann has delivered 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250 multiphase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under these </a:t>
            </a:r>
            <a:r>
              <a:rPr sz="1000" dirty="0">
                <a:latin typeface="Arial"/>
                <a:cs typeface="Arial"/>
              </a:rPr>
              <a:t>agreements, </a:t>
            </a:r>
            <a:r>
              <a:rPr sz="1000" spc="-5" dirty="0">
                <a:latin typeface="Arial"/>
                <a:cs typeface="Arial"/>
              </a:rPr>
              <a:t>at apparent discounts of up to  30%.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other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suppliers will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willing to trade discounts </a:t>
            </a:r>
            <a:r>
              <a:rPr sz="1000" dirty="0">
                <a:latin typeface="Arial"/>
                <a:cs typeface="Arial"/>
              </a:rPr>
              <a:t>for committed volume, </a:t>
            </a:r>
            <a:r>
              <a:rPr sz="1000" spc="-5" dirty="0">
                <a:latin typeface="Arial"/>
                <a:cs typeface="Arial"/>
              </a:rPr>
              <a:t>and eager  to </a:t>
            </a:r>
            <a:r>
              <a:rPr sz="1000" dirty="0">
                <a:latin typeface="Arial"/>
                <a:cs typeface="Arial"/>
              </a:rPr>
              <a:t>match </a:t>
            </a:r>
            <a:r>
              <a:rPr sz="1000" spc="-5" dirty="0">
                <a:latin typeface="Arial"/>
                <a:cs typeface="Arial"/>
              </a:rPr>
              <a:t>Bornemann’s stable order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book.</a:t>
            </a:r>
            <a:endParaRPr sz="1000">
              <a:latin typeface="Arial"/>
              <a:cs typeface="Arial"/>
            </a:endParaRPr>
          </a:p>
          <a:p>
            <a:pPr marL="241300" marR="10795" indent="-228600">
              <a:lnSpc>
                <a:spcPct val="143800"/>
              </a:lnSpc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Bornemann margins can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targeted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spc="-10" dirty="0">
                <a:latin typeface="Arial"/>
                <a:cs typeface="Arial"/>
              </a:rPr>
              <a:t>well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PCP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accelerating its  integration into </a:t>
            </a:r>
            <a:r>
              <a:rPr sz="1000" dirty="0">
                <a:latin typeface="Arial"/>
                <a:cs typeface="Arial"/>
              </a:rPr>
              <a:t>ITT, </a:t>
            </a:r>
            <a:r>
              <a:rPr sz="1000" spc="-5" dirty="0">
                <a:latin typeface="Arial"/>
                <a:cs typeface="Arial"/>
              </a:rPr>
              <a:t>and its pricing structure into its </a:t>
            </a:r>
            <a:r>
              <a:rPr sz="1000" dirty="0">
                <a:latin typeface="Arial"/>
                <a:cs typeface="Arial"/>
              </a:rPr>
              <a:t>new </a:t>
            </a:r>
            <a:r>
              <a:rPr sz="1000" spc="-5" dirty="0">
                <a:latin typeface="Arial"/>
                <a:cs typeface="Arial"/>
              </a:rPr>
              <a:t>parent company’s. ITT typically </a:t>
            </a:r>
            <a:r>
              <a:rPr sz="1000" dirty="0">
                <a:latin typeface="Arial"/>
                <a:cs typeface="Arial"/>
              </a:rPr>
              <a:t>makes  </a:t>
            </a:r>
            <a:r>
              <a:rPr sz="1000" spc="-5" dirty="0">
                <a:latin typeface="Arial"/>
                <a:cs typeface="Arial"/>
              </a:rPr>
              <a:t>net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5-6%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Centrifugal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operations, while Bornemann’s net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10" dirty="0">
                <a:latin typeface="Arial"/>
                <a:cs typeface="Arial"/>
              </a:rPr>
              <a:t>is 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twice as high. According to Bornemann, ITT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forcing organizational changes at </a:t>
            </a:r>
            <a:r>
              <a:rPr sz="1000" dirty="0">
                <a:latin typeface="Arial"/>
                <a:cs typeface="Arial"/>
              </a:rPr>
              <a:t>its  </a:t>
            </a:r>
            <a:r>
              <a:rPr sz="1000" spc="-5" dirty="0">
                <a:latin typeface="Arial"/>
                <a:cs typeface="Arial"/>
              </a:rPr>
              <a:t>new subsidiary, and pricing methods are one of </a:t>
            </a:r>
            <a:r>
              <a:rPr sz="1000" dirty="0">
                <a:latin typeface="Arial"/>
                <a:cs typeface="Arial"/>
              </a:rPr>
              <a:t>them. </a:t>
            </a:r>
            <a:r>
              <a:rPr sz="1000" spc="-5" dirty="0">
                <a:latin typeface="Arial"/>
                <a:cs typeface="Arial"/>
              </a:rPr>
              <a:t>Bringing Bornemann’s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levels into  line with </a:t>
            </a:r>
            <a:r>
              <a:rPr sz="1000" dirty="0">
                <a:latin typeface="Arial"/>
                <a:cs typeface="Arial"/>
              </a:rPr>
              <a:t>ITT’s </a:t>
            </a:r>
            <a:r>
              <a:rPr sz="1000" spc="-10" dirty="0">
                <a:latin typeface="Arial"/>
                <a:cs typeface="Arial"/>
              </a:rPr>
              <a:t>would </a:t>
            </a:r>
            <a:r>
              <a:rPr sz="1000" dirty="0">
                <a:latin typeface="Arial"/>
                <a:cs typeface="Arial"/>
              </a:rPr>
              <a:t>reduce pump </a:t>
            </a:r>
            <a:r>
              <a:rPr sz="1000" spc="-5" dirty="0">
                <a:latin typeface="Arial"/>
                <a:cs typeface="Arial"/>
              </a:rPr>
              <a:t>prices </a:t>
            </a:r>
            <a:r>
              <a:rPr sz="1000" spc="5" dirty="0">
                <a:latin typeface="Arial"/>
                <a:cs typeface="Arial"/>
              </a:rPr>
              <a:t>by</a:t>
            </a:r>
            <a:r>
              <a:rPr sz="1000" spc="-5" dirty="0">
                <a:latin typeface="Arial"/>
                <a:cs typeface="Arial"/>
              </a:rPr>
              <a:t> 5-7%.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27491" y="1531796"/>
            <a:ext cx="358775" cy="2191385"/>
          </a:xfrm>
          <a:custGeom>
            <a:avLst/>
            <a:gdLst/>
            <a:ahLst/>
            <a:cxnLst/>
            <a:rect l="l" t="t" r="r" b="b"/>
            <a:pathLst>
              <a:path w="358775" h="2191385">
                <a:moveTo>
                  <a:pt x="0" y="2191170"/>
                </a:moveTo>
                <a:lnTo>
                  <a:pt x="358659" y="2191170"/>
                </a:lnTo>
                <a:lnTo>
                  <a:pt x="358659" y="0"/>
                </a:lnTo>
                <a:lnTo>
                  <a:pt x="0" y="0"/>
                </a:lnTo>
                <a:lnTo>
                  <a:pt x="0" y="219117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27491" y="1531796"/>
            <a:ext cx="358775" cy="2191385"/>
          </a:xfrm>
          <a:custGeom>
            <a:avLst/>
            <a:gdLst/>
            <a:ahLst/>
            <a:cxnLst/>
            <a:rect l="l" t="t" r="r" b="b"/>
            <a:pathLst>
              <a:path w="358775" h="2191385">
                <a:moveTo>
                  <a:pt x="0" y="2191170"/>
                </a:moveTo>
                <a:lnTo>
                  <a:pt x="358659" y="2191170"/>
                </a:lnTo>
                <a:lnTo>
                  <a:pt x="358659" y="0"/>
                </a:lnTo>
                <a:lnTo>
                  <a:pt x="0" y="0"/>
                </a:lnTo>
                <a:lnTo>
                  <a:pt x="0" y="2191170"/>
                </a:lnTo>
                <a:close/>
              </a:path>
            </a:pathLst>
          </a:custGeom>
          <a:ln w="857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96593" y="1778106"/>
            <a:ext cx="357505" cy="0"/>
          </a:xfrm>
          <a:custGeom>
            <a:avLst/>
            <a:gdLst/>
            <a:ahLst/>
            <a:cxnLst/>
            <a:rect l="l" t="t" r="r" b="b"/>
            <a:pathLst>
              <a:path w="357504">
                <a:moveTo>
                  <a:pt x="0" y="0"/>
                </a:moveTo>
                <a:lnTo>
                  <a:pt x="357230" y="0"/>
                </a:lnTo>
              </a:path>
            </a:pathLst>
          </a:custGeom>
          <a:ln w="54102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096593" y="1751055"/>
            <a:ext cx="357505" cy="54610"/>
          </a:xfrm>
          <a:custGeom>
            <a:avLst/>
            <a:gdLst/>
            <a:ahLst/>
            <a:cxnLst/>
            <a:rect l="l" t="t" r="r" b="b"/>
            <a:pathLst>
              <a:path w="357504" h="54610">
                <a:moveTo>
                  <a:pt x="0" y="54102"/>
                </a:moveTo>
                <a:lnTo>
                  <a:pt x="357230" y="54102"/>
                </a:lnTo>
                <a:lnTo>
                  <a:pt x="357230" y="0"/>
                </a:lnTo>
                <a:lnTo>
                  <a:pt x="0" y="0"/>
                </a:lnTo>
                <a:lnTo>
                  <a:pt x="0" y="54102"/>
                </a:lnTo>
                <a:close/>
              </a:path>
            </a:pathLst>
          </a:custGeom>
          <a:ln w="8543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64267" y="1914788"/>
            <a:ext cx="358775" cy="1808480"/>
          </a:xfrm>
          <a:custGeom>
            <a:avLst/>
            <a:gdLst/>
            <a:ahLst/>
            <a:cxnLst/>
            <a:rect l="l" t="t" r="r" b="b"/>
            <a:pathLst>
              <a:path w="358775" h="1808479">
                <a:moveTo>
                  <a:pt x="0" y="1808178"/>
                </a:moveTo>
                <a:lnTo>
                  <a:pt x="358659" y="1808178"/>
                </a:lnTo>
                <a:lnTo>
                  <a:pt x="358659" y="0"/>
                </a:lnTo>
                <a:lnTo>
                  <a:pt x="0" y="0"/>
                </a:lnTo>
                <a:lnTo>
                  <a:pt x="0" y="1808178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264267" y="1914788"/>
            <a:ext cx="358775" cy="1808480"/>
          </a:xfrm>
          <a:custGeom>
            <a:avLst/>
            <a:gdLst/>
            <a:ahLst/>
            <a:cxnLst/>
            <a:rect l="l" t="t" r="r" b="b"/>
            <a:pathLst>
              <a:path w="358775" h="1808479">
                <a:moveTo>
                  <a:pt x="0" y="1808178"/>
                </a:moveTo>
                <a:lnTo>
                  <a:pt x="358659" y="1808178"/>
                </a:lnTo>
                <a:lnTo>
                  <a:pt x="358659" y="0"/>
                </a:lnTo>
                <a:lnTo>
                  <a:pt x="0" y="0"/>
                </a:lnTo>
                <a:lnTo>
                  <a:pt x="0" y="1808178"/>
                </a:lnTo>
                <a:close/>
              </a:path>
            </a:pathLst>
          </a:custGeom>
          <a:ln w="857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26062" y="1325350"/>
            <a:ext cx="0" cy="2397760"/>
          </a:xfrm>
          <a:custGeom>
            <a:avLst/>
            <a:gdLst/>
            <a:ahLst/>
            <a:cxnLst/>
            <a:rect l="l" t="t" r="r" b="b"/>
            <a:pathLst>
              <a:path h="2397760">
                <a:moveTo>
                  <a:pt x="0" y="2397616"/>
                </a:moveTo>
                <a:lnTo>
                  <a:pt x="0" y="0"/>
                </a:lnTo>
              </a:path>
            </a:pathLst>
          </a:custGeom>
          <a:ln w="8573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90339" y="3722966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90339" y="3483774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90339" y="3244582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90339" y="3003966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90339" y="2764774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890339" y="2524158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890339" y="2284966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890339" y="2044350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890339" y="1805158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890339" y="1564542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890339" y="1325350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926062" y="3722966"/>
            <a:ext cx="4698365" cy="0"/>
          </a:xfrm>
          <a:custGeom>
            <a:avLst/>
            <a:gdLst/>
            <a:ahLst/>
            <a:cxnLst/>
            <a:rect l="l" t="t" r="r" b="b"/>
            <a:pathLst>
              <a:path w="4698365">
                <a:moveTo>
                  <a:pt x="0" y="0"/>
                </a:moveTo>
                <a:lnTo>
                  <a:pt x="4698292" y="0"/>
                </a:lnTo>
              </a:path>
            </a:pathLst>
          </a:custGeom>
          <a:ln w="8542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041233" y="2557099"/>
            <a:ext cx="14478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91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650525" y="1531796"/>
            <a:ext cx="357505" cy="219710"/>
          </a:xfrm>
          <a:prstGeom prst="rect">
            <a:avLst/>
          </a:prstGeom>
          <a:solidFill>
            <a:srgbClr val="8EB4E2"/>
          </a:solidFill>
          <a:ln w="8551">
            <a:solidFill>
              <a:srgbClr val="7E7E7E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270"/>
              </a:spcBef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9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520143" y="1680061"/>
            <a:ext cx="7874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242939" y="1707350"/>
            <a:ext cx="7874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819627" y="1805158"/>
            <a:ext cx="357505" cy="109855"/>
          </a:xfrm>
          <a:prstGeom prst="rect">
            <a:avLst/>
          </a:prstGeom>
          <a:solidFill>
            <a:srgbClr val="8EB4E2"/>
          </a:solidFill>
          <a:ln w="8545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ts val="795"/>
              </a:lnSpc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689007" y="1844387"/>
            <a:ext cx="7874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379176" y="2748951"/>
            <a:ext cx="14478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75</a:t>
            </a:r>
            <a:endParaRPr sz="9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85219" y="3788878"/>
            <a:ext cx="3292475" cy="2432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30" marR="5080" indent="-11430">
              <a:lnSpc>
                <a:spcPts val="960"/>
              </a:lnSpc>
              <a:tabLst>
                <a:tab pos="561975" algn="l"/>
                <a:tab pos="666115" algn="l"/>
                <a:tab pos="1282065" algn="l"/>
                <a:tab pos="1430655" algn="l"/>
                <a:tab pos="2025650" algn="l"/>
                <a:tab pos="2097405" algn="l"/>
                <a:tab pos="2748915" algn="l"/>
                <a:tab pos="2817495" algn="l"/>
              </a:tabLst>
            </a:pPr>
            <a:r>
              <a:rPr sz="800" spc="-10" dirty="0">
                <a:solidFill>
                  <a:srgbClr val="404040"/>
                </a:solidFill>
                <a:latin typeface="Arial"/>
                <a:cs typeface="Arial"/>
              </a:rPr>
              <a:t>Base	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Competitive		Value	Economies	Economies  Cost		Bidding	Engineering		of</a:t>
            </a:r>
            <a:r>
              <a:rPr sz="80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Scale		of</a:t>
            </a:r>
            <a:r>
              <a:rPr sz="800" spc="-9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Scope</a:t>
            </a:r>
            <a:endParaRPr sz="8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454306" y="3788878"/>
            <a:ext cx="519430" cy="365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indent="1270" algn="ctr">
              <a:lnSpc>
                <a:spcPts val="96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Supply  </a:t>
            </a:r>
            <a:r>
              <a:rPr sz="800" spc="-10" dirty="0">
                <a:solidFill>
                  <a:srgbClr val="404040"/>
                </a:solidFill>
                <a:latin typeface="Arial"/>
                <a:cs typeface="Arial"/>
              </a:rPr>
              <a:t>Chain 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In</a:t>
            </a:r>
            <a:r>
              <a:rPr sz="800" spc="-1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egr</a:t>
            </a:r>
            <a:r>
              <a:rPr sz="800" spc="-15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800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on</a:t>
            </a:r>
            <a:endParaRPr sz="8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278556" y="3653657"/>
            <a:ext cx="346710" cy="377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ctr">
              <a:lnSpc>
                <a:spcPts val="1030"/>
              </a:lnSpc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 marR="5080" algn="ctr">
              <a:lnSpc>
                <a:spcPts val="960"/>
              </a:lnSpc>
              <a:spcBef>
                <a:spcPts val="30"/>
              </a:spcBef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Sh</a:t>
            </a:r>
            <a:r>
              <a:rPr sz="800" spc="-15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uld  Cost</a:t>
            </a:r>
            <a:endParaRPr sz="8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373355" y="1248661"/>
            <a:ext cx="431165" cy="2538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5740" algn="ctr"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  <a:p>
            <a:pPr marL="272415" algn="ctr">
              <a:lnSpc>
                <a:spcPct val="100000"/>
              </a:lnSpc>
              <a:spcBef>
                <a:spcPts val="805"/>
              </a:spcBef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9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 marL="272415" algn="ctr">
              <a:lnSpc>
                <a:spcPct val="100000"/>
              </a:lnSpc>
              <a:spcBef>
                <a:spcPts val="805"/>
              </a:spcBef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8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 marL="272415" algn="ctr">
              <a:lnSpc>
                <a:spcPct val="100000"/>
              </a:lnSpc>
              <a:spcBef>
                <a:spcPts val="805"/>
              </a:spcBef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7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 marL="272415" algn="ctr">
              <a:lnSpc>
                <a:spcPct val="100000"/>
              </a:lnSpc>
              <a:spcBef>
                <a:spcPts val="805"/>
              </a:spcBef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6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tabLst>
                <a:tab pos="285115" algn="l"/>
              </a:tabLst>
            </a:pPr>
            <a:r>
              <a:rPr sz="900" b="1" spc="10" dirty="0">
                <a:latin typeface="Arial"/>
                <a:cs typeface="Arial"/>
              </a:rPr>
              <a:t>$</a:t>
            </a:r>
            <a:r>
              <a:rPr sz="900" b="1" spc="15" dirty="0">
                <a:latin typeface="Arial"/>
                <a:cs typeface="Arial"/>
              </a:rPr>
              <a:t>k</a:t>
            </a:r>
            <a:r>
              <a:rPr sz="900" b="1" dirty="0">
                <a:latin typeface="Arial"/>
                <a:cs typeface="Arial"/>
              </a:rPr>
              <a:t>	</a:t>
            </a:r>
            <a:r>
              <a:rPr sz="1350" spc="37" baseline="3086" dirty="0">
                <a:solidFill>
                  <a:srgbClr val="404040"/>
                </a:solidFill>
                <a:latin typeface="Arial"/>
                <a:cs typeface="Arial"/>
              </a:rPr>
              <a:t>5</a:t>
            </a:r>
            <a:r>
              <a:rPr sz="1350" spc="30" baseline="3086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1350" baseline="3086">
              <a:latin typeface="Arial"/>
              <a:cs typeface="Arial"/>
            </a:endParaRPr>
          </a:p>
          <a:p>
            <a:pPr marL="272415" algn="ctr">
              <a:lnSpc>
                <a:spcPct val="100000"/>
              </a:lnSpc>
              <a:spcBef>
                <a:spcPts val="760"/>
              </a:spcBef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4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 marL="272415" algn="ctr">
              <a:lnSpc>
                <a:spcPct val="100000"/>
              </a:lnSpc>
              <a:spcBef>
                <a:spcPts val="805"/>
              </a:spcBef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 marL="272415" algn="ctr">
              <a:lnSpc>
                <a:spcPct val="100000"/>
              </a:lnSpc>
              <a:spcBef>
                <a:spcPts val="805"/>
              </a:spcBef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 marL="272415" algn="ctr">
              <a:lnSpc>
                <a:spcPct val="100000"/>
              </a:lnSpc>
              <a:spcBef>
                <a:spcPts val="810"/>
              </a:spcBef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 marR="71755" algn="r">
              <a:lnSpc>
                <a:spcPct val="100000"/>
              </a:lnSpc>
              <a:spcBef>
                <a:spcPts val="810"/>
              </a:spcBef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-</a:t>
            </a:r>
            <a:endParaRPr sz="9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032986" y="1217144"/>
            <a:ext cx="5723255" cy="3125470"/>
          </a:xfrm>
          <a:custGeom>
            <a:avLst/>
            <a:gdLst/>
            <a:ahLst/>
            <a:cxnLst/>
            <a:rect l="l" t="t" r="r" b="b"/>
            <a:pathLst>
              <a:path w="5723255" h="3125470">
                <a:moveTo>
                  <a:pt x="0" y="3125159"/>
                </a:moveTo>
                <a:lnTo>
                  <a:pt x="5722829" y="3125159"/>
                </a:lnTo>
                <a:lnTo>
                  <a:pt x="5722829" y="0"/>
                </a:lnTo>
                <a:lnTo>
                  <a:pt x="0" y="0"/>
                </a:lnTo>
                <a:lnTo>
                  <a:pt x="0" y="3125159"/>
                </a:lnTo>
                <a:close/>
              </a:path>
            </a:pathLst>
          </a:custGeom>
          <a:ln w="8549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67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68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99921"/>
            <a:ext cx="3903345" cy="1197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86385" algn="l"/>
              </a:tabLst>
            </a:pPr>
            <a:r>
              <a:rPr sz="1400" b="1" dirty="0">
                <a:latin typeface="Arial"/>
                <a:cs typeface="Arial"/>
              </a:rPr>
              <a:t>7	</a:t>
            </a:r>
            <a:r>
              <a:rPr sz="1400" b="1" spc="-5" dirty="0">
                <a:latin typeface="Arial"/>
                <a:cs typeface="Arial"/>
              </a:rPr>
              <a:t>Electric Submersible Pumps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(ESPs)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7.1	Market</a:t>
            </a:r>
            <a:r>
              <a:rPr sz="1200" b="1" i="1" spc="-6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Overview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Times New Roman"/>
              <a:cs typeface="Times New Roman"/>
            </a:endParaRPr>
          </a:p>
          <a:p>
            <a:pPr marL="1851660" algn="ctr">
              <a:lnSpc>
                <a:spcPct val="100000"/>
              </a:lnSpc>
              <a:spcBef>
                <a:spcPts val="5"/>
              </a:spcBef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10" dirty="0">
                <a:latin typeface="Arial"/>
                <a:cs typeface="Arial"/>
              </a:rPr>
              <a:t>17: </a:t>
            </a:r>
            <a:r>
              <a:rPr sz="1000" b="1" spc="-5" dirty="0">
                <a:latin typeface="Arial"/>
                <a:cs typeface="Arial"/>
              </a:rPr>
              <a:t>Key Indicators </a:t>
            </a:r>
            <a:r>
              <a:rPr sz="1000" b="1" dirty="0">
                <a:latin typeface="Arial"/>
                <a:cs typeface="Arial"/>
              </a:rPr>
              <a:t>for</a:t>
            </a:r>
            <a:r>
              <a:rPr sz="1000" b="1" spc="-1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ESPs</a:t>
            </a:r>
            <a:endParaRPr sz="1000">
              <a:latin typeface="Arial"/>
              <a:cs typeface="Arial"/>
            </a:endParaRPr>
          </a:p>
          <a:p>
            <a:pPr marL="1850389" algn="ctr">
              <a:lnSpc>
                <a:spcPct val="100000"/>
              </a:lnSpc>
              <a:spcBef>
                <a:spcPts val="565"/>
              </a:spcBef>
            </a:pPr>
            <a:r>
              <a:rPr sz="1000" dirty="0">
                <a:latin typeface="Arial"/>
                <a:cs typeface="Arial"/>
              </a:rPr>
              <a:t>(Total </a:t>
            </a:r>
            <a:r>
              <a:rPr sz="1000" spc="-5" dirty="0">
                <a:latin typeface="Arial"/>
                <a:cs typeface="Arial"/>
              </a:rPr>
              <a:t>Change over </a:t>
            </a:r>
            <a:r>
              <a:rPr sz="1000" dirty="0">
                <a:latin typeface="Arial"/>
                <a:cs typeface="Arial"/>
              </a:rPr>
              <a:t>Each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Period)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66925" y="2234437"/>
          <a:ext cx="4434840" cy="1346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0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5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5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82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60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8223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Key</a:t>
                      </a:r>
                      <a:r>
                        <a:rPr sz="10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Indicators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8511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Q1 2013 –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Q1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0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Q1 2013 –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Q1</a:t>
                      </a:r>
                      <a:r>
                        <a:rPr sz="10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Demand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Growth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635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8.2%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39.5%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1035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Demand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1,034-1,119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651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1,047-1,442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Capacity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Utilization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635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1.7%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0.5%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1035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Prices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635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6.5%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21.1%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02004" y="3935094"/>
            <a:ext cx="5758180" cy="515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7.1.1	</a:t>
            </a:r>
            <a:r>
              <a:rPr sz="1000" b="1" spc="-5" dirty="0">
                <a:latin typeface="Arial"/>
                <a:cs typeface="Arial"/>
              </a:rPr>
              <a:t>Demand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4000"/>
              </a:lnSpc>
              <a:spcBef>
                <a:spcPts val="610"/>
              </a:spcBef>
            </a:pPr>
            <a:r>
              <a:rPr sz="1000" dirty="0">
                <a:latin typeface="Arial"/>
                <a:cs typeface="Arial"/>
              </a:rPr>
              <a:t>The market for </a:t>
            </a:r>
            <a:r>
              <a:rPr sz="1000" spc="-10" dirty="0">
                <a:latin typeface="Arial"/>
                <a:cs typeface="Arial"/>
              </a:rPr>
              <a:t>ESPs is </a:t>
            </a:r>
            <a:r>
              <a:rPr sz="1000" spc="-5" dirty="0">
                <a:latin typeface="Arial"/>
                <a:cs typeface="Arial"/>
              </a:rPr>
              <a:t>strong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boom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drilling and their versatility </a:t>
            </a:r>
            <a:r>
              <a:rPr sz="1000" dirty="0">
                <a:latin typeface="Arial"/>
                <a:cs typeface="Arial"/>
              </a:rPr>
              <a:t>in many </a:t>
            </a:r>
            <a:r>
              <a:rPr sz="1000" spc="-5" dirty="0">
                <a:latin typeface="Arial"/>
                <a:cs typeface="Arial"/>
              </a:rPr>
              <a:t>different types of  wells.</a:t>
            </a:r>
            <a:endParaRPr sz="1000">
              <a:latin typeface="Arial"/>
              <a:cs typeface="Arial"/>
            </a:endParaRPr>
          </a:p>
          <a:p>
            <a:pPr marL="127000" marR="45085">
              <a:lnSpc>
                <a:spcPct val="1438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ESPs are used in about 15-20% of </a:t>
            </a:r>
            <a:r>
              <a:rPr sz="1000" spc="-10" dirty="0">
                <a:latin typeface="Arial"/>
                <a:cs typeface="Arial"/>
              </a:rPr>
              <a:t>wells </a:t>
            </a:r>
            <a:r>
              <a:rPr sz="1000" spc="-5" dirty="0">
                <a:latin typeface="Arial"/>
                <a:cs typeface="Arial"/>
              </a:rPr>
              <a:t>worldwide. ESPs are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cost-effective at creating  artificial </a:t>
            </a:r>
            <a:r>
              <a:rPr sz="1000" dirty="0">
                <a:latin typeface="Arial"/>
                <a:cs typeface="Arial"/>
              </a:rPr>
              <a:t>lift for most </a:t>
            </a:r>
            <a:r>
              <a:rPr sz="1000" spc="-5" dirty="0">
                <a:latin typeface="Arial"/>
                <a:cs typeface="Arial"/>
              </a:rPr>
              <a:t>deep wells than hydraulic lift sucker rod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which are powered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an  </a:t>
            </a:r>
            <a:r>
              <a:rPr sz="1000" dirty="0">
                <a:latin typeface="Arial"/>
                <a:cs typeface="Arial"/>
              </a:rPr>
              <a:t>energy </a:t>
            </a:r>
            <a:r>
              <a:rPr sz="1000" spc="-5" dirty="0">
                <a:latin typeface="Arial"/>
                <a:cs typeface="Arial"/>
              </a:rPr>
              <a:t>source at the surface. Given their </a:t>
            </a:r>
            <a:r>
              <a:rPr sz="1000" dirty="0">
                <a:latin typeface="Arial"/>
                <a:cs typeface="Arial"/>
              </a:rPr>
              <a:t>widespread </a:t>
            </a:r>
            <a:r>
              <a:rPr sz="1000" spc="-5" dirty="0">
                <a:latin typeface="Arial"/>
                <a:cs typeface="Arial"/>
              </a:rPr>
              <a:t>advantages over other </a:t>
            </a:r>
            <a:r>
              <a:rPr sz="1000" dirty="0">
                <a:latin typeface="Arial"/>
                <a:cs typeface="Arial"/>
              </a:rPr>
              <a:t>modes </a:t>
            </a:r>
            <a:r>
              <a:rPr sz="1000" spc="-5" dirty="0">
                <a:latin typeface="Arial"/>
                <a:cs typeface="Arial"/>
              </a:rPr>
              <a:t>of artificial lift,  as the number of </a:t>
            </a:r>
            <a:r>
              <a:rPr sz="1000" spc="-10" dirty="0">
                <a:latin typeface="Arial"/>
                <a:cs typeface="Arial"/>
              </a:rPr>
              <a:t>wells </a:t>
            </a:r>
            <a:r>
              <a:rPr sz="1000" dirty="0">
                <a:latin typeface="Arial"/>
                <a:cs typeface="Arial"/>
              </a:rPr>
              <a:t>drilled </a:t>
            </a:r>
            <a:r>
              <a:rPr sz="1000" spc="-5" dirty="0">
                <a:latin typeface="Arial"/>
                <a:cs typeface="Arial"/>
              </a:rPr>
              <a:t>increases rapidly, the </a:t>
            </a:r>
            <a:r>
              <a:rPr sz="1000" dirty="0">
                <a:latin typeface="Arial"/>
                <a:cs typeface="Arial"/>
              </a:rPr>
              <a:t>demand for </a:t>
            </a:r>
            <a:r>
              <a:rPr sz="1000" spc="-10" dirty="0">
                <a:latin typeface="Arial"/>
                <a:cs typeface="Arial"/>
              </a:rPr>
              <a:t>ESPs </a:t>
            </a:r>
            <a:r>
              <a:rPr sz="1000" spc="-5" dirty="0">
                <a:latin typeface="Arial"/>
                <a:cs typeface="Arial"/>
              </a:rPr>
              <a:t>rises also. Gas lift involves  less infrastructure cost, but requires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engineering and preparation than </a:t>
            </a:r>
            <a:r>
              <a:rPr sz="1000" dirty="0">
                <a:latin typeface="Arial"/>
                <a:cs typeface="Arial"/>
              </a:rPr>
              <a:t>sinking </a:t>
            </a:r>
            <a:r>
              <a:rPr sz="1000" spc="-5" dirty="0">
                <a:latin typeface="Arial"/>
                <a:cs typeface="Arial"/>
              </a:rPr>
              <a:t>an ESP down a  hole. </a:t>
            </a:r>
            <a:r>
              <a:rPr sz="1000" dirty="0">
                <a:latin typeface="Arial"/>
                <a:cs typeface="Arial"/>
              </a:rPr>
              <a:t>Capillary </a:t>
            </a:r>
            <a:r>
              <a:rPr sz="1000" spc="-5" dirty="0">
                <a:latin typeface="Arial"/>
                <a:cs typeface="Arial"/>
              </a:rPr>
              <a:t>lift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alternative, but requires monitoring and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control.</a:t>
            </a:r>
            <a:endParaRPr sz="1000">
              <a:latin typeface="Arial"/>
              <a:cs typeface="Arial"/>
            </a:endParaRPr>
          </a:p>
          <a:p>
            <a:pPr marL="127000" marR="18415">
              <a:lnSpc>
                <a:spcPct val="1435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Although overall rig count has not changed significantly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balance (despite </a:t>
            </a:r>
            <a:r>
              <a:rPr sz="1000" dirty="0">
                <a:latin typeface="Arial"/>
                <a:cs typeface="Arial"/>
              </a:rPr>
              <a:t>monthly </a:t>
            </a:r>
            <a:r>
              <a:rPr sz="1000" spc="-5" dirty="0">
                <a:latin typeface="Arial"/>
                <a:cs typeface="Arial"/>
              </a:rPr>
              <a:t>swings of up </a:t>
            </a:r>
            <a:r>
              <a:rPr sz="1000" dirty="0">
                <a:latin typeface="Arial"/>
                <a:cs typeface="Arial"/>
              </a:rPr>
              <a:t>to  </a:t>
            </a:r>
            <a:r>
              <a:rPr sz="1000" spc="-5" dirty="0">
                <a:latin typeface="Arial"/>
                <a:cs typeface="Arial"/>
              </a:rPr>
              <a:t>10% </a:t>
            </a:r>
            <a:r>
              <a:rPr sz="1000" dirty="0">
                <a:latin typeface="Arial"/>
                <a:cs typeface="Arial"/>
              </a:rPr>
              <a:t>up </a:t>
            </a:r>
            <a:r>
              <a:rPr sz="1000" spc="-5" dirty="0">
                <a:latin typeface="Arial"/>
                <a:cs typeface="Arial"/>
              </a:rPr>
              <a:t>and down, the total rig count is down </a:t>
            </a:r>
            <a:r>
              <a:rPr sz="1000" spc="-10" dirty="0">
                <a:latin typeface="Arial"/>
                <a:cs typeface="Arial"/>
              </a:rPr>
              <a:t>8% </a:t>
            </a:r>
            <a:r>
              <a:rPr sz="1000" spc="-5" dirty="0">
                <a:latin typeface="Arial"/>
                <a:cs typeface="Arial"/>
              </a:rPr>
              <a:t>on a </a:t>
            </a:r>
            <a:r>
              <a:rPr sz="1000" dirty="0">
                <a:latin typeface="Arial"/>
                <a:cs typeface="Arial"/>
              </a:rPr>
              <a:t>12-month </a:t>
            </a:r>
            <a:r>
              <a:rPr sz="1000" spc="-5" dirty="0">
                <a:latin typeface="Arial"/>
                <a:cs typeface="Arial"/>
              </a:rPr>
              <a:t>basis), increase drilling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5" dirty="0">
                <a:latin typeface="Arial"/>
                <a:cs typeface="Arial"/>
              </a:rPr>
              <a:t>heavy  </a:t>
            </a:r>
            <a:r>
              <a:rPr sz="1000" spc="-5" dirty="0">
                <a:latin typeface="Arial"/>
                <a:cs typeface="Arial"/>
              </a:rPr>
              <a:t>oil and in deeper </a:t>
            </a:r>
            <a:r>
              <a:rPr sz="1000" spc="-10" dirty="0">
                <a:latin typeface="Arial"/>
                <a:cs typeface="Arial"/>
              </a:rPr>
              <a:t>wells is </a:t>
            </a:r>
            <a:r>
              <a:rPr sz="1000" spc="-5" dirty="0">
                <a:latin typeface="Arial"/>
                <a:cs typeface="Arial"/>
              </a:rPr>
              <a:t>driving growth in </a:t>
            </a:r>
            <a:r>
              <a:rPr sz="1000" dirty="0">
                <a:latin typeface="Arial"/>
                <a:cs typeface="Arial"/>
              </a:rPr>
              <a:t>demand for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ESPs.</a:t>
            </a:r>
            <a:endParaRPr sz="1000">
              <a:latin typeface="Arial"/>
              <a:cs typeface="Arial"/>
            </a:endParaRPr>
          </a:p>
          <a:p>
            <a:pPr marL="127000" marR="41275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An increasing </a:t>
            </a:r>
            <a:r>
              <a:rPr sz="1000" dirty="0">
                <a:latin typeface="Arial"/>
                <a:cs typeface="Arial"/>
              </a:rPr>
              <a:t>number </a:t>
            </a:r>
            <a:r>
              <a:rPr sz="1000" spc="-5" dirty="0">
                <a:latin typeface="Arial"/>
                <a:cs typeface="Arial"/>
              </a:rPr>
              <a:t>of heavy oil environments such as Venezuela and Canada is driving </a:t>
            </a:r>
            <a:r>
              <a:rPr sz="1000" dirty="0">
                <a:latin typeface="Arial"/>
                <a:cs typeface="Arial"/>
              </a:rPr>
              <a:t>demand  for </a:t>
            </a:r>
            <a:r>
              <a:rPr sz="1000" spc="-5" dirty="0">
                <a:latin typeface="Arial"/>
                <a:cs typeface="Arial"/>
              </a:rPr>
              <a:t>ESPs. Venezuelan extra </a:t>
            </a:r>
            <a:r>
              <a:rPr sz="1000" dirty="0">
                <a:latin typeface="Arial"/>
                <a:cs typeface="Arial"/>
              </a:rPr>
              <a:t>heavy </a:t>
            </a:r>
            <a:r>
              <a:rPr sz="1000" spc="-5" dirty="0">
                <a:latin typeface="Arial"/>
                <a:cs typeface="Arial"/>
              </a:rPr>
              <a:t>oil production will grow at a 6.6% compound annual rate through  2035, compared to 1.2% annual growth rate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conventional oil during the </a:t>
            </a:r>
            <a:r>
              <a:rPr sz="1000" dirty="0">
                <a:latin typeface="Arial"/>
                <a:cs typeface="Arial"/>
              </a:rPr>
              <a:t>same </a:t>
            </a:r>
            <a:r>
              <a:rPr sz="1000" spc="-5" dirty="0">
                <a:latin typeface="Arial"/>
                <a:cs typeface="Arial"/>
              </a:rPr>
              <a:t>period, according  to the IEA. </a:t>
            </a:r>
            <a:r>
              <a:rPr sz="1000" dirty="0">
                <a:latin typeface="Arial"/>
                <a:cs typeface="Arial"/>
              </a:rPr>
              <a:t>Heavy </a:t>
            </a:r>
            <a:r>
              <a:rPr sz="1000" spc="-5" dirty="0">
                <a:latin typeface="Arial"/>
                <a:cs typeface="Arial"/>
              </a:rPr>
              <a:t>crude will </a:t>
            </a:r>
            <a:r>
              <a:rPr sz="1000" dirty="0">
                <a:latin typeface="Arial"/>
                <a:cs typeface="Arial"/>
              </a:rPr>
              <a:t>grow </a:t>
            </a:r>
            <a:r>
              <a:rPr sz="1000" spc="-5" dirty="0">
                <a:latin typeface="Arial"/>
                <a:cs typeface="Arial"/>
              </a:rPr>
              <a:t>from representing 1.4% of </a:t>
            </a:r>
            <a:r>
              <a:rPr sz="1000" spc="-10" dirty="0">
                <a:latin typeface="Arial"/>
                <a:cs typeface="Arial"/>
              </a:rPr>
              <a:t>OPEC </a:t>
            </a:r>
            <a:r>
              <a:rPr sz="1000" spc="-5" dirty="0">
                <a:latin typeface="Arial"/>
                <a:cs typeface="Arial"/>
              </a:rPr>
              <a:t>production to 12.9% of OPEC  production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2035, according to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IEA.</a:t>
            </a:r>
            <a:endParaRPr sz="1000">
              <a:latin typeface="Arial"/>
              <a:cs typeface="Arial"/>
            </a:endParaRPr>
          </a:p>
          <a:p>
            <a:pPr marL="127000" marR="32384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ESPs are a preferred tool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pumping </a:t>
            </a:r>
            <a:r>
              <a:rPr sz="1000" dirty="0">
                <a:latin typeface="Arial"/>
                <a:cs typeface="Arial"/>
              </a:rPr>
              <a:t>heavy </a:t>
            </a:r>
            <a:r>
              <a:rPr sz="1000" spc="-5" dirty="0">
                <a:latin typeface="Arial"/>
                <a:cs typeface="Arial"/>
              </a:rPr>
              <a:t>crude, not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because of the near-universal ability to  drop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ESP down a wide variety of </a:t>
            </a:r>
            <a:r>
              <a:rPr sz="1000" dirty="0">
                <a:latin typeface="Arial"/>
                <a:cs typeface="Arial"/>
              </a:rPr>
              <a:t>wells, </a:t>
            </a:r>
            <a:r>
              <a:rPr sz="1000" spc="-5" dirty="0">
                <a:latin typeface="Arial"/>
                <a:cs typeface="Arial"/>
              </a:rPr>
              <a:t>but also </a:t>
            </a:r>
            <a:r>
              <a:rPr sz="1000" dirty="0">
                <a:latin typeface="Arial"/>
                <a:cs typeface="Arial"/>
              </a:rPr>
              <a:t>due </a:t>
            </a:r>
            <a:r>
              <a:rPr sz="1000" spc="-5" dirty="0">
                <a:latin typeface="Arial"/>
                <a:cs typeface="Arial"/>
              </a:rPr>
              <a:t>to their </a:t>
            </a:r>
            <a:r>
              <a:rPr sz="1000" dirty="0">
                <a:latin typeface="Arial"/>
                <a:cs typeface="Arial"/>
              </a:rPr>
              <a:t>ability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pump heavy </a:t>
            </a:r>
            <a:r>
              <a:rPr sz="1000" spc="-5" dirty="0">
                <a:latin typeface="Arial"/>
                <a:cs typeface="Arial"/>
              </a:rPr>
              <a:t>oil up from  deep </a:t>
            </a:r>
            <a:r>
              <a:rPr sz="1000" spc="-10" dirty="0">
                <a:latin typeface="Arial"/>
                <a:cs typeface="Arial"/>
              </a:rPr>
              <a:t>wells </a:t>
            </a:r>
            <a:r>
              <a:rPr sz="1000" spc="-5" dirty="0">
                <a:latin typeface="Arial"/>
                <a:cs typeface="Arial"/>
              </a:rPr>
              <a:t>(with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right </a:t>
            </a:r>
            <a:r>
              <a:rPr sz="1000" dirty="0">
                <a:latin typeface="Arial"/>
                <a:cs typeface="Arial"/>
              </a:rPr>
              <a:t>motors </a:t>
            </a:r>
            <a:r>
              <a:rPr sz="1000" spc="-5" dirty="0">
                <a:latin typeface="Arial"/>
                <a:cs typeface="Arial"/>
              </a:rPr>
              <a:t>and design parameters). </a:t>
            </a:r>
            <a:r>
              <a:rPr sz="1000" spc="-10" dirty="0">
                <a:latin typeface="Arial"/>
                <a:cs typeface="Arial"/>
              </a:rPr>
              <a:t>ESPs </a:t>
            </a:r>
            <a:r>
              <a:rPr sz="1000" dirty="0">
                <a:latin typeface="Arial"/>
                <a:cs typeface="Arial"/>
              </a:rPr>
              <a:t>can </a:t>
            </a:r>
            <a:r>
              <a:rPr sz="1000" spc="-5" dirty="0">
                <a:latin typeface="Arial"/>
                <a:cs typeface="Arial"/>
              </a:rPr>
              <a:t>require less capital cost to set  up than rod </a:t>
            </a:r>
            <a:r>
              <a:rPr sz="1000" dirty="0">
                <a:latin typeface="Arial"/>
                <a:cs typeface="Arial"/>
              </a:rPr>
              <a:t>lift pumps </a:t>
            </a:r>
            <a:r>
              <a:rPr sz="1000" spc="-5" dirty="0">
                <a:latin typeface="Arial"/>
                <a:cs typeface="Arial"/>
              </a:rPr>
              <a:t>(“rod suckers”), </a:t>
            </a:r>
            <a:r>
              <a:rPr sz="1000" spc="-10" dirty="0">
                <a:latin typeface="Arial"/>
                <a:cs typeface="Arial"/>
              </a:rPr>
              <a:t>which </a:t>
            </a:r>
            <a:r>
              <a:rPr sz="1000" spc="-5" dirty="0">
                <a:latin typeface="Arial"/>
                <a:cs typeface="Arial"/>
              </a:rPr>
              <a:t>are the most prevalent type of artificial lift; hydraulic </a:t>
            </a:r>
            <a:r>
              <a:rPr sz="1000" dirty="0">
                <a:latin typeface="Arial"/>
                <a:cs typeface="Arial"/>
              </a:rPr>
              <a:t>jet  pump; </a:t>
            </a:r>
            <a:r>
              <a:rPr sz="1000" spc="-5" dirty="0">
                <a:latin typeface="Arial"/>
                <a:cs typeface="Arial"/>
              </a:rPr>
              <a:t>gas lift </a:t>
            </a:r>
            <a:r>
              <a:rPr sz="1000" dirty="0">
                <a:latin typeface="Arial"/>
                <a:cs typeface="Arial"/>
              </a:rPr>
              <a:t>pumps; </a:t>
            </a:r>
            <a:r>
              <a:rPr sz="1000" spc="-5" dirty="0">
                <a:latin typeface="Arial"/>
                <a:cs typeface="Arial"/>
              </a:rPr>
              <a:t>and plunger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pumps.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838250"/>
            <a:ext cx="5601970" cy="287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800"/>
              </a:lnSpc>
            </a:pPr>
            <a:r>
              <a:rPr sz="1000" spc="-5" dirty="0">
                <a:latin typeface="Arial"/>
                <a:cs typeface="Arial"/>
              </a:rPr>
              <a:t>ESPs </a:t>
            </a:r>
            <a:r>
              <a:rPr sz="1000" spc="5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also be the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effective solution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creating </a:t>
            </a:r>
            <a:r>
              <a:rPr sz="1000" dirty="0">
                <a:latin typeface="Arial"/>
                <a:cs typeface="Arial"/>
              </a:rPr>
              <a:t>lift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deep and deviated wells. In these  wells, other tools </a:t>
            </a:r>
            <a:r>
              <a:rPr sz="1000" dirty="0">
                <a:latin typeface="Arial"/>
                <a:cs typeface="Arial"/>
              </a:rPr>
              <a:t>become jammed </a:t>
            </a:r>
            <a:r>
              <a:rPr sz="1000" spc="-5" dirty="0">
                <a:latin typeface="Arial"/>
                <a:cs typeface="Arial"/>
              </a:rPr>
              <a:t>and/or can’t operate horizontally, whereas ESPs can. </a:t>
            </a:r>
            <a:r>
              <a:rPr sz="1000" dirty="0">
                <a:latin typeface="Arial"/>
                <a:cs typeface="Arial"/>
              </a:rPr>
              <a:t>The  </a:t>
            </a:r>
            <a:r>
              <a:rPr sz="1000" spc="-5" dirty="0">
                <a:latin typeface="Arial"/>
                <a:cs typeface="Arial"/>
              </a:rPr>
              <a:t>number of deep wells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growing rapidly. In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US, the average depth of crude oil, natural gas, and  </a:t>
            </a:r>
            <a:r>
              <a:rPr sz="1000" dirty="0">
                <a:latin typeface="Arial"/>
                <a:cs typeface="Arial"/>
              </a:rPr>
              <a:t>dry exploratory </a:t>
            </a:r>
            <a:r>
              <a:rPr sz="1000" spc="-5" dirty="0">
                <a:latin typeface="Arial"/>
                <a:cs typeface="Arial"/>
              </a:rPr>
              <a:t>and developmental </a:t>
            </a:r>
            <a:r>
              <a:rPr sz="1000" spc="-10" dirty="0">
                <a:latin typeface="Arial"/>
                <a:cs typeface="Arial"/>
              </a:rPr>
              <a:t>wells </a:t>
            </a:r>
            <a:r>
              <a:rPr sz="1000" spc="-5" dirty="0">
                <a:latin typeface="Arial"/>
                <a:cs typeface="Arial"/>
              </a:rPr>
              <a:t>drilled increased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24% </a:t>
            </a:r>
            <a:r>
              <a:rPr sz="1000" dirty="0">
                <a:latin typeface="Arial"/>
                <a:cs typeface="Arial"/>
              </a:rPr>
              <a:t>between </a:t>
            </a:r>
            <a:r>
              <a:rPr sz="1000" spc="-5" dirty="0">
                <a:latin typeface="Arial"/>
                <a:cs typeface="Arial"/>
              </a:rPr>
              <a:t>2000 and 2008, and the  depth of natural gas </a:t>
            </a:r>
            <a:r>
              <a:rPr sz="1000" dirty="0">
                <a:latin typeface="Arial"/>
                <a:cs typeface="Arial"/>
              </a:rPr>
              <a:t>exploratory </a:t>
            </a:r>
            <a:r>
              <a:rPr sz="1000" spc="-5" dirty="0">
                <a:latin typeface="Arial"/>
                <a:cs typeface="Arial"/>
              </a:rPr>
              <a:t>wells increased </a:t>
            </a:r>
            <a:r>
              <a:rPr sz="1000" dirty="0">
                <a:latin typeface="Arial"/>
                <a:cs typeface="Arial"/>
              </a:rPr>
              <a:t>by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36%.</a:t>
            </a:r>
            <a:endParaRPr sz="1000">
              <a:latin typeface="Arial"/>
              <a:cs typeface="Arial"/>
            </a:endParaRPr>
          </a:p>
          <a:p>
            <a:pPr marL="12700" marR="38735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ESPs, however, </a:t>
            </a:r>
            <a:r>
              <a:rPr sz="100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not suitable </a:t>
            </a:r>
            <a:r>
              <a:rPr sz="1000" dirty="0">
                <a:latin typeface="Arial"/>
                <a:cs typeface="Arial"/>
              </a:rPr>
              <a:t>for many offshore </a:t>
            </a:r>
            <a:r>
              <a:rPr sz="1000" spc="-5" dirty="0">
                <a:latin typeface="Arial"/>
                <a:cs typeface="Arial"/>
              </a:rPr>
              <a:t>applications, which </a:t>
            </a:r>
            <a:r>
              <a:rPr sz="1000" dirty="0">
                <a:latin typeface="Arial"/>
                <a:cs typeface="Arial"/>
              </a:rPr>
              <a:t>means </a:t>
            </a:r>
            <a:r>
              <a:rPr sz="1000" spc="-5" dirty="0">
                <a:latin typeface="Arial"/>
                <a:cs typeface="Arial"/>
              </a:rPr>
              <a:t>they are not </a:t>
            </a:r>
            <a:r>
              <a:rPr sz="1000" dirty="0">
                <a:latin typeface="Arial"/>
                <a:cs typeface="Arial"/>
              </a:rPr>
              <a:t>strongly  affected by </a:t>
            </a:r>
            <a:r>
              <a:rPr sz="1000" spc="-5" dirty="0">
                <a:latin typeface="Arial"/>
                <a:cs typeface="Arial"/>
              </a:rPr>
              <a:t>the rapid growth seen in the </a:t>
            </a:r>
            <a:r>
              <a:rPr sz="1000" dirty="0">
                <a:latin typeface="Arial"/>
                <a:cs typeface="Arial"/>
              </a:rPr>
              <a:t>offshore </a:t>
            </a:r>
            <a:r>
              <a:rPr sz="1000" spc="-5" dirty="0">
                <a:latin typeface="Arial"/>
                <a:cs typeface="Arial"/>
              </a:rPr>
              <a:t>oil &amp; gas exploration and production.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total  non-US </a:t>
            </a:r>
            <a:r>
              <a:rPr sz="1000" dirty="0">
                <a:latin typeface="Arial"/>
                <a:cs typeface="Arial"/>
              </a:rPr>
              <a:t>offshore </a:t>
            </a:r>
            <a:r>
              <a:rPr sz="1000" spc="-5" dirty="0">
                <a:latin typeface="Arial"/>
                <a:cs typeface="Arial"/>
              </a:rPr>
              <a:t>rig count </a:t>
            </a:r>
            <a:r>
              <a:rPr sz="1000" dirty="0">
                <a:latin typeface="Arial"/>
                <a:cs typeface="Arial"/>
              </a:rPr>
              <a:t>rose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4.7%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April, compared to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1.9%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onshore rigs. This  tempers their growth somewhat, as a large </a:t>
            </a:r>
            <a:r>
              <a:rPr sz="1000" dirty="0">
                <a:latin typeface="Arial"/>
                <a:cs typeface="Arial"/>
              </a:rPr>
              <a:t>share </a:t>
            </a:r>
            <a:r>
              <a:rPr sz="1000" spc="-5" dirty="0">
                <a:latin typeface="Arial"/>
                <a:cs typeface="Arial"/>
              </a:rPr>
              <a:t>of drilling </a:t>
            </a:r>
            <a:r>
              <a:rPr sz="1000" dirty="0">
                <a:latin typeface="Arial"/>
                <a:cs typeface="Arial"/>
              </a:rPr>
              <a:t>activity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currently </a:t>
            </a:r>
            <a:r>
              <a:rPr sz="1000" spc="-5" dirty="0">
                <a:latin typeface="Arial"/>
                <a:cs typeface="Arial"/>
              </a:rPr>
              <a:t>offshore. Deepwater  offshore pumping is better suited to progressing </a:t>
            </a:r>
            <a:r>
              <a:rPr sz="1000" dirty="0">
                <a:latin typeface="Arial"/>
                <a:cs typeface="Arial"/>
              </a:rPr>
              <a:t>cavity pumps, </a:t>
            </a:r>
            <a:r>
              <a:rPr sz="1000" spc="-5" dirty="0">
                <a:latin typeface="Arial"/>
                <a:cs typeface="Arial"/>
              </a:rPr>
              <a:t>which can handle the high head  rates inherent in deepwater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drilling.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R="65405" algn="ctr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28: Demand for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ESPs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304" y="6161150"/>
            <a:ext cx="5632450" cy="2651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After a slow start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Q1 due to the seasonal </a:t>
            </a:r>
            <a:r>
              <a:rPr sz="1000" dirty="0">
                <a:latin typeface="Arial"/>
                <a:cs typeface="Arial"/>
              </a:rPr>
              <a:t>breakup </a:t>
            </a:r>
            <a:r>
              <a:rPr sz="1000" spc="-5" dirty="0">
                <a:latin typeface="Arial"/>
                <a:cs typeface="Arial"/>
              </a:rPr>
              <a:t>and declining </a:t>
            </a:r>
            <a:r>
              <a:rPr sz="1000" dirty="0">
                <a:latin typeface="Arial"/>
                <a:cs typeface="Arial"/>
              </a:rPr>
              <a:t>rig </a:t>
            </a:r>
            <a:r>
              <a:rPr sz="1000" spc="-5" dirty="0">
                <a:latin typeface="Arial"/>
                <a:cs typeface="Arial"/>
              </a:rPr>
              <a:t>count in Canada, ESP  demand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grow at marginally </a:t>
            </a:r>
            <a:r>
              <a:rPr sz="1000" spc="-5" dirty="0">
                <a:latin typeface="Arial"/>
                <a:cs typeface="Arial"/>
              </a:rPr>
              <a:t>over 1% in the last </a:t>
            </a:r>
            <a:r>
              <a:rPr sz="1000" dirty="0">
                <a:latin typeface="Arial"/>
                <a:cs typeface="Arial"/>
              </a:rPr>
              <a:t>three </a:t>
            </a:r>
            <a:r>
              <a:rPr sz="1000" spc="-5" dirty="0">
                <a:latin typeface="Arial"/>
                <a:cs typeface="Arial"/>
              </a:rPr>
              <a:t>quarters of 2013,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overall growth of 2.8%  this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year.</a:t>
            </a:r>
            <a:endParaRPr sz="1000">
              <a:latin typeface="Arial"/>
              <a:cs typeface="Arial"/>
            </a:endParaRPr>
          </a:p>
          <a:p>
            <a:pPr marL="12700" marR="119380">
              <a:lnSpc>
                <a:spcPct val="1436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Global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growth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accelerate beginning in 2014, to </a:t>
            </a:r>
            <a:r>
              <a:rPr sz="1000" spc="-10" dirty="0">
                <a:latin typeface="Arial"/>
                <a:cs typeface="Arial"/>
              </a:rPr>
              <a:t>4%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2014 as aggressive capital  expansion </a:t>
            </a:r>
            <a:r>
              <a:rPr sz="1000" dirty="0">
                <a:latin typeface="Arial"/>
                <a:cs typeface="Arial"/>
              </a:rPr>
              <a:t>programs </a:t>
            </a:r>
            <a:r>
              <a:rPr sz="1000" spc="-5" dirty="0">
                <a:latin typeface="Arial"/>
                <a:cs typeface="Arial"/>
              </a:rPr>
              <a:t>at national oil companies like Saudi </a:t>
            </a:r>
            <a:r>
              <a:rPr sz="1000" dirty="0">
                <a:latin typeface="Arial"/>
                <a:cs typeface="Arial"/>
              </a:rPr>
              <a:t>Aramco </a:t>
            </a:r>
            <a:r>
              <a:rPr sz="1000" spc="-5" dirty="0">
                <a:latin typeface="Arial"/>
                <a:cs typeface="Arial"/>
              </a:rPr>
              <a:t>and PdVSA’s convert into actual  drilling and production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activity.</a:t>
            </a:r>
            <a:endParaRPr sz="1000">
              <a:latin typeface="Arial"/>
              <a:cs typeface="Arial"/>
            </a:endParaRPr>
          </a:p>
          <a:p>
            <a:pPr marL="12700" marR="62865">
              <a:lnSpc>
                <a:spcPct val="1435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Demand will increase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5.0-6.2% throughout 2015-2018 as the emergence and gradual  acceptance of Asian-sourced, low-cost ESPs and components reduces the </a:t>
            </a:r>
            <a:r>
              <a:rPr sz="1000" dirty="0">
                <a:latin typeface="Arial"/>
                <a:cs typeface="Arial"/>
              </a:rPr>
              <a:t>relative </a:t>
            </a:r>
            <a:r>
              <a:rPr sz="1000" spc="-5" dirty="0">
                <a:latin typeface="Arial"/>
                <a:cs typeface="Arial"/>
              </a:rPr>
              <a:t>cost of ESPs </a:t>
            </a:r>
            <a:r>
              <a:rPr sz="1000" spc="-10" dirty="0">
                <a:latin typeface="Arial"/>
                <a:cs typeface="Arial"/>
              </a:rPr>
              <a:t>to  </a:t>
            </a:r>
            <a:r>
              <a:rPr sz="1000" spc="-5" dirty="0">
                <a:latin typeface="Arial"/>
                <a:cs typeface="Arial"/>
              </a:rPr>
              <a:t>alternative methods of artificial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lift.</a:t>
            </a:r>
            <a:endParaRPr sz="1000">
              <a:latin typeface="Arial"/>
              <a:cs typeface="Arial"/>
            </a:endParaRPr>
          </a:p>
          <a:p>
            <a:pPr marL="12700" marR="90805">
              <a:lnSpc>
                <a:spcPct val="1440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During the 2018-2020 period demand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ESPs will hold </a:t>
            </a:r>
            <a:r>
              <a:rPr sz="1000" dirty="0">
                <a:latin typeface="Arial"/>
                <a:cs typeface="Arial"/>
              </a:rPr>
              <a:t>steady </a:t>
            </a:r>
            <a:r>
              <a:rPr sz="1000" spc="-5" dirty="0">
                <a:latin typeface="Arial"/>
                <a:cs typeface="Arial"/>
              </a:rPr>
              <a:t>at 5-6% per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as the underlying  fundamentals remain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stable.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93977" y="3851147"/>
            <a:ext cx="4408125" cy="22350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69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493002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70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2004" y="903477"/>
            <a:ext cx="5723255" cy="8667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lvl="2" indent="-456565">
              <a:lnSpc>
                <a:spcPct val="100000"/>
              </a:lnSpc>
              <a:buFont typeface="Arial"/>
              <a:buAutoNum type="arabicPeriod" startAt="2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Supply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(Capacity)</a:t>
            </a:r>
            <a:endParaRPr sz="1000">
              <a:latin typeface="Arial"/>
              <a:cs typeface="Arial"/>
            </a:endParaRPr>
          </a:p>
          <a:p>
            <a:pPr marL="12700" marR="518159">
              <a:lnSpc>
                <a:spcPct val="143000"/>
              </a:lnSpc>
              <a:spcBef>
                <a:spcPts val="625"/>
              </a:spcBef>
            </a:pPr>
            <a:r>
              <a:rPr sz="1000" spc="-5" dirty="0">
                <a:latin typeface="Arial"/>
                <a:cs typeface="Arial"/>
              </a:rPr>
              <a:t>GE/Wood Group, Borets/Weatherford, and Halliburton have invested in ESP capabilities and  competitive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advantage.</a:t>
            </a:r>
            <a:endParaRPr sz="1000">
              <a:latin typeface="Arial"/>
              <a:cs typeface="Arial"/>
            </a:endParaRPr>
          </a:p>
          <a:p>
            <a:pPr marL="127000" marR="68580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In 2008, Borets International (Russia) acquired 62% </a:t>
            </a:r>
            <a:r>
              <a:rPr sz="1000" dirty="0">
                <a:latin typeface="Arial"/>
                <a:cs typeface="Arial"/>
              </a:rPr>
              <a:t>the ESP </a:t>
            </a:r>
            <a:r>
              <a:rPr sz="1000" spc="-5" dirty="0">
                <a:latin typeface="Arial"/>
                <a:cs typeface="Arial"/>
              </a:rPr>
              <a:t>division of </a:t>
            </a:r>
            <a:r>
              <a:rPr sz="1000" dirty="0">
                <a:latin typeface="Arial"/>
                <a:cs typeface="Arial"/>
              </a:rPr>
              <a:t>Weatherford </a:t>
            </a:r>
            <a:r>
              <a:rPr sz="1000" spc="-5" dirty="0">
                <a:latin typeface="Arial"/>
                <a:cs typeface="Arial"/>
              </a:rPr>
              <a:t>International.  Weatherford International, particularly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Coal Bed Methane (CBM) group (the ESP</a:t>
            </a:r>
            <a:r>
              <a:rPr sz="1000" spc="204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division).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000"/>
              </a:lnSpc>
              <a:spcBef>
                <a:spcPts val="610"/>
              </a:spcBef>
            </a:pPr>
            <a:r>
              <a:rPr sz="1000" spc="-5" dirty="0">
                <a:latin typeface="Arial"/>
                <a:cs typeface="Arial"/>
              </a:rPr>
              <a:t>In 2011, </a:t>
            </a:r>
            <a:r>
              <a:rPr sz="1000" dirty="0">
                <a:latin typeface="Arial"/>
                <a:cs typeface="Arial"/>
              </a:rPr>
              <a:t>GE </a:t>
            </a:r>
            <a:r>
              <a:rPr sz="1000" spc="-5" dirty="0">
                <a:latin typeface="Arial"/>
                <a:cs typeface="Arial"/>
              </a:rPr>
              <a:t>(US) bought </a:t>
            </a:r>
            <a:r>
              <a:rPr sz="1000" dirty="0">
                <a:latin typeface="Arial"/>
                <a:cs typeface="Arial"/>
              </a:rPr>
              <a:t>Wood </a:t>
            </a:r>
            <a:r>
              <a:rPr sz="1000" spc="-5" dirty="0">
                <a:latin typeface="Arial"/>
                <a:cs typeface="Arial"/>
              </a:rPr>
              <a:t>Group’s ESP business to </a:t>
            </a:r>
            <a:r>
              <a:rPr sz="1000" dirty="0">
                <a:latin typeface="Arial"/>
                <a:cs typeface="Arial"/>
              </a:rPr>
              <a:t>offer </a:t>
            </a:r>
            <a:r>
              <a:rPr sz="1000" spc="-5" dirty="0">
                <a:latin typeface="Arial"/>
                <a:cs typeface="Arial"/>
              </a:rPr>
              <a:t>complete </a:t>
            </a:r>
            <a:r>
              <a:rPr sz="1000" dirty="0">
                <a:latin typeface="Arial"/>
                <a:cs typeface="Arial"/>
              </a:rPr>
              <a:t>solutions,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has done in 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other areas, such as </a:t>
            </a:r>
            <a:r>
              <a:rPr sz="1000" dirty="0">
                <a:latin typeface="Arial"/>
                <a:cs typeface="Arial"/>
              </a:rPr>
              <a:t>motors </a:t>
            </a:r>
            <a:r>
              <a:rPr sz="1000" spc="-5" dirty="0">
                <a:latin typeface="Arial"/>
                <a:cs typeface="Arial"/>
              </a:rPr>
              <a:t>and downhole </a:t>
            </a:r>
            <a:r>
              <a:rPr sz="1000" dirty="0">
                <a:latin typeface="Arial"/>
                <a:cs typeface="Arial"/>
              </a:rPr>
              <a:t>drilling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tools.</a:t>
            </a:r>
            <a:endParaRPr sz="1000">
              <a:latin typeface="Arial"/>
              <a:cs typeface="Arial"/>
            </a:endParaRPr>
          </a:p>
          <a:p>
            <a:pPr marL="127000" marR="2363470">
              <a:lnSpc>
                <a:spcPts val="2330"/>
              </a:lnSpc>
              <a:spcBef>
                <a:spcPts val="260"/>
              </a:spcBef>
            </a:pPr>
            <a:r>
              <a:rPr sz="1000" spc="-5" dirty="0">
                <a:latin typeface="Arial"/>
                <a:cs typeface="Arial"/>
              </a:rPr>
              <a:t>In 2011 (Q4), Halliburton (US) entered the ESP business.  Today, the top suppliers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are:</a:t>
            </a:r>
            <a:endParaRPr sz="1000">
              <a:latin typeface="Arial"/>
              <a:cs typeface="Arial"/>
            </a:endParaRPr>
          </a:p>
          <a:p>
            <a:pPr marL="621665" lvl="3" indent="-228600">
              <a:lnSpc>
                <a:spcPct val="100000"/>
              </a:lnSpc>
              <a:spcBef>
                <a:spcPts val="930"/>
              </a:spcBef>
              <a:buFont typeface="Symbol"/>
              <a:buChar char=""/>
              <a:tabLst>
                <a:tab pos="621665" algn="l"/>
                <a:tab pos="622300" algn="l"/>
              </a:tabLst>
            </a:pPr>
            <a:r>
              <a:rPr sz="1000" spc="-5" dirty="0">
                <a:latin typeface="Arial"/>
                <a:cs typeface="Arial"/>
              </a:rPr>
              <a:t>Baker Hughes </a:t>
            </a:r>
            <a:r>
              <a:rPr sz="1000" dirty="0">
                <a:latin typeface="Arial"/>
                <a:cs typeface="Arial"/>
              </a:rPr>
              <a:t>(Centrlift </a:t>
            </a:r>
            <a:r>
              <a:rPr sz="1000" spc="-5" dirty="0">
                <a:latin typeface="Arial"/>
                <a:cs typeface="Arial"/>
              </a:rPr>
              <a:t>and SmithLift  brands)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(US)</a:t>
            </a:r>
            <a:endParaRPr sz="1000">
              <a:latin typeface="Arial"/>
              <a:cs typeface="Arial"/>
            </a:endParaRPr>
          </a:p>
          <a:p>
            <a:pPr marL="6216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21665" algn="l"/>
                <a:tab pos="622300" algn="l"/>
              </a:tabLst>
            </a:pPr>
            <a:r>
              <a:rPr sz="1000" spc="-5" dirty="0">
                <a:latin typeface="Arial"/>
                <a:cs typeface="Arial"/>
              </a:rPr>
              <a:t>Schlumberger (REDA brand) (French-owned but</a:t>
            </a:r>
            <a:r>
              <a:rPr sz="1000" spc="1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Houston-headquartered)</a:t>
            </a:r>
            <a:endParaRPr sz="1000">
              <a:latin typeface="Arial"/>
              <a:cs typeface="Arial"/>
            </a:endParaRPr>
          </a:p>
          <a:p>
            <a:pPr marL="6216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21665" algn="l"/>
                <a:tab pos="622300" algn="l"/>
              </a:tabLst>
            </a:pPr>
            <a:r>
              <a:rPr sz="1000" spc="-5" dirty="0">
                <a:latin typeface="Arial"/>
                <a:cs typeface="Arial"/>
              </a:rPr>
              <a:t>GE Oil &amp; Gas Artificial Lift (along with its acquisition of </a:t>
            </a:r>
            <a:r>
              <a:rPr sz="1000" dirty="0">
                <a:latin typeface="Arial"/>
                <a:cs typeface="Arial"/>
              </a:rPr>
              <a:t>Wood </a:t>
            </a:r>
            <a:r>
              <a:rPr sz="1000" spc="-5" dirty="0">
                <a:latin typeface="Arial"/>
                <a:cs typeface="Arial"/>
              </a:rPr>
              <a:t>Group ESP Inc.)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(US)</a:t>
            </a:r>
            <a:endParaRPr sz="1000">
              <a:latin typeface="Arial"/>
              <a:cs typeface="Arial"/>
            </a:endParaRPr>
          </a:p>
          <a:p>
            <a:pPr marL="621665" lvl="3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621665" algn="l"/>
                <a:tab pos="622300" algn="l"/>
              </a:tabLst>
            </a:pPr>
            <a:r>
              <a:rPr sz="1000" spc="-5" dirty="0">
                <a:latin typeface="Arial"/>
                <a:cs typeface="Arial"/>
              </a:rPr>
              <a:t>Flowserve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(US)</a:t>
            </a:r>
            <a:endParaRPr sz="1000">
              <a:latin typeface="Arial"/>
              <a:cs typeface="Arial"/>
            </a:endParaRPr>
          </a:p>
          <a:p>
            <a:pPr marL="6216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21665" algn="l"/>
                <a:tab pos="622300" algn="l"/>
              </a:tabLst>
            </a:pPr>
            <a:r>
              <a:rPr sz="1000" spc="-5" dirty="0">
                <a:latin typeface="Arial"/>
                <a:cs typeface="Arial"/>
              </a:rPr>
              <a:t>Borets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(Russia)</a:t>
            </a:r>
            <a:endParaRPr sz="1000">
              <a:latin typeface="Arial"/>
              <a:cs typeface="Arial"/>
            </a:endParaRPr>
          </a:p>
          <a:p>
            <a:pPr marL="6216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21665" algn="l"/>
                <a:tab pos="622300" algn="l"/>
              </a:tabLst>
            </a:pPr>
            <a:r>
              <a:rPr sz="1000" dirty="0">
                <a:latin typeface="Arial"/>
                <a:cs typeface="Arial"/>
              </a:rPr>
              <a:t>Novomet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(Russia)</a:t>
            </a:r>
            <a:endParaRPr sz="1000">
              <a:latin typeface="Arial"/>
              <a:cs typeface="Arial"/>
            </a:endParaRPr>
          </a:p>
          <a:p>
            <a:pPr marL="621665" lvl="3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621665" algn="l"/>
                <a:tab pos="622300" algn="l"/>
              </a:tabLst>
            </a:pPr>
            <a:r>
              <a:rPr sz="1000" spc="-5" dirty="0">
                <a:latin typeface="Arial"/>
                <a:cs typeface="Arial"/>
              </a:rPr>
              <a:t>Weatherford Artificial Lift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(US)</a:t>
            </a:r>
            <a:endParaRPr sz="1000">
              <a:latin typeface="Arial"/>
              <a:cs typeface="Arial"/>
            </a:endParaRPr>
          </a:p>
          <a:p>
            <a:pPr marL="6216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21665" algn="l"/>
                <a:tab pos="622300" algn="l"/>
              </a:tabLst>
            </a:pPr>
            <a:r>
              <a:rPr sz="1000" spc="-5" dirty="0">
                <a:latin typeface="Arial"/>
                <a:cs typeface="Arial"/>
              </a:rPr>
              <a:t>Canadian Advanced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(Canada)</a:t>
            </a:r>
            <a:endParaRPr sz="1000">
              <a:latin typeface="Arial"/>
              <a:cs typeface="Arial"/>
            </a:endParaRPr>
          </a:p>
          <a:p>
            <a:pPr marL="6216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21665" algn="l"/>
                <a:tab pos="622300" algn="l"/>
              </a:tabLst>
            </a:pPr>
            <a:r>
              <a:rPr sz="1000" spc="-5" dirty="0">
                <a:latin typeface="Arial"/>
                <a:cs typeface="Arial"/>
              </a:rPr>
              <a:t>Flotek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Services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(US)</a:t>
            </a:r>
            <a:endParaRPr sz="1000">
              <a:latin typeface="Arial"/>
              <a:cs typeface="Arial"/>
            </a:endParaRPr>
          </a:p>
          <a:p>
            <a:pPr marL="621665" lvl="3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621665" algn="l"/>
                <a:tab pos="622300" algn="l"/>
              </a:tabLst>
            </a:pPr>
            <a:r>
              <a:rPr sz="1000" spc="-5" dirty="0">
                <a:latin typeface="Arial"/>
                <a:cs typeface="Arial"/>
              </a:rPr>
              <a:t>Halliburton Artificial Lift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(US)</a:t>
            </a:r>
            <a:endParaRPr sz="1000">
              <a:latin typeface="Arial"/>
              <a:cs typeface="Arial"/>
            </a:endParaRPr>
          </a:p>
          <a:p>
            <a:pPr marL="6216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21665" algn="l"/>
                <a:tab pos="622300" algn="l"/>
              </a:tabLst>
            </a:pPr>
            <a:r>
              <a:rPr sz="1000" dirty="0">
                <a:latin typeface="Arial"/>
                <a:cs typeface="Arial"/>
              </a:rPr>
              <a:t>Summit </a:t>
            </a:r>
            <a:r>
              <a:rPr sz="1000" spc="-10" dirty="0">
                <a:latin typeface="Arial"/>
                <a:cs typeface="Arial"/>
              </a:rPr>
              <a:t>ESP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(US)</a:t>
            </a:r>
            <a:endParaRPr sz="1000">
              <a:latin typeface="Arial"/>
              <a:cs typeface="Arial"/>
            </a:endParaRPr>
          </a:p>
          <a:p>
            <a:pPr marL="621665" lvl="3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621665" algn="l"/>
                <a:tab pos="622300" algn="l"/>
              </a:tabLst>
            </a:pPr>
            <a:r>
              <a:rPr sz="1000" spc="-5" dirty="0">
                <a:latin typeface="Arial"/>
                <a:cs typeface="Arial"/>
              </a:rPr>
              <a:t>Al Khorayef Petroleum (Saudi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Arabia)</a:t>
            </a:r>
            <a:endParaRPr sz="1000">
              <a:latin typeface="Arial"/>
              <a:cs typeface="Arial"/>
            </a:endParaRPr>
          </a:p>
          <a:p>
            <a:pPr marL="6216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21665" algn="l"/>
                <a:tab pos="622300" algn="l"/>
              </a:tabLst>
            </a:pPr>
            <a:r>
              <a:rPr sz="1000" spc="-5" dirty="0">
                <a:latin typeface="Arial"/>
                <a:cs typeface="Arial"/>
              </a:rPr>
              <a:t>Alnas (complete ESPs,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Russia)</a:t>
            </a:r>
            <a:endParaRPr sz="1000">
              <a:latin typeface="Arial"/>
              <a:cs typeface="Arial"/>
            </a:endParaRPr>
          </a:p>
          <a:p>
            <a:pPr marL="127000" marR="52705">
              <a:lnSpc>
                <a:spcPct val="1438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There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tightening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industry to </a:t>
            </a:r>
            <a:r>
              <a:rPr sz="1000" spc="-5" dirty="0">
                <a:latin typeface="Arial"/>
                <a:cs typeface="Arial"/>
              </a:rPr>
              <a:t>handle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project requirements. In aggregate,  there is approximately $120m </a:t>
            </a:r>
            <a:r>
              <a:rPr sz="1000" spc="-1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available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per quarter, or $480m per year. Based on the  number of </a:t>
            </a:r>
            <a:r>
              <a:rPr sz="1000" spc="-10" dirty="0">
                <a:latin typeface="Arial"/>
                <a:cs typeface="Arial"/>
              </a:rPr>
              <a:t>wells </a:t>
            </a:r>
            <a:r>
              <a:rPr sz="1000" spc="-5" dirty="0">
                <a:latin typeface="Arial"/>
                <a:cs typeface="Arial"/>
              </a:rPr>
              <a:t>drilled per year, and the percent of them that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deploy ESPs, this amounts to the  ability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service several thousand unplanned, unexpected </a:t>
            </a:r>
            <a:r>
              <a:rPr sz="1000" spc="-10" dirty="0">
                <a:latin typeface="Arial"/>
                <a:cs typeface="Arial"/>
              </a:rPr>
              <a:t>wells </a:t>
            </a:r>
            <a:r>
              <a:rPr sz="1000" spc="-5" dirty="0">
                <a:latin typeface="Arial"/>
                <a:cs typeface="Arial"/>
              </a:rPr>
              <a:t>that are not </a:t>
            </a:r>
            <a:r>
              <a:rPr sz="1000" dirty="0">
                <a:latin typeface="Arial"/>
                <a:cs typeface="Arial"/>
              </a:rPr>
              <a:t>factored </a:t>
            </a:r>
            <a:r>
              <a:rPr sz="1000" spc="-5" dirty="0">
                <a:latin typeface="Arial"/>
                <a:cs typeface="Arial"/>
              </a:rPr>
              <a:t>into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ESP  </a:t>
            </a:r>
            <a:r>
              <a:rPr sz="1000" dirty="0">
                <a:latin typeface="Arial"/>
                <a:cs typeface="Arial"/>
              </a:rPr>
              <a:t>manufacturers’ </a:t>
            </a:r>
            <a:r>
              <a:rPr sz="1000" spc="-5" dirty="0">
                <a:latin typeface="Arial"/>
                <a:cs typeface="Arial"/>
              </a:rPr>
              <a:t>baseline business planning. </a:t>
            </a:r>
            <a:r>
              <a:rPr sz="1000" dirty="0">
                <a:latin typeface="Arial"/>
                <a:cs typeface="Arial"/>
              </a:rPr>
              <a:t>While </a:t>
            </a:r>
            <a:r>
              <a:rPr sz="1000" spc="-10" dirty="0">
                <a:latin typeface="Arial"/>
                <a:cs typeface="Arial"/>
              </a:rPr>
              <a:t>this </a:t>
            </a:r>
            <a:r>
              <a:rPr sz="1000" spc="-5" dirty="0">
                <a:latin typeface="Arial"/>
                <a:cs typeface="Arial"/>
              </a:rPr>
              <a:t>is a sizable </a:t>
            </a:r>
            <a:r>
              <a:rPr sz="1000" dirty="0">
                <a:latin typeface="Arial"/>
                <a:cs typeface="Arial"/>
              </a:rPr>
              <a:t>buffer, </a:t>
            </a:r>
            <a:r>
              <a:rPr sz="1000" spc="-5" dirty="0">
                <a:latin typeface="Arial"/>
                <a:cs typeface="Arial"/>
              </a:rPr>
              <a:t>an accumulation of large  projects could stretch the capacity of the </a:t>
            </a:r>
            <a:r>
              <a:rPr sz="1000" dirty="0">
                <a:latin typeface="Arial"/>
                <a:cs typeface="Arial"/>
              </a:rPr>
              <a:t>major, </a:t>
            </a:r>
            <a:r>
              <a:rPr sz="1000" spc="-5" dirty="0">
                <a:latin typeface="Arial"/>
                <a:cs typeface="Arial"/>
              </a:rPr>
              <a:t>preferred, suppliers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such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projects.</a:t>
            </a:r>
            <a:endParaRPr sz="1000">
              <a:latin typeface="Arial"/>
              <a:cs typeface="Arial"/>
            </a:endParaRPr>
          </a:p>
          <a:p>
            <a:pPr marL="127000" marR="295275" algn="just">
              <a:lnSpc>
                <a:spcPct val="1435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In event of a </a:t>
            </a:r>
            <a:r>
              <a:rPr sz="1000" dirty="0">
                <a:latin typeface="Arial"/>
                <a:cs typeface="Arial"/>
              </a:rPr>
              <a:t>supply </a:t>
            </a:r>
            <a:r>
              <a:rPr sz="1000" spc="-5" dirty="0">
                <a:latin typeface="Arial"/>
                <a:cs typeface="Arial"/>
              </a:rPr>
              <a:t>crunch, oil companies can tap smaller suppliers and suppliers in emerging  economies. There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 large number of suppliers of smaller ESPs, as well as components and  accessories, </a:t>
            </a:r>
            <a:r>
              <a:rPr sz="1000" spc="-10" dirty="0">
                <a:latin typeface="Arial"/>
                <a:cs typeface="Arial"/>
              </a:rPr>
              <a:t>which </a:t>
            </a:r>
            <a:r>
              <a:rPr sz="1000" spc="-5" dirty="0">
                <a:latin typeface="Arial"/>
                <a:cs typeface="Arial"/>
              </a:rPr>
              <a:t>could expand </a:t>
            </a:r>
            <a:r>
              <a:rPr sz="1000" dirty="0">
                <a:latin typeface="Arial"/>
                <a:cs typeface="Arial"/>
              </a:rPr>
              <a:t>to fill </a:t>
            </a:r>
            <a:r>
              <a:rPr sz="1000" spc="-5" dirty="0">
                <a:latin typeface="Arial"/>
                <a:cs typeface="Arial"/>
              </a:rPr>
              <a:t>requirements. These include,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example: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Times New Roman"/>
              <a:cs typeface="Times New Roman"/>
            </a:endParaRPr>
          </a:p>
          <a:p>
            <a:pPr marL="621665" lvl="3" indent="-228600">
              <a:lnSpc>
                <a:spcPct val="100000"/>
              </a:lnSpc>
              <a:buFont typeface="Symbol"/>
              <a:buChar char=""/>
              <a:tabLst>
                <a:tab pos="621665" algn="l"/>
                <a:tab pos="622300" algn="l"/>
              </a:tabLst>
            </a:pPr>
            <a:r>
              <a:rPr sz="1000" spc="-5" dirty="0">
                <a:latin typeface="Arial"/>
                <a:cs typeface="Arial"/>
              </a:rPr>
              <a:t>Artificial </a:t>
            </a:r>
            <a:r>
              <a:rPr sz="1000" dirty="0">
                <a:latin typeface="Arial"/>
                <a:cs typeface="Arial"/>
              </a:rPr>
              <a:t>Lift </a:t>
            </a:r>
            <a:r>
              <a:rPr sz="1000" spc="-5" dirty="0">
                <a:latin typeface="Arial"/>
                <a:cs typeface="Arial"/>
              </a:rPr>
              <a:t>Company, a Houston-based </a:t>
            </a:r>
            <a:r>
              <a:rPr sz="1000" dirty="0">
                <a:latin typeface="Arial"/>
                <a:cs typeface="Arial"/>
              </a:rPr>
              <a:t>company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dirty="0">
                <a:latin typeface="Arial"/>
                <a:cs typeface="Arial"/>
              </a:rPr>
              <a:t>makes </a:t>
            </a:r>
            <a:r>
              <a:rPr sz="1000" spc="-10" dirty="0">
                <a:latin typeface="Arial"/>
                <a:cs typeface="Arial"/>
              </a:rPr>
              <a:t>ESP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motors</a:t>
            </a:r>
            <a:endParaRPr sz="1000">
              <a:latin typeface="Arial"/>
              <a:cs typeface="Arial"/>
            </a:endParaRPr>
          </a:p>
          <a:p>
            <a:pPr marL="6216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21665" algn="l"/>
                <a:tab pos="622300" algn="l"/>
              </a:tabLst>
            </a:pPr>
            <a:r>
              <a:rPr sz="1000" spc="-5" dirty="0">
                <a:latin typeface="Arial"/>
                <a:cs typeface="Arial"/>
              </a:rPr>
              <a:t>ILI Technologies, a </a:t>
            </a:r>
            <a:r>
              <a:rPr sz="1000" dirty="0">
                <a:latin typeface="Arial"/>
                <a:cs typeface="Arial"/>
              </a:rPr>
              <a:t>Calgary </a:t>
            </a:r>
            <a:r>
              <a:rPr sz="1000" spc="-5" dirty="0">
                <a:latin typeface="Arial"/>
                <a:cs typeface="Arial"/>
              </a:rPr>
              <a:t>(Canada) </a:t>
            </a:r>
            <a:r>
              <a:rPr sz="1000" dirty="0">
                <a:latin typeface="Arial"/>
                <a:cs typeface="Arial"/>
              </a:rPr>
              <a:t>company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dirty="0">
                <a:latin typeface="Arial"/>
                <a:cs typeface="Arial"/>
              </a:rPr>
              <a:t>makes </a:t>
            </a:r>
            <a:r>
              <a:rPr sz="1000" spc="-5" dirty="0">
                <a:latin typeface="Arial"/>
                <a:cs typeface="Arial"/>
              </a:rPr>
              <a:t>small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ESPs</a:t>
            </a:r>
            <a:endParaRPr sz="1000">
              <a:latin typeface="Arial"/>
              <a:cs typeface="Arial"/>
            </a:endParaRPr>
          </a:p>
          <a:p>
            <a:pPr marL="621665" lvl="3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621665" algn="l"/>
                <a:tab pos="622300" algn="l"/>
              </a:tabLst>
            </a:pPr>
            <a:r>
              <a:rPr sz="1000" spc="-5" dirty="0">
                <a:latin typeface="Arial"/>
                <a:cs typeface="Arial"/>
              </a:rPr>
              <a:t>ZEiTECS, a </a:t>
            </a:r>
            <a:r>
              <a:rPr sz="1000" dirty="0">
                <a:latin typeface="Arial"/>
                <a:cs typeface="Arial"/>
              </a:rPr>
              <a:t>Houston-based company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dirty="0">
                <a:latin typeface="Arial"/>
                <a:cs typeface="Arial"/>
              </a:rPr>
              <a:t>makes </a:t>
            </a:r>
            <a:r>
              <a:rPr sz="1000" spc="-5" dirty="0">
                <a:latin typeface="Arial"/>
                <a:cs typeface="Arial"/>
              </a:rPr>
              <a:t>shuttles and retrieval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tools</a:t>
            </a:r>
            <a:endParaRPr sz="1000">
              <a:latin typeface="Arial"/>
              <a:cs typeface="Arial"/>
            </a:endParaRPr>
          </a:p>
          <a:p>
            <a:pPr marL="621665" marR="60960" lvl="3" indent="-228600">
              <a:lnSpc>
                <a:spcPct val="143000"/>
              </a:lnSpc>
              <a:spcBef>
                <a:spcPts val="70"/>
              </a:spcBef>
              <a:buFont typeface="Symbol"/>
              <a:buChar char=""/>
              <a:tabLst>
                <a:tab pos="621665" algn="l"/>
                <a:tab pos="622300" algn="l"/>
              </a:tabLst>
            </a:pPr>
            <a:r>
              <a:rPr sz="1000" spc="-5" dirty="0">
                <a:latin typeface="Arial"/>
                <a:cs typeface="Arial"/>
              </a:rPr>
              <a:t>DynaFlo Artificial Lift Systems , an </a:t>
            </a:r>
            <a:r>
              <a:rPr sz="1000" dirty="0">
                <a:latin typeface="Arial"/>
                <a:cs typeface="Arial"/>
              </a:rPr>
              <a:t>Oklahoma </a:t>
            </a:r>
            <a:r>
              <a:rPr sz="1000" spc="-5" dirty="0">
                <a:latin typeface="Arial"/>
                <a:cs typeface="Arial"/>
              </a:rPr>
              <a:t>(US)-based </a:t>
            </a:r>
            <a:r>
              <a:rPr sz="1000" dirty="0">
                <a:latin typeface="Arial"/>
                <a:cs typeface="Arial"/>
              </a:rPr>
              <a:t>company that makes </a:t>
            </a:r>
            <a:r>
              <a:rPr sz="1000" spc="-10" dirty="0">
                <a:latin typeface="Arial"/>
                <a:cs typeface="Arial"/>
              </a:rPr>
              <a:t>ESPs </a:t>
            </a:r>
            <a:r>
              <a:rPr sz="1000" spc="-5" dirty="0">
                <a:latin typeface="Arial"/>
                <a:cs typeface="Arial"/>
              </a:rPr>
              <a:t>and  artificial </a:t>
            </a:r>
            <a:r>
              <a:rPr sz="1000" dirty="0">
                <a:latin typeface="Arial"/>
                <a:cs typeface="Arial"/>
              </a:rPr>
              <a:t>lift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solutions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551930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7</a:t>
            </a:fld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2004" y="903985"/>
            <a:ext cx="3027680" cy="8479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u="heavy" spc="-5" dirty="0">
                <a:latin typeface="Arial"/>
                <a:cs typeface="Arial"/>
              </a:rPr>
              <a:t>Abbreviations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API: American Petroleum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Institute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94000"/>
              </a:lnSpc>
            </a:pPr>
            <a:r>
              <a:rPr sz="1000" spc="-5" dirty="0">
                <a:latin typeface="Arial"/>
                <a:cs typeface="Arial"/>
              </a:rPr>
              <a:t>ASME: American </a:t>
            </a:r>
            <a:r>
              <a:rPr sz="1000" dirty="0">
                <a:latin typeface="Arial"/>
                <a:cs typeface="Arial"/>
              </a:rPr>
              <a:t>Society of </a:t>
            </a:r>
            <a:r>
              <a:rPr sz="1000" spc="-5" dirty="0">
                <a:latin typeface="Arial"/>
                <a:cs typeface="Arial"/>
              </a:rPr>
              <a:t>Manufacturing Engineers  b: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billions</a:t>
            </a:r>
            <a:endParaRPr sz="1000">
              <a:latin typeface="Arial"/>
              <a:cs typeface="Arial"/>
            </a:endParaRPr>
          </a:p>
          <a:p>
            <a:pPr marL="12700" marR="1772920">
              <a:lnSpc>
                <a:spcPct val="193000"/>
              </a:lnSpc>
              <a:spcBef>
                <a:spcPts val="10"/>
              </a:spcBef>
            </a:pPr>
            <a:r>
              <a:rPr sz="1000" spc="-5" dirty="0">
                <a:latin typeface="Arial"/>
                <a:cs typeface="Arial"/>
              </a:rPr>
              <a:t>Bpd: barrels per </a:t>
            </a:r>
            <a:r>
              <a:rPr sz="1000" dirty="0">
                <a:latin typeface="Arial"/>
                <a:cs typeface="Arial"/>
              </a:rPr>
              <a:t>day  </a:t>
            </a:r>
            <a:r>
              <a:rPr sz="1000" spc="-5" dirty="0">
                <a:latin typeface="Arial"/>
                <a:cs typeface="Arial"/>
              </a:rPr>
              <a:t>Bbl: barrel of crude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oil</a:t>
            </a:r>
            <a:endParaRPr sz="1000">
              <a:latin typeface="Arial"/>
              <a:cs typeface="Arial"/>
            </a:endParaRPr>
          </a:p>
          <a:p>
            <a:pPr marL="12700" marR="1505585">
              <a:lnSpc>
                <a:spcPts val="2330"/>
              </a:lnSpc>
              <a:spcBef>
                <a:spcPts val="260"/>
              </a:spcBef>
            </a:pPr>
            <a:r>
              <a:rPr sz="1000" dirty="0">
                <a:latin typeface="Arial"/>
                <a:cs typeface="Arial"/>
              </a:rPr>
              <a:t>BTU: </a:t>
            </a:r>
            <a:r>
              <a:rPr sz="1000" spc="-5" dirty="0">
                <a:latin typeface="Arial"/>
                <a:cs typeface="Arial"/>
              </a:rPr>
              <a:t>British </a:t>
            </a:r>
            <a:r>
              <a:rPr sz="1000" dirty="0">
                <a:latin typeface="Arial"/>
                <a:cs typeface="Arial"/>
              </a:rPr>
              <a:t>Thermal </a:t>
            </a:r>
            <a:r>
              <a:rPr sz="1000" spc="-5" dirty="0">
                <a:latin typeface="Arial"/>
                <a:cs typeface="Arial"/>
              </a:rPr>
              <a:t>Unit  Capex: capital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expenditure</a:t>
            </a:r>
            <a:endParaRPr sz="1000">
              <a:latin typeface="Arial"/>
              <a:cs typeface="Arial"/>
            </a:endParaRPr>
          </a:p>
          <a:p>
            <a:pPr marL="12700" marR="911860">
              <a:lnSpc>
                <a:spcPts val="2320"/>
              </a:lnSpc>
            </a:pPr>
            <a:r>
              <a:rPr sz="1000" dirty="0">
                <a:latin typeface="Arial"/>
                <a:cs typeface="Arial"/>
              </a:rPr>
              <a:t>CCGT: </a:t>
            </a:r>
            <a:r>
              <a:rPr sz="1000" spc="-5" dirty="0">
                <a:latin typeface="Arial"/>
                <a:cs typeface="Arial"/>
              </a:rPr>
              <a:t>Combined Cycle </a:t>
            </a:r>
            <a:r>
              <a:rPr sz="1000" dirty="0">
                <a:latin typeface="Arial"/>
                <a:cs typeface="Arial"/>
              </a:rPr>
              <a:t>Gas </a:t>
            </a:r>
            <a:r>
              <a:rPr sz="1000" spc="-5" dirty="0">
                <a:latin typeface="Arial"/>
                <a:cs typeface="Arial"/>
              </a:rPr>
              <a:t>Turbine  CHP: Combined Heat and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Power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000" dirty="0">
                <a:latin typeface="Arial"/>
                <a:cs typeface="Arial"/>
              </a:rPr>
              <a:t>Cfm: </a:t>
            </a:r>
            <a:r>
              <a:rPr sz="1000" spc="-5" dirty="0">
                <a:latin typeface="Arial"/>
                <a:cs typeface="Arial"/>
              </a:rPr>
              <a:t>cubic feet per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minute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E&amp;P: Exploration and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Production</a:t>
            </a:r>
            <a:endParaRPr sz="1000">
              <a:latin typeface="Arial"/>
              <a:cs typeface="Arial"/>
            </a:endParaRPr>
          </a:p>
          <a:p>
            <a:pPr marL="12700" marR="170815">
              <a:lnSpc>
                <a:spcPct val="19360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EPC: Engineering, </a:t>
            </a:r>
            <a:r>
              <a:rPr sz="1000" dirty="0">
                <a:latin typeface="Arial"/>
                <a:cs typeface="Arial"/>
              </a:rPr>
              <a:t>Procurement, </a:t>
            </a:r>
            <a:r>
              <a:rPr sz="1000" spc="-5" dirty="0">
                <a:latin typeface="Arial"/>
                <a:cs typeface="Arial"/>
              </a:rPr>
              <a:t>and Construction  FPSO: floating production, storage and offloading  GPM: gallons per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minute</a:t>
            </a:r>
            <a:endParaRPr sz="1000">
              <a:latin typeface="Arial"/>
              <a:cs typeface="Arial"/>
            </a:endParaRPr>
          </a:p>
          <a:p>
            <a:pPr marL="12700" marR="2183765">
              <a:lnSpc>
                <a:spcPct val="193700"/>
              </a:lnSpc>
            </a:pPr>
            <a:r>
              <a:rPr sz="1000" dirty="0">
                <a:latin typeface="Arial"/>
                <a:cs typeface="Arial"/>
              </a:rPr>
              <a:t>GW: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gigawatts  </a:t>
            </a:r>
            <a:r>
              <a:rPr sz="1000" spc="5" dirty="0">
                <a:latin typeface="Arial"/>
                <a:cs typeface="Arial"/>
              </a:rPr>
              <a:t>k: </a:t>
            </a:r>
            <a:r>
              <a:rPr sz="1000" spc="-5" dirty="0">
                <a:latin typeface="Arial"/>
                <a:cs typeface="Arial"/>
              </a:rPr>
              <a:t>thousands  </a:t>
            </a:r>
            <a:r>
              <a:rPr sz="1000" dirty="0">
                <a:latin typeface="Arial"/>
                <a:cs typeface="Arial"/>
              </a:rPr>
              <a:t>kW: </a:t>
            </a:r>
            <a:r>
              <a:rPr sz="1000" spc="-5" dirty="0">
                <a:latin typeface="Arial"/>
                <a:cs typeface="Arial"/>
              </a:rPr>
              <a:t>kilowatts  </a:t>
            </a:r>
            <a:r>
              <a:rPr sz="1000" spc="5" dirty="0">
                <a:latin typeface="Arial"/>
                <a:cs typeface="Arial"/>
              </a:rPr>
              <a:t>m: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millions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MW: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megawatts</a:t>
            </a:r>
            <a:endParaRPr sz="1000">
              <a:latin typeface="Arial"/>
              <a:cs typeface="Arial"/>
            </a:endParaRPr>
          </a:p>
          <a:p>
            <a:pPr marL="12700" marR="955675">
              <a:lnSpc>
                <a:spcPct val="193600"/>
              </a:lnSpc>
            </a:pPr>
            <a:r>
              <a:rPr sz="1000" spc="-5" dirty="0">
                <a:latin typeface="Arial"/>
                <a:cs typeface="Arial"/>
              </a:rPr>
              <a:t>M&amp;A: Merger and Acquisition  MENA: Middle East and North Africa  </a:t>
            </a:r>
            <a:r>
              <a:rPr sz="1000" dirty="0">
                <a:latin typeface="Arial"/>
                <a:cs typeface="Arial"/>
              </a:rPr>
              <a:t>Mmbtu: </a:t>
            </a:r>
            <a:r>
              <a:rPr sz="1000" spc="-5" dirty="0">
                <a:latin typeface="Arial"/>
                <a:cs typeface="Arial"/>
              </a:rPr>
              <a:t>one million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BTUs</a:t>
            </a:r>
            <a:endParaRPr sz="1000">
              <a:latin typeface="Arial"/>
              <a:cs typeface="Arial"/>
            </a:endParaRPr>
          </a:p>
          <a:p>
            <a:pPr marL="12700" marR="708660">
              <a:lnSpc>
                <a:spcPct val="19300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MRO: maintenance, repair and operating  NGL: Natural </a:t>
            </a:r>
            <a:r>
              <a:rPr sz="1000" dirty="0">
                <a:latin typeface="Arial"/>
                <a:cs typeface="Arial"/>
              </a:rPr>
              <a:t>Gas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Liquids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Nm: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Newton-meter</a:t>
            </a:r>
            <a:endParaRPr sz="1000">
              <a:latin typeface="Arial"/>
              <a:cs typeface="Arial"/>
            </a:endParaRPr>
          </a:p>
          <a:p>
            <a:pPr marL="12700" marR="1241425">
              <a:lnSpc>
                <a:spcPct val="193600"/>
              </a:lnSpc>
            </a:pPr>
            <a:r>
              <a:rPr sz="1000" spc="-5" dirty="0">
                <a:latin typeface="Arial"/>
                <a:cs typeface="Arial"/>
              </a:rPr>
              <a:t>PCP: Progressing Cavity </a:t>
            </a:r>
            <a:r>
              <a:rPr sz="1000" dirty="0">
                <a:latin typeface="Arial"/>
                <a:cs typeface="Arial"/>
              </a:rPr>
              <a:t>Pump  </a:t>
            </a:r>
            <a:r>
              <a:rPr sz="1000" spc="-5" dirty="0">
                <a:latin typeface="Arial"/>
                <a:cs typeface="Arial"/>
              </a:rPr>
              <a:t>Psi: pounds per square </a:t>
            </a:r>
            <a:r>
              <a:rPr sz="1000" dirty="0">
                <a:latin typeface="Arial"/>
                <a:cs typeface="Arial"/>
              </a:rPr>
              <a:t>inch  </a:t>
            </a:r>
            <a:r>
              <a:rPr sz="1000" spc="-5" dirty="0">
                <a:latin typeface="Arial"/>
                <a:cs typeface="Arial"/>
              </a:rPr>
              <a:t>ROP: Rate of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Penetration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82953" y="914145"/>
            <a:ext cx="5307965" cy="1657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Ebara, a Japanese </a:t>
            </a:r>
            <a:r>
              <a:rPr sz="1000" dirty="0">
                <a:latin typeface="Arial"/>
                <a:cs typeface="Arial"/>
              </a:rPr>
              <a:t>pump company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dirty="0">
                <a:latin typeface="Arial"/>
                <a:cs typeface="Arial"/>
              </a:rPr>
              <a:t>makes </a:t>
            </a:r>
            <a:r>
              <a:rPr sz="1000" spc="-5" dirty="0">
                <a:latin typeface="Arial"/>
                <a:cs typeface="Arial"/>
              </a:rPr>
              <a:t>some smaller sizes of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ESPs</a:t>
            </a:r>
            <a:endParaRPr sz="1000">
              <a:latin typeface="Arial"/>
              <a:cs typeface="Arial"/>
            </a:endParaRPr>
          </a:p>
          <a:p>
            <a:pPr marL="241300" marR="206375" indent="-228600">
              <a:lnSpc>
                <a:spcPct val="144000"/>
              </a:lnSpc>
              <a:spcBef>
                <a:spcPts val="6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Tianjin </a:t>
            </a:r>
            <a:r>
              <a:rPr sz="1000" dirty="0">
                <a:latin typeface="Arial"/>
                <a:cs typeface="Arial"/>
              </a:rPr>
              <a:t>Fulanke </a:t>
            </a:r>
            <a:r>
              <a:rPr sz="1000" spc="-5" dirty="0">
                <a:latin typeface="Arial"/>
                <a:cs typeface="Arial"/>
              </a:rPr>
              <a:t>Electric Motor, a Chinese ESP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5" dirty="0">
                <a:latin typeface="Arial"/>
                <a:cs typeface="Arial"/>
              </a:rPr>
              <a:t>supplier that also </a:t>
            </a:r>
            <a:r>
              <a:rPr sz="1000" dirty="0">
                <a:latin typeface="Arial"/>
                <a:cs typeface="Arial"/>
              </a:rPr>
              <a:t>offers </a:t>
            </a:r>
            <a:r>
              <a:rPr sz="1000" spc="-5" dirty="0">
                <a:latin typeface="Arial"/>
                <a:cs typeface="Arial"/>
              </a:rPr>
              <a:t>some full  ESPs</a:t>
            </a:r>
            <a:endParaRPr sz="1000">
              <a:latin typeface="Arial"/>
              <a:cs typeface="Arial"/>
            </a:endParaRPr>
          </a:p>
          <a:p>
            <a:pPr marL="241300" marR="5080" indent="-228600">
              <a:lnSpc>
                <a:spcPct val="144000"/>
              </a:lnSpc>
              <a:spcBef>
                <a:spcPts val="6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Rentzel, a US submersible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5" dirty="0">
                <a:latin typeface="Arial"/>
                <a:cs typeface="Arial"/>
              </a:rPr>
              <a:t>supplier that </a:t>
            </a:r>
            <a:r>
              <a:rPr sz="1000" dirty="0">
                <a:latin typeface="Arial"/>
                <a:cs typeface="Arial"/>
              </a:rPr>
              <a:t>offers some </a:t>
            </a:r>
            <a:r>
              <a:rPr sz="1000" spc="-10" dirty="0">
                <a:latin typeface="Arial"/>
                <a:cs typeface="Arial"/>
              </a:rPr>
              <a:t>ESPs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downhole oil and gas  applications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RMS PumpTools, a </a:t>
            </a:r>
            <a:r>
              <a:rPr sz="1000" dirty="0">
                <a:latin typeface="Arial"/>
                <a:cs typeface="Arial"/>
              </a:rPr>
              <a:t>UK-based company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dirty="0">
                <a:latin typeface="Arial"/>
                <a:cs typeface="Arial"/>
              </a:rPr>
              <a:t>makes </a:t>
            </a:r>
            <a:r>
              <a:rPr sz="1000" spc="-10" dirty="0">
                <a:latin typeface="Arial"/>
                <a:cs typeface="Arial"/>
              </a:rPr>
              <a:t>ESP </a:t>
            </a:r>
            <a:r>
              <a:rPr sz="1000" spc="-5" dirty="0">
                <a:latin typeface="Arial"/>
                <a:cs typeface="Arial"/>
              </a:rPr>
              <a:t>bypasses and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accessories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Times New Roman"/>
              <a:cs typeface="Times New Roman"/>
            </a:endParaRPr>
          </a:p>
          <a:p>
            <a:pPr marL="145288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29: </a:t>
            </a:r>
            <a:r>
              <a:rPr sz="1000" b="1" dirty="0">
                <a:latin typeface="Arial"/>
                <a:cs typeface="Arial"/>
              </a:rPr>
              <a:t>Capacity Margin </a:t>
            </a:r>
            <a:r>
              <a:rPr sz="1000" b="1" spc="-5" dirty="0">
                <a:latin typeface="Arial"/>
                <a:cs typeface="Arial"/>
              </a:rPr>
              <a:t>–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ESPs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304" y="5524880"/>
            <a:ext cx="5615940" cy="3310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81940" algn="just">
              <a:lnSpc>
                <a:spcPct val="1440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leading suppliers are </a:t>
            </a:r>
            <a:r>
              <a:rPr sz="1000" dirty="0">
                <a:latin typeface="Arial"/>
                <a:cs typeface="Arial"/>
              </a:rPr>
              <a:t>the most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demand, and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5" dirty="0">
                <a:latin typeface="Arial"/>
                <a:cs typeface="Arial"/>
              </a:rPr>
              <a:t>are operating around the </a:t>
            </a:r>
            <a:r>
              <a:rPr sz="1000" dirty="0">
                <a:latin typeface="Arial"/>
                <a:cs typeface="Arial"/>
              </a:rPr>
              <a:t>clock, </a:t>
            </a:r>
            <a:r>
              <a:rPr sz="1000" spc="-5" dirty="0">
                <a:latin typeface="Arial"/>
                <a:cs typeface="Arial"/>
              </a:rPr>
              <a:t>while  broader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manufacturers are about 80-90% utilized, and smaller suppliers and suppliers </a:t>
            </a:r>
            <a:r>
              <a:rPr sz="1000" spc="-1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developing economies </a:t>
            </a:r>
            <a:r>
              <a:rPr sz="1000" dirty="0">
                <a:latin typeface="Arial"/>
                <a:cs typeface="Arial"/>
              </a:rPr>
              <a:t>have </a:t>
            </a:r>
            <a:r>
              <a:rPr sz="1000" spc="-5" dirty="0">
                <a:latin typeface="Arial"/>
                <a:cs typeface="Arial"/>
              </a:rPr>
              <a:t>abundant excess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capacity.</a:t>
            </a:r>
            <a:endParaRPr sz="1000">
              <a:latin typeface="Arial"/>
              <a:cs typeface="Arial"/>
            </a:endParaRPr>
          </a:p>
          <a:p>
            <a:pPr marL="12700" marR="47625">
              <a:lnSpc>
                <a:spcPct val="144000"/>
              </a:lnSpc>
              <a:spcBef>
                <a:spcPts val="585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top, leading and recognized ESP suppliers </a:t>
            </a:r>
            <a:r>
              <a:rPr sz="1000" dirty="0">
                <a:latin typeface="Arial"/>
                <a:cs typeface="Arial"/>
              </a:rPr>
              <a:t>(Baker </a:t>
            </a:r>
            <a:r>
              <a:rPr sz="1000" spc="-5" dirty="0">
                <a:latin typeface="Arial"/>
                <a:cs typeface="Arial"/>
              </a:rPr>
              <a:t>Hughes, Schlumberger,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5" dirty="0">
                <a:latin typeface="Arial"/>
                <a:cs typeface="Arial"/>
              </a:rPr>
              <a:t>GE-Wood  </a:t>
            </a:r>
            <a:r>
              <a:rPr sz="1000" spc="-5" dirty="0">
                <a:latin typeface="Arial"/>
                <a:cs typeface="Arial"/>
              </a:rPr>
              <a:t>Group) are or were </a:t>
            </a:r>
            <a:r>
              <a:rPr sz="1000" dirty="0">
                <a:latin typeface="Arial"/>
                <a:cs typeface="Arial"/>
              </a:rPr>
              <a:t>recently </a:t>
            </a:r>
            <a:r>
              <a:rPr sz="1000" spc="-5" dirty="0">
                <a:latin typeface="Arial"/>
                <a:cs typeface="Arial"/>
              </a:rPr>
              <a:t>operating at 90-100% of capacity. Baker Hughes, the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leader, </a:t>
            </a:r>
            <a:r>
              <a:rPr sz="1000" spc="-10" dirty="0">
                <a:latin typeface="Arial"/>
                <a:cs typeface="Arial"/>
              </a:rPr>
              <a:t>is  </a:t>
            </a:r>
            <a:r>
              <a:rPr sz="1000" spc="-5" dirty="0">
                <a:latin typeface="Arial"/>
                <a:cs typeface="Arial"/>
              </a:rPr>
              <a:t>working around the clock </a:t>
            </a:r>
            <a:r>
              <a:rPr sz="1000" dirty="0">
                <a:latin typeface="Arial"/>
                <a:cs typeface="Arial"/>
              </a:rPr>
              <a:t>(5 </a:t>
            </a:r>
            <a:r>
              <a:rPr sz="1000" spc="-10" dirty="0">
                <a:latin typeface="Arial"/>
                <a:cs typeface="Arial"/>
              </a:rPr>
              <a:t>days </a:t>
            </a:r>
            <a:r>
              <a:rPr sz="1000" spc="-5" dirty="0">
                <a:latin typeface="Arial"/>
                <a:cs typeface="Arial"/>
              </a:rPr>
              <a:t>per week, 24 hours a day). Flotek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working </a:t>
            </a:r>
            <a:r>
              <a:rPr sz="1000" spc="-5" dirty="0">
                <a:latin typeface="Arial"/>
                <a:cs typeface="Arial"/>
              </a:rPr>
              <a:t>12 hours per day, 5-  7 days per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week.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More diversified suppliers that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ESPs as </a:t>
            </a:r>
            <a:r>
              <a:rPr sz="1000" spc="-10" dirty="0">
                <a:latin typeface="Arial"/>
                <a:cs typeface="Arial"/>
              </a:rPr>
              <a:t>well </a:t>
            </a:r>
            <a:r>
              <a:rPr sz="1000" spc="-5" dirty="0">
                <a:latin typeface="Arial"/>
                <a:cs typeface="Arial"/>
              </a:rPr>
              <a:t>as a broad range of other pumps are </a:t>
            </a:r>
            <a:r>
              <a:rPr sz="1000" dirty="0">
                <a:latin typeface="Arial"/>
                <a:cs typeface="Arial"/>
              </a:rPr>
              <a:t>slightly </a:t>
            </a:r>
            <a:r>
              <a:rPr sz="1000" spc="-5" dirty="0">
                <a:latin typeface="Arial"/>
                <a:cs typeface="Arial"/>
              </a:rPr>
              <a:t>less  in </a:t>
            </a:r>
            <a:r>
              <a:rPr sz="1000" dirty="0">
                <a:latin typeface="Arial"/>
                <a:cs typeface="Arial"/>
              </a:rPr>
              <a:t>demand. </a:t>
            </a:r>
            <a:r>
              <a:rPr sz="1000" spc="-5" dirty="0">
                <a:latin typeface="Arial"/>
                <a:cs typeface="Arial"/>
              </a:rPr>
              <a:t>Flowserve is operating at about </a:t>
            </a:r>
            <a:r>
              <a:rPr sz="1000" dirty="0">
                <a:latin typeface="Arial"/>
                <a:cs typeface="Arial"/>
              </a:rPr>
              <a:t>85-90% </a:t>
            </a:r>
            <a:r>
              <a:rPr sz="1000" spc="-5" dirty="0">
                <a:latin typeface="Arial"/>
                <a:cs typeface="Arial"/>
              </a:rPr>
              <a:t>of capacity. Since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dirty="0">
                <a:latin typeface="Arial"/>
                <a:cs typeface="Arial"/>
              </a:rPr>
              <a:t>stocks </a:t>
            </a:r>
            <a:r>
              <a:rPr sz="1000" spc="-5" dirty="0">
                <a:latin typeface="Arial"/>
                <a:cs typeface="Arial"/>
              </a:rPr>
              <a:t>its </a:t>
            </a:r>
            <a:r>
              <a:rPr sz="1000" dirty="0">
                <a:latin typeface="Arial"/>
                <a:cs typeface="Arial"/>
              </a:rPr>
              <a:t>motors,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can  operate at high utilization rates and still not develop extended lead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times.</a:t>
            </a:r>
            <a:endParaRPr sz="1000">
              <a:latin typeface="Arial"/>
              <a:cs typeface="Arial"/>
            </a:endParaRPr>
          </a:p>
          <a:p>
            <a:pPr marL="12700" marR="59055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Suppliers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emerging economies, especially China and </a:t>
            </a:r>
            <a:r>
              <a:rPr sz="1000" dirty="0">
                <a:latin typeface="Arial"/>
                <a:cs typeface="Arial"/>
              </a:rPr>
              <a:t>Russia, </a:t>
            </a:r>
            <a:r>
              <a:rPr sz="1000" spc="-5" dirty="0">
                <a:latin typeface="Arial"/>
                <a:cs typeface="Arial"/>
              </a:rPr>
              <a:t>have abundant capacity. </a:t>
            </a:r>
            <a:r>
              <a:rPr sz="1000" dirty="0">
                <a:latin typeface="Arial"/>
                <a:cs typeface="Arial"/>
              </a:rPr>
              <a:t>Novomet  </a:t>
            </a:r>
            <a:r>
              <a:rPr sz="1000" spc="-5" dirty="0">
                <a:latin typeface="Arial"/>
                <a:cs typeface="Arial"/>
              </a:rPr>
              <a:t>is 70% utilized, and </a:t>
            </a:r>
            <a:r>
              <a:rPr sz="1000" dirty="0">
                <a:latin typeface="Arial"/>
                <a:cs typeface="Arial"/>
              </a:rPr>
              <a:t>Chinese </a:t>
            </a:r>
            <a:r>
              <a:rPr sz="1000" spc="-5" dirty="0">
                <a:latin typeface="Arial"/>
                <a:cs typeface="Arial"/>
              </a:rPr>
              <a:t>suppliers are </a:t>
            </a:r>
            <a:r>
              <a:rPr sz="1000" dirty="0">
                <a:latin typeface="Arial"/>
                <a:cs typeface="Arial"/>
              </a:rPr>
              <a:t>collectively </a:t>
            </a:r>
            <a:r>
              <a:rPr sz="1000" spc="-5" dirty="0">
                <a:latin typeface="Arial"/>
                <a:cs typeface="Arial"/>
              </a:rPr>
              <a:t>operating at about 50% utilization </a:t>
            </a:r>
            <a:r>
              <a:rPr sz="1000" dirty="0">
                <a:latin typeface="Arial"/>
                <a:cs typeface="Arial"/>
              </a:rPr>
              <a:t>rates. In  </a:t>
            </a:r>
            <a:r>
              <a:rPr sz="1000" spc="-5" dirty="0">
                <a:latin typeface="Arial"/>
                <a:cs typeface="Arial"/>
              </a:rPr>
              <a:t>addition, as mentioned, smaller suppliers and component suppliers can increase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to fill  requirements.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62710" y="2715388"/>
            <a:ext cx="4834890" cy="2439670"/>
          </a:xfrm>
          <a:custGeom>
            <a:avLst/>
            <a:gdLst/>
            <a:ahLst/>
            <a:cxnLst/>
            <a:rect l="l" t="t" r="r" b="b"/>
            <a:pathLst>
              <a:path w="4834890" h="2439670">
                <a:moveTo>
                  <a:pt x="0" y="2439633"/>
                </a:moveTo>
                <a:lnTo>
                  <a:pt x="4834890" y="2439633"/>
                </a:lnTo>
                <a:lnTo>
                  <a:pt x="4834890" y="0"/>
                </a:lnTo>
                <a:lnTo>
                  <a:pt x="0" y="0"/>
                </a:lnTo>
                <a:lnTo>
                  <a:pt x="0" y="243963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05128" y="3928355"/>
            <a:ext cx="0" cy="692785"/>
          </a:xfrm>
          <a:custGeom>
            <a:avLst/>
            <a:gdLst/>
            <a:ahLst/>
            <a:cxnLst/>
            <a:rect l="l" t="t" r="r" b="b"/>
            <a:pathLst>
              <a:path h="692785">
                <a:moveTo>
                  <a:pt x="0" y="0"/>
                </a:moveTo>
                <a:lnTo>
                  <a:pt x="0" y="692472"/>
                </a:lnTo>
              </a:path>
            </a:pathLst>
          </a:custGeom>
          <a:ln w="2591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84388" y="3907048"/>
            <a:ext cx="0" cy="714375"/>
          </a:xfrm>
          <a:custGeom>
            <a:avLst/>
            <a:gdLst/>
            <a:ahLst/>
            <a:cxnLst/>
            <a:rect l="l" t="t" r="r" b="b"/>
            <a:pathLst>
              <a:path h="714375">
                <a:moveTo>
                  <a:pt x="0" y="0"/>
                </a:moveTo>
                <a:lnTo>
                  <a:pt x="0" y="713779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74319" y="3894873"/>
            <a:ext cx="0" cy="726440"/>
          </a:xfrm>
          <a:custGeom>
            <a:avLst/>
            <a:gdLst/>
            <a:ahLst/>
            <a:cxnLst/>
            <a:rect l="l" t="t" r="r" b="b"/>
            <a:pathLst>
              <a:path h="726439">
                <a:moveTo>
                  <a:pt x="0" y="0"/>
                </a:moveTo>
                <a:lnTo>
                  <a:pt x="0" y="725954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64249" y="3850775"/>
            <a:ext cx="0" cy="770255"/>
          </a:xfrm>
          <a:custGeom>
            <a:avLst/>
            <a:gdLst/>
            <a:ahLst/>
            <a:cxnLst/>
            <a:rect l="l" t="t" r="r" b="b"/>
            <a:pathLst>
              <a:path h="770254">
                <a:moveTo>
                  <a:pt x="0" y="0"/>
                </a:moveTo>
                <a:lnTo>
                  <a:pt x="0" y="770052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54179" y="3826425"/>
            <a:ext cx="0" cy="795020"/>
          </a:xfrm>
          <a:custGeom>
            <a:avLst/>
            <a:gdLst/>
            <a:ahLst/>
            <a:cxnLst/>
            <a:rect l="l" t="t" r="r" b="b"/>
            <a:pathLst>
              <a:path h="795020">
                <a:moveTo>
                  <a:pt x="0" y="0"/>
                </a:moveTo>
                <a:lnTo>
                  <a:pt x="0" y="794402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45633" y="3799030"/>
            <a:ext cx="0" cy="822325"/>
          </a:xfrm>
          <a:custGeom>
            <a:avLst/>
            <a:gdLst/>
            <a:ahLst/>
            <a:cxnLst/>
            <a:rect l="l" t="t" r="r" b="b"/>
            <a:pathLst>
              <a:path h="822325">
                <a:moveTo>
                  <a:pt x="0" y="0"/>
                </a:moveTo>
                <a:lnTo>
                  <a:pt x="0" y="821797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35563" y="3783811"/>
            <a:ext cx="0" cy="837565"/>
          </a:xfrm>
          <a:custGeom>
            <a:avLst/>
            <a:gdLst/>
            <a:ahLst/>
            <a:cxnLst/>
            <a:rect l="l" t="t" r="r" b="b"/>
            <a:pathLst>
              <a:path h="837564">
                <a:moveTo>
                  <a:pt x="0" y="0"/>
                </a:moveTo>
                <a:lnTo>
                  <a:pt x="0" y="837016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25494" y="3768592"/>
            <a:ext cx="0" cy="852805"/>
          </a:xfrm>
          <a:custGeom>
            <a:avLst/>
            <a:gdLst/>
            <a:ahLst/>
            <a:cxnLst/>
            <a:rect l="l" t="t" r="r" b="b"/>
            <a:pathLst>
              <a:path h="852804">
                <a:moveTo>
                  <a:pt x="0" y="0"/>
                </a:moveTo>
                <a:lnTo>
                  <a:pt x="0" y="852235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15424" y="3751851"/>
            <a:ext cx="0" cy="869315"/>
          </a:xfrm>
          <a:custGeom>
            <a:avLst/>
            <a:gdLst/>
            <a:ahLst/>
            <a:cxnLst/>
            <a:rect l="l" t="t" r="r" b="b"/>
            <a:pathLst>
              <a:path h="869314">
                <a:moveTo>
                  <a:pt x="0" y="0"/>
                </a:moveTo>
                <a:lnTo>
                  <a:pt x="0" y="868976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06878" y="3736631"/>
            <a:ext cx="0" cy="884555"/>
          </a:xfrm>
          <a:custGeom>
            <a:avLst/>
            <a:gdLst/>
            <a:ahLst/>
            <a:cxnLst/>
            <a:rect l="l" t="t" r="r" b="b"/>
            <a:pathLst>
              <a:path h="884554">
                <a:moveTo>
                  <a:pt x="0" y="0"/>
                </a:moveTo>
                <a:lnTo>
                  <a:pt x="0" y="884195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96808" y="3719891"/>
            <a:ext cx="0" cy="901065"/>
          </a:xfrm>
          <a:custGeom>
            <a:avLst/>
            <a:gdLst/>
            <a:ahLst/>
            <a:cxnLst/>
            <a:rect l="l" t="t" r="r" b="b"/>
            <a:pathLst>
              <a:path h="901064">
                <a:moveTo>
                  <a:pt x="0" y="0"/>
                </a:moveTo>
                <a:lnTo>
                  <a:pt x="0" y="900936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486739" y="3703149"/>
            <a:ext cx="0" cy="918210"/>
          </a:xfrm>
          <a:custGeom>
            <a:avLst/>
            <a:gdLst/>
            <a:ahLst/>
            <a:cxnLst/>
            <a:rect l="l" t="t" r="r" b="b"/>
            <a:pathLst>
              <a:path h="918210">
                <a:moveTo>
                  <a:pt x="0" y="0"/>
                </a:moveTo>
                <a:lnTo>
                  <a:pt x="0" y="917678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576669" y="3686408"/>
            <a:ext cx="0" cy="934719"/>
          </a:xfrm>
          <a:custGeom>
            <a:avLst/>
            <a:gdLst/>
            <a:ahLst/>
            <a:cxnLst/>
            <a:rect l="l" t="t" r="r" b="b"/>
            <a:pathLst>
              <a:path h="934720">
                <a:moveTo>
                  <a:pt x="0" y="0"/>
                </a:moveTo>
                <a:lnTo>
                  <a:pt x="0" y="934419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68123" y="3669667"/>
            <a:ext cx="0" cy="951230"/>
          </a:xfrm>
          <a:custGeom>
            <a:avLst/>
            <a:gdLst/>
            <a:ahLst/>
            <a:cxnLst/>
            <a:rect l="l" t="t" r="r" b="b"/>
            <a:pathLst>
              <a:path h="951229">
                <a:moveTo>
                  <a:pt x="0" y="0"/>
                </a:moveTo>
                <a:lnTo>
                  <a:pt x="0" y="951160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58053" y="3651404"/>
            <a:ext cx="0" cy="969644"/>
          </a:xfrm>
          <a:custGeom>
            <a:avLst/>
            <a:gdLst/>
            <a:ahLst/>
            <a:cxnLst/>
            <a:rect l="l" t="t" r="r" b="b"/>
            <a:pathLst>
              <a:path h="969645">
                <a:moveTo>
                  <a:pt x="0" y="0"/>
                </a:moveTo>
                <a:lnTo>
                  <a:pt x="0" y="969423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847984" y="3634663"/>
            <a:ext cx="0" cy="986155"/>
          </a:xfrm>
          <a:custGeom>
            <a:avLst/>
            <a:gdLst/>
            <a:ahLst/>
            <a:cxnLst/>
            <a:rect l="l" t="t" r="r" b="b"/>
            <a:pathLst>
              <a:path h="986154">
                <a:moveTo>
                  <a:pt x="0" y="0"/>
                </a:moveTo>
                <a:lnTo>
                  <a:pt x="0" y="986164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37914" y="3616400"/>
            <a:ext cx="0" cy="1004569"/>
          </a:xfrm>
          <a:custGeom>
            <a:avLst/>
            <a:gdLst/>
            <a:ahLst/>
            <a:cxnLst/>
            <a:rect l="l" t="t" r="r" b="b"/>
            <a:pathLst>
              <a:path h="1004570">
                <a:moveTo>
                  <a:pt x="0" y="0"/>
                </a:moveTo>
                <a:lnTo>
                  <a:pt x="0" y="1004427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028606" y="3598137"/>
            <a:ext cx="0" cy="1022985"/>
          </a:xfrm>
          <a:custGeom>
            <a:avLst/>
            <a:gdLst/>
            <a:ahLst/>
            <a:cxnLst/>
            <a:rect l="l" t="t" r="r" b="b"/>
            <a:pathLst>
              <a:path h="1022985">
                <a:moveTo>
                  <a:pt x="0" y="0"/>
                </a:moveTo>
                <a:lnTo>
                  <a:pt x="0" y="1022690"/>
                </a:lnTo>
              </a:path>
            </a:pathLst>
          </a:custGeom>
          <a:ln w="4877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19298" y="3579874"/>
            <a:ext cx="0" cy="1041400"/>
          </a:xfrm>
          <a:custGeom>
            <a:avLst/>
            <a:gdLst/>
            <a:ahLst/>
            <a:cxnLst/>
            <a:rect l="l" t="t" r="r" b="b"/>
            <a:pathLst>
              <a:path h="1041400">
                <a:moveTo>
                  <a:pt x="0" y="0"/>
                </a:moveTo>
                <a:lnTo>
                  <a:pt x="0" y="1040953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209229" y="3561611"/>
            <a:ext cx="0" cy="1059815"/>
          </a:xfrm>
          <a:custGeom>
            <a:avLst/>
            <a:gdLst/>
            <a:ahLst/>
            <a:cxnLst/>
            <a:rect l="l" t="t" r="r" b="b"/>
            <a:pathLst>
              <a:path h="1059814">
                <a:moveTo>
                  <a:pt x="0" y="0"/>
                </a:moveTo>
                <a:lnTo>
                  <a:pt x="0" y="1059216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299159" y="3541826"/>
            <a:ext cx="0" cy="1079500"/>
          </a:xfrm>
          <a:custGeom>
            <a:avLst/>
            <a:gdLst/>
            <a:ahLst/>
            <a:cxnLst/>
            <a:rect l="l" t="t" r="r" b="b"/>
            <a:pathLst>
              <a:path h="1079500">
                <a:moveTo>
                  <a:pt x="0" y="0"/>
                </a:moveTo>
                <a:lnTo>
                  <a:pt x="0" y="1079001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389851" y="3522041"/>
            <a:ext cx="0" cy="1099185"/>
          </a:xfrm>
          <a:custGeom>
            <a:avLst/>
            <a:gdLst/>
            <a:ahLst/>
            <a:cxnLst/>
            <a:rect l="l" t="t" r="r" b="b"/>
            <a:pathLst>
              <a:path h="1099185">
                <a:moveTo>
                  <a:pt x="0" y="0"/>
                </a:moveTo>
                <a:lnTo>
                  <a:pt x="0" y="1098786"/>
                </a:lnTo>
              </a:path>
            </a:pathLst>
          </a:custGeom>
          <a:ln w="4877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480543" y="3502256"/>
            <a:ext cx="0" cy="1118870"/>
          </a:xfrm>
          <a:custGeom>
            <a:avLst/>
            <a:gdLst/>
            <a:ahLst/>
            <a:cxnLst/>
            <a:rect l="l" t="t" r="r" b="b"/>
            <a:pathLst>
              <a:path h="1118870">
                <a:moveTo>
                  <a:pt x="0" y="0"/>
                </a:moveTo>
                <a:lnTo>
                  <a:pt x="0" y="1118571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570474" y="3482471"/>
            <a:ext cx="0" cy="1138555"/>
          </a:xfrm>
          <a:custGeom>
            <a:avLst/>
            <a:gdLst/>
            <a:ahLst/>
            <a:cxnLst/>
            <a:rect l="l" t="t" r="r" b="b"/>
            <a:pathLst>
              <a:path h="1138554">
                <a:moveTo>
                  <a:pt x="0" y="0"/>
                </a:moveTo>
                <a:lnTo>
                  <a:pt x="0" y="1138356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660404" y="3462687"/>
            <a:ext cx="0" cy="1158240"/>
          </a:xfrm>
          <a:custGeom>
            <a:avLst/>
            <a:gdLst/>
            <a:ahLst/>
            <a:cxnLst/>
            <a:rect l="l" t="t" r="r" b="b"/>
            <a:pathLst>
              <a:path h="1158239">
                <a:moveTo>
                  <a:pt x="0" y="0"/>
                </a:moveTo>
                <a:lnTo>
                  <a:pt x="0" y="1158141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751096" y="3442902"/>
            <a:ext cx="0" cy="1177925"/>
          </a:xfrm>
          <a:custGeom>
            <a:avLst/>
            <a:gdLst/>
            <a:ahLst/>
            <a:cxnLst/>
            <a:rect l="l" t="t" r="r" b="b"/>
            <a:pathLst>
              <a:path h="1177925">
                <a:moveTo>
                  <a:pt x="0" y="0"/>
                </a:moveTo>
                <a:lnTo>
                  <a:pt x="0" y="1177925"/>
                </a:lnTo>
              </a:path>
            </a:pathLst>
          </a:custGeom>
          <a:ln w="4877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841788" y="3421595"/>
            <a:ext cx="0" cy="1199515"/>
          </a:xfrm>
          <a:custGeom>
            <a:avLst/>
            <a:gdLst/>
            <a:ahLst/>
            <a:cxnLst/>
            <a:rect l="l" t="t" r="r" b="b"/>
            <a:pathLst>
              <a:path h="1199514">
                <a:moveTo>
                  <a:pt x="0" y="0"/>
                </a:moveTo>
                <a:lnTo>
                  <a:pt x="0" y="1199232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931719" y="3401810"/>
            <a:ext cx="0" cy="1219200"/>
          </a:xfrm>
          <a:custGeom>
            <a:avLst/>
            <a:gdLst/>
            <a:ahLst/>
            <a:cxnLst/>
            <a:rect l="l" t="t" r="r" b="b"/>
            <a:pathLst>
              <a:path h="1219200">
                <a:moveTo>
                  <a:pt x="0" y="0"/>
                </a:moveTo>
                <a:lnTo>
                  <a:pt x="0" y="1219017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021649" y="3380503"/>
            <a:ext cx="0" cy="1240790"/>
          </a:xfrm>
          <a:custGeom>
            <a:avLst/>
            <a:gdLst/>
            <a:ahLst/>
            <a:cxnLst/>
            <a:rect l="l" t="t" r="r" b="b"/>
            <a:pathLst>
              <a:path h="1240789">
                <a:moveTo>
                  <a:pt x="0" y="0"/>
                </a:moveTo>
                <a:lnTo>
                  <a:pt x="0" y="1240324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11579" y="3359196"/>
            <a:ext cx="0" cy="1261745"/>
          </a:xfrm>
          <a:custGeom>
            <a:avLst/>
            <a:gdLst/>
            <a:ahLst/>
            <a:cxnLst/>
            <a:rect l="l" t="t" r="r" b="b"/>
            <a:pathLst>
              <a:path h="1261745">
                <a:moveTo>
                  <a:pt x="0" y="0"/>
                </a:moveTo>
                <a:lnTo>
                  <a:pt x="0" y="1261631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203033" y="3336368"/>
            <a:ext cx="0" cy="1284605"/>
          </a:xfrm>
          <a:custGeom>
            <a:avLst/>
            <a:gdLst/>
            <a:ahLst/>
            <a:cxnLst/>
            <a:rect l="l" t="t" r="r" b="b"/>
            <a:pathLst>
              <a:path h="1284604">
                <a:moveTo>
                  <a:pt x="0" y="0"/>
                </a:moveTo>
                <a:lnTo>
                  <a:pt x="0" y="1284460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292964" y="3315061"/>
            <a:ext cx="0" cy="1306195"/>
          </a:xfrm>
          <a:custGeom>
            <a:avLst/>
            <a:gdLst/>
            <a:ahLst/>
            <a:cxnLst/>
            <a:rect l="l" t="t" r="r" b="b"/>
            <a:pathLst>
              <a:path h="1306195">
                <a:moveTo>
                  <a:pt x="0" y="0"/>
                </a:moveTo>
                <a:lnTo>
                  <a:pt x="0" y="1305766"/>
                </a:lnTo>
              </a:path>
            </a:pathLst>
          </a:custGeom>
          <a:ln w="5029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337929" y="3068510"/>
            <a:ext cx="0" cy="1552575"/>
          </a:xfrm>
          <a:custGeom>
            <a:avLst/>
            <a:gdLst/>
            <a:ahLst/>
            <a:cxnLst/>
            <a:rect l="l" t="t" r="r" b="b"/>
            <a:pathLst>
              <a:path h="1552575">
                <a:moveTo>
                  <a:pt x="0" y="1552317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302871" y="4620828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1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302871" y="4103376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1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302871" y="3585962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1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302871" y="3068510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1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493696" y="3068510"/>
            <a:ext cx="0" cy="1552575"/>
          </a:xfrm>
          <a:custGeom>
            <a:avLst/>
            <a:gdLst/>
            <a:ahLst/>
            <a:cxnLst/>
            <a:rect l="l" t="t" r="r" b="b"/>
            <a:pathLst>
              <a:path h="1552575">
                <a:moveTo>
                  <a:pt x="0" y="1552317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458639" y="4620828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1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458639" y="4310357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1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458639" y="3999885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1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458639" y="3689452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1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458639" y="3378981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1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458639" y="3068510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1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493696" y="462082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23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493696" y="4620828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04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673556" y="4620828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04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854941" y="4620828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04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034801" y="4620828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04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216186" y="4620828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04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396046" y="4620828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04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577431" y="4620828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04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757291" y="4620828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04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938676" y="4620828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04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118536" y="4620828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04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299921" y="4620828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04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479781" y="4620828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04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661166" y="4620828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04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841026" y="4620828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04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022411" y="4620828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04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202271" y="4620828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004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493531" y="3527622"/>
            <a:ext cx="2799715" cy="52705"/>
          </a:xfrm>
          <a:custGeom>
            <a:avLst/>
            <a:gdLst/>
            <a:ahLst/>
            <a:cxnLst/>
            <a:rect l="l" t="t" r="r" b="b"/>
            <a:pathLst>
              <a:path w="2799715" h="52704">
                <a:moveTo>
                  <a:pt x="0" y="51745"/>
                </a:moveTo>
                <a:lnTo>
                  <a:pt x="22570" y="51887"/>
                </a:lnTo>
                <a:lnTo>
                  <a:pt x="45144" y="52125"/>
                </a:lnTo>
                <a:lnTo>
                  <a:pt x="67720" y="52173"/>
                </a:lnTo>
                <a:lnTo>
                  <a:pt x="90298" y="51745"/>
                </a:lnTo>
                <a:lnTo>
                  <a:pt x="112876" y="50556"/>
                </a:lnTo>
                <a:lnTo>
                  <a:pt x="135458" y="48891"/>
                </a:lnTo>
                <a:lnTo>
                  <a:pt x="158019" y="47036"/>
                </a:lnTo>
                <a:lnTo>
                  <a:pt x="180533" y="45277"/>
                </a:lnTo>
                <a:lnTo>
                  <a:pt x="203111" y="43659"/>
                </a:lnTo>
                <a:lnTo>
                  <a:pt x="225689" y="42042"/>
                </a:lnTo>
                <a:lnTo>
                  <a:pt x="248266" y="40425"/>
                </a:lnTo>
                <a:lnTo>
                  <a:pt x="270844" y="38808"/>
                </a:lnTo>
                <a:lnTo>
                  <a:pt x="293422" y="37191"/>
                </a:lnTo>
                <a:lnTo>
                  <a:pt x="316000" y="35574"/>
                </a:lnTo>
                <a:lnTo>
                  <a:pt x="338578" y="33957"/>
                </a:lnTo>
                <a:lnTo>
                  <a:pt x="361156" y="32340"/>
                </a:lnTo>
                <a:lnTo>
                  <a:pt x="383733" y="30723"/>
                </a:lnTo>
                <a:lnTo>
                  <a:pt x="406311" y="29106"/>
                </a:lnTo>
                <a:lnTo>
                  <a:pt x="428889" y="27489"/>
                </a:lnTo>
                <a:lnTo>
                  <a:pt x="451467" y="25872"/>
                </a:lnTo>
                <a:lnTo>
                  <a:pt x="474045" y="24255"/>
                </a:lnTo>
                <a:lnTo>
                  <a:pt x="496622" y="22638"/>
                </a:lnTo>
                <a:lnTo>
                  <a:pt x="519200" y="21021"/>
                </a:lnTo>
                <a:lnTo>
                  <a:pt x="541778" y="19404"/>
                </a:lnTo>
                <a:lnTo>
                  <a:pt x="564356" y="17787"/>
                </a:lnTo>
                <a:lnTo>
                  <a:pt x="586934" y="16170"/>
                </a:lnTo>
                <a:lnTo>
                  <a:pt x="609511" y="14553"/>
                </a:lnTo>
                <a:lnTo>
                  <a:pt x="632089" y="12936"/>
                </a:lnTo>
                <a:lnTo>
                  <a:pt x="654667" y="11319"/>
                </a:lnTo>
                <a:lnTo>
                  <a:pt x="677245" y="9702"/>
                </a:lnTo>
                <a:lnTo>
                  <a:pt x="699823" y="8085"/>
                </a:lnTo>
                <a:lnTo>
                  <a:pt x="722401" y="6468"/>
                </a:lnTo>
                <a:lnTo>
                  <a:pt x="744978" y="4601"/>
                </a:lnTo>
                <a:lnTo>
                  <a:pt x="767556" y="2568"/>
                </a:lnTo>
                <a:lnTo>
                  <a:pt x="790134" y="867"/>
                </a:lnTo>
                <a:lnTo>
                  <a:pt x="812712" y="0"/>
                </a:lnTo>
                <a:lnTo>
                  <a:pt x="835290" y="202"/>
                </a:lnTo>
                <a:lnTo>
                  <a:pt x="857867" y="1236"/>
                </a:lnTo>
                <a:lnTo>
                  <a:pt x="880445" y="2603"/>
                </a:lnTo>
                <a:lnTo>
                  <a:pt x="903023" y="3804"/>
                </a:lnTo>
                <a:lnTo>
                  <a:pt x="925601" y="4775"/>
                </a:lnTo>
                <a:lnTo>
                  <a:pt x="948179" y="5770"/>
                </a:lnTo>
                <a:lnTo>
                  <a:pt x="970756" y="6765"/>
                </a:lnTo>
                <a:lnTo>
                  <a:pt x="993334" y="7736"/>
                </a:lnTo>
                <a:lnTo>
                  <a:pt x="1015912" y="8687"/>
                </a:lnTo>
                <a:lnTo>
                  <a:pt x="1038490" y="9638"/>
                </a:lnTo>
                <a:lnTo>
                  <a:pt x="1061068" y="10590"/>
                </a:lnTo>
                <a:lnTo>
                  <a:pt x="1083645" y="11541"/>
                </a:lnTo>
                <a:lnTo>
                  <a:pt x="1106223" y="12565"/>
                </a:lnTo>
                <a:lnTo>
                  <a:pt x="1128801" y="13554"/>
                </a:lnTo>
                <a:lnTo>
                  <a:pt x="1151379" y="14519"/>
                </a:lnTo>
                <a:lnTo>
                  <a:pt x="1173957" y="15472"/>
                </a:lnTo>
                <a:lnTo>
                  <a:pt x="1196533" y="16443"/>
                </a:lnTo>
                <a:lnTo>
                  <a:pt x="1219096" y="17438"/>
                </a:lnTo>
                <a:lnTo>
                  <a:pt x="1241637" y="18433"/>
                </a:lnTo>
                <a:lnTo>
                  <a:pt x="1264141" y="19404"/>
                </a:lnTo>
                <a:lnTo>
                  <a:pt x="1286719" y="20355"/>
                </a:lnTo>
                <a:lnTo>
                  <a:pt x="1309297" y="21306"/>
                </a:lnTo>
                <a:lnTo>
                  <a:pt x="1331874" y="22258"/>
                </a:lnTo>
                <a:lnTo>
                  <a:pt x="1354452" y="23209"/>
                </a:lnTo>
                <a:lnTo>
                  <a:pt x="1377030" y="24233"/>
                </a:lnTo>
                <a:lnTo>
                  <a:pt x="1399608" y="25222"/>
                </a:lnTo>
                <a:lnTo>
                  <a:pt x="1422186" y="26187"/>
                </a:lnTo>
                <a:lnTo>
                  <a:pt x="1444763" y="27140"/>
                </a:lnTo>
                <a:lnTo>
                  <a:pt x="1467341" y="28094"/>
                </a:lnTo>
                <a:lnTo>
                  <a:pt x="1489919" y="29059"/>
                </a:lnTo>
                <a:lnTo>
                  <a:pt x="1512497" y="30047"/>
                </a:lnTo>
                <a:lnTo>
                  <a:pt x="1535075" y="31072"/>
                </a:lnTo>
                <a:lnTo>
                  <a:pt x="1557652" y="32023"/>
                </a:lnTo>
                <a:lnTo>
                  <a:pt x="1580230" y="32974"/>
                </a:lnTo>
                <a:lnTo>
                  <a:pt x="1602808" y="33926"/>
                </a:lnTo>
                <a:lnTo>
                  <a:pt x="1625386" y="34877"/>
                </a:lnTo>
                <a:lnTo>
                  <a:pt x="1647964" y="35937"/>
                </a:lnTo>
                <a:lnTo>
                  <a:pt x="1670542" y="37080"/>
                </a:lnTo>
                <a:lnTo>
                  <a:pt x="1693119" y="38105"/>
                </a:lnTo>
                <a:lnTo>
                  <a:pt x="1715697" y="38808"/>
                </a:lnTo>
                <a:lnTo>
                  <a:pt x="1738275" y="39076"/>
                </a:lnTo>
                <a:lnTo>
                  <a:pt x="1760853" y="39046"/>
                </a:lnTo>
                <a:lnTo>
                  <a:pt x="1783431" y="38898"/>
                </a:lnTo>
                <a:lnTo>
                  <a:pt x="1806008" y="38808"/>
                </a:lnTo>
                <a:lnTo>
                  <a:pt x="1828586" y="38808"/>
                </a:lnTo>
                <a:lnTo>
                  <a:pt x="1851164" y="38808"/>
                </a:lnTo>
                <a:lnTo>
                  <a:pt x="1873742" y="38808"/>
                </a:lnTo>
                <a:lnTo>
                  <a:pt x="1896320" y="38808"/>
                </a:lnTo>
                <a:lnTo>
                  <a:pt x="1918897" y="38808"/>
                </a:lnTo>
                <a:lnTo>
                  <a:pt x="1941475" y="38808"/>
                </a:lnTo>
                <a:lnTo>
                  <a:pt x="1964053" y="38808"/>
                </a:lnTo>
                <a:lnTo>
                  <a:pt x="1986631" y="38808"/>
                </a:lnTo>
                <a:lnTo>
                  <a:pt x="2009209" y="38808"/>
                </a:lnTo>
                <a:lnTo>
                  <a:pt x="2031786" y="38808"/>
                </a:lnTo>
                <a:lnTo>
                  <a:pt x="2054364" y="38808"/>
                </a:lnTo>
                <a:lnTo>
                  <a:pt x="2076942" y="38808"/>
                </a:lnTo>
                <a:lnTo>
                  <a:pt x="2099520" y="38808"/>
                </a:lnTo>
                <a:lnTo>
                  <a:pt x="2122098" y="38808"/>
                </a:lnTo>
                <a:lnTo>
                  <a:pt x="2144676" y="38808"/>
                </a:lnTo>
                <a:lnTo>
                  <a:pt x="2167253" y="38808"/>
                </a:lnTo>
                <a:lnTo>
                  <a:pt x="2189831" y="38808"/>
                </a:lnTo>
                <a:lnTo>
                  <a:pt x="2212409" y="38808"/>
                </a:lnTo>
                <a:lnTo>
                  <a:pt x="2234987" y="38808"/>
                </a:lnTo>
                <a:lnTo>
                  <a:pt x="2257565" y="38808"/>
                </a:lnTo>
                <a:lnTo>
                  <a:pt x="2280140" y="38808"/>
                </a:lnTo>
                <a:lnTo>
                  <a:pt x="2302704" y="38808"/>
                </a:lnTo>
                <a:lnTo>
                  <a:pt x="2325244" y="38808"/>
                </a:lnTo>
                <a:lnTo>
                  <a:pt x="2347749" y="38808"/>
                </a:lnTo>
                <a:lnTo>
                  <a:pt x="2370327" y="38808"/>
                </a:lnTo>
                <a:lnTo>
                  <a:pt x="2392904" y="38808"/>
                </a:lnTo>
                <a:lnTo>
                  <a:pt x="2415482" y="38808"/>
                </a:lnTo>
                <a:lnTo>
                  <a:pt x="2438060" y="38808"/>
                </a:lnTo>
                <a:lnTo>
                  <a:pt x="2460638" y="38808"/>
                </a:lnTo>
                <a:lnTo>
                  <a:pt x="2483216" y="38808"/>
                </a:lnTo>
                <a:lnTo>
                  <a:pt x="2505793" y="38808"/>
                </a:lnTo>
                <a:lnTo>
                  <a:pt x="2528371" y="38808"/>
                </a:lnTo>
                <a:lnTo>
                  <a:pt x="2550949" y="38808"/>
                </a:lnTo>
                <a:lnTo>
                  <a:pt x="2573527" y="38808"/>
                </a:lnTo>
                <a:lnTo>
                  <a:pt x="2596105" y="38808"/>
                </a:lnTo>
                <a:lnTo>
                  <a:pt x="2618683" y="38808"/>
                </a:lnTo>
                <a:lnTo>
                  <a:pt x="2641260" y="38808"/>
                </a:lnTo>
                <a:lnTo>
                  <a:pt x="2663838" y="38808"/>
                </a:lnTo>
                <a:lnTo>
                  <a:pt x="2686416" y="38808"/>
                </a:lnTo>
                <a:lnTo>
                  <a:pt x="2708994" y="38808"/>
                </a:lnTo>
                <a:lnTo>
                  <a:pt x="2731572" y="38808"/>
                </a:lnTo>
                <a:lnTo>
                  <a:pt x="2754149" y="38808"/>
                </a:lnTo>
                <a:lnTo>
                  <a:pt x="2776727" y="38808"/>
                </a:lnTo>
                <a:lnTo>
                  <a:pt x="2799305" y="38808"/>
                </a:lnTo>
              </a:path>
            </a:pathLst>
          </a:custGeom>
          <a:ln w="121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5436750" y="3508822"/>
            <a:ext cx="24130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9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436750" y="2990736"/>
            <a:ext cx="30480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0%</a:t>
            </a:r>
            <a:endParaRPr sz="9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2140377" y="3923024"/>
            <a:ext cx="26670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2140377" y="3612312"/>
            <a:ext cx="26670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50</a:t>
            </a:r>
            <a:endParaRPr sz="9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2140377" y="3301461"/>
            <a:ext cx="26670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00</a:t>
            </a:r>
            <a:endParaRPr sz="9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2140377" y="2990736"/>
            <a:ext cx="26670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50</a:t>
            </a:r>
            <a:endParaRPr sz="9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5436750" y="3764032"/>
            <a:ext cx="625475" cy="401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9070" algn="ctr">
              <a:lnSpc>
                <a:spcPts val="819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U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l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iz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at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endParaRPr sz="700">
              <a:latin typeface="Arial"/>
              <a:cs typeface="Arial"/>
            </a:endParaRPr>
          </a:p>
          <a:p>
            <a:pPr marL="179070" algn="ctr">
              <a:lnSpc>
                <a:spcPts val="819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Rate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70%</a:t>
            </a:r>
            <a:endParaRPr sz="9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413010" y="3531442"/>
            <a:ext cx="526415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6675" marR="73025" indent="4445" algn="ctr">
              <a:lnSpc>
                <a:spcPts val="800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Ca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p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ac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it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y  Margin  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(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700" b="1" dirty="0">
                <a:solidFill>
                  <a:srgbClr val="404040"/>
                </a:solidFill>
                <a:latin typeface="Arial"/>
                <a:cs typeface="Arial"/>
              </a:rPr>
              <a:t>m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al</a:t>
            </a:r>
            <a:endParaRPr sz="700">
              <a:latin typeface="Arial"/>
              <a:cs typeface="Arial"/>
            </a:endParaRPr>
          </a:p>
          <a:p>
            <a:pPr marR="5715" algn="ctr">
              <a:lnSpc>
                <a:spcPts val="765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$M</a:t>
            </a:r>
            <a:r>
              <a:rPr sz="700" b="1" spc="-8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USD</a:t>
            </a:r>
            <a:endParaRPr sz="700">
              <a:latin typeface="Arial"/>
              <a:cs typeface="Arial"/>
            </a:endParaRPr>
          </a:p>
          <a:p>
            <a:pPr marR="5080" algn="ctr">
              <a:lnSpc>
                <a:spcPts val="819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per</a:t>
            </a:r>
            <a:r>
              <a:rPr sz="700" b="1" spc="-6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Quarter)</a:t>
            </a:r>
            <a:endParaRPr sz="700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2708614" y="5045444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878" y="0"/>
                </a:lnTo>
              </a:path>
            </a:pathLst>
          </a:custGeom>
          <a:ln w="5174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045373" y="5045444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878" y="0"/>
                </a:lnTo>
              </a:path>
            </a:pathLst>
          </a:custGeom>
          <a:ln w="121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2204091" y="4233800"/>
            <a:ext cx="3474085" cy="866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$50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50">
              <a:latin typeface="Times New Roman"/>
              <a:cs typeface="Times New Roman"/>
            </a:endParaRPr>
          </a:p>
          <a:p>
            <a:pPr marL="62865">
              <a:lnSpc>
                <a:spcPts val="1075"/>
              </a:lnSpc>
              <a:tabLst>
                <a:tab pos="3232150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$0	5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  <a:p>
            <a:pPr marL="132715">
              <a:lnSpc>
                <a:spcPts val="1075"/>
              </a:lnSpc>
              <a:tabLst>
                <a:tab pos="586740" algn="l"/>
                <a:tab pos="947419" algn="l"/>
                <a:tab pos="1308735" algn="l"/>
                <a:tab pos="1670050" algn="l"/>
                <a:tab pos="2032000" algn="l"/>
                <a:tab pos="2392680" algn="l"/>
                <a:tab pos="2753995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13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Q1	14	15	16	17	18	19	20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50">
              <a:latin typeface="Times New Roman"/>
              <a:cs typeface="Times New Roman"/>
            </a:endParaRPr>
          </a:p>
          <a:p>
            <a:pPr marL="94615" algn="ctr">
              <a:lnSpc>
                <a:spcPct val="100000"/>
              </a:lnSpc>
              <a:tabLst>
                <a:tab pos="1431925" algn="l"/>
              </a:tabLst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Capacity</a:t>
            </a:r>
            <a:r>
              <a:rPr sz="800" spc="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Margin	Utilization</a:t>
            </a:r>
            <a:r>
              <a:rPr sz="800" spc="-5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Rate</a:t>
            </a:r>
            <a:endParaRPr sz="800">
              <a:latin typeface="Arial"/>
              <a:cs typeface="Arial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1362710" y="2715388"/>
            <a:ext cx="4834890" cy="2439670"/>
          </a:xfrm>
          <a:custGeom>
            <a:avLst/>
            <a:gdLst/>
            <a:ahLst/>
            <a:cxnLst/>
            <a:rect l="l" t="t" r="r" b="b"/>
            <a:pathLst>
              <a:path w="4834890" h="2439670">
                <a:moveTo>
                  <a:pt x="0" y="2439633"/>
                </a:moveTo>
                <a:lnTo>
                  <a:pt x="4834890" y="2439633"/>
                </a:lnTo>
                <a:lnTo>
                  <a:pt x="4834890" y="0"/>
                </a:lnTo>
                <a:lnTo>
                  <a:pt x="0" y="0"/>
                </a:lnTo>
                <a:lnTo>
                  <a:pt x="0" y="243963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71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95957" y="913637"/>
            <a:ext cx="4167504" cy="302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70965" marR="5080" indent="-1358265">
              <a:lnSpc>
                <a:spcPts val="115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10" dirty="0">
                <a:latin typeface="Arial"/>
                <a:cs typeface="Arial"/>
              </a:rPr>
              <a:t>18: </a:t>
            </a:r>
            <a:r>
              <a:rPr sz="1000" b="1" spc="-5" dirty="0">
                <a:latin typeface="Arial"/>
                <a:cs typeface="Arial"/>
              </a:rPr>
              <a:t>Reported </a:t>
            </a:r>
            <a:r>
              <a:rPr sz="1000" b="1" spc="5" dirty="0">
                <a:latin typeface="Arial"/>
                <a:cs typeface="Arial"/>
              </a:rPr>
              <a:t>or </a:t>
            </a:r>
            <a:r>
              <a:rPr sz="1000" b="1" spc="-5" dirty="0">
                <a:latin typeface="Arial"/>
                <a:cs typeface="Arial"/>
              </a:rPr>
              <a:t>Estimated </a:t>
            </a:r>
            <a:r>
              <a:rPr sz="1000" b="1" dirty="0">
                <a:latin typeface="Arial"/>
                <a:cs typeface="Arial"/>
              </a:rPr>
              <a:t>Capacity </a:t>
            </a:r>
            <a:r>
              <a:rPr sz="1000" b="1" spc="-5" dirty="0">
                <a:latin typeface="Arial"/>
                <a:cs typeface="Arial"/>
              </a:rPr>
              <a:t>Recent Utilization Rates at  Selected ESP</a:t>
            </a:r>
            <a:r>
              <a:rPr sz="1000" b="1" spc="-3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Suppliers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65402" y="1359661"/>
          <a:ext cx="4434840" cy="20567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4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1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4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7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6051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Company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2555" marB="0"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Country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2555" marB="0"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389890" marR="179070" indent="-66040">
                        <a:lnSpc>
                          <a:spcPts val="1140"/>
                        </a:lnSpc>
                        <a:spcBef>
                          <a:spcPts val="48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Cu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rr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ent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Level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05740" marR="140970" indent="-19050">
                        <a:lnSpc>
                          <a:spcPts val="1140"/>
                        </a:lnSpc>
                        <a:spcBef>
                          <a:spcPts val="48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2-</a:t>
                      </a:r>
                      <a:r>
                        <a:rPr sz="1000" b="1" spc="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Forecast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272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Baker</a:t>
                      </a:r>
                      <a:r>
                        <a:rPr sz="1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Hughes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8257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91%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Schlumberger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8257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94%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Wood</a:t>
                      </a:r>
                      <a:r>
                        <a:rPr sz="10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Group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28257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Flowserve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8257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97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Novomet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5405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Russia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5405" marB="0"/>
                </a:tc>
                <a:tc>
                  <a:txBody>
                    <a:bodyPr/>
                    <a:lstStyle/>
                    <a:p>
                      <a:pPr marR="282575" algn="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70%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5405" marB="0"/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5405" marB="0">
                    <a:lnR w="6096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415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Dongying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Huahao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4769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China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47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82575" algn="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50%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47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55%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4769" marB="0">
                    <a:lnR w="6096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016304" y="3632580"/>
            <a:ext cx="5487670" cy="22390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85725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Order lead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5" dirty="0">
                <a:latin typeface="Arial"/>
                <a:cs typeface="Arial"/>
              </a:rPr>
              <a:t>range from several days </a:t>
            </a:r>
            <a:r>
              <a:rPr sz="1000" dirty="0">
                <a:latin typeface="Arial"/>
                <a:cs typeface="Arial"/>
              </a:rPr>
              <a:t>(for </a:t>
            </a:r>
            <a:r>
              <a:rPr sz="1000" spc="-5" dirty="0">
                <a:latin typeface="Arial"/>
                <a:cs typeface="Arial"/>
              </a:rPr>
              <a:t>stocked ESPs) to </a:t>
            </a:r>
            <a:r>
              <a:rPr sz="1000" spc="5" dirty="0">
                <a:latin typeface="Arial"/>
                <a:cs typeface="Arial"/>
              </a:rPr>
              <a:t>8-10 </a:t>
            </a:r>
            <a:r>
              <a:rPr sz="1000" spc="-5" dirty="0">
                <a:latin typeface="Arial"/>
                <a:cs typeface="Arial"/>
              </a:rPr>
              <a:t>weeks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orders of up to  about 10 units. Larger </a:t>
            </a:r>
            <a:r>
              <a:rPr sz="1000" dirty="0">
                <a:latin typeface="Arial"/>
                <a:cs typeface="Arial"/>
              </a:rPr>
              <a:t>orders </a:t>
            </a:r>
            <a:r>
              <a:rPr sz="1000" spc="-5" dirty="0">
                <a:latin typeface="Arial"/>
                <a:cs typeface="Arial"/>
              </a:rPr>
              <a:t>require planning and could </a:t>
            </a:r>
            <a:r>
              <a:rPr sz="1000" dirty="0">
                <a:latin typeface="Arial"/>
                <a:cs typeface="Arial"/>
              </a:rPr>
              <a:t>take </a:t>
            </a:r>
            <a:r>
              <a:rPr sz="1000" spc="-5" dirty="0">
                <a:latin typeface="Arial"/>
                <a:cs typeface="Arial"/>
              </a:rPr>
              <a:t>several </a:t>
            </a:r>
            <a:r>
              <a:rPr sz="1000" dirty="0">
                <a:latin typeface="Arial"/>
                <a:cs typeface="Arial"/>
              </a:rPr>
              <a:t>months, </a:t>
            </a:r>
            <a:r>
              <a:rPr sz="1000" spc="-5" dirty="0">
                <a:latin typeface="Arial"/>
                <a:cs typeface="Arial"/>
              </a:rPr>
              <a:t>depending on the  </a:t>
            </a:r>
            <a:r>
              <a:rPr sz="1000" dirty="0">
                <a:latin typeface="Arial"/>
                <a:cs typeface="Arial"/>
              </a:rPr>
              <a:t>quantity </a:t>
            </a:r>
            <a:r>
              <a:rPr sz="1000" spc="-5" dirty="0">
                <a:latin typeface="Arial"/>
                <a:cs typeface="Arial"/>
              </a:rPr>
              <a:t>and the </a:t>
            </a:r>
            <a:r>
              <a:rPr sz="1000" dirty="0">
                <a:latin typeface="Arial"/>
                <a:cs typeface="Arial"/>
              </a:rPr>
              <a:t>complexity </a:t>
            </a:r>
            <a:r>
              <a:rPr sz="1000" spc="-5" dirty="0">
                <a:latin typeface="Arial"/>
                <a:cs typeface="Arial"/>
              </a:rPr>
              <a:t>of the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specifications.</a:t>
            </a:r>
            <a:endParaRPr sz="1000">
              <a:latin typeface="Arial"/>
              <a:cs typeface="Arial"/>
            </a:endParaRPr>
          </a:p>
          <a:p>
            <a:pPr marL="469265" marR="29209" indent="-227965">
              <a:lnSpc>
                <a:spcPct val="143000"/>
              </a:lnSpc>
              <a:spcBef>
                <a:spcPts val="6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Baker Hughes (Centrilift)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offering lead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5" dirty="0">
                <a:latin typeface="Arial"/>
                <a:cs typeface="Arial"/>
              </a:rPr>
              <a:t>of 2-7 </a:t>
            </a:r>
            <a:r>
              <a:rPr sz="1000" spc="-10" dirty="0">
                <a:latin typeface="Arial"/>
                <a:cs typeface="Arial"/>
              </a:rPr>
              <a:t>days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standard ESPs from </a:t>
            </a:r>
            <a:r>
              <a:rPr sz="1000" dirty="0">
                <a:latin typeface="Arial"/>
                <a:cs typeface="Arial"/>
              </a:rPr>
              <a:t>stock,  </a:t>
            </a:r>
            <a:r>
              <a:rPr sz="1000" spc="-5" dirty="0">
                <a:latin typeface="Arial"/>
                <a:cs typeface="Arial"/>
              </a:rPr>
              <a:t>and eight weeks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non-standard (stainless steel,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etc.).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Flotek also </a:t>
            </a:r>
            <a:r>
              <a:rPr sz="1000" dirty="0">
                <a:latin typeface="Arial"/>
                <a:cs typeface="Arial"/>
              </a:rPr>
              <a:t>takes </a:t>
            </a:r>
            <a:r>
              <a:rPr sz="1000" spc="-5" dirty="0">
                <a:latin typeface="Arial"/>
                <a:cs typeface="Arial"/>
              </a:rPr>
              <a:t>only 1-2 days to have standard units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ready.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dirty="0">
                <a:latin typeface="Arial"/>
                <a:cs typeface="Arial"/>
              </a:rPr>
              <a:t>Novomet </a:t>
            </a:r>
            <a:r>
              <a:rPr sz="1000" spc="-5" dirty="0">
                <a:latin typeface="Arial"/>
                <a:cs typeface="Arial"/>
              </a:rPr>
              <a:t>is quoting 8-10 weeks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an order of 10 ESPs, and </a:t>
            </a:r>
            <a:r>
              <a:rPr sz="1000" dirty="0">
                <a:latin typeface="Arial"/>
                <a:cs typeface="Arial"/>
              </a:rPr>
              <a:t>14-16 </a:t>
            </a:r>
            <a:r>
              <a:rPr sz="1000" spc="-5" dirty="0">
                <a:latin typeface="Arial"/>
                <a:cs typeface="Arial"/>
              </a:rPr>
              <a:t>weeks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an order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of</a:t>
            </a:r>
            <a:endParaRPr sz="100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  <a:spcBef>
                <a:spcPts val="515"/>
              </a:spcBef>
            </a:pPr>
            <a:r>
              <a:rPr sz="1000" spc="-5" dirty="0">
                <a:latin typeface="Arial"/>
                <a:cs typeface="Arial"/>
              </a:rPr>
              <a:t>50. An order of 100 units would </a:t>
            </a:r>
            <a:r>
              <a:rPr sz="1000" dirty="0">
                <a:latin typeface="Arial"/>
                <a:cs typeface="Arial"/>
              </a:rPr>
              <a:t>take </a:t>
            </a:r>
            <a:r>
              <a:rPr sz="1000" spc="-5" dirty="0">
                <a:latin typeface="Arial"/>
                <a:cs typeface="Arial"/>
              </a:rPr>
              <a:t>30 weeks or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more.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157035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30: Demand vs. </a:t>
            </a:r>
            <a:r>
              <a:rPr sz="1000" b="1" dirty="0">
                <a:latin typeface="Arial"/>
                <a:cs typeface="Arial"/>
              </a:rPr>
              <a:t>Capacity </a:t>
            </a:r>
            <a:r>
              <a:rPr sz="1000" b="1" spc="-5" dirty="0">
                <a:latin typeface="Arial"/>
                <a:cs typeface="Arial"/>
              </a:rPr>
              <a:t>– ESPs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37436" y="6014353"/>
            <a:ext cx="4031615" cy="2419985"/>
          </a:xfrm>
          <a:custGeom>
            <a:avLst/>
            <a:gdLst/>
            <a:ahLst/>
            <a:cxnLst/>
            <a:rect l="l" t="t" r="r" b="b"/>
            <a:pathLst>
              <a:path w="4031615" h="2419984">
                <a:moveTo>
                  <a:pt x="0" y="2419594"/>
                </a:moveTo>
                <a:lnTo>
                  <a:pt x="4031392" y="2419594"/>
                </a:lnTo>
                <a:lnTo>
                  <a:pt x="4031392" y="0"/>
                </a:lnTo>
                <a:lnTo>
                  <a:pt x="0" y="0"/>
                </a:lnTo>
                <a:lnTo>
                  <a:pt x="0" y="241959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85719" y="6268642"/>
            <a:ext cx="0" cy="1720850"/>
          </a:xfrm>
          <a:custGeom>
            <a:avLst/>
            <a:gdLst/>
            <a:ahLst/>
            <a:cxnLst/>
            <a:rect l="l" t="t" r="r" b="b"/>
            <a:pathLst>
              <a:path h="1720850">
                <a:moveTo>
                  <a:pt x="0" y="0"/>
                </a:moveTo>
                <a:lnTo>
                  <a:pt x="0" y="1720668"/>
                </a:lnTo>
              </a:path>
            </a:pathLst>
          </a:custGeom>
          <a:ln w="9144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74379" y="6268642"/>
            <a:ext cx="0" cy="1720850"/>
          </a:xfrm>
          <a:custGeom>
            <a:avLst/>
            <a:gdLst/>
            <a:ahLst/>
            <a:cxnLst/>
            <a:rect l="l" t="t" r="r" b="b"/>
            <a:pathLst>
              <a:path h="1720850">
                <a:moveTo>
                  <a:pt x="0" y="0"/>
                </a:moveTo>
                <a:lnTo>
                  <a:pt x="0" y="1720668"/>
                </a:lnTo>
              </a:path>
            </a:pathLst>
          </a:custGeom>
          <a:ln w="9144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61515" y="6268642"/>
            <a:ext cx="0" cy="1720850"/>
          </a:xfrm>
          <a:custGeom>
            <a:avLst/>
            <a:gdLst/>
            <a:ahLst/>
            <a:cxnLst/>
            <a:rect l="l" t="t" r="r" b="b"/>
            <a:pathLst>
              <a:path h="1720850">
                <a:moveTo>
                  <a:pt x="0" y="0"/>
                </a:moveTo>
                <a:lnTo>
                  <a:pt x="0" y="1720668"/>
                </a:lnTo>
              </a:path>
            </a:pathLst>
          </a:custGeom>
          <a:ln w="9144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248650" y="6268642"/>
            <a:ext cx="0" cy="1720850"/>
          </a:xfrm>
          <a:custGeom>
            <a:avLst/>
            <a:gdLst/>
            <a:ahLst/>
            <a:cxnLst/>
            <a:rect l="l" t="t" r="r" b="b"/>
            <a:pathLst>
              <a:path h="1720850">
                <a:moveTo>
                  <a:pt x="0" y="0"/>
                </a:moveTo>
                <a:lnTo>
                  <a:pt x="0" y="1720668"/>
                </a:lnTo>
              </a:path>
            </a:pathLst>
          </a:custGeom>
          <a:ln w="9144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37310" y="6268642"/>
            <a:ext cx="0" cy="1720850"/>
          </a:xfrm>
          <a:custGeom>
            <a:avLst/>
            <a:gdLst/>
            <a:ahLst/>
            <a:cxnLst/>
            <a:rect l="l" t="t" r="r" b="b"/>
            <a:pathLst>
              <a:path h="1720850">
                <a:moveTo>
                  <a:pt x="0" y="0"/>
                </a:moveTo>
                <a:lnTo>
                  <a:pt x="0" y="1720668"/>
                </a:lnTo>
              </a:path>
            </a:pathLst>
          </a:custGeom>
          <a:ln w="9144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24446" y="6268642"/>
            <a:ext cx="0" cy="1169670"/>
          </a:xfrm>
          <a:custGeom>
            <a:avLst/>
            <a:gdLst/>
            <a:ahLst/>
            <a:cxnLst/>
            <a:rect l="l" t="t" r="r" b="b"/>
            <a:pathLst>
              <a:path h="1169670">
                <a:moveTo>
                  <a:pt x="0" y="0"/>
                </a:moveTo>
                <a:lnTo>
                  <a:pt x="0" y="1169445"/>
                </a:lnTo>
              </a:path>
            </a:pathLst>
          </a:custGeom>
          <a:ln w="9144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024446" y="7844652"/>
            <a:ext cx="0" cy="144780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657"/>
                </a:lnTo>
              </a:path>
            </a:pathLst>
          </a:custGeom>
          <a:ln w="9144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411581" y="6268642"/>
            <a:ext cx="0" cy="1169670"/>
          </a:xfrm>
          <a:custGeom>
            <a:avLst/>
            <a:gdLst/>
            <a:ahLst/>
            <a:cxnLst/>
            <a:rect l="l" t="t" r="r" b="b"/>
            <a:pathLst>
              <a:path h="1169670">
                <a:moveTo>
                  <a:pt x="0" y="0"/>
                </a:moveTo>
                <a:lnTo>
                  <a:pt x="0" y="1169445"/>
                </a:lnTo>
              </a:path>
            </a:pathLst>
          </a:custGeom>
          <a:ln w="9144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411581" y="7844652"/>
            <a:ext cx="0" cy="144780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657"/>
                </a:lnTo>
              </a:path>
            </a:pathLst>
          </a:custGeom>
          <a:ln w="9144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698584" y="6268642"/>
            <a:ext cx="0" cy="1720850"/>
          </a:xfrm>
          <a:custGeom>
            <a:avLst/>
            <a:gdLst/>
            <a:ahLst/>
            <a:cxnLst/>
            <a:rect l="l" t="t" r="r" b="b"/>
            <a:pathLst>
              <a:path h="1720850">
                <a:moveTo>
                  <a:pt x="0" y="1720668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663528" y="7989310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63528" y="7774608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663528" y="7559905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663528" y="7343679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63528" y="7128977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63528" y="6914274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663528" y="6699571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663528" y="6484868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663528" y="6268642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5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698584" y="7989310"/>
            <a:ext cx="3004185" cy="0"/>
          </a:xfrm>
          <a:custGeom>
            <a:avLst/>
            <a:gdLst/>
            <a:ahLst/>
            <a:cxnLst/>
            <a:rect l="l" t="t" r="r" b="b"/>
            <a:pathLst>
              <a:path w="3004185">
                <a:moveTo>
                  <a:pt x="0" y="0"/>
                </a:moveTo>
                <a:lnTo>
                  <a:pt x="3004111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698584" y="7989310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502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85719" y="7989310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502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474379" y="7989310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502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861515" y="7989310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502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248650" y="7989310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502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637310" y="7989310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502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024446" y="7989310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502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411581" y="7989310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5022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698304" y="6381196"/>
            <a:ext cx="3004820" cy="822960"/>
          </a:xfrm>
          <a:custGeom>
            <a:avLst/>
            <a:gdLst/>
            <a:ahLst/>
            <a:cxnLst/>
            <a:rect l="l" t="t" r="r" b="b"/>
            <a:pathLst>
              <a:path w="3004820" h="822959">
                <a:moveTo>
                  <a:pt x="0" y="822951"/>
                </a:moveTo>
                <a:lnTo>
                  <a:pt x="24232" y="809216"/>
                </a:lnTo>
                <a:lnTo>
                  <a:pt x="48461" y="794425"/>
                </a:lnTo>
                <a:lnTo>
                  <a:pt x="72691" y="781766"/>
                </a:lnTo>
                <a:lnTo>
                  <a:pt x="96923" y="774427"/>
                </a:lnTo>
                <a:lnTo>
                  <a:pt x="121157" y="775119"/>
                </a:lnTo>
                <a:lnTo>
                  <a:pt x="145391" y="781516"/>
                </a:lnTo>
                <a:lnTo>
                  <a:pt x="169625" y="789247"/>
                </a:lnTo>
                <a:lnTo>
                  <a:pt x="193859" y="793943"/>
                </a:lnTo>
                <a:lnTo>
                  <a:pt x="218086" y="795220"/>
                </a:lnTo>
                <a:lnTo>
                  <a:pt x="242316" y="795142"/>
                </a:lnTo>
                <a:lnTo>
                  <a:pt x="266549" y="793019"/>
                </a:lnTo>
                <a:lnTo>
                  <a:pt x="290783" y="788157"/>
                </a:lnTo>
                <a:lnTo>
                  <a:pt x="315015" y="778754"/>
                </a:lnTo>
                <a:lnTo>
                  <a:pt x="339245" y="765754"/>
                </a:lnTo>
                <a:lnTo>
                  <a:pt x="363475" y="752497"/>
                </a:lnTo>
                <a:lnTo>
                  <a:pt x="387707" y="742323"/>
                </a:lnTo>
                <a:lnTo>
                  <a:pt x="411954" y="736635"/>
                </a:lnTo>
                <a:lnTo>
                  <a:pt x="436176" y="733552"/>
                </a:lnTo>
                <a:lnTo>
                  <a:pt x="460382" y="731206"/>
                </a:lnTo>
                <a:lnTo>
                  <a:pt x="484579" y="727730"/>
                </a:lnTo>
                <a:lnTo>
                  <a:pt x="508851" y="722649"/>
                </a:lnTo>
                <a:lnTo>
                  <a:pt x="533098" y="716960"/>
                </a:lnTo>
                <a:lnTo>
                  <a:pt x="557346" y="711010"/>
                </a:lnTo>
                <a:lnTo>
                  <a:pt x="581617" y="705144"/>
                </a:lnTo>
                <a:lnTo>
                  <a:pt x="630025" y="693898"/>
                </a:lnTo>
                <a:lnTo>
                  <a:pt x="678528" y="682557"/>
                </a:lnTo>
                <a:lnTo>
                  <a:pt x="726936" y="670867"/>
                </a:lnTo>
                <a:lnTo>
                  <a:pt x="775439" y="659081"/>
                </a:lnTo>
                <a:lnTo>
                  <a:pt x="823895" y="647264"/>
                </a:lnTo>
                <a:lnTo>
                  <a:pt x="872350" y="635352"/>
                </a:lnTo>
                <a:lnTo>
                  <a:pt x="920806" y="623266"/>
                </a:lnTo>
                <a:lnTo>
                  <a:pt x="969261" y="610989"/>
                </a:lnTo>
                <a:lnTo>
                  <a:pt x="993530" y="604874"/>
                </a:lnTo>
                <a:lnTo>
                  <a:pt x="1041974" y="592502"/>
                </a:lnTo>
                <a:lnTo>
                  <a:pt x="1090441" y="579920"/>
                </a:lnTo>
                <a:lnTo>
                  <a:pt x="1138885" y="567080"/>
                </a:lnTo>
                <a:lnTo>
                  <a:pt x="1163083" y="560612"/>
                </a:lnTo>
                <a:lnTo>
                  <a:pt x="1187354" y="554139"/>
                </a:lnTo>
                <a:lnTo>
                  <a:pt x="1211602" y="547654"/>
                </a:lnTo>
                <a:lnTo>
                  <a:pt x="1235849" y="541144"/>
                </a:lnTo>
                <a:lnTo>
                  <a:pt x="1260121" y="534599"/>
                </a:lnTo>
                <a:lnTo>
                  <a:pt x="1284319" y="527957"/>
                </a:lnTo>
                <a:lnTo>
                  <a:pt x="1308529" y="521339"/>
                </a:lnTo>
                <a:lnTo>
                  <a:pt x="1332762" y="514721"/>
                </a:lnTo>
                <a:lnTo>
                  <a:pt x="1357032" y="508079"/>
                </a:lnTo>
                <a:lnTo>
                  <a:pt x="1381230" y="501302"/>
                </a:lnTo>
                <a:lnTo>
                  <a:pt x="1405440" y="494501"/>
                </a:lnTo>
                <a:lnTo>
                  <a:pt x="1429673" y="487701"/>
                </a:lnTo>
                <a:lnTo>
                  <a:pt x="1453943" y="480924"/>
                </a:lnTo>
                <a:lnTo>
                  <a:pt x="1478158" y="474280"/>
                </a:lnTo>
                <a:lnTo>
                  <a:pt x="1502398" y="467648"/>
                </a:lnTo>
                <a:lnTo>
                  <a:pt x="1526638" y="460992"/>
                </a:lnTo>
                <a:lnTo>
                  <a:pt x="1575069" y="447497"/>
                </a:lnTo>
                <a:lnTo>
                  <a:pt x="1623549" y="433844"/>
                </a:lnTo>
                <a:lnTo>
                  <a:pt x="1671980" y="420118"/>
                </a:lnTo>
                <a:lnTo>
                  <a:pt x="1720460" y="406223"/>
                </a:lnTo>
                <a:lnTo>
                  <a:pt x="1768945" y="392160"/>
                </a:lnTo>
                <a:lnTo>
                  <a:pt x="1817388" y="378023"/>
                </a:lnTo>
                <a:lnTo>
                  <a:pt x="1841586" y="370908"/>
                </a:lnTo>
                <a:lnTo>
                  <a:pt x="1865856" y="363843"/>
                </a:lnTo>
                <a:lnTo>
                  <a:pt x="1914299" y="349619"/>
                </a:lnTo>
                <a:lnTo>
                  <a:pt x="1962769" y="335249"/>
                </a:lnTo>
                <a:lnTo>
                  <a:pt x="2011264" y="320731"/>
                </a:lnTo>
                <a:lnTo>
                  <a:pt x="2059733" y="306075"/>
                </a:lnTo>
                <a:lnTo>
                  <a:pt x="2108177" y="291280"/>
                </a:lnTo>
                <a:lnTo>
                  <a:pt x="2156662" y="276321"/>
                </a:lnTo>
                <a:lnTo>
                  <a:pt x="2205141" y="261197"/>
                </a:lnTo>
                <a:lnTo>
                  <a:pt x="2229357" y="253658"/>
                </a:lnTo>
                <a:lnTo>
                  <a:pt x="2277812" y="238796"/>
                </a:lnTo>
                <a:lnTo>
                  <a:pt x="2326268" y="223839"/>
                </a:lnTo>
                <a:lnTo>
                  <a:pt x="2374723" y="208723"/>
                </a:lnTo>
                <a:lnTo>
                  <a:pt x="2423179" y="193511"/>
                </a:lnTo>
                <a:lnTo>
                  <a:pt x="2471682" y="178078"/>
                </a:lnTo>
                <a:lnTo>
                  <a:pt x="2520090" y="162549"/>
                </a:lnTo>
                <a:lnTo>
                  <a:pt x="2568593" y="146799"/>
                </a:lnTo>
                <a:lnTo>
                  <a:pt x="2592803" y="138870"/>
                </a:lnTo>
                <a:lnTo>
                  <a:pt x="2617001" y="130953"/>
                </a:lnTo>
                <a:lnTo>
                  <a:pt x="2665520" y="115076"/>
                </a:lnTo>
                <a:lnTo>
                  <a:pt x="2714038" y="99103"/>
                </a:lnTo>
                <a:lnTo>
                  <a:pt x="2762446" y="82908"/>
                </a:lnTo>
                <a:lnTo>
                  <a:pt x="2810949" y="66618"/>
                </a:lnTo>
                <a:lnTo>
                  <a:pt x="2859357" y="50170"/>
                </a:lnTo>
                <a:lnTo>
                  <a:pt x="2883591" y="41904"/>
                </a:lnTo>
                <a:lnTo>
                  <a:pt x="2907860" y="33626"/>
                </a:lnTo>
                <a:lnTo>
                  <a:pt x="2932076" y="25231"/>
                </a:lnTo>
                <a:lnTo>
                  <a:pt x="2956316" y="16813"/>
                </a:lnTo>
                <a:lnTo>
                  <a:pt x="2980555" y="8394"/>
                </a:lnTo>
                <a:lnTo>
                  <a:pt x="3004771" y="0"/>
                </a:lnTo>
              </a:path>
            </a:pathLst>
          </a:custGeom>
          <a:ln w="30456">
            <a:solidFill>
              <a:srgbClr val="000066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698584" y="6603640"/>
            <a:ext cx="3004185" cy="718820"/>
          </a:xfrm>
          <a:custGeom>
            <a:avLst/>
            <a:gdLst/>
            <a:ahLst/>
            <a:cxnLst/>
            <a:rect l="l" t="t" r="r" b="b"/>
            <a:pathLst>
              <a:path w="3004185" h="718820">
                <a:moveTo>
                  <a:pt x="0" y="718721"/>
                </a:moveTo>
                <a:lnTo>
                  <a:pt x="96021" y="708062"/>
                </a:lnTo>
                <a:lnTo>
                  <a:pt x="193567" y="695880"/>
                </a:lnTo>
                <a:lnTo>
                  <a:pt x="291113" y="683699"/>
                </a:lnTo>
                <a:lnTo>
                  <a:pt x="387135" y="665426"/>
                </a:lnTo>
                <a:lnTo>
                  <a:pt x="484681" y="645631"/>
                </a:lnTo>
                <a:lnTo>
                  <a:pt x="580703" y="625835"/>
                </a:lnTo>
                <a:lnTo>
                  <a:pt x="678249" y="606040"/>
                </a:lnTo>
                <a:lnTo>
                  <a:pt x="775795" y="584722"/>
                </a:lnTo>
                <a:lnTo>
                  <a:pt x="871817" y="563404"/>
                </a:lnTo>
                <a:lnTo>
                  <a:pt x="969363" y="542086"/>
                </a:lnTo>
                <a:lnTo>
                  <a:pt x="1065384" y="520768"/>
                </a:lnTo>
                <a:lnTo>
                  <a:pt x="1162930" y="497927"/>
                </a:lnTo>
                <a:lnTo>
                  <a:pt x="1260476" y="475087"/>
                </a:lnTo>
                <a:lnTo>
                  <a:pt x="1356498" y="450723"/>
                </a:lnTo>
                <a:lnTo>
                  <a:pt x="1454044" y="427882"/>
                </a:lnTo>
                <a:lnTo>
                  <a:pt x="1550066" y="403519"/>
                </a:lnTo>
                <a:lnTo>
                  <a:pt x="1647612" y="379156"/>
                </a:lnTo>
                <a:lnTo>
                  <a:pt x="1745158" y="354792"/>
                </a:lnTo>
                <a:lnTo>
                  <a:pt x="1841180" y="328906"/>
                </a:lnTo>
                <a:lnTo>
                  <a:pt x="1938726" y="304543"/>
                </a:lnTo>
                <a:lnTo>
                  <a:pt x="2034748" y="278656"/>
                </a:lnTo>
                <a:lnTo>
                  <a:pt x="2132294" y="252770"/>
                </a:lnTo>
                <a:lnTo>
                  <a:pt x="2228315" y="225361"/>
                </a:lnTo>
                <a:lnTo>
                  <a:pt x="2325861" y="199475"/>
                </a:lnTo>
                <a:lnTo>
                  <a:pt x="2423407" y="172066"/>
                </a:lnTo>
                <a:lnTo>
                  <a:pt x="2519429" y="144657"/>
                </a:lnTo>
                <a:lnTo>
                  <a:pt x="2616975" y="117249"/>
                </a:lnTo>
                <a:lnTo>
                  <a:pt x="2712997" y="88317"/>
                </a:lnTo>
                <a:lnTo>
                  <a:pt x="2810543" y="59385"/>
                </a:lnTo>
                <a:lnTo>
                  <a:pt x="2908089" y="30454"/>
                </a:lnTo>
                <a:lnTo>
                  <a:pt x="3004111" y="0"/>
                </a:lnTo>
              </a:path>
            </a:pathLst>
          </a:custGeom>
          <a:ln w="27410">
            <a:solidFill>
              <a:srgbClr val="33669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2408994" y="6191522"/>
            <a:ext cx="203200" cy="9994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10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8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10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6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10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4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410110" y="8048600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798135" y="8048600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16</a:t>
            </a:r>
            <a:endParaRPr sz="9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185906" y="8048600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573930" y="8048600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18</a:t>
            </a:r>
            <a:endParaRPr sz="9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961701" y="8048600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19</a:t>
            </a:r>
            <a:endParaRPr sz="9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349345" y="8048600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724187" y="7438088"/>
            <a:ext cx="948055" cy="407034"/>
          </a:xfrm>
          <a:custGeom>
            <a:avLst/>
            <a:gdLst/>
            <a:ahLst/>
            <a:cxnLst/>
            <a:rect l="l" t="t" r="r" b="b"/>
            <a:pathLst>
              <a:path w="948054" h="407034">
                <a:moveTo>
                  <a:pt x="0" y="406564"/>
                </a:moveTo>
                <a:lnTo>
                  <a:pt x="948024" y="406564"/>
                </a:lnTo>
                <a:lnTo>
                  <a:pt x="948024" y="0"/>
                </a:lnTo>
                <a:lnTo>
                  <a:pt x="0" y="0"/>
                </a:lnTo>
                <a:lnTo>
                  <a:pt x="0" y="4065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724187" y="7438088"/>
            <a:ext cx="948055" cy="407034"/>
          </a:xfrm>
          <a:custGeom>
            <a:avLst/>
            <a:gdLst/>
            <a:ahLst/>
            <a:cxnLst/>
            <a:rect l="l" t="t" r="r" b="b"/>
            <a:pathLst>
              <a:path w="948054" h="407034">
                <a:moveTo>
                  <a:pt x="0" y="406564"/>
                </a:moveTo>
                <a:lnTo>
                  <a:pt x="948024" y="406564"/>
                </a:lnTo>
                <a:lnTo>
                  <a:pt x="948024" y="0"/>
                </a:lnTo>
                <a:lnTo>
                  <a:pt x="0" y="0"/>
                </a:lnTo>
                <a:lnTo>
                  <a:pt x="0" y="40656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830878" y="7540110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072" y="0"/>
                </a:lnTo>
              </a:path>
            </a:pathLst>
          </a:custGeom>
          <a:ln w="30454">
            <a:solidFill>
              <a:srgbClr val="000066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830878" y="7744153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072" y="0"/>
                </a:lnTo>
              </a:path>
            </a:pathLst>
          </a:custGeom>
          <a:ln w="27408">
            <a:solidFill>
              <a:srgbClr val="33669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4724187" y="7438088"/>
            <a:ext cx="948055" cy="407034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462280">
              <a:lnSpc>
                <a:spcPct val="100000"/>
              </a:lnSpc>
              <a:spcBef>
                <a:spcPts val="254"/>
              </a:spcBef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Capacity</a:t>
            </a:r>
            <a:endParaRPr sz="800">
              <a:latin typeface="Arial"/>
              <a:cs typeface="Arial"/>
            </a:endParaRPr>
          </a:p>
          <a:p>
            <a:pPr marL="462280">
              <a:lnSpc>
                <a:spcPct val="100000"/>
              </a:lnSpc>
              <a:spcBef>
                <a:spcPts val="645"/>
              </a:spcBef>
            </a:pPr>
            <a:r>
              <a:rPr sz="800" dirty="0">
                <a:solidFill>
                  <a:srgbClr val="404040"/>
                </a:solidFill>
                <a:latin typeface="Arial"/>
                <a:cs typeface="Arial"/>
              </a:rPr>
              <a:t>Demand</a:t>
            </a:r>
            <a:endParaRPr sz="8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837436" y="6014353"/>
            <a:ext cx="4030345" cy="2419985"/>
          </a:xfrm>
          <a:custGeom>
            <a:avLst/>
            <a:gdLst/>
            <a:ahLst/>
            <a:cxnLst/>
            <a:rect l="l" t="t" r="r" b="b"/>
            <a:pathLst>
              <a:path w="4030345" h="2419984">
                <a:moveTo>
                  <a:pt x="0" y="2419594"/>
                </a:moveTo>
                <a:lnTo>
                  <a:pt x="4029868" y="2419594"/>
                </a:lnTo>
                <a:lnTo>
                  <a:pt x="4029868" y="0"/>
                </a:lnTo>
                <a:lnTo>
                  <a:pt x="0" y="0"/>
                </a:lnTo>
                <a:lnTo>
                  <a:pt x="0" y="241959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2018505" y="7014677"/>
            <a:ext cx="313055" cy="271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6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Index</a:t>
            </a:r>
            <a:endParaRPr sz="900">
              <a:latin typeface="Arial"/>
              <a:cs typeface="Arial"/>
            </a:endParaRPr>
          </a:p>
          <a:p>
            <a:pPr marL="2540">
              <a:lnSpc>
                <a:spcPts val="106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(2013</a:t>
            </a:r>
            <a:endParaRPr sz="900">
              <a:latin typeface="Arial"/>
              <a:cs typeface="Arial"/>
            </a:endParaRPr>
          </a:p>
        </p:txBody>
      </p:sp>
      <p:sp>
        <p:nvSpPr>
          <p:cNvPr id="51" name="object 5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72</a:t>
            </a:r>
          </a:p>
        </p:txBody>
      </p:sp>
      <p:sp>
        <p:nvSpPr>
          <p:cNvPr id="50" name="object 50"/>
          <p:cNvSpPr txBox="1"/>
          <p:nvPr/>
        </p:nvSpPr>
        <p:spPr>
          <a:xfrm>
            <a:off x="1943822" y="7278106"/>
            <a:ext cx="1219835" cy="9093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Q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1=</a:t>
            </a:r>
            <a:r>
              <a:rPr sz="900" b="1" spc="5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00)</a:t>
            </a:r>
            <a:r>
              <a:rPr sz="900" b="1" spc="-12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350" b="1" baseline="6172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1350" b="1" spc="-15" baseline="6172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1350" b="1" baseline="6172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1350" baseline="6172">
              <a:latin typeface="Arial"/>
              <a:cs typeface="Arial"/>
            </a:endParaRPr>
          </a:p>
          <a:p>
            <a:pPr marR="26034" algn="ctr">
              <a:lnSpc>
                <a:spcPct val="100000"/>
              </a:lnSpc>
              <a:spcBef>
                <a:spcPts val="525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80</a:t>
            </a:r>
            <a:endParaRPr sz="900">
              <a:latin typeface="Arial"/>
              <a:cs typeface="Arial"/>
            </a:endParaRPr>
          </a:p>
          <a:p>
            <a:pPr marR="26034" algn="ctr">
              <a:lnSpc>
                <a:spcPct val="100000"/>
              </a:lnSpc>
              <a:spcBef>
                <a:spcPts val="610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60</a:t>
            </a:r>
            <a:endParaRPr sz="900">
              <a:latin typeface="Arial"/>
              <a:cs typeface="Arial"/>
            </a:endParaRPr>
          </a:p>
          <a:p>
            <a:pPr marR="26034" algn="ctr">
              <a:lnSpc>
                <a:spcPts val="1075"/>
              </a:lnSpc>
              <a:spcBef>
                <a:spcPts val="610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40</a:t>
            </a:r>
            <a:endParaRPr sz="900">
              <a:latin typeface="Arial"/>
              <a:cs typeface="Arial"/>
            </a:endParaRPr>
          </a:p>
          <a:p>
            <a:pPr marL="598170">
              <a:lnSpc>
                <a:spcPts val="1075"/>
              </a:lnSpc>
              <a:tabLst>
                <a:tab pos="1078230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13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900" b="1" spc="5" dirty="0">
                <a:solidFill>
                  <a:srgbClr val="404040"/>
                </a:solidFill>
                <a:latin typeface="Arial"/>
                <a:cs typeface="Arial"/>
              </a:rPr>
              <a:t>Q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	14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73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903477"/>
            <a:ext cx="5748655" cy="8091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lvl="2" indent="-456565">
              <a:lnSpc>
                <a:spcPct val="100000"/>
              </a:lnSpc>
              <a:buFont typeface="Arial"/>
              <a:buAutoNum type="arabicPeriod" startAt="3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New</a:t>
            </a:r>
            <a:r>
              <a:rPr sz="1000" b="1" spc="-7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contracts</a:t>
            </a:r>
            <a:endParaRPr sz="1000">
              <a:latin typeface="Arial"/>
              <a:cs typeface="Arial"/>
            </a:endParaRPr>
          </a:p>
          <a:p>
            <a:pPr marL="127000" marR="355600">
              <a:lnSpc>
                <a:spcPct val="143000"/>
              </a:lnSpc>
              <a:spcBef>
                <a:spcPts val="625"/>
              </a:spcBef>
            </a:pPr>
            <a:r>
              <a:rPr sz="1000" dirty="0">
                <a:latin typeface="Arial"/>
                <a:cs typeface="Arial"/>
              </a:rPr>
              <a:t>Total </a:t>
            </a:r>
            <a:r>
              <a:rPr sz="1000" spc="-5" dirty="0">
                <a:latin typeface="Arial"/>
                <a:cs typeface="Arial"/>
              </a:rPr>
              <a:t>and BP awarded several large ESP contracts to Schlumberger and Baker Hughes in </a:t>
            </a:r>
            <a:r>
              <a:rPr sz="1000" dirty="0">
                <a:latin typeface="Arial"/>
                <a:cs typeface="Arial"/>
              </a:rPr>
              <a:t>the  </a:t>
            </a:r>
            <a:r>
              <a:rPr sz="1000" spc="-5" dirty="0">
                <a:latin typeface="Arial"/>
                <a:cs typeface="Arial"/>
              </a:rPr>
              <a:t>2010-2012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period:</a:t>
            </a:r>
            <a:endParaRPr sz="1000">
              <a:latin typeface="Arial"/>
              <a:cs typeface="Arial"/>
            </a:endParaRPr>
          </a:p>
          <a:p>
            <a:pPr marL="583565" marR="66040" lvl="3" indent="-227965">
              <a:lnSpc>
                <a:spcPct val="143700"/>
              </a:lnSpc>
              <a:spcBef>
                <a:spcPts val="6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In October 2012, </a:t>
            </a:r>
            <a:r>
              <a:rPr sz="1000" dirty="0">
                <a:latin typeface="Arial"/>
                <a:cs typeface="Arial"/>
              </a:rPr>
              <a:t>Total signed </a:t>
            </a:r>
            <a:r>
              <a:rPr sz="1000" spc="-5" dirty="0">
                <a:latin typeface="Arial"/>
                <a:cs typeface="Arial"/>
              </a:rPr>
              <a:t>a $200m contract with </a:t>
            </a:r>
            <a:r>
              <a:rPr sz="1000" dirty="0">
                <a:latin typeface="Arial"/>
                <a:cs typeface="Arial"/>
              </a:rPr>
              <a:t>Framo </a:t>
            </a:r>
            <a:r>
              <a:rPr sz="1000" spc="-5" dirty="0">
                <a:latin typeface="Arial"/>
                <a:cs typeface="Arial"/>
              </a:rPr>
              <a:t>Engineering, a Schlumberger  company, to deliver ESPs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Girassol Resources Initiatives project </a:t>
            </a:r>
            <a:r>
              <a:rPr sz="1000" dirty="0">
                <a:latin typeface="Arial"/>
                <a:cs typeface="Arial"/>
              </a:rPr>
              <a:t>off </a:t>
            </a:r>
            <a:r>
              <a:rPr sz="1000" spc="-5" dirty="0">
                <a:latin typeface="Arial"/>
                <a:cs typeface="Arial"/>
              </a:rPr>
              <a:t>Angola. </a:t>
            </a:r>
            <a:r>
              <a:rPr sz="1000" dirty="0">
                <a:latin typeface="Arial"/>
                <a:cs typeface="Arial"/>
              </a:rPr>
              <a:t>The  </a:t>
            </a: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system, which will operate at 1,350 m </a:t>
            </a:r>
            <a:r>
              <a:rPr sz="1000" spc="-10" dirty="0">
                <a:latin typeface="Arial"/>
                <a:cs typeface="Arial"/>
              </a:rPr>
              <a:t>water </a:t>
            </a:r>
            <a:r>
              <a:rPr sz="1000" spc="-5" dirty="0">
                <a:latin typeface="Arial"/>
                <a:cs typeface="Arial"/>
              </a:rPr>
              <a:t>depth, will boost </a:t>
            </a:r>
            <a:r>
              <a:rPr sz="1000" dirty="0">
                <a:latin typeface="Arial"/>
                <a:cs typeface="Arial"/>
              </a:rPr>
              <a:t>flow </a:t>
            </a:r>
            <a:r>
              <a:rPr sz="1000" spc="-5" dirty="0">
                <a:latin typeface="Arial"/>
                <a:cs typeface="Arial"/>
              </a:rPr>
              <a:t>from  two production flow loops.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contract covers a complete system of topside power and  control and two subsea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modules. </a:t>
            </a:r>
            <a:r>
              <a:rPr sz="1000" dirty="0">
                <a:latin typeface="Arial"/>
                <a:cs typeface="Arial"/>
              </a:rPr>
              <a:t>The pump </a:t>
            </a:r>
            <a:r>
              <a:rPr sz="1000" spc="-5" dirty="0">
                <a:latin typeface="Arial"/>
                <a:cs typeface="Arial"/>
              </a:rPr>
              <a:t>system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follow-up to </a:t>
            </a:r>
            <a:r>
              <a:rPr sz="1000" spc="-5" dirty="0">
                <a:latin typeface="Arial"/>
                <a:cs typeface="Arial"/>
              </a:rPr>
              <a:t>two other  </a:t>
            </a:r>
            <a:r>
              <a:rPr sz="1000" dirty="0">
                <a:latin typeface="Arial"/>
                <a:cs typeface="Arial"/>
              </a:rPr>
              <a:t>systems </a:t>
            </a:r>
            <a:r>
              <a:rPr sz="1000" spc="-5" dirty="0">
                <a:latin typeface="Arial"/>
                <a:cs typeface="Arial"/>
              </a:rPr>
              <a:t>installed </a:t>
            </a:r>
            <a:r>
              <a:rPr sz="1000" dirty="0">
                <a:latin typeface="Arial"/>
                <a:cs typeface="Arial"/>
              </a:rPr>
              <a:t>for Total off </a:t>
            </a:r>
            <a:r>
              <a:rPr sz="1000" spc="-1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Angola. </a:t>
            </a:r>
            <a:r>
              <a:rPr sz="1000" dirty="0">
                <a:latin typeface="Arial"/>
                <a:cs typeface="Arial"/>
              </a:rPr>
              <a:t>It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based on a </a:t>
            </a:r>
            <a:r>
              <a:rPr sz="1000" dirty="0">
                <a:latin typeface="Arial"/>
                <a:cs typeface="Arial"/>
              </a:rPr>
              <a:t>helico-axial technology </a:t>
            </a:r>
            <a:r>
              <a:rPr sz="1000" spc="-5" dirty="0">
                <a:latin typeface="Arial"/>
                <a:cs typeface="Arial"/>
              </a:rPr>
              <a:t>capable of  a record differential pressure of up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120 bar.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system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assembled and tested </a:t>
            </a:r>
            <a:r>
              <a:rPr sz="1000" dirty="0">
                <a:latin typeface="Arial"/>
                <a:cs typeface="Arial"/>
              </a:rPr>
              <a:t>at  </a:t>
            </a:r>
            <a:r>
              <a:rPr sz="1000" spc="-5" dirty="0">
                <a:latin typeface="Arial"/>
                <a:cs typeface="Arial"/>
              </a:rPr>
              <a:t>Framo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Horsoy, Norway, and will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delivered in the </a:t>
            </a:r>
            <a:r>
              <a:rPr sz="1000" dirty="0">
                <a:latin typeface="Arial"/>
                <a:cs typeface="Arial"/>
              </a:rPr>
              <a:t>summer </a:t>
            </a:r>
            <a:r>
              <a:rPr sz="1000" spc="-5" dirty="0">
                <a:latin typeface="Arial"/>
                <a:cs typeface="Arial"/>
              </a:rPr>
              <a:t>of 2014.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price was not  revealed. </a:t>
            </a:r>
            <a:r>
              <a:rPr sz="1000" dirty="0">
                <a:latin typeface="Arial"/>
                <a:cs typeface="Arial"/>
              </a:rPr>
              <a:t>Due to </a:t>
            </a:r>
            <a:r>
              <a:rPr sz="1000" spc="-5" dirty="0">
                <a:latin typeface="Arial"/>
                <a:cs typeface="Arial"/>
              </a:rPr>
              <a:t>the location of installation and the </a:t>
            </a:r>
            <a:r>
              <a:rPr sz="1000" dirty="0">
                <a:latin typeface="Arial"/>
                <a:cs typeface="Arial"/>
              </a:rPr>
              <a:t>subsea </a:t>
            </a:r>
            <a:r>
              <a:rPr sz="1000" spc="-5" dirty="0">
                <a:latin typeface="Arial"/>
                <a:cs typeface="Arial"/>
              </a:rPr>
              <a:t>requirements, we </a:t>
            </a:r>
            <a:r>
              <a:rPr sz="1000" dirty="0">
                <a:latin typeface="Arial"/>
                <a:cs typeface="Arial"/>
              </a:rPr>
              <a:t>assumed  </a:t>
            </a:r>
            <a:r>
              <a:rPr sz="1000" spc="-5" dirty="0">
                <a:latin typeface="Arial"/>
                <a:cs typeface="Arial"/>
              </a:rPr>
              <a:t>each ESP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spc="-5" dirty="0">
                <a:latin typeface="Arial"/>
                <a:cs typeface="Arial"/>
              </a:rPr>
              <a:t>sold </a:t>
            </a:r>
            <a:r>
              <a:rPr sz="1000" dirty="0">
                <a:latin typeface="Arial"/>
                <a:cs typeface="Arial"/>
              </a:rPr>
              <a:t>for about twice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normal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price.</a:t>
            </a:r>
            <a:endParaRPr sz="1000">
              <a:latin typeface="Arial"/>
              <a:cs typeface="Arial"/>
            </a:endParaRPr>
          </a:p>
          <a:p>
            <a:pPr marL="583565" marR="5080" lvl="3" indent="-227965">
              <a:lnSpc>
                <a:spcPct val="143700"/>
              </a:lnSpc>
              <a:spcBef>
                <a:spcPts val="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10" dirty="0">
                <a:latin typeface="Arial"/>
                <a:cs typeface="Arial"/>
              </a:rPr>
              <a:t>BP </a:t>
            </a:r>
            <a:r>
              <a:rPr sz="1000" spc="-5" dirty="0">
                <a:latin typeface="Arial"/>
                <a:cs typeface="Arial"/>
              </a:rPr>
              <a:t>also signed a notable high-value ESP contract </a:t>
            </a:r>
            <a:r>
              <a:rPr sz="1000" dirty="0">
                <a:latin typeface="Arial"/>
                <a:cs typeface="Arial"/>
              </a:rPr>
              <a:t>for its </a:t>
            </a:r>
            <a:r>
              <a:rPr sz="1000" spc="-5" dirty="0">
                <a:latin typeface="Arial"/>
                <a:cs typeface="Arial"/>
              </a:rPr>
              <a:t>Rumaila (Iraq) operations (in  2010). BP awarded,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clearly managed </a:t>
            </a:r>
            <a:r>
              <a:rPr sz="1000" spc="-5" dirty="0">
                <a:latin typeface="Arial"/>
                <a:cs typeface="Arial"/>
              </a:rPr>
              <a:t>competitive </a:t>
            </a:r>
            <a:r>
              <a:rPr sz="1000" spc="-10" dirty="0">
                <a:latin typeface="Arial"/>
                <a:cs typeface="Arial"/>
              </a:rPr>
              <a:t>bid </a:t>
            </a:r>
            <a:r>
              <a:rPr sz="1000" spc="-5" dirty="0">
                <a:latin typeface="Arial"/>
                <a:cs typeface="Arial"/>
              </a:rPr>
              <a:t>to prevent corruption, </a:t>
            </a:r>
            <a:r>
              <a:rPr sz="1000" dirty="0">
                <a:latin typeface="Arial"/>
                <a:cs typeface="Arial"/>
              </a:rPr>
              <a:t>two two- 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ESP contracts together worth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$100 million.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contract covers the 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and their installation.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award went to Baker Hughes </a:t>
            </a:r>
            <a:r>
              <a:rPr sz="1000" dirty="0">
                <a:latin typeface="Arial"/>
                <a:cs typeface="Arial"/>
              </a:rPr>
              <a:t>Centrilift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Al-Khorayef  </a:t>
            </a:r>
            <a:r>
              <a:rPr sz="1000" spc="-5" dirty="0">
                <a:latin typeface="Arial"/>
                <a:cs typeface="Arial"/>
              </a:rPr>
              <a:t>Petroleum. Contracts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Iraq are often delivered at multiple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5" dirty="0">
                <a:latin typeface="Arial"/>
                <a:cs typeface="Arial"/>
              </a:rPr>
              <a:t>accepted </a:t>
            </a:r>
            <a:r>
              <a:rPr sz="1000" dirty="0">
                <a:latin typeface="Arial"/>
                <a:cs typeface="Arial"/>
              </a:rPr>
              <a:t>benchmark </a:t>
            </a:r>
            <a:r>
              <a:rPr sz="1000" spc="-5" dirty="0">
                <a:latin typeface="Arial"/>
                <a:cs typeface="Arial"/>
              </a:rPr>
              <a:t>rates 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paucity </a:t>
            </a:r>
            <a:r>
              <a:rPr sz="1000" spc="-5" dirty="0">
                <a:latin typeface="Arial"/>
                <a:cs typeface="Arial"/>
              </a:rPr>
              <a:t>of suppliers willing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perform installation;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purposes of the table below  we </a:t>
            </a:r>
            <a:r>
              <a:rPr sz="1000" dirty="0">
                <a:latin typeface="Arial"/>
                <a:cs typeface="Arial"/>
              </a:rPr>
              <a:t>assumed </a:t>
            </a:r>
            <a:r>
              <a:rPr sz="1000" spc="-5" dirty="0">
                <a:latin typeface="Arial"/>
                <a:cs typeface="Arial"/>
              </a:rPr>
              <a:t>a 200% </a:t>
            </a:r>
            <a:r>
              <a:rPr sz="1000" dirty="0">
                <a:latin typeface="Arial"/>
                <a:cs typeface="Arial"/>
              </a:rPr>
              <a:t>markup </a:t>
            </a:r>
            <a:r>
              <a:rPr sz="1000" spc="-5" dirty="0">
                <a:latin typeface="Arial"/>
                <a:cs typeface="Arial"/>
              </a:rPr>
              <a:t>above </a:t>
            </a:r>
            <a:r>
              <a:rPr sz="1000" dirty="0">
                <a:latin typeface="Arial"/>
                <a:cs typeface="Arial"/>
              </a:rPr>
              <a:t>market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rates.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More recent contracts include ones contracted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CNOOC, </a:t>
            </a:r>
            <a:r>
              <a:rPr sz="1000" spc="-5" dirty="0">
                <a:latin typeface="Arial"/>
                <a:cs typeface="Arial"/>
              </a:rPr>
              <a:t>Xcite Energy, and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others.</a:t>
            </a:r>
            <a:endParaRPr sz="1000">
              <a:latin typeface="Arial"/>
              <a:cs typeface="Arial"/>
            </a:endParaRPr>
          </a:p>
          <a:p>
            <a:pPr marL="127000" marR="307340">
              <a:lnSpc>
                <a:spcPct val="143000"/>
              </a:lnSpc>
              <a:spcBef>
                <a:spcPts val="610"/>
              </a:spcBef>
            </a:pPr>
            <a:r>
              <a:rPr sz="1000" spc="-5" dirty="0">
                <a:latin typeface="Arial"/>
                <a:cs typeface="Arial"/>
              </a:rPr>
              <a:t>CNOOC ordered ESPs from Schlumberger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144 wells </a:t>
            </a:r>
            <a:r>
              <a:rPr sz="1000" dirty="0">
                <a:latin typeface="Arial"/>
                <a:cs typeface="Arial"/>
              </a:rPr>
              <a:t>over </a:t>
            </a:r>
            <a:r>
              <a:rPr sz="1000" spc="-5" dirty="0">
                <a:latin typeface="Arial"/>
                <a:cs typeface="Arial"/>
              </a:rPr>
              <a:t>a six-year contract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delivery </a:t>
            </a:r>
            <a:r>
              <a:rPr sz="100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South Sumatra, Indonesia.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contract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spc="-5" dirty="0">
                <a:latin typeface="Arial"/>
                <a:cs typeface="Arial"/>
              </a:rPr>
              <a:t>valued at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$8.7m.</a:t>
            </a:r>
            <a:endParaRPr sz="1000">
              <a:latin typeface="Arial"/>
              <a:cs typeface="Arial"/>
            </a:endParaRPr>
          </a:p>
          <a:p>
            <a:pPr marL="127000" marR="57150">
              <a:lnSpc>
                <a:spcPct val="1439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Xcite Energy ordered </a:t>
            </a:r>
            <a:r>
              <a:rPr sz="1000" dirty="0">
                <a:latin typeface="Arial"/>
                <a:cs typeface="Arial"/>
              </a:rPr>
              <a:t>20 </a:t>
            </a:r>
            <a:r>
              <a:rPr sz="1000" spc="-5" dirty="0">
                <a:latin typeface="Arial"/>
                <a:cs typeface="Arial"/>
              </a:rPr>
              <a:t>ESPs from Schlumberger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</a:t>
            </a:r>
            <a:r>
              <a:rPr sz="1000" dirty="0">
                <a:latin typeface="Arial"/>
                <a:cs typeface="Arial"/>
              </a:rPr>
              <a:t>Bentley </a:t>
            </a:r>
            <a:r>
              <a:rPr sz="1000" spc="-5" dirty="0">
                <a:latin typeface="Arial"/>
                <a:cs typeface="Arial"/>
              </a:rPr>
              <a:t>field in the North Sea. </a:t>
            </a:r>
            <a:r>
              <a:rPr sz="1000" dirty="0">
                <a:latin typeface="Arial"/>
                <a:cs typeface="Arial"/>
              </a:rPr>
              <a:t>The  </a:t>
            </a:r>
            <a:r>
              <a:rPr sz="1000" spc="-5" dirty="0">
                <a:latin typeface="Arial"/>
                <a:cs typeface="Arial"/>
              </a:rPr>
              <a:t>contract covers not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the ESPs, but also Schlumberger’s </a:t>
            </a:r>
            <a:r>
              <a:rPr sz="1000" dirty="0">
                <a:latin typeface="Arial"/>
                <a:cs typeface="Arial"/>
              </a:rPr>
              <a:t>IntelliZone* </a:t>
            </a:r>
            <a:r>
              <a:rPr sz="1000" spc="-5" dirty="0">
                <a:latin typeface="Arial"/>
                <a:cs typeface="Arial"/>
              </a:rPr>
              <a:t>zonal </a:t>
            </a:r>
            <a:r>
              <a:rPr sz="1000" dirty="0">
                <a:latin typeface="Arial"/>
                <a:cs typeface="Arial"/>
              </a:rPr>
              <a:t>management </a:t>
            </a:r>
            <a:r>
              <a:rPr sz="1000" spc="-5" dirty="0">
                <a:latin typeface="Arial"/>
                <a:cs typeface="Arial"/>
              </a:rPr>
              <a:t>and a  surface-controlled isolation valve system, which allows flow </a:t>
            </a:r>
            <a:r>
              <a:rPr sz="1000" dirty="0">
                <a:latin typeface="Arial"/>
                <a:cs typeface="Arial"/>
              </a:rPr>
              <a:t>control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spc="-10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horizontal wellbores. </a:t>
            </a:r>
            <a:r>
              <a:rPr sz="1000" dirty="0">
                <a:latin typeface="Arial"/>
                <a:cs typeface="Arial"/>
              </a:rPr>
              <a:t>The  </a:t>
            </a:r>
            <a:r>
              <a:rPr sz="1000" spc="-5" dirty="0">
                <a:latin typeface="Arial"/>
                <a:cs typeface="Arial"/>
              </a:rPr>
              <a:t>ESPs have variable speed drives to generate the </a:t>
            </a:r>
            <a:r>
              <a:rPr sz="1000" dirty="0">
                <a:latin typeface="Arial"/>
                <a:cs typeface="Arial"/>
              </a:rPr>
              <a:t>required </a:t>
            </a:r>
            <a:r>
              <a:rPr sz="1000" spc="-5" dirty="0">
                <a:latin typeface="Arial"/>
                <a:cs typeface="Arial"/>
              </a:rPr>
              <a:t>amount of lift. </a:t>
            </a:r>
            <a:r>
              <a:rPr sz="1000" dirty="0">
                <a:latin typeface="Arial"/>
                <a:cs typeface="Arial"/>
              </a:rPr>
              <a:t>14 control </a:t>
            </a:r>
            <a:r>
              <a:rPr sz="1000" spc="-5" dirty="0">
                <a:latin typeface="Arial"/>
                <a:cs typeface="Arial"/>
              </a:rPr>
              <a:t>lines were  installed. For purposes of the table below, the estimated </a:t>
            </a:r>
            <a:r>
              <a:rPr sz="1000" dirty="0">
                <a:latin typeface="Arial"/>
                <a:cs typeface="Arial"/>
              </a:rPr>
              <a:t>ESP </a:t>
            </a:r>
            <a:r>
              <a:rPr sz="1000" spc="-5" dirty="0">
                <a:latin typeface="Arial"/>
                <a:cs typeface="Arial"/>
              </a:rPr>
              <a:t>cost is </a:t>
            </a:r>
            <a:r>
              <a:rPr sz="1000" dirty="0">
                <a:latin typeface="Arial"/>
                <a:cs typeface="Arial"/>
              </a:rPr>
              <a:t>separated from </a:t>
            </a:r>
            <a:r>
              <a:rPr sz="1000" spc="-5" dirty="0">
                <a:latin typeface="Arial"/>
                <a:cs typeface="Arial"/>
              </a:rPr>
              <a:t>the zonal  </a:t>
            </a:r>
            <a:r>
              <a:rPr sz="1000" dirty="0">
                <a:latin typeface="Arial"/>
                <a:cs typeface="Arial"/>
              </a:rPr>
              <a:t>management </a:t>
            </a:r>
            <a:r>
              <a:rPr sz="1000" spc="-5" dirty="0">
                <a:latin typeface="Arial"/>
                <a:cs typeface="Arial"/>
              </a:rPr>
              <a:t>and associated </a:t>
            </a:r>
            <a:r>
              <a:rPr sz="1000" spc="-10" dirty="0">
                <a:latin typeface="Arial"/>
                <a:cs typeface="Arial"/>
              </a:rPr>
              <a:t>valve </a:t>
            </a:r>
            <a:r>
              <a:rPr sz="1000" spc="-5" dirty="0">
                <a:latin typeface="Arial"/>
                <a:cs typeface="Arial"/>
              </a:rPr>
              <a:t>system and management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services.</a:t>
            </a:r>
            <a:endParaRPr sz="1000">
              <a:latin typeface="Arial"/>
              <a:cs typeface="Arial"/>
            </a:endParaRPr>
          </a:p>
          <a:p>
            <a:pPr marL="127000" marR="50165">
              <a:lnSpc>
                <a:spcPct val="1436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Petrobras signed a 5-year contract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artificial </a:t>
            </a:r>
            <a:r>
              <a:rPr sz="1000" dirty="0">
                <a:latin typeface="Arial"/>
                <a:cs typeface="Arial"/>
              </a:rPr>
              <a:t>lift </a:t>
            </a:r>
            <a:r>
              <a:rPr sz="1000" spc="-5" dirty="0">
                <a:latin typeface="Arial"/>
                <a:cs typeface="Arial"/>
              </a:rPr>
              <a:t>services from Schlumberger. The contract  includes </a:t>
            </a:r>
            <a:r>
              <a:rPr sz="1000" dirty="0">
                <a:latin typeface="Arial"/>
                <a:cs typeface="Arial"/>
              </a:rPr>
              <a:t>23 </a:t>
            </a:r>
            <a:r>
              <a:rPr sz="1000" spc="-5" dirty="0">
                <a:latin typeface="Arial"/>
                <a:cs typeface="Arial"/>
              </a:rPr>
              <a:t>electrical </a:t>
            </a:r>
            <a:r>
              <a:rPr sz="1000" dirty="0">
                <a:latin typeface="Arial"/>
                <a:cs typeface="Arial"/>
              </a:rPr>
              <a:t>submersible pumps, </a:t>
            </a:r>
            <a:r>
              <a:rPr sz="1000" spc="-5" dirty="0">
                <a:latin typeface="Arial"/>
                <a:cs typeface="Arial"/>
              </a:rPr>
              <a:t>8 of which will operate on subsea wellheads. Four </a:t>
            </a:r>
            <a:r>
              <a:rPr sz="1000" dirty="0">
                <a:latin typeface="Arial"/>
                <a:cs typeface="Arial"/>
              </a:rPr>
              <a:t>pump  </a:t>
            </a:r>
            <a:r>
              <a:rPr sz="1000" spc="-5" dirty="0">
                <a:latin typeface="Arial"/>
                <a:cs typeface="Arial"/>
              </a:rPr>
              <a:t>configurations will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installed using </a:t>
            </a:r>
            <a:r>
              <a:rPr sz="1000" dirty="0">
                <a:latin typeface="Arial"/>
                <a:cs typeface="Arial"/>
              </a:rPr>
              <a:t>REDA Maximus* </a:t>
            </a:r>
            <a:r>
              <a:rPr sz="1000" spc="-5" dirty="0">
                <a:latin typeface="Arial"/>
                <a:cs typeface="Arial"/>
              </a:rPr>
              <a:t>electrical submersible </a:t>
            </a:r>
            <a:r>
              <a:rPr sz="1000" dirty="0">
                <a:latin typeface="Arial"/>
                <a:cs typeface="Arial"/>
              </a:rPr>
              <a:t>pump. </a:t>
            </a:r>
            <a:r>
              <a:rPr sz="1000" spc="-5" dirty="0">
                <a:latin typeface="Arial"/>
                <a:cs typeface="Arial"/>
              </a:rPr>
              <a:t>For purposes of  the values in the table below, the subsea units are </a:t>
            </a:r>
            <a:r>
              <a:rPr sz="1000" dirty="0">
                <a:latin typeface="Arial"/>
                <a:cs typeface="Arial"/>
              </a:rPr>
              <a:t>assumed </a:t>
            </a:r>
            <a:r>
              <a:rPr sz="1000" spc="-5" dirty="0">
                <a:latin typeface="Arial"/>
                <a:cs typeface="Arial"/>
              </a:rPr>
              <a:t>to be priced </a:t>
            </a:r>
            <a:r>
              <a:rPr sz="1000" dirty="0">
                <a:latin typeface="Arial"/>
                <a:cs typeface="Arial"/>
              </a:rPr>
              <a:t>significantly </a:t>
            </a:r>
            <a:r>
              <a:rPr sz="1000" spc="-5" dirty="0">
                <a:latin typeface="Arial"/>
                <a:cs typeface="Arial"/>
              </a:rPr>
              <a:t>above </a:t>
            </a:r>
            <a:r>
              <a:rPr sz="1000" dirty="0">
                <a:latin typeface="Arial"/>
                <a:cs typeface="Arial"/>
              </a:rPr>
              <a:t>the  </a:t>
            </a:r>
            <a:r>
              <a:rPr sz="1000" spc="-5" dirty="0">
                <a:latin typeface="Arial"/>
                <a:cs typeface="Arial"/>
              </a:rPr>
              <a:t>benchmark </a:t>
            </a:r>
            <a:r>
              <a:rPr sz="1000" spc="-10" dirty="0">
                <a:latin typeface="Arial"/>
                <a:cs typeface="Arial"/>
              </a:rPr>
              <a:t>ESP </a:t>
            </a:r>
            <a:r>
              <a:rPr sz="1000" spc="-5" dirty="0">
                <a:latin typeface="Arial"/>
                <a:cs typeface="Arial"/>
              </a:rPr>
              <a:t>price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their subsea </a:t>
            </a:r>
            <a:r>
              <a:rPr sz="1000" dirty="0">
                <a:latin typeface="Arial"/>
                <a:cs typeface="Arial"/>
              </a:rPr>
              <a:t>requirements. </a:t>
            </a:r>
            <a:r>
              <a:rPr sz="1000" spc="-5" dirty="0">
                <a:latin typeface="Arial"/>
                <a:cs typeface="Arial"/>
              </a:rPr>
              <a:t>It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further </a:t>
            </a:r>
            <a:r>
              <a:rPr sz="1000" dirty="0">
                <a:latin typeface="Arial"/>
                <a:cs typeface="Arial"/>
              </a:rPr>
              <a:t>assume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artificial </a:t>
            </a:r>
            <a:r>
              <a:rPr sz="1000" dirty="0">
                <a:latin typeface="Arial"/>
                <a:cs typeface="Arial"/>
              </a:rPr>
              <a:t>lift  </a:t>
            </a:r>
            <a:r>
              <a:rPr sz="1000" spc="-5" dirty="0">
                <a:latin typeface="Arial"/>
                <a:cs typeface="Arial"/>
              </a:rPr>
              <a:t>services are equal in value to the price of the </a:t>
            </a:r>
            <a:r>
              <a:rPr sz="1000" dirty="0">
                <a:latin typeface="Arial"/>
                <a:cs typeface="Arial"/>
              </a:rPr>
              <a:t>pumps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themselves.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74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8708"/>
            <a:ext cx="5634355" cy="2357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Chevron ordered 1200 </a:t>
            </a:r>
            <a:r>
              <a:rPr sz="1000" dirty="0">
                <a:latin typeface="Arial"/>
                <a:cs typeface="Arial"/>
              </a:rPr>
              <a:t>hp </a:t>
            </a:r>
            <a:r>
              <a:rPr sz="1000" spc="-5" dirty="0">
                <a:latin typeface="Arial"/>
                <a:cs typeface="Arial"/>
              </a:rPr>
              <a:t>ESPs from Baker Hughes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seven wells, plus </a:t>
            </a:r>
            <a:r>
              <a:rPr sz="1000" dirty="0">
                <a:latin typeface="Arial"/>
                <a:cs typeface="Arial"/>
              </a:rPr>
              <a:t>mud </a:t>
            </a:r>
            <a:r>
              <a:rPr sz="1000" spc="-5" dirty="0">
                <a:latin typeface="Arial"/>
                <a:cs typeface="Arial"/>
              </a:rPr>
              <a:t>line packers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three  injection wells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Gulf of Mexico deepwater Big </a:t>
            </a:r>
            <a:r>
              <a:rPr sz="1000" dirty="0">
                <a:latin typeface="Arial"/>
                <a:cs typeface="Arial"/>
              </a:rPr>
              <a:t>Foot </a:t>
            </a:r>
            <a:r>
              <a:rPr sz="1000" spc="-5" dirty="0">
                <a:latin typeface="Arial"/>
                <a:cs typeface="Arial"/>
              </a:rPr>
              <a:t>Project. </a:t>
            </a:r>
            <a:r>
              <a:rPr sz="1000" dirty="0">
                <a:latin typeface="Arial"/>
                <a:cs typeface="Arial"/>
              </a:rPr>
              <a:t>The units’ </a:t>
            </a:r>
            <a:r>
              <a:rPr sz="1000" spc="-5" dirty="0">
                <a:latin typeface="Arial"/>
                <a:cs typeface="Arial"/>
              </a:rPr>
              <a:t>extra large hp </a:t>
            </a:r>
            <a:r>
              <a:rPr sz="1000" dirty="0">
                <a:latin typeface="Arial"/>
                <a:cs typeface="Arial"/>
              </a:rPr>
              <a:t>motors 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mud </a:t>
            </a:r>
            <a:r>
              <a:rPr sz="1000" spc="-5" dirty="0">
                <a:latin typeface="Arial"/>
                <a:cs typeface="Arial"/>
              </a:rPr>
              <a:t>line </a:t>
            </a:r>
            <a:r>
              <a:rPr sz="1000" dirty="0">
                <a:latin typeface="Arial"/>
                <a:cs typeface="Arial"/>
              </a:rPr>
              <a:t>packers </a:t>
            </a:r>
            <a:r>
              <a:rPr sz="1000" spc="-5" dirty="0">
                <a:latin typeface="Arial"/>
                <a:cs typeface="Arial"/>
              </a:rPr>
              <a:t>are factored into the estimated cost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table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below.</a:t>
            </a:r>
            <a:endParaRPr sz="1000">
              <a:latin typeface="Arial"/>
              <a:cs typeface="Arial"/>
            </a:endParaRPr>
          </a:p>
          <a:p>
            <a:pPr marL="12700" marR="57785" algn="just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Geovol ordered a </a:t>
            </a:r>
            <a:r>
              <a:rPr sz="1000" dirty="0">
                <a:latin typeface="Arial"/>
                <a:cs typeface="Arial"/>
              </a:rPr>
              <a:t>30 </a:t>
            </a:r>
            <a:r>
              <a:rPr sz="1000" spc="-5" dirty="0">
                <a:latin typeface="Arial"/>
                <a:cs typeface="Arial"/>
              </a:rPr>
              <a:t>meters </a:t>
            </a:r>
            <a:r>
              <a:rPr sz="1000" spc="-10" dirty="0">
                <a:latin typeface="Arial"/>
                <a:cs typeface="Arial"/>
              </a:rPr>
              <a:t>long </a:t>
            </a:r>
            <a:r>
              <a:rPr sz="1000" spc="-5" dirty="0">
                <a:latin typeface="Arial"/>
                <a:cs typeface="Arial"/>
              </a:rPr>
              <a:t>ESP from Canadian Advanced.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value of the contract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spc="-5" dirty="0">
                <a:latin typeface="Arial"/>
                <a:cs typeface="Arial"/>
              </a:rPr>
              <a:t>not  disclosed; the amount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table below is an estimate.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contract was a large one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Canadian  Advanced, a relatively </a:t>
            </a:r>
            <a:r>
              <a:rPr sz="1000" dirty="0">
                <a:latin typeface="Arial"/>
                <a:cs typeface="Arial"/>
              </a:rPr>
              <a:t>small </a:t>
            </a:r>
            <a:r>
              <a:rPr sz="1000" spc="-5" dirty="0">
                <a:latin typeface="Arial"/>
                <a:cs typeface="Arial"/>
              </a:rPr>
              <a:t>supplier based in Edmonton,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Canada.</a:t>
            </a:r>
            <a:endParaRPr sz="1000">
              <a:latin typeface="Arial"/>
              <a:cs typeface="Arial"/>
            </a:endParaRPr>
          </a:p>
          <a:p>
            <a:pPr marL="12700" marR="7620">
              <a:lnSpc>
                <a:spcPct val="1441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Exxaro, the South African mining company, ordered </a:t>
            </a:r>
            <a:r>
              <a:rPr sz="1000" dirty="0">
                <a:latin typeface="Arial"/>
                <a:cs typeface="Arial"/>
              </a:rPr>
              <a:t>14 </a:t>
            </a:r>
            <a:r>
              <a:rPr sz="1000" spc="-5" dirty="0">
                <a:latin typeface="Arial"/>
                <a:cs typeface="Arial"/>
              </a:rPr>
              <a:t>artificial lift pumping </a:t>
            </a:r>
            <a:r>
              <a:rPr sz="1000" dirty="0">
                <a:latin typeface="Arial"/>
                <a:cs typeface="Arial"/>
              </a:rPr>
              <a:t>systems </a:t>
            </a:r>
            <a:r>
              <a:rPr sz="1000" spc="-5" dirty="0">
                <a:latin typeface="Arial"/>
                <a:cs typeface="Arial"/>
              </a:rPr>
              <a:t>from Franklin  Electric, a supplier of pumping </a:t>
            </a:r>
            <a:r>
              <a:rPr sz="1000" dirty="0">
                <a:latin typeface="Arial"/>
                <a:cs typeface="Arial"/>
              </a:rPr>
              <a:t>systems for </a:t>
            </a:r>
            <a:r>
              <a:rPr sz="1000" spc="-5" dirty="0">
                <a:latin typeface="Arial"/>
                <a:cs typeface="Arial"/>
              </a:rPr>
              <a:t>alternative </a:t>
            </a:r>
            <a:r>
              <a:rPr sz="1000" dirty="0">
                <a:latin typeface="Arial"/>
                <a:cs typeface="Arial"/>
              </a:rPr>
              <a:t>energy </a:t>
            </a:r>
            <a:r>
              <a:rPr sz="1000" spc="-5" dirty="0">
                <a:latin typeface="Arial"/>
                <a:cs typeface="Arial"/>
              </a:rPr>
              <a:t>companies. </a:t>
            </a:r>
            <a:r>
              <a:rPr sz="1000" dirty="0">
                <a:latin typeface="Arial"/>
                <a:cs typeface="Arial"/>
              </a:rPr>
              <a:t>Franklin </a:t>
            </a:r>
            <a:r>
              <a:rPr sz="1000" spc="-5" dirty="0">
                <a:latin typeface="Arial"/>
                <a:cs typeface="Arial"/>
              </a:rPr>
              <a:t>Electric has been  developing and testing artificial lift products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application in coalbed methane, shale gas, and </a:t>
            </a:r>
            <a:r>
              <a:rPr sz="1000" dirty="0">
                <a:latin typeface="Arial"/>
                <a:cs typeface="Arial"/>
              </a:rPr>
              <a:t>oil-  </a:t>
            </a:r>
            <a:r>
              <a:rPr sz="1000" spc="-5" dirty="0">
                <a:latin typeface="Arial"/>
                <a:cs typeface="Arial"/>
              </a:rPr>
              <a:t>stripper fields.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order </a:t>
            </a:r>
            <a:r>
              <a:rPr sz="1000" dirty="0">
                <a:latin typeface="Arial"/>
                <a:cs typeface="Arial"/>
              </a:rPr>
              <a:t>from Exxaro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success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supplier.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75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688338" y="903477"/>
            <a:ext cx="418274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10" dirty="0">
                <a:latin typeface="Arial"/>
                <a:cs typeface="Arial"/>
              </a:rPr>
              <a:t>19: </a:t>
            </a:r>
            <a:r>
              <a:rPr sz="1000" b="1" spc="-5" dirty="0">
                <a:latin typeface="Arial"/>
                <a:cs typeface="Arial"/>
              </a:rPr>
              <a:t>Summary of </a:t>
            </a:r>
            <a:r>
              <a:rPr sz="1000" b="1" dirty="0">
                <a:latin typeface="Arial"/>
                <a:cs typeface="Arial"/>
              </a:rPr>
              <a:t>New </a:t>
            </a:r>
            <a:r>
              <a:rPr sz="1000" b="1" spc="-5" dirty="0">
                <a:latin typeface="Arial"/>
                <a:cs typeface="Arial"/>
              </a:rPr>
              <a:t>Contracts and </a:t>
            </a:r>
            <a:r>
              <a:rPr sz="1000" b="1" dirty="0">
                <a:latin typeface="Arial"/>
                <a:cs typeface="Arial"/>
              </a:rPr>
              <a:t>Estimated </a:t>
            </a:r>
            <a:r>
              <a:rPr sz="1000" b="1" spc="-5" dirty="0">
                <a:latin typeface="Arial"/>
                <a:cs typeface="Arial"/>
              </a:rPr>
              <a:t>Values for</a:t>
            </a:r>
            <a:r>
              <a:rPr sz="1000" b="1" spc="6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ESPs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40028" y="1213357"/>
          <a:ext cx="6082030" cy="53016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9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9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33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11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93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15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516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Buyer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120014" marR="62865">
                        <a:lnSpc>
                          <a:spcPts val="1150"/>
                        </a:lnSpc>
                        <a:spcBef>
                          <a:spcPts val="74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Country of 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Instal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ation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46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7048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Supplier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8001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Product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69215" marR="90805">
                        <a:lnSpc>
                          <a:spcPts val="1150"/>
                        </a:lnSpc>
                        <a:spcBef>
                          <a:spcPts val="74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Estimated  Value</a:t>
                      </a:r>
                      <a:r>
                        <a:rPr sz="10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46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67945" marR="129539">
                        <a:lnSpc>
                          <a:spcPts val="1150"/>
                        </a:lnSpc>
                        <a:spcBef>
                          <a:spcPts val="74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Estimated  Cost/Unit</a:t>
                      </a:r>
                      <a:r>
                        <a:rPr sz="10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4615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Total</a:t>
                      </a:r>
                      <a:r>
                        <a:rPr sz="1000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E&amp;P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2390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Angola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239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Schlumberger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239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80010" marR="189865">
                        <a:lnSpc>
                          <a:spcPts val="1150"/>
                        </a:lnSpc>
                        <a:spcBef>
                          <a:spcPts val="7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Multiphase submersible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pumps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60325" algn="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$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.0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239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  <a:spcBef>
                          <a:spcPts val="570"/>
                        </a:spcBef>
                        <a:tabLst>
                          <a:tab pos="703580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$	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2390" marB="0">
                    <a:lnR w="12192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0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BP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20014" marR="181610">
                        <a:lnSpc>
                          <a:spcPts val="1150"/>
                        </a:lnSpc>
                        <a:spcBef>
                          <a:spcPts val="7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Iraq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(Ru</a:t>
                      </a:r>
                      <a:r>
                        <a:rPr sz="1000" spc="2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a)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(2010)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 marL="70485" marR="254000">
                        <a:lnSpc>
                          <a:spcPts val="1150"/>
                        </a:lnSpc>
                        <a:spcBef>
                          <a:spcPts val="7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Baker  Hughes/</a:t>
                      </a:r>
                      <a:r>
                        <a:rPr sz="1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Al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Khorayef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 marL="80010" marR="317500">
                        <a:lnSpc>
                          <a:spcPts val="1150"/>
                        </a:lnSpc>
                        <a:spcBef>
                          <a:spcPts val="65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ESPs and</a:t>
                      </a:r>
                      <a:r>
                        <a:rPr sz="10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associated  services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60325" algn="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$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.0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57150" algn="r">
                        <a:lnSpc>
                          <a:spcPct val="100000"/>
                        </a:lnSpc>
                        <a:tabLst>
                          <a:tab pos="70294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$	</a:t>
                      </a:r>
                      <a:r>
                        <a:rPr sz="1000" spc="1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28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R w="12192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5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CNOOC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12001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Indonesia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7048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Schlumberger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80010" marR="332105">
                        <a:lnSpc>
                          <a:spcPct val="95500"/>
                        </a:lnSpc>
                        <a:spcBef>
                          <a:spcPts val="5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6 years electrical  submersible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pump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contract on 144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wells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61594" algn="r">
                        <a:lnSpc>
                          <a:spcPct val="100000"/>
                        </a:lnSpc>
                        <a:tabLst>
                          <a:tab pos="492759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$	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8.7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56515" algn="r">
                        <a:lnSpc>
                          <a:spcPct val="100000"/>
                        </a:lnSpc>
                        <a:tabLst>
                          <a:tab pos="70294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$	</a:t>
                      </a:r>
                      <a:r>
                        <a:rPr sz="1000" spc="10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R w="12192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2132">
                <a:tc>
                  <a:txBody>
                    <a:bodyPr/>
                    <a:lstStyle/>
                    <a:p>
                      <a:pPr marL="62230" marR="280035">
                        <a:lnSpc>
                          <a:spcPts val="1140"/>
                        </a:lnSpc>
                        <a:spcBef>
                          <a:spcPts val="9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Xcite  E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20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Mexico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3025" marB="0"/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Schlumberger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3025" marB="0"/>
                </a:tc>
                <a:tc>
                  <a:txBody>
                    <a:bodyPr/>
                    <a:lstStyle/>
                    <a:p>
                      <a:pPr marL="80010" marR="219075">
                        <a:lnSpc>
                          <a:spcPts val="1140"/>
                        </a:lnSpc>
                        <a:spcBef>
                          <a:spcPts val="9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20 units of submersible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pumps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065" marB="0"/>
                </a:tc>
                <a:tc>
                  <a:txBody>
                    <a:bodyPr/>
                    <a:lstStyle/>
                    <a:p>
                      <a:pPr marR="61594" algn="r">
                        <a:lnSpc>
                          <a:spcPct val="100000"/>
                        </a:lnSpc>
                        <a:spcBef>
                          <a:spcPts val="575"/>
                        </a:spcBef>
                        <a:tabLst>
                          <a:tab pos="492759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$	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2.2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3025" marB="0"/>
                </a:tc>
                <a:tc>
                  <a:txBody>
                    <a:bodyPr/>
                    <a:lstStyle/>
                    <a:p>
                      <a:pPr marR="57150" algn="r">
                        <a:lnSpc>
                          <a:spcPct val="100000"/>
                        </a:lnSpc>
                        <a:spcBef>
                          <a:spcPts val="575"/>
                        </a:spcBef>
                        <a:tabLst>
                          <a:tab pos="70294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$	</a:t>
                      </a:r>
                      <a:r>
                        <a:rPr sz="1000" spc="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09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3025" marB="0">
                    <a:lnR w="12192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15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Petrobras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20014" marR="365760">
                        <a:lnSpc>
                          <a:spcPts val="114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Brazil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(2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048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Schlumberger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80010" marR="140970">
                        <a:lnSpc>
                          <a:spcPct val="95900"/>
                        </a:lnSpc>
                        <a:spcBef>
                          <a:spcPts val="4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5-year contract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artificial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lift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services,  including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23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electrical  submersible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pumps,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of  which will operate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on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subsea wellheads. Four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pump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configurations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will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be installed using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REDA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Maximus* electrical  submersible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pump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technology.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61594" algn="r">
                        <a:lnSpc>
                          <a:spcPct val="100000"/>
                        </a:lnSpc>
                        <a:spcBef>
                          <a:spcPts val="695"/>
                        </a:spcBef>
                        <a:tabLst>
                          <a:tab pos="492759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$	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7.2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57150" algn="r">
                        <a:lnSpc>
                          <a:spcPct val="100000"/>
                        </a:lnSpc>
                        <a:spcBef>
                          <a:spcPts val="695"/>
                        </a:spcBef>
                        <a:tabLst>
                          <a:tab pos="70294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$	</a:t>
                      </a:r>
                      <a:r>
                        <a:rPr sz="1000" spc="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57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192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872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Chevron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120014" marR="160655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USA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GoM  (2011)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048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Baker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Hughes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010" marR="61594">
                        <a:lnSpc>
                          <a:spcPct val="95800"/>
                        </a:lnSpc>
                        <a:spcBef>
                          <a:spcPts val="5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1200 hp ESPs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7  producing wells, plus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mud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line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packers 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three  injection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wells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their  Gulf of Mexico deepwater 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Big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Foot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Project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R="61594" algn="r">
                        <a:lnSpc>
                          <a:spcPct val="100000"/>
                        </a:lnSpc>
                        <a:tabLst>
                          <a:tab pos="492759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$	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2.1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R="57150" algn="r">
                        <a:lnSpc>
                          <a:spcPct val="100000"/>
                        </a:lnSpc>
                        <a:tabLst>
                          <a:tab pos="70294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$	</a:t>
                      </a:r>
                      <a:r>
                        <a:rPr sz="1000" spc="1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192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65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Geovol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12001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Germany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0485" marR="311150" algn="just">
                        <a:lnSpc>
                          <a:spcPts val="1150"/>
                        </a:lnSpc>
                        <a:spcBef>
                          <a:spcPts val="7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Canadian  A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v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ce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ESP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80010" marR="203835">
                        <a:lnSpc>
                          <a:spcPts val="1150"/>
                        </a:lnSpc>
                        <a:spcBef>
                          <a:spcPts val="7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 ESP, 30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metres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long  and less than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20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centimetres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in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diameter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60960" algn="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$1.7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55880" algn="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$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R w="12192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1751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Exxaro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3660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20014" marR="400050">
                        <a:lnSpc>
                          <a:spcPts val="1140"/>
                        </a:lnSpc>
                        <a:spcBef>
                          <a:spcPts val="9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00" spc="1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h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00" spc="10" dirty="0">
                          <a:latin typeface="Arial"/>
                          <a:cs typeface="Arial"/>
                        </a:rPr>
                        <a:t>f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065" marB="0"/>
                </a:tc>
                <a:tc>
                  <a:txBody>
                    <a:bodyPr/>
                    <a:lstStyle/>
                    <a:p>
                      <a:pPr marL="70485" marR="424180">
                        <a:lnSpc>
                          <a:spcPts val="1140"/>
                        </a:lnSpc>
                        <a:spcBef>
                          <a:spcPts val="9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Fra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00" spc="15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li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n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Electric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065" marB="0"/>
                </a:tc>
                <a:tc>
                  <a:txBody>
                    <a:bodyPr/>
                    <a:lstStyle/>
                    <a:p>
                      <a:pPr marL="80010" marR="232410">
                        <a:lnSpc>
                          <a:spcPts val="1140"/>
                        </a:lnSpc>
                        <a:spcBef>
                          <a:spcPts val="9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14 artificial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lift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pumping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systems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065" marB="0"/>
                </a:tc>
                <a:tc>
                  <a:txBody>
                    <a:bodyPr/>
                    <a:lstStyle/>
                    <a:p>
                      <a:pPr marR="61594" algn="r">
                        <a:lnSpc>
                          <a:spcPct val="100000"/>
                        </a:lnSpc>
                        <a:spcBef>
                          <a:spcPts val="580"/>
                        </a:spcBef>
                        <a:tabLst>
                          <a:tab pos="492759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$	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1.5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3660" marB="0"/>
                </a:tc>
                <a:tc>
                  <a:txBody>
                    <a:bodyPr/>
                    <a:lstStyle/>
                    <a:p>
                      <a:pPr marR="57150" algn="r">
                        <a:lnSpc>
                          <a:spcPct val="100000"/>
                        </a:lnSpc>
                        <a:spcBef>
                          <a:spcPts val="580"/>
                        </a:spcBef>
                        <a:tabLst>
                          <a:tab pos="70294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$	</a:t>
                      </a:r>
                      <a:r>
                        <a:rPr sz="1000" spc="1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09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3660" marB="0">
                    <a:lnR w="12192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02004" y="6875653"/>
            <a:ext cx="5657215" cy="22694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7.2	Analysis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7.2.1	</a:t>
            </a:r>
            <a:r>
              <a:rPr sz="1000" b="1" spc="-5" dirty="0">
                <a:latin typeface="Arial"/>
                <a:cs typeface="Arial"/>
              </a:rPr>
              <a:t>Costs</a:t>
            </a:r>
            <a:endParaRPr sz="1000">
              <a:latin typeface="Arial"/>
              <a:cs typeface="Arial"/>
            </a:endParaRPr>
          </a:p>
          <a:p>
            <a:pPr marL="12700" marR="80645">
              <a:lnSpc>
                <a:spcPct val="1440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Costs are expected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rise 3.6% this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due to a </a:t>
            </a:r>
            <a:r>
              <a:rPr sz="1000" dirty="0">
                <a:latin typeface="Arial"/>
                <a:cs typeface="Arial"/>
              </a:rPr>
              <a:t>large </a:t>
            </a:r>
            <a:r>
              <a:rPr sz="1000" spc="-5" dirty="0">
                <a:latin typeface="Arial"/>
                <a:cs typeface="Arial"/>
              </a:rPr>
              <a:t>increase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motors costs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Q1, after which 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taper back to 1.8% per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2014-2017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800"/>
              </a:lnSpc>
              <a:spcBef>
                <a:spcPts val="600"/>
              </a:spcBef>
            </a:pPr>
            <a:r>
              <a:rPr sz="1000" spc="-10" dirty="0">
                <a:latin typeface="Arial"/>
                <a:cs typeface="Arial"/>
              </a:rPr>
              <a:t>Labor </a:t>
            </a:r>
            <a:r>
              <a:rPr sz="1000" dirty="0">
                <a:latin typeface="Arial"/>
                <a:cs typeface="Arial"/>
              </a:rPr>
              <a:t>makes </a:t>
            </a:r>
            <a:r>
              <a:rPr sz="1000" spc="-5" dirty="0">
                <a:latin typeface="Arial"/>
                <a:cs typeface="Arial"/>
              </a:rPr>
              <a:t>up the largest part of ESP </a:t>
            </a:r>
            <a:r>
              <a:rPr sz="1000" dirty="0">
                <a:latin typeface="Arial"/>
                <a:cs typeface="Arial"/>
              </a:rPr>
              <a:t>costs, </a:t>
            </a:r>
            <a:r>
              <a:rPr sz="1000" spc="-5" dirty="0">
                <a:latin typeface="Arial"/>
                <a:cs typeface="Arial"/>
              </a:rPr>
              <a:t>at </a:t>
            </a:r>
            <a:r>
              <a:rPr sz="1000" dirty="0">
                <a:latin typeface="Arial"/>
                <a:cs typeface="Arial"/>
              </a:rPr>
              <a:t>31%, </a:t>
            </a:r>
            <a:r>
              <a:rPr sz="1000" spc="-5" dirty="0">
                <a:latin typeface="Arial"/>
                <a:cs typeface="Arial"/>
              </a:rPr>
              <a:t>including both professional labor and  production labor. Both types of labor costs are relatively </a:t>
            </a:r>
            <a:r>
              <a:rPr sz="1000" dirty="0">
                <a:latin typeface="Arial"/>
                <a:cs typeface="Arial"/>
              </a:rPr>
              <a:t>stable, </a:t>
            </a:r>
            <a:r>
              <a:rPr sz="1000" spc="-5" dirty="0">
                <a:latin typeface="Arial"/>
                <a:cs typeface="Arial"/>
              </a:rPr>
              <a:t>with the exception of </a:t>
            </a:r>
            <a:r>
              <a:rPr sz="1000" dirty="0">
                <a:latin typeface="Arial"/>
                <a:cs typeface="Arial"/>
              </a:rPr>
              <a:t>fast-rising  </a:t>
            </a:r>
            <a:r>
              <a:rPr sz="1000" spc="-5" dirty="0">
                <a:latin typeface="Arial"/>
                <a:cs typeface="Arial"/>
              </a:rPr>
              <a:t>Chinese labor costs. Globally, </a:t>
            </a:r>
            <a:r>
              <a:rPr sz="1000" dirty="0">
                <a:latin typeface="Arial"/>
                <a:cs typeface="Arial"/>
              </a:rPr>
              <a:t>wages </a:t>
            </a:r>
            <a:r>
              <a:rPr sz="1000" spc="-5" dirty="0">
                <a:latin typeface="Arial"/>
                <a:cs typeface="Arial"/>
              </a:rPr>
              <a:t>have been rising at 2-3% per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and will continue to do so,  globally, although European wages are growing slower than Asian wages. </a:t>
            </a:r>
            <a:r>
              <a:rPr sz="1000" dirty="0">
                <a:latin typeface="Arial"/>
                <a:cs typeface="Arial"/>
              </a:rPr>
              <a:t>Benefits, </a:t>
            </a:r>
            <a:r>
              <a:rPr sz="1000" spc="-5" dirty="0">
                <a:latin typeface="Arial"/>
                <a:cs typeface="Arial"/>
              </a:rPr>
              <a:t>another  significant cost component of ESPs, typically increase proportionally with labor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costs.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838708"/>
            <a:ext cx="5463540" cy="1481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Motors are the largest cost component of ESPs, at 20% of the total cost. Since </a:t>
            </a:r>
            <a:r>
              <a:rPr sz="1000" dirty="0">
                <a:latin typeface="Arial"/>
                <a:cs typeface="Arial"/>
              </a:rPr>
              <a:t>most motor  </a:t>
            </a:r>
            <a:r>
              <a:rPr sz="1000" spc="-5" dirty="0">
                <a:latin typeface="Arial"/>
                <a:cs typeface="Arial"/>
              </a:rPr>
              <a:t>components, and </a:t>
            </a:r>
            <a:r>
              <a:rPr sz="1000" dirty="0">
                <a:latin typeface="Arial"/>
                <a:cs typeface="Arial"/>
              </a:rPr>
              <a:t>many motors </a:t>
            </a:r>
            <a:r>
              <a:rPr sz="1000" spc="-5" dirty="0">
                <a:latin typeface="Arial"/>
                <a:cs typeface="Arial"/>
              </a:rPr>
              <a:t>themselves, are made in Asia, </a:t>
            </a:r>
            <a:r>
              <a:rPr sz="1000" dirty="0">
                <a:latin typeface="Arial"/>
                <a:cs typeface="Arial"/>
              </a:rPr>
              <a:t>rising </a:t>
            </a:r>
            <a:r>
              <a:rPr sz="1000" spc="-5" dirty="0">
                <a:latin typeface="Arial"/>
                <a:cs typeface="Arial"/>
              </a:rPr>
              <a:t>Asian labor </a:t>
            </a:r>
            <a:r>
              <a:rPr sz="1000" dirty="0">
                <a:latin typeface="Arial"/>
                <a:cs typeface="Arial"/>
              </a:rPr>
              <a:t>costs </a:t>
            </a:r>
            <a:r>
              <a:rPr sz="1000" spc="-5" dirty="0">
                <a:latin typeface="Arial"/>
                <a:cs typeface="Arial"/>
              </a:rPr>
              <a:t>caused </a:t>
            </a:r>
            <a:r>
              <a:rPr sz="1000" dirty="0">
                <a:latin typeface="Arial"/>
                <a:cs typeface="Arial"/>
              </a:rPr>
              <a:t>an  </a:t>
            </a:r>
            <a:r>
              <a:rPr sz="1000" spc="-5" dirty="0">
                <a:latin typeface="Arial"/>
                <a:cs typeface="Arial"/>
              </a:rPr>
              <a:t>increase in motors costs during Q1.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Machinery and Parts, </a:t>
            </a:r>
            <a:r>
              <a:rPr sz="1000" dirty="0">
                <a:latin typeface="Arial"/>
                <a:cs typeface="Arial"/>
              </a:rPr>
              <a:t>metals, </a:t>
            </a:r>
            <a:r>
              <a:rPr sz="1000" spc="-5" dirty="0">
                <a:latin typeface="Arial"/>
                <a:cs typeface="Arial"/>
              </a:rPr>
              <a:t>and other </a:t>
            </a:r>
            <a:r>
              <a:rPr sz="1000" dirty="0">
                <a:latin typeface="Arial"/>
                <a:cs typeface="Arial"/>
              </a:rPr>
              <a:t>materials </a:t>
            </a:r>
            <a:r>
              <a:rPr sz="1000" spc="-5" dirty="0">
                <a:latin typeface="Arial"/>
                <a:cs typeface="Arial"/>
              </a:rPr>
              <a:t>constitute the rest of ESP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costs.</a:t>
            </a:r>
            <a:endParaRPr sz="1000">
              <a:latin typeface="Arial"/>
              <a:cs typeface="Arial"/>
            </a:endParaRPr>
          </a:p>
          <a:p>
            <a:pPr marL="12700" marR="21590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Overall, ESP costs will rise 3.6% this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due to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increase in motors costs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Q1, </a:t>
            </a:r>
            <a:r>
              <a:rPr sz="1000" spc="-5" dirty="0">
                <a:latin typeface="Arial"/>
                <a:cs typeface="Arial"/>
              </a:rPr>
              <a:t>then will fall  back to 1.8% per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growth during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2014-2017.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23514" y="2820669"/>
            <a:ext cx="211264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31: Cost Structure for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ESPs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0604" y="6379844"/>
            <a:ext cx="151447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i="1" spc="-5" dirty="0">
                <a:latin typeface="Arial"/>
                <a:cs typeface="Arial"/>
              </a:rPr>
              <a:t>Note: Prices are</a:t>
            </a:r>
            <a:r>
              <a:rPr sz="1000" i="1" spc="-4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ex-works.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2004" y="6997064"/>
            <a:ext cx="5752465" cy="2193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lvl="2" indent="-456565">
              <a:lnSpc>
                <a:spcPct val="100000"/>
              </a:lnSpc>
              <a:buFont typeface="Arial"/>
              <a:buAutoNum type="arabicPeriod" startAt="2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Profit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Margins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5"/>
              </a:spcBef>
              <a:buFont typeface="Arial"/>
              <a:buAutoNum type="arabicPeriod" startAt="2"/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leading ESP suppliers earn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average of 11.4% operating margin and 6.1% net profit</a:t>
            </a:r>
            <a:r>
              <a:rPr sz="1000" spc="1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margin.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0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Schlumberger and Halliburton earn higher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than the other suppliers due to their value-added  artificial </a:t>
            </a:r>
            <a:r>
              <a:rPr sz="1000" dirty="0">
                <a:latin typeface="Arial"/>
                <a:cs typeface="Arial"/>
              </a:rPr>
              <a:t>lift </a:t>
            </a:r>
            <a:r>
              <a:rPr sz="1000" spc="-5" dirty="0">
                <a:latin typeface="Arial"/>
                <a:cs typeface="Arial"/>
              </a:rPr>
              <a:t>services and bundling of ESP prices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total.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Times New Roman"/>
              <a:cs typeface="Times New Roman"/>
            </a:endParaRPr>
          </a:p>
          <a:p>
            <a:pPr marL="583565" lvl="3" indent="-227965">
              <a:lnSpc>
                <a:spcPct val="100000"/>
              </a:lnSpc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Baker Hughes earned an operating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of 10.3% and a net margin of</a:t>
            </a:r>
            <a:r>
              <a:rPr sz="1000" spc="2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6.1%.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Flowserve earned an operating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spc="-10" dirty="0">
                <a:latin typeface="Arial"/>
                <a:cs typeface="Arial"/>
              </a:rPr>
              <a:t>23.7% </a:t>
            </a:r>
            <a:r>
              <a:rPr sz="1000" spc="-5" dirty="0">
                <a:latin typeface="Arial"/>
                <a:cs typeface="Arial"/>
              </a:rPr>
              <a:t>and a net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9.4%.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GE earned an operating margin of 12.6% and a net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9.4%.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Halliburton earned an operating margin of 14.6% and a net </a:t>
            </a:r>
            <a:r>
              <a:rPr sz="1000" dirty="0">
                <a:latin typeface="Arial"/>
                <a:cs typeface="Arial"/>
              </a:rPr>
              <a:t>margin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9.3%.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Schlumberger earned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operating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of 15.9% and a net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spc="1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13.0%.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384238" y="5095517"/>
            <a:ext cx="0" cy="302260"/>
          </a:xfrm>
          <a:custGeom>
            <a:avLst/>
            <a:gdLst/>
            <a:ahLst/>
            <a:cxnLst/>
            <a:rect l="l" t="t" r="r" b="b"/>
            <a:pathLst>
              <a:path h="302260">
                <a:moveTo>
                  <a:pt x="0" y="0"/>
                </a:moveTo>
                <a:lnTo>
                  <a:pt x="0" y="302102"/>
                </a:lnTo>
              </a:path>
            </a:pathLst>
          </a:custGeom>
          <a:ln w="2096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446375" y="5089535"/>
            <a:ext cx="0" cy="308610"/>
          </a:xfrm>
          <a:custGeom>
            <a:avLst/>
            <a:gdLst/>
            <a:ahLst/>
            <a:cxnLst/>
            <a:rect l="l" t="t" r="r" b="b"/>
            <a:pathLst>
              <a:path h="308610">
                <a:moveTo>
                  <a:pt x="0" y="0"/>
                </a:moveTo>
                <a:lnTo>
                  <a:pt x="0" y="308084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18244" y="5079066"/>
            <a:ext cx="0" cy="318770"/>
          </a:xfrm>
          <a:custGeom>
            <a:avLst/>
            <a:gdLst/>
            <a:ahLst/>
            <a:cxnLst/>
            <a:rect l="l" t="t" r="r" b="b"/>
            <a:pathLst>
              <a:path h="318770">
                <a:moveTo>
                  <a:pt x="0" y="0"/>
                </a:moveTo>
                <a:lnTo>
                  <a:pt x="0" y="318553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90113" y="5076075"/>
            <a:ext cx="0" cy="321945"/>
          </a:xfrm>
          <a:custGeom>
            <a:avLst/>
            <a:gdLst/>
            <a:ahLst/>
            <a:cxnLst/>
            <a:rect l="l" t="t" r="r" b="b"/>
            <a:pathLst>
              <a:path h="321945">
                <a:moveTo>
                  <a:pt x="0" y="0"/>
                </a:moveTo>
                <a:lnTo>
                  <a:pt x="0" y="321544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62731" y="5071588"/>
            <a:ext cx="0" cy="326390"/>
          </a:xfrm>
          <a:custGeom>
            <a:avLst/>
            <a:gdLst/>
            <a:ahLst/>
            <a:cxnLst/>
            <a:rect l="l" t="t" r="r" b="b"/>
            <a:pathLst>
              <a:path h="326389">
                <a:moveTo>
                  <a:pt x="0" y="0"/>
                </a:moveTo>
                <a:lnTo>
                  <a:pt x="0" y="326031"/>
                </a:lnTo>
              </a:path>
            </a:pathLst>
          </a:custGeom>
          <a:ln w="3892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34600" y="5067101"/>
            <a:ext cx="0" cy="330835"/>
          </a:xfrm>
          <a:custGeom>
            <a:avLst/>
            <a:gdLst/>
            <a:ahLst/>
            <a:cxnLst/>
            <a:rect l="l" t="t" r="r" b="b"/>
            <a:pathLst>
              <a:path h="330835">
                <a:moveTo>
                  <a:pt x="0" y="0"/>
                </a:moveTo>
                <a:lnTo>
                  <a:pt x="0" y="330517"/>
                </a:lnTo>
              </a:path>
            </a:pathLst>
          </a:custGeom>
          <a:ln w="3892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06469" y="5064111"/>
            <a:ext cx="0" cy="334010"/>
          </a:xfrm>
          <a:custGeom>
            <a:avLst/>
            <a:gdLst/>
            <a:ahLst/>
            <a:cxnLst/>
            <a:rect l="l" t="t" r="r" b="b"/>
            <a:pathLst>
              <a:path h="334010">
                <a:moveTo>
                  <a:pt x="0" y="0"/>
                </a:moveTo>
                <a:lnTo>
                  <a:pt x="0" y="333508"/>
                </a:lnTo>
              </a:path>
            </a:pathLst>
          </a:custGeom>
          <a:ln w="3892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79087" y="5062615"/>
            <a:ext cx="0" cy="335280"/>
          </a:xfrm>
          <a:custGeom>
            <a:avLst/>
            <a:gdLst/>
            <a:ahLst/>
            <a:cxnLst/>
            <a:rect l="l" t="t" r="r" b="b"/>
            <a:pathLst>
              <a:path h="335279">
                <a:moveTo>
                  <a:pt x="0" y="0"/>
                </a:moveTo>
                <a:lnTo>
                  <a:pt x="0" y="335004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950956" y="5056633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986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22824" y="5049155"/>
            <a:ext cx="0" cy="348615"/>
          </a:xfrm>
          <a:custGeom>
            <a:avLst/>
            <a:gdLst/>
            <a:ahLst/>
            <a:cxnLst/>
            <a:rect l="l" t="t" r="r" b="b"/>
            <a:pathLst>
              <a:path h="348614">
                <a:moveTo>
                  <a:pt x="0" y="0"/>
                </a:moveTo>
                <a:lnTo>
                  <a:pt x="0" y="348464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94694" y="5037190"/>
            <a:ext cx="0" cy="360680"/>
          </a:xfrm>
          <a:custGeom>
            <a:avLst/>
            <a:gdLst/>
            <a:ahLst/>
            <a:cxnLst/>
            <a:rect l="l" t="t" r="r" b="b"/>
            <a:pathLst>
              <a:path h="360679">
                <a:moveTo>
                  <a:pt x="0" y="0"/>
                </a:moveTo>
                <a:lnTo>
                  <a:pt x="0" y="360428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66563" y="5038686"/>
            <a:ext cx="0" cy="359410"/>
          </a:xfrm>
          <a:custGeom>
            <a:avLst/>
            <a:gdLst/>
            <a:ahLst/>
            <a:cxnLst/>
            <a:rect l="l" t="t" r="r" b="b"/>
            <a:pathLst>
              <a:path h="359410">
                <a:moveTo>
                  <a:pt x="0" y="0"/>
                </a:moveTo>
                <a:lnTo>
                  <a:pt x="0" y="358933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38432" y="5040182"/>
            <a:ext cx="0" cy="357505"/>
          </a:xfrm>
          <a:custGeom>
            <a:avLst/>
            <a:gdLst/>
            <a:ahLst/>
            <a:cxnLst/>
            <a:rect l="l" t="t" r="r" b="b"/>
            <a:pathLst>
              <a:path h="357504">
                <a:moveTo>
                  <a:pt x="0" y="0"/>
                </a:moveTo>
                <a:lnTo>
                  <a:pt x="0" y="357437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310301" y="5040182"/>
            <a:ext cx="0" cy="357505"/>
          </a:xfrm>
          <a:custGeom>
            <a:avLst/>
            <a:gdLst/>
            <a:ahLst/>
            <a:cxnLst/>
            <a:rect l="l" t="t" r="r" b="b"/>
            <a:pathLst>
              <a:path h="357504">
                <a:moveTo>
                  <a:pt x="0" y="0"/>
                </a:moveTo>
                <a:lnTo>
                  <a:pt x="0" y="357437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82170" y="5038686"/>
            <a:ext cx="0" cy="359410"/>
          </a:xfrm>
          <a:custGeom>
            <a:avLst/>
            <a:gdLst/>
            <a:ahLst/>
            <a:cxnLst/>
            <a:rect l="l" t="t" r="r" b="b"/>
            <a:pathLst>
              <a:path h="359410">
                <a:moveTo>
                  <a:pt x="0" y="0"/>
                </a:moveTo>
                <a:lnTo>
                  <a:pt x="0" y="358933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454787" y="5037190"/>
            <a:ext cx="0" cy="360680"/>
          </a:xfrm>
          <a:custGeom>
            <a:avLst/>
            <a:gdLst/>
            <a:ahLst/>
            <a:cxnLst/>
            <a:rect l="l" t="t" r="r" b="b"/>
            <a:pathLst>
              <a:path h="360679">
                <a:moveTo>
                  <a:pt x="0" y="0"/>
                </a:moveTo>
                <a:lnTo>
                  <a:pt x="0" y="360428"/>
                </a:lnTo>
              </a:path>
            </a:pathLst>
          </a:custGeom>
          <a:ln w="3892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526657" y="5034199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420"/>
                </a:lnTo>
              </a:path>
            </a:pathLst>
          </a:custGeom>
          <a:ln w="3892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598526" y="5031208"/>
            <a:ext cx="0" cy="367030"/>
          </a:xfrm>
          <a:custGeom>
            <a:avLst/>
            <a:gdLst/>
            <a:ahLst/>
            <a:cxnLst/>
            <a:rect l="l" t="t" r="r" b="b"/>
            <a:pathLst>
              <a:path h="367029">
                <a:moveTo>
                  <a:pt x="0" y="0"/>
                </a:moveTo>
                <a:lnTo>
                  <a:pt x="0" y="366411"/>
                </a:lnTo>
              </a:path>
            </a:pathLst>
          </a:custGeom>
          <a:ln w="3892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71143" y="5026722"/>
            <a:ext cx="0" cy="371475"/>
          </a:xfrm>
          <a:custGeom>
            <a:avLst/>
            <a:gdLst/>
            <a:ahLst/>
            <a:cxnLst/>
            <a:rect l="l" t="t" r="r" b="b"/>
            <a:pathLst>
              <a:path h="371475">
                <a:moveTo>
                  <a:pt x="0" y="0"/>
                </a:moveTo>
                <a:lnTo>
                  <a:pt x="0" y="370897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43013" y="5025226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393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814881" y="5016253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5">
                <a:moveTo>
                  <a:pt x="0" y="0"/>
                </a:moveTo>
                <a:lnTo>
                  <a:pt x="0" y="381366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886751" y="5011766"/>
            <a:ext cx="0" cy="386080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853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958619" y="5008775"/>
            <a:ext cx="0" cy="389255"/>
          </a:xfrm>
          <a:custGeom>
            <a:avLst/>
            <a:gdLst/>
            <a:ahLst/>
            <a:cxnLst/>
            <a:rect l="l" t="t" r="r" b="b"/>
            <a:pathLst>
              <a:path h="389254">
                <a:moveTo>
                  <a:pt x="0" y="0"/>
                </a:moveTo>
                <a:lnTo>
                  <a:pt x="0" y="388844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030489" y="5004288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331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102358" y="5001297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322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174975" y="4999802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17"/>
                </a:lnTo>
              </a:path>
            </a:pathLst>
          </a:custGeom>
          <a:ln w="3892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246845" y="5001297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322"/>
                </a:lnTo>
              </a:path>
            </a:pathLst>
          </a:custGeom>
          <a:ln w="3892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318713" y="4999802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17"/>
                </a:lnTo>
              </a:path>
            </a:pathLst>
          </a:custGeom>
          <a:ln w="3892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391331" y="499681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808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463200" y="4993869"/>
            <a:ext cx="0" cy="403860"/>
          </a:xfrm>
          <a:custGeom>
            <a:avLst/>
            <a:gdLst/>
            <a:ahLst/>
            <a:cxnLst/>
            <a:rect l="l" t="t" r="r" b="b"/>
            <a:pathLst>
              <a:path h="403860">
                <a:moveTo>
                  <a:pt x="0" y="0"/>
                </a:moveTo>
                <a:lnTo>
                  <a:pt x="0" y="403750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535069" y="4992374"/>
            <a:ext cx="0" cy="405765"/>
          </a:xfrm>
          <a:custGeom>
            <a:avLst/>
            <a:gdLst/>
            <a:ahLst/>
            <a:cxnLst/>
            <a:rect l="l" t="t" r="r" b="b"/>
            <a:pathLst>
              <a:path h="405764">
                <a:moveTo>
                  <a:pt x="0" y="0"/>
                </a:moveTo>
                <a:lnTo>
                  <a:pt x="0" y="405245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606938" y="4990878"/>
            <a:ext cx="0" cy="407034"/>
          </a:xfrm>
          <a:custGeom>
            <a:avLst/>
            <a:gdLst/>
            <a:ahLst/>
            <a:cxnLst/>
            <a:rect l="l" t="t" r="r" b="b"/>
            <a:pathLst>
              <a:path h="407035">
                <a:moveTo>
                  <a:pt x="0" y="0"/>
                </a:moveTo>
                <a:lnTo>
                  <a:pt x="0" y="406741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678807" y="4987887"/>
            <a:ext cx="0" cy="410209"/>
          </a:xfrm>
          <a:custGeom>
            <a:avLst/>
            <a:gdLst/>
            <a:ahLst/>
            <a:cxnLst/>
            <a:rect l="l" t="t" r="r" b="b"/>
            <a:pathLst>
              <a:path h="410210">
                <a:moveTo>
                  <a:pt x="0" y="0"/>
                </a:moveTo>
                <a:lnTo>
                  <a:pt x="0" y="409732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750677" y="4986391"/>
            <a:ext cx="0" cy="411480"/>
          </a:xfrm>
          <a:custGeom>
            <a:avLst/>
            <a:gdLst/>
            <a:ahLst/>
            <a:cxnLst/>
            <a:rect l="l" t="t" r="r" b="b"/>
            <a:pathLst>
              <a:path h="411479">
                <a:moveTo>
                  <a:pt x="0" y="0"/>
                </a:moveTo>
                <a:lnTo>
                  <a:pt x="0" y="411227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822545" y="4984896"/>
            <a:ext cx="0" cy="412750"/>
          </a:xfrm>
          <a:custGeom>
            <a:avLst/>
            <a:gdLst/>
            <a:ahLst/>
            <a:cxnLst/>
            <a:rect l="l" t="t" r="r" b="b"/>
            <a:pathLst>
              <a:path h="412750">
                <a:moveTo>
                  <a:pt x="0" y="0"/>
                </a:moveTo>
                <a:lnTo>
                  <a:pt x="0" y="412723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95163" y="4981905"/>
            <a:ext cx="0" cy="415925"/>
          </a:xfrm>
          <a:custGeom>
            <a:avLst/>
            <a:gdLst/>
            <a:ahLst/>
            <a:cxnLst/>
            <a:rect l="l" t="t" r="r" b="b"/>
            <a:pathLst>
              <a:path h="415925">
                <a:moveTo>
                  <a:pt x="0" y="0"/>
                </a:moveTo>
                <a:lnTo>
                  <a:pt x="0" y="415714"/>
                </a:lnTo>
              </a:path>
            </a:pathLst>
          </a:custGeom>
          <a:ln w="3892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967032" y="4980409"/>
            <a:ext cx="0" cy="417830"/>
          </a:xfrm>
          <a:custGeom>
            <a:avLst/>
            <a:gdLst/>
            <a:ahLst/>
            <a:cxnLst/>
            <a:rect l="l" t="t" r="r" b="b"/>
            <a:pathLst>
              <a:path h="417829">
                <a:moveTo>
                  <a:pt x="0" y="0"/>
                </a:moveTo>
                <a:lnTo>
                  <a:pt x="0" y="417210"/>
                </a:lnTo>
              </a:path>
            </a:pathLst>
          </a:custGeom>
          <a:ln w="3892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38901" y="4978914"/>
            <a:ext cx="0" cy="419100"/>
          </a:xfrm>
          <a:custGeom>
            <a:avLst/>
            <a:gdLst/>
            <a:ahLst/>
            <a:cxnLst/>
            <a:rect l="l" t="t" r="r" b="b"/>
            <a:pathLst>
              <a:path h="419100">
                <a:moveTo>
                  <a:pt x="0" y="0"/>
                </a:moveTo>
                <a:lnTo>
                  <a:pt x="0" y="418705"/>
                </a:lnTo>
              </a:path>
            </a:pathLst>
          </a:custGeom>
          <a:ln w="3892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111519" y="4975923"/>
            <a:ext cx="0" cy="422275"/>
          </a:xfrm>
          <a:custGeom>
            <a:avLst/>
            <a:gdLst/>
            <a:ahLst/>
            <a:cxnLst/>
            <a:rect l="l" t="t" r="r" b="b"/>
            <a:pathLst>
              <a:path h="422275">
                <a:moveTo>
                  <a:pt x="0" y="0"/>
                </a:moveTo>
                <a:lnTo>
                  <a:pt x="0" y="421696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183388" y="4974427"/>
            <a:ext cx="0" cy="423545"/>
          </a:xfrm>
          <a:custGeom>
            <a:avLst/>
            <a:gdLst/>
            <a:ahLst/>
            <a:cxnLst/>
            <a:rect l="l" t="t" r="r" b="b"/>
            <a:pathLst>
              <a:path h="423545">
                <a:moveTo>
                  <a:pt x="0" y="0"/>
                </a:moveTo>
                <a:lnTo>
                  <a:pt x="0" y="423192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255257" y="4972932"/>
            <a:ext cx="0" cy="424815"/>
          </a:xfrm>
          <a:custGeom>
            <a:avLst/>
            <a:gdLst/>
            <a:ahLst/>
            <a:cxnLst/>
            <a:rect l="l" t="t" r="r" b="b"/>
            <a:pathLst>
              <a:path h="424814">
                <a:moveTo>
                  <a:pt x="0" y="0"/>
                </a:moveTo>
                <a:lnTo>
                  <a:pt x="0" y="424687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327126" y="4969940"/>
            <a:ext cx="0" cy="427990"/>
          </a:xfrm>
          <a:custGeom>
            <a:avLst/>
            <a:gdLst/>
            <a:ahLst/>
            <a:cxnLst/>
            <a:rect l="l" t="t" r="r" b="b"/>
            <a:pathLst>
              <a:path h="427989">
                <a:moveTo>
                  <a:pt x="0" y="0"/>
                </a:moveTo>
                <a:lnTo>
                  <a:pt x="0" y="427679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398996" y="4968445"/>
            <a:ext cx="0" cy="429259"/>
          </a:xfrm>
          <a:custGeom>
            <a:avLst/>
            <a:gdLst/>
            <a:ahLst/>
            <a:cxnLst/>
            <a:rect l="l" t="t" r="r" b="b"/>
            <a:pathLst>
              <a:path h="429260">
                <a:moveTo>
                  <a:pt x="0" y="0"/>
                </a:moveTo>
                <a:lnTo>
                  <a:pt x="0" y="429174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470864" y="4966949"/>
            <a:ext cx="0" cy="431165"/>
          </a:xfrm>
          <a:custGeom>
            <a:avLst/>
            <a:gdLst/>
            <a:ahLst/>
            <a:cxnLst/>
            <a:rect l="l" t="t" r="r" b="b"/>
            <a:pathLst>
              <a:path h="431164">
                <a:moveTo>
                  <a:pt x="0" y="0"/>
                </a:moveTo>
                <a:lnTo>
                  <a:pt x="0" y="430670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542734" y="4965454"/>
            <a:ext cx="0" cy="432434"/>
          </a:xfrm>
          <a:custGeom>
            <a:avLst/>
            <a:gdLst/>
            <a:ahLst/>
            <a:cxnLst/>
            <a:rect l="l" t="t" r="r" b="b"/>
            <a:pathLst>
              <a:path h="432435">
                <a:moveTo>
                  <a:pt x="0" y="0"/>
                </a:moveTo>
                <a:lnTo>
                  <a:pt x="0" y="432165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614603" y="4962462"/>
            <a:ext cx="0" cy="435609"/>
          </a:xfrm>
          <a:custGeom>
            <a:avLst/>
            <a:gdLst/>
            <a:ahLst/>
            <a:cxnLst/>
            <a:rect l="l" t="t" r="r" b="b"/>
            <a:pathLst>
              <a:path h="435610">
                <a:moveTo>
                  <a:pt x="0" y="0"/>
                </a:moveTo>
                <a:lnTo>
                  <a:pt x="0" y="435156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687220" y="4960967"/>
            <a:ext cx="0" cy="436880"/>
          </a:xfrm>
          <a:custGeom>
            <a:avLst/>
            <a:gdLst/>
            <a:ahLst/>
            <a:cxnLst/>
            <a:rect l="l" t="t" r="r" b="b"/>
            <a:pathLst>
              <a:path h="436879">
                <a:moveTo>
                  <a:pt x="0" y="0"/>
                </a:moveTo>
                <a:lnTo>
                  <a:pt x="0" y="436652"/>
                </a:lnTo>
              </a:path>
            </a:pathLst>
          </a:custGeom>
          <a:ln w="3892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759089" y="4959472"/>
            <a:ext cx="0" cy="438150"/>
          </a:xfrm>
          <a:custGeom>
            <a:avLst/>
            <a:gdLst/>
            <a:ahLst/>
            <a:cxnLst/>
            <a:rect l="l" t="t" r="r" b="b"/>
            <a:pathLst>
              <a:path h="438150">
                <a:moveTo>
                  <a:pt x="0" y="0"/>
                </a:moveTo>
                <a:lnTo>
                  <a:pt x="0" y="438147"/>
                </a:lnTo>
              </a:path>
            </a:pathLst>
          </a:custGeom>
          <a:ln w="3892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830958" y="4957976"/>
            <a:ext cx="0" cy="440055"/>
          </a:xfrm>
          <a:custGeom>
            <a:avLst/>
            <a:gdLst/>
            <a:ahLst/>
            <a:cxnLst/>
            <a:rect l="l" t="t" r="r" b="b"/>
            <a:pathLst>
              <a:path h="440054">
                <a:moveTo>
                  <a:pt x="0" y="0"/>
                </a:moveTo>
                <a:lnTo>
                  <a:pt x="0" y="439643"/>
                </a:lnTo>
              </a:path>
            </a:pathLst>
          </a:custGeom>
          <a:ln w="3892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903576" y="4954985"/>
            <a:ext cx="0" cy="443230"/>
          </a:xfrm>
          <a:custGeom>
            <a:avLst/>
            <a:gdLst/>
            <a:ahLst/>
            <a:cxnLst/>
            <a:rect l="l" t="t" r="r" b="b"/>
            <a:pathLst>
              <a:path h="443229">
                <a:moveTo>
                  <a:pt x="0" y="0"/>
                </a:moveTo>
                <a:lnTo>
                  <a:pt x="0" y="442634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975445" y="4953489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130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047314" y="4951994"/>
            <a:ext cx="0" cy="445770"/>
          </a:xfrm>
          <a:custGeom>
            <a:avLst/>
            <a:gdLst/>
            <a:ahLst/>
            <a:cxnLst/>
            <a:rect l="l" t="t" r="r" b="b"/>
            <a:pathLst>
              <a:path h="445770">
                <a:moveTo>
                  <a:pt x="0" y="0"/>
                </a:moveTo>
                <a:lnTo>
                  <a:pt x="0" y="445625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119183" y="4950498"/>
            <a:ext cx="0" cy="447675"/>
          </a:xfrm>
          <a:custGeom>
            <a:avLst/>
            <a:gdLst/>
            <a:ahLst/>
            <a:cxnLst/>
            <a:rect l="l" t="t" r="r" b="b"/>
            <a:pathLst>
              <a:path h="447675">
                <a:moveTo>
                  <a:pt x="0" y="0"/>
                </a:moveTo>
                <a:lnTo>
                  <a:pt x="0" y="447121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191052" y="4947507"/>
            <a:ext cx="0" cy="450215"/>
          </a:xfrm>
          <a:custGeom>
            <a:avLst/>
            <a:gdLst/>
            <a:ahLst/>
            <a:cxnLst/>
            <a:rect l="l" t="t" r="r" b="b"/>
            <a:pathLst>
              <a:path h="450214">
                <a:moveTo>
                  <a:pt x="0" y="0"/>
                </a:moveTo>
                <a:lnTo>
                  <a:pt x="0" y="450112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262921" y="4946012"/>
            <a:ext cx="0" cy="452120"/>
          </a:xfrm>
          <a:custGeom>
            <a:avLst/>
            <a:gdLst/>
            <a:ahLst/>
            <a:cxnLst/>
            <a:rect l="l" t="t" r="r" b="b"/>
            <a:pathLst>
              <a:path h="452120">
                <a:moveTo>
                  <a:pt x="0" y="0"/>
                </a:moveTo>
                <a:lnTo>
                  <a:pt x="0" y="451607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334790" y="4944516"/>
            <a:ext cx="0" cy="453390"/>
          </a:xfrm>
          <a:custGeom>
            <a:avLst/>
            <a:gdLst/>
            <a:ahLst/>
            <a:cxnLst/>
            <a:rect l="l" t="t" r="r" b="b"/>
            <a:pathLst>
              <a:path h="453389">
                <a:moveTo>
                  <a:pt x="0" y="0"/>
                </a:moveTo>
                <a:lnTo>
                  <a:pt x="0" y="453103"/>
                </a:lnTo>
              </a:path>
            </a:pathLst>
          </a:custGeom>
          <a:ln w="4042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407408" y="4941525"/>
            <a:ext cx="0" cy="456565"/>
          </a:xfrm>
          <a:custGeom>
            <a:avLst/>
            <a:gdLst/>
            <a:ahLst/>
            <a:cxnLst/>
            <a:rect l="l" t="t" r="r" b="b"/>
            <a:pathLst>
              <a:path h="456564">
                <a:moveTo>
                  <a:pt x="0" y="0"/>
                </a:moveTo>
                <a:lnTo>
                  <a:pt x="0" y="456094"/>
                </a:lnTo>
              </a:path>
            </a:pathLst>
          </a:custGeom>
          <a:ln w="3892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474037" y="4940029"/>
            <a:ext cx="0" cy="457834"/>
          </a:xfrm>
          <a:custGeom>
            <a:avLst/>
            <a:gdLst/>
            <a:ahLst/>
            <a:cxnLst/>
            <a:rect l="l" t="t" r="r" b="b"/>
            <a:pathLst>
              <a:path h="457835">
                <a:moveTo>
                  <a:pt x="0" y="0"/>
                </a:moveTo>
                <a:lnTo>
                  <a:pt x="0" y="457590"/>
                </a:lnTo>
              </a:path>
            </a:pathLst>
          </a:custGeom>
          <a:ln w="2844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394719" y="508953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466588" y="5079066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42" y="0"/>
                </a:moveTo>
                <a:lnTo>
                  <a:pt x="0" y="10468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538457" y="5076075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610326" y="5071588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682195" y="5067101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754064" y="5064111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19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825933" y="5062615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19" h="1904">
                <a:moveTo>
                  <a:pt x="32939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899300" y="505663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971169" y="504915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043038" y="5037190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42" y="0"/>
                </a:moveTo>
                <a:lnTo>
                  <a:pt x="0" y="11964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114907" y="5037190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1495"/>
                </a:moveTo>
                <a:lnTo>
                  <a:pt x="0" y="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186776" y="5038686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1495"/>
                </a:moveTo>
                <a:lnTo>
                  <a:pt x="0" y="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258645" y="5040182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42" y="0"/>
                </a:moveTo>
                <a:lnTo>
                  <a:pt x="0" y="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330514" y="5038686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402383" y="5037190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9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474252" y="5034199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546121" y="5031208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617990" y="5026722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691357" y="5025226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763226" y="5016253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42" y="0"/>
                </a:moveTo>
                <a:lnTo>
                  <a:pt x="0" y="8973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835095" y="5011766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906964" y="5008775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978833" y="5004288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050702" y="5001297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122571" y="4999802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9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194440" y="4999802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9" y="1495"/>
                </a:moveTo>
                <a:lnTo>
                  <a:pt x="0" y="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266309" y="4999802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9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338178" y="4996810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411545" y="4993869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4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483413" y="4992374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555283" y="4990878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627152" y="4987887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699021" y="4986391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770890" y="4984896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842759" y="4981905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914628" y="4980409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9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986497" y="4978914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9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058366" y="4975923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131732" y="4974427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203601" y="4972932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275471" y="4969940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347339" y="4968445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419209" y="4966949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491078" y="4965454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562947" y="4962462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5634816" y="4960967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9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5706685" y="4959472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9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778554" y="4957976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9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850423" y="4954985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923789" y="4953489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5995658" y="4951994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067527" y="4950498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139396" y="4947507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6211265" y="4946012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6283135" y="4944516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6355003" y="4941525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426873" y="4940029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9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2384238" y="4901145"/>
            <a:ext cx="0" cy="194945"/>
          </a:xfrm>
          <a:custGeom>
            <a:avLst/>
            <a:gdLst/>
            <a:ahLst/>
            <a:cxnLst/>
            <a:rect l="l" t="t" r="r" b="b"/>
            <a:pathLst>
              <a:path h="194945">
                <a:moveTo>
                  <a:pt x="0" y="0"/>
                </a:moveTo>
                <a:lnTo>
                  <a:pt x="0" y="194372"/>
                </a:lnTo>
              </a:path>
            </a:pathLst>
          </a:custGeom>
          <a:ln w="20961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2446375" y="4895163"/>
            <a:ext cx="0" cy="194945"/>
          </a:xfrm>
          <a:custGeom>
            <a:avLst/>
            <a:gdLst/>
            <a:ahLst/>
            <a:cxnLst/>
            <a:rect l="l" t="t" r="r" b="b"/>
            <a:pathLst>
              <a:path h="194945">
                <a:moveTo>
                  <a:pt x="0" y="0"/>
                </a:moveTo>
                <a:lnTo>
                  <a:pt x="0" y="194372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2518244" y="4883198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5867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2590113" y="4880207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5867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2662731" y="4871234"/>
            <a:ext cx="0" cy="200660"/>
          </a:xfrm>
          <a:custGeom>
            <a:avLst/>
            <a:gdLst/>
            <a:ahLst/>
            <a:cxnLst/>
            <a:rect l="l" t="t" r="r" b="b"/>
            <a:pathLst>
              <a:path h="200660">
                <a:moveTo>
                  <a:pt x="0" y="0"/>
                </a:moveTo>
                <a:lnTo>
                  <a:pt x="0" y="200354"/>
                </a:lnTo>
              </a:path>
            </a:pathLst>
          </a:custGeom>
          <a:ln w="3892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734600" y="4866747"/>
            <a:ext cx="0" cy="200660"/>
          </a:xfrm>
          <a:custGeom>
            <a:avLst/>
            <a:gdLst/>
            <a:ahLst/>
            <a:cxnLst/>
            <a:rect l="l" t="t" r="r" b="b"/>
            <a:pathLst>
              <a:path h="200660">
                <a:moveTo>
                  <a:pt x="0" y="0"/>
                </a:moveTo>
                <a:lnTo>
                  <a:pt x="0" y="200354"/>
                </a:lnTo>
              </a:path>
            </a:pathLst>
          </a:custGeom>
          <a:ln w="3892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806469" y="4865251"/>
            <a:ext cx="0" cy="199390"/>
          </a:xfrm>
          <a:custGeom>
            <a:avLst/>
            <a:gdLst/>
            <a:ahLst/>
            <a:cxnLst/>
            <a:rect l="l" t="t" r="r" b="b"/>
            <a:pathLst>
              <a:path h="199389">
                <a:moveTo>
                  <a:pt x="0" y="0"/>
                </a:moveTo>
                <a:lnTo>
                  <a:pt x="0" y="198859"/>
                </a:lnTo>
              </a:path>
            </a:pathLst>
          </a:custGeom>
          <a:ln w="3892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2879087" y="4863756"/>
            <a:ext cx="0" cy="199390"/>
          </a:xfrm>
          <a:custGeom>
            <a:avLst/>
            <a:gdLst/>
            <a:ahLst/>
            <a:cxnLst/>
            <a:rect l="l" t="t" r="r" b="b"/>
            <a:pathLst>
              <a:path h="199389">
                <a:moveTo>
                  <a:pt x="0" y="0"/>
                </a:moveTo>
                <a:lnTo>
                  <a:pt x="0" y="198859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2950956" y="4851791"/>
            <a:ext cx="0" cy="205104"/>
          </a:xfrm>
          <a:custGeom>
            <a:avLst/>
            <a:gdLst/>
            <a:ahLst/>
            <a:cxnLst/>
            <a:rect l="l" t="t" r="r" b="b"/>
            <a:pathLst>
              <a:path h="205104">
                <a:moveTo>
                  <a:pt x="0" y="0"/>
                </a:moveTo>
                <a:lnTo>
                  <a:pt x="0" y="204841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3022824" y="4844313"/>
            <a:ext cx="0" cy="205104"/>
          </a:xfrm>
          <a:custGeom>
            <a:avLst/>
            <a:gdLst/>
            <a:ahLst/>
            <a:cxnLst/>
            <a:rect l="l" t="t" r="r" b="b"/>
            <a:pathLst>
              <a:path h="205104">
                <a:moveTo>
                  <a:pt x="0" y="0"/>
                </a:moveTo>
                <a:lnTo>
                  <a:pt x="0" y="204841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094694" y="4832349"/>
            <a:ext cx="0" cy="205104"/>
          </a:xfrm>
          <a:custGeom>
            <a:avLst/>
            <a:gdLst/>
            <a:ahLst/>
            <a:cxnLst/>
            <a:rect l="l" t="t" r="r" b="b"/>
            <a:pathLst>
              <a:path h="205104">
                <a:moveTo>
                  <a:pt x="0" y="0"/>
                </a:moveTo>
                <a:lnTo>
                  <a:pt x="0" y="204841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3166563" y="4832349"/>
            <a:ext cx="0" cy="206375"/>
          </a:xfrm>
          <a:custGeom>
            <a:avLst/>
            <a:gdLst/>
            <a:ahLst/>
            <a:cxnLst/>
            <a:rect l="l" t="t" r="r" b="b"/>
            <a:pathLst>
              <a:path h="206375">
                <a:moveTo>
                  <a:pt x="0" y="0"/>
                </a:moveTo>
                <a:lnTo>
                  <a:pt x="0" y="206336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3238432" y="4829358"/>
            <a:ext cx="0" cy="210820"/>
          </a:xfrm>
          <a:custGeom>
            <a:avLst/>
            <a:gdLst/>
            <a:ahLst/>
            <a:cxnLst/>
            <a:rect l="l" t="t" r="r" b="b"/>
            <a:pathLst>
              <a:path h="210820">
                <a:moveTo>
                  <a:pt x="0" y="0"/>
                </a:moveTo>
                <a:lnTo>
                  <a:pt x="0" y="210823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310301" y="4829358"/>
            <a:ext cx="0" cy="210820"/>
          </a:xfrm>
          <a:custGeom>
            <a:avLst/>
            <a:gdLst/>
            <a:ahLst/>
            <a:cxnLst/>
            <a:rect l="l" t="t" r="r" b="b"/>
            <a:pathLst>
              <a:path h="210820">
                <a:moveTo>
                  <a:pt x="0" y="0"/>
                </a:moveTo>
                <a:lnTo>
                  <a:pt x="0" y="210823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382170" y="4826367"/>
            <a:ext cx="0" cy="212725"/>
          </a:xfrm>
          <a:custGeom>
            <a:avLst/>
            <a:gdLst/>
            <a:ahLst/>
            <a:cxnLst/>
            <a:rect l="l" t="t" r="r" b="b"/>
            <a:pathLst>
              <a:path h="212725">
                <a:moveTo>
                  <a:pt x="0" y="0"/>
                </a:moveTo>
                <a:lnTo>
                  <a:pt x="0" y="212319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3454787" y="4824871"/>
            <a:ext cx="0" cy="212725"/>
          </a:xfrm>
          <a:custGeom>
            <a:avLst/>
            <a:gdLst/>
            <a:ahLst/>
            <a:cxnLst/>
            <a:rect l="l" t="t" r="r" b="b"/>
            <a:pathLst>
              <a:path h="212725">
                <a:moveTo>
                  <a:pt x="0" y="0"/>
                </a:moveTo>
                <a:lnTo>
                  <a:pt x="0" y="212319"/>
                </a:lnTo>
              </a:path>
            </a:pathLst>
          </a:custGeom>
          <a:ln w="3892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3526657" y="4817394"/>
            <a:ext cx="0" cy="217170"/>
          </a:xfrm>
          <a:custGeom>
            <a:avLst/>
            <a:gdLst/>
            <a:ahLst/>
            <a:cxnLst/>
            <a:rect l="l" t="t" r="r" b="b"/>
            <a:pathLst>
              <a:path h="217170">
                <a:moveTo>
                  <a:pt x="0" y="0"/>
                </a:moveTo>
                <a:lnTo>
                  <a:pt x="0" y="216805"/>
                </a:lnTo>
              </a:path>
            </a:pathLst>
          </a:custGeom>
          <a:ln w="3892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3598526" y="4814403"/>
            <a:ext cx="0" cy="217170"/>
          </a:xfrm>
          <a:custGeom>
            <a:avLst/>
            <a:gdLst/>
            <a:ahLst/>
            <a:cxnLst/>
            <a:rect l="l" t="t" r="r" b="b"/>
            <a:pathLst>
              <a:path h="217170">
                <a:moveTo>
                  <a:pt x="0" y="0"/>
                </a:moveTo>
                <a:lnTo>
                  <a:pt x="0" y="216805"/>
                </a:lnTo>
              </a:path>
            </a:pathLst>
          </a:custGeom>
          <a:ln w="3892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3671143" y="4808420"/>
            <a:ext cx="0" cy="218440"/>
          </a:xfrm>
          <a:custGeom>
            <a:avLst/>
            <a:gdLst/>
            <a:ahLst/>
            <a:cxnLst/>
            <a:rect l="l" t="t" r="r" b="b"/>
            <a:pathLst>
              <a:path h="218439">
                <a:moveTo>
                  <a:pt x="0" y="0"/>
                </a:moveTo>
                <a:lnTo>
                  <a:pt x="0" y="218301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3743013" y="4806925"/>
            <a:ext cx="0" cy="218440"/>
          </a:xfrm>
          <a:custGeom>
            <a:avLst/>
            <a:gdLst/>
            <a:ahLst/>
            <a:cxnLst/>
            <a:rect l="l" t="t" r="r" b="b"/>
            <a:pathLst>
              <a:path h="218439">
                <a:moveTo>
                  <a:pt x="0" y="0"/>
                </a:moveTo>
                <a:lnTo>
                  <a:pt x="0" y="218301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3814881" y="4794960"/>
            <a:ext cx="0" cy="221615"/>
          </a:xfrm>
          <a:custGeom>
            <a:avLst/>
            <a:gdLst/>
            <a:ahLst/>
            <a:cxnLst/>
            <a:rect l="l" t="t" r="r" b="b"/>
            <a:pathLst>
              <a:path h="221614">
                <a:moveTo>
                  <a:pt x="0" y="0"/>
                </a:moveTo>
                <a:lnTo>
                  <a:pt x="0" y="221292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3886751" y="4788978"/>
            <a:ext cx="0" cy="222885"/>
          </a:xfrm>
          <a:custGeom>
            <a:avLst/>
            <a:gdLst/>
            <a:ahLst/>
            <a:cxnLst/>
            <a:rect l="l" t="t" r="r" b="b"/>
            <a:pathLst>
              <a:path h="222885">
                <a:moveTo>
                  <a:pt x="0" y="0"/>
                </a:moveTo>
                <a:lnTo>
                  <a:pt x="0" y="222787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3958619" y="4784492"/>
            <a:ext cx="0" cy="224790"/>
          </a:xfrm>
          <a:custGeom>
            <a:avLst/>
            <a:gdLst/>
            <a:ahLst/>
            <a:cxnLst/>
            <a:rect l="l" t="t" r="r" b="b"/>
            <a:pathLst>
              <a:path h="224789">
                <a:moveTo>
                  <a:pt x="0" y="0"/>
                </a:moveTo>
                <a:lnTo>
                  <a:pt x="0" y="224283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4030489" y="4780005"/>
            <a:ext cx="0" cy="224790"/>
          </a:xfrm>
          <a:custGeom>
            <a:avLst/>
            <a:gdLst/>
            <a:ahLst/>
            <a:cxnLst/>
            <a:rect l="l" t="t" r="r" b="b"/>
            <a:pathLst>
              <a:path h="224789">
                <a:moveTo>
                  <a:pt x="0" y="0"/>
                </a:moveTo>
                <a:lnTo>
                  <a:pt x="0" y="224283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4102358" y="4771032"/>
            <a:ext cx="0" cy="230504"/>
          </a:xfrm>
          <a:custGeom>
            <a:avLst/>
            <a:gdLst/>
            <a:ahLst/>
            <a:cxnLst/>
            <a:rect l="l" t="t" r="r" b="b"/>
            <a:pathLst>
              <a:path h="230504">
                <a:moveTo>
                  <a:pt x="0" y="0"/>
                </a:moveTo>
                <a:lnTo>
                  <a:pt x="0" y="230265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4174975" y="4769536"/>
            <a:ext cx="0" cy="230504"/>
          </a:xfrm>
          <a:custGeom>
            <a:avLst/>
            <a:gdLst/>
            <a:ahLst/>
            <a:cxnLst/>
            <a:rect l="l" t="t" r="r" b="b"/>
            <a:pathLst>
              <a:path h="230504">
                <a:moveTo>
                  <a:pt x="0" y="0"/>
                </a:moveTo>
                <a:lnTo>
                  <a:pt x="0" y="230265"/>
                </a:lnTo>
              </a:path>
            </a:pathLst>
          </a:custGeom>
          <a:ln w="3892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4246845" y="4771032"/>
            <a:ext cx="0" cy="230504"/>
          </a:xfrm>
          <a:custGeom>
            <a:avLst/>
            <a:gdLst/>
            <a:ahLst/>
            <a:cxnLst/>
            <a:rect l="l" t="t" r="r" b="b"/>
            <a:pathLst>
              <a:path h="230504">
                <a:moveTo>
                  <a:pt x="0" y="0"/>
                </a:moveTo>
                <a:lnTo>
                  <a:pt x="0" y="230265"/>
                </a:lnTo>
              </a:path>
            </a:pathLst>
          </a:custGeom>
          <a:ln w="3892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4318713" y="4769536"/>
            <a:ext cx="0" cy="230504"/>
          </a:xfrm>
          <a:custGeom>
            <a:avLst/>
            <a:gdLst/>
            <a:ahLst/>
            <a:cxnLst/>
            <a:rect l="l" t="t" r="r" b="b"/>
            <a:pathLst>
              <a:path h="230504">
                <a:moveTo>
                  <a:pt x="0" y="0"/>
                </a:moveTo>
                <a:lnTo>
                  <a:pt x="0" y="230265"/>
                </a:lnTo>
              </a:path>
            </a:pathLst>
          </a:custGeom>
          <a:ln w="3892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4391331" y="4763554"/>
            <a:ext cx="0" cy="233679"/>
          </a:xfrm>
          <a:custGeom>
            <a:avLst/>
            <a:gdLst/>
            <a:ahLst/>
            <a:cxnLst/>
            <a:rect l="l" t="t" r="r" b="b"/>
            <a:pathLst>
              <a:path h="233679">
                <a:moveTo>
                  <a:pt x="0" y="0"/>
                </a:moveTo>
                <a:lnTo>
                  <a:pt x="0" y="233256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4463200" y="4762058"/>
            <a:ext cx="0" cy="232410"/>
          </a:xfrm>
          <a:custGeom>
            <a:avLst/>
            <a:gdLst/>
            <a:ahLst/>
            <a:cxnLst/>
            <a:rect l="l" t="t" r="r" b="b"/>
            <a:pathLst>
              <a:path h="232410">
                <a:moveTo>
                  <a:pt x="0" y="0"/>
                </a:moveTo>
                <a:lnTo>
                  <a:pt x="0" y="231811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4535069" y="4759067"/>
            <a:ext cx="0" cy="233679"/>
          </a:xfrm>
          <a:custGeom>
            <a:avLst/>
            <a:gdLst/>
            <a:ahLst/>
            <a:cxnLst/>
            <a:rect l="l" t="t" r="r" b="b"/>
            <a:pathLst>
              <a:path h="233679">
                <a:moveTo>
                  <a:pt x="0" y="0"/>
                </a:moveTo>
                <a:lnTo>
                  <a:pt x="0" y="233306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4606938" y="4754580"/>
            <a:ext cx="0" cy="236854"/>
          </a:xfrm>
          <a:custGeom>
            <a:avLst/>
            <a:gdLst/>
            <a:ahLst/>
            <a:cxnLst/>
            <a:rect l="l" t="t" r="r" b="b"/>
            <a:pathLst>
              <a:path h="236854">
                <a:moveTo>
                  <a:pt x="0" y="0"/>
                </a:moveTo>
                <a:lnTo>
                  <a:pt x="0" y="236297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4678807" y="4751589"/>
            <a:ext cx="0" cy="236854"/>
          </a:xfrm>
          <a:custGeom>
            <a:avLst/>
            <a:gdLst/>
            <a:ahLst/>
            <a:cxnLst/>
            <a:rect l="l" t="t" r="r" b="b"/>
            <a:pathLst>
              <a:path h="236854">
                <a:moveTo>
                  <a:pt x="0" y="0"/>
                </a:moveTo>
                <a:lnTo>
                  <a:pt x="0" y="236297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4750677" y="4748598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93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4822545" y="4745607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9288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4895163" y="4742616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9288"/>
                </a:lnTo>
              </a:path>
            </a:pathLst>
          </a:custGeom>
          <a:ln w="3892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4967032" y="4739625"/>
            <a:ext cx="0" cy="241300"/>
          </a:xfrm>
          <a:custGeom>
            <a:avLst/>
            <a:gdLst/>
            <a:ahLst/>
            <a:cxnLst/>
            <a:rect l="l" t="t" r="r" b="b"/>
            <a:pathLst>
              <a:path h="241300">
                <a:moveTo>
                  <a:pt x="0" y="0"/>
                </a:moveTo>
                <a:lnTo>
                  <a:pt x="0" y="240784"/>
                </a:lnTo>
              </a:path>
            </a:pathLst>
          </a:custGeom>
          <a:ln w="3892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5038901" y="4736634"/>
            <a:ext cx="0" cy="242570"/>
          </a:xfrm>
          <a:custGeom>
            <a:avLst/>
            <a:gdLst/>
            <a:ahLst/>
            <a:cxnLst/>
            <a:rect l="l" t="t" r="r" b="b"/>
            <a:pathLst>
              <a:path h="242570">
                <a:moveTo>
                  <a:pt x="0" y="0"/>
                </a:moveTo>
                <a:lnTo>
                  <a:pt x="0" y="242280"/>
                </a:lnTo>
              </a:path>
            </a:pathLst>
          </a:custGeom>
          <a:ln w="3892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111519" y="4733642"/>
            <a:ext cx="0" cy="242570"/>
          </a:xfrm>
          <a:custGeom>
            <a:avLst/>
            <a:gdLst/>
            <a:ahLst/>
            <a:cxnLst/>
            <a:rect l="l" t="t" r="r" b="b"/>
            <a:pathLst>
              <a:path h="242570">
                <a:moveTo>
                  <a:pt x="0" y="0"/>
                </a:moveTo>
                <a:lnTo>
                  <a:pt x="0" y="242280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183388" y="4730651"/>
            <a:ext cx="0" cy="243840"/>
          </a:xfrm>
          <a:custGeom>
            <a:avLst/>
            <a:gdLst/>
            <a:ahLst/>
            <a:cxnLst/>
            <a:rect l="l" t="t" r="r" b="b"/>
            <a:pathLst>
              <a:path h="243839">
                <a:moveTo>
                  <a:pt x="0" y="0"/>
                </a:moveTo>
                <a:lnTo>
                  <a:pt x="0" y="243775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5255257" y="4726165"/>
            <a:ext cx="0" cy="247015"/>
          </a:xfrm>
          <a:custGeom>
            <a:avLst/>
            <a:gdLst/>
            <a:ahLst/>
            <a:cxnLst/>
            <a:rect l="l" t="t" r="r" b="b"/>
            <a:pathLst>
              <a:path h="247014">
                <a:moveTo>
                  <a:pt x="0" y="0"/>
                </a:moveTo>
                <a:lnTo>
                  <a:pt x="0" y="246766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327126" y="4723174"/>
            <a:ext cx="0" cy="247015"/>
          </a:xfrm>
          <a:custGeom>
            <a:avLst/>
            <a:gdLst/>
            <a:ahLst/>
            <a:cxnLst/>
            <a:rect l="l" t="t" r="r" b="b"/>
            <a:pathLst>
              <a:path h="247014">
                <a:moveTo>
                  <a:pt x="0" y="0"/>
                </a:moveTo>
                <a:lnTo>
                  <a:pt x="0" y="246766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398996" y="4720183"/>
            <a:ext cx="0" cy="248285"/>
          </a:xfrm>
          <a:custGeom>
            <a:avLst/>
            <a:gdLst/>
            <a:ahLst/>
            <a:cxnLst/>
            <a:rect l="l" t="t" r="r" b="b"/>
            <a:pathLst>
              <a:path h="248285">
                <a:moveTo>
                  <a:pt x="0" y="0"/>
                </a:moveTo>
                <a:lnTo>
                  <a:pt x="0" y="248262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5470864" y="4717191"/>
            <a:ext cx="0" cy="250190"/>
          </a:xfrm>
          <a:custGeom>
            <a:avLst/>
            <a:gdLst/>
            <a:ahLst/>
            <a:cxnLst/>
            <a:rect l="l" t="t" r="r" b="b"/>
            <a:pathLst>
              <a:path h="250189">
                <a:moveTo>
                  <a:pt x="0" y="0"/>
                </a:moveTo>
                <a:lnTo>
                  <a:pt x="0" y="249757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542734" y="4714200"/>
            <a:ext cx="0" cy="251460"/>
          </a:xfrm>
          <a:custGeom>
            <a:avLst/>
            <a:gdLst/>
            <a:ahLst/>
            <a:cxnLst/>
            <a:rect l="l" t="t" r="r" b="b"/>
            <a:pathLst>
              <a:path h="251460">
                <a:moveTo>
                  <a:pt x="0" y="0"/>
                </a:moveTo>
                <a:lnTo>
                  <a:pt x="0" y="251253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614603" y="4711209"/>
            <a:ext cx="0" cy="251460"/>
          </a:xfrm>
          <a:custGeom>
            <a:avLst/>
            <a:gdLst/>
            <a:ahLst/>
            <a:cxnLst/>
            <a:rect l="l" t="t" r="r" b="b"/>
            <a:pathLst>
              <a:path h="251460">
                <a:moveTo>
                  <a:pt x="0" y="0"/>
                </a:moveTo>
                <a:lnTo>
                  <a:pt x="0" y="251253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5687220" y="4708218"/>
            <a:ext cx="0" cy="253365"/>
          </a:xfrm>
          <a:custGeom>
            <a:avLst/>
            <a:gdLst/>
            <a:ahLst/>
            <a:cxnLst/>
            <a:rect l="l" t="t" r="r" b="b"/>
            <a:pathLst>
              <a:path h="253364">
                <a:moveTo>
                  <a:pt x="0" y="0"/>
                </a:moveTo>
                <a:lnTo>
                  <a:pt x="0" y="252748"/>
                </a:lnTo>
              </a:path>
            </a:pathLst>
          </a:custGeom>
          <a:ln w="3892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5759089" y="4705227"/>
            <a:ext cx="0" cy="254635"/>
          </a:xfrm>
          <a:custGeom>
            <a:avLst/>
            <a:gdLst/>
            <a:ahLst/>
            <a:cxnLst/>
            <a:rect l="l" t="t" r="r" b="b"/>
            <a:pathLst>
              <a:path h="254635">
                <a:moveTo>
                  <a:pt x="0" y="0"/>
                </a:moveTo>
                <a:lnTo>
                  <a:pt x="0" y="254244"/>
                </a:lnTo>
              </a:path>
            </a:pathLst>
          </a:custGeom>
          <a:ln w="3892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5830958" y="4702236"/>
            <a:ext cx="0" cy="255904"/>
          </a:xfrm>
          <a:custGeom>
            <a:avLst/>
            <a:gdLst/>
            <a:ahLst/>
            <a:cxnLst/>
            <a:rect l="l" t="t" r="r" b="b"/>
            <a:pathLst>
              <a:path h="255904">
                <a:moveTo>
                  <a:pt x="0" y="0"/>
                </a:moveTo>
                <a:lnTo>
                  <a:pt x="0" y="255740"/>
                </a:lnTo>
              </a:path>
            </a:pathLst>
          </a:custGeom>
          <a:ln w="3892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5903576" y="4699245"/>
            <a:ext cx="0" cy="255904"/>
          </a:xfrm>
          <a:custGeom>
            <a:avLst/>
            <a:gdLst/>
            <a:ahLst/>
            <a:cxnLst/>
            <a:rect l="l" t="t" r="r" b="b"/>
            <a:pathLst>
              <a:path h="255904">
                <a:moveTo>
                  <a:pt x="0" y="0"/>
                </a:moveTo>
                <a:lnTo>
                  <a:pt x="0" y="255740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5975445" y="4696254"/>
            <a:ext cx="0" cy="257810"/>
          </a:xfrm>
          <a:custGeom>
            <a:avLst/>
            <a:gdLst/>
            <a:ahLst/>
            <a:cxnLst/>
            <a:rect l="l" t="t" r="r" b="b"/>
            <a:pathLst>
              <a:path h="257810">
                <a:moveTo>
                  <a:pt x="0" y="0"/>
                </a:moveTo>
                <a:lnTo>
                  <a:pt x="0" y="257235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6047314" y="4693263"/>
            <a:ext cx="0" cy="259079"/>
          </a:xfrm>
          <a:custGeom>
            <a:avLst/>
            <a:gdLst/>
            <a:ahLst/>
            <a:cxnLst/>
            <a:rect l="l" t="t" r="r" b="b"/>
            <a:pathLst>
              <a:path h="259079">
                <a:moveTo>
                  <a:pt x="0" y="0"/>
                </a:moveTo>
                <a:lnTo>
                  <a:pt x="0" y="258731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6119183" y="4690271"/>
            <a:ext cx="0" cy="260350"/>
          </a:xfrm>
          <a:custGeom>
            <a:avLst/>
            <a:gdLst/>
            <a:ahLst/>
            <a:cxnLst/>
            <a:rect l="l" t="t" r="r" b="b"/>
            <a:pathLst>
              <a:path h="260350">
                <a:moveTo>
                  <a:pt x="0" y="0"/>
                </a:moveTo>
                <a:lnTo>
                  <a:pt x="0" y="260226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6191052" y="4687280"/>
            <a:ext cx="0" cy="260350"/>
          </a:xfrm>
          <a:custGeom>
            <a:avLst/>
            <a:gdLst/>
            <a:ahLst/>
            <a:cxnLst/>
            <a:rect l="l" t="t" r="r" b="b"/>
            <a:pathLst>
              <a:path h="260350">
                <a:moveTo>
                  <a:pt x="0" y="0"/>
                </a:moveTo>
                <a:lnTo>
                  <a:pt x="0" y="260226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6262921" y="4682794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217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6334790" y="4679803"/>
            <a:ext cx="0" cy="264795"/>
          </a:xfrm>
          <a:custGeom>
            <a:avLst/>
            <a:gdLst/>
            <a:ahLst/>
            <a:cxnLst/>
            <a:rect l="l" t="t" r="r" b="b"/>
            <a:pathLst>
              <a:path h="264795">
                <a:moveTo>
                  <a:pt x="0" y="0"/>
                </a:moveTo>
                <a:lnTo>
                  <a:pt x="0" y="264713"/>
                </a:lnTo>
              </a:path>
            </a:pathLst>
          </a:custGeom>
          <a:ln w="40426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6407408" y="4676811"/>
            <a:ext cx="0" cy="264795"/>
          </a:xfrm>
          <a:custGeom>
            <a:avLst/>
            <a:gdLst/>
            <a:ahLst/>
            <a:cxnLst/>
            <a:rect l="l" t="t" r="r" b="b"/>
            <a:pathLst>
              <a:path h="264795">
                <a:moveTo>
                  <a:pt x="0" y="0"/>
                </a:moveTo>
                <a:lnTo>
                  <a:pt x="0" y="264713"/>
                </a:lnTo>
              </a:path>
            </a:pathLst>
          </a:custGeom>
          <a:ln w="38929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6474037" y="4673820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208"/>
                </a:lnTo>
              </a:path>
            </a:pathLst>
          </a:custGeom>
          <a:ln w="28448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2394719" y="489516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2466588" y="4883198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42" y="0"/>
                </a:moveTo>
                <a:lnTo>
                  <a:pt x="0" y="11964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2538457" y="4880207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2610326" y="4871234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19" h="9525">
                <a:moveTo>
                  <a:pt x="32939" y="0"/>
                </a:moveTo>
                <a:lnTo>
                  <a:pt x="0" y="8973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2682195" y="4866747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2754064" y="4865251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19" h="1904">
                <a:moveTo>
                  <a:pt x="32939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2825933" y="4863756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19" h="1904">
                <a:moveTo>
                  <a:pt x="32939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2899300" y="4851791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42" y="0"/>
                </a:moveTo>
                <a:lnTo>
                  <a:pt x="0" y="11964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2971169" y="484431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3043038" y="4832349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42" y="0"/>
                </a:moveTo>
                <a:lnTo>
                  <a:pt x="0" y="11964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3114907" y="4832349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42" y="0"/>
                </a:moveTo>
                <a:lnTo>
                  <a:pt x="0" y="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3186776" y="4829358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3258645" y="4829358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42" y="0"/>
                </a:moveTo>
                <a:lnTo>
                  <a:pt x="0" y="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3330514" y="4826367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3402383" y="4824871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9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3474252" y="4817394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3546121" y="4814403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3617990" y="4808420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3691357" y="4806925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3763226" y="4794960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42" y="0"/>
                </a:moveTo>
                <a:lnTo>
                  <a:pt x="0" y="11964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3835095" y="478897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3906964" y="4784492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3978833" y="4780005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4050702" y="4771032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42" y="0"/>
                </a:moveTo>
                <a:lnTo>
                  <a:pt x="0" y="8973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4122571" y="4769536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9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4194440" y="4769536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9" y="1495"/>
                </a:moveTo>
                <a:lnTo>
                  <a:pt x="0" y="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4266309" y="4769536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9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4338178" y="4763554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4411545" y="4762058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4483413" y="4759067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4555283" y="475458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4627152" y="4751589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4699021" y="4748598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4770890" y="4745607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4842759" y="4742616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4914628" y="4739625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4986497" y="4736634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5058366" y="4733642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5131732" y="473065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5203601" y="4726165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5275471" y="4723174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5347339" y="4720183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5419209" y="471719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5491078" y="4714200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5562947" y="4711209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5634816" y="4708218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5706685" y="4705227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5778554" y="4702236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5850423" y="4699245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5923789" y="4696254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5995658" y="4693263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6067527" y="469027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6139396" y="4687280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6211265" y="4682794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6283135" y="4679803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6355003" y="4676811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6426873" y="4673820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2384238" y="4736634"/>
            <a:ext cx="0" cy="165100"/>
          </a:xfrm>
          <a:custGeom>
            <a:avLst/>
            <a:gdLst/>
            <a:ahLst/>
            <a:cxnLst/>
            <a:rect l="l" t="t" r="r" b="b"/>
            <a:pathLst>
              <a:path h="165100">
                <a:moveTo>
                  <a:pt x="0" y="0"/>
                </a:moveTo>
                <a:lnTo>
                  <a:pt x="0" y="164511"/>
                </a:lnTo>
              </a:path>
            </a:pathLst>
          </a:custGeom>
          <a:ln w="2096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2446375" y="4730651"/>
            <a:ext cx="0" cy="165100"/>
          </a:xfrm>
          <a:custGeom>
            <a:avLst/>
            <a:gdLst/>
            <a:ahLst/>
            <a:cxnLst/>
            <a:rect l="l" t="t" r="r" b="b"/>
            <a:pathLst>
              <a:path h="165100">
                <a:moveTo>
                  <a:pt x="0" y="0"/>
                </a:moveTo>
                <a:lnTo>
                  <a:pt x="0" y="164511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2518244" y="4717191"/>
            <a:ext cx="0" cy="166370"/>
          </a:xfrm>
          <a:custGeom>
            <a:avLst/>
            <a:gdLst/>
            <a:ahLst/>
            <a:cxnLst/>
            <a:rect l="l" t="t" r="r" b="b"/>
            <a:pathLst>
              <a:path h="166370">
                <a:moveTo>
                  <a:pt x="0" y="0"/>
                </a:moveTo>
                <a:lnTo>
                  <a:pt x="0" y="166006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2590113" y="4711209"/>
            <a:ext cx="0" cy="169545"/>
          </a:xfrm>
          <a:custGeom>
            <a:avLst/>
            <a:gdLst/>
            <a:ahLst/>
            <a:cxnLst/>
            <a:rect l="l" t="t" r="r" b="b"/>
            <a:pathLst>
              <a:path h="169545">
                <a:moveTo>
                  <a:pt x="0" y="0"/>
                </a:moveTo>
                <a:lnTo>
                  <a:pt x="0" y="168997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2662731" y="4700740"/>
            <a:ext cx="0" cy="170815"/>
          </a:xfrm>
          <a:custGeom>
            <a:avLst/>
            <a:gdLst/>
            <a:ahLst/>
            <a:cxnLst/>
            <a:rect l="l" t="t" r="r" b="b"/>
            <a:pathLst>
              <a:path h="170814">
                <a:moveTo>
                  <a:pt x="0" y="0"/>
                </a:moveTo>
                <a:lnTo>
                  <a:pt x="0" y="170493"/>
                </a:lnTo>
              </a:path>
            </a:pathLst>
          </a:custGeom>
          <a:ln w="3892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2734600" y="4696254"/>
            <a:ext cx="0" cy="170815"/>
          </a:xfrm>
          <a:custGeom>
            <a:avLst/>
            <a:gdLst/>
            <a:ahLst/>
            <a:cxnLst/>
            <a:rect l="l" t="t" r="r" b="b"/>
            <a:pathLst>
              <a:path h="170814">
                <a:moveTo>
                  <a:pt x="0" y="0"/>
                </a:moveTo>
                <a:lnTo>
                  <a:pt x="0" y="170493"/>
                </a:lnTo>
              </a:path>
            </a:pathLst>
          </a:custGeom>
          <a:ln w="3892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2806469" y="4693263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5">
                <a:moveTo>
                  <a:pt x="0" y="0"/>
                </a:moveTo>
                <a:lnTo>
                  <a:pt x="0" y="171988"/>
                </a:lnTo>
              </a:path>
            </a:pathLst>
          </a:custGeom>
          <a:ln w="3892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2879087" y="4691767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5">
                <a:moveTo>
                  <a:pt x="0" y="0"/>
                </a:moveTo>
                <a:lnTo>
                  <a:pt x="0" y="171988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2950956" y="4679803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5">
                <a:moveTo>
                  <a:pt x="0" y="0"/>
                </a:moveTo>
                <a:lnTo>
                  <a:pt x="0" y="171988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3022824" y="4670829"/>
            <a:ext cx="0" cy="173990"/>
          </a:xfrm>
          <a:custGeom>
            <a:avLst/>
            <a:gdLst/>
            <a:ahLst/>
            <a:cxnLst/>
            <a:rect l="l" t="t" r="r" b="b"/>
            <a:pathLst>
              <a:path h="173989">
                <a:moveTo>
                  <a:pt x="0" y="0"/>
                </a:moveTo>
                <a:lnTo>
                  <a:pt x="0" y="173484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3094694" y="4658865"/>
            <a:ext cx="0" cy="173990"/>
          </a:xfrm>
          <a:custGeom>
            <a:avLst/>
            <a:gdLst/>
            <a:ahLst/>
            <a:cxnLst/>
            <a:rect l="l" t="t" r="r" b="b"/>
            <a:pathLst>
              <a:path h="173989">
                <a:moveTo>
                  <a:pt x="0" y="0"/>
                </a:moveTo>
                <a:lnTo>
                  <a:pt x="0" y="173484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3166563" y="4657369"/>
            <a:ext cx="0" cy="175260"/>
          </a:xfrm>
          <a:custGeom>
            <a:avLst/>
            <a:gdLst/>
            <a:ahLst/>
            <a:cxnLst/>
            <a:rect l="l" t="t" r="r" b="b"/>
            <a:pathLst>
              <a:path h="175260">
                <a:moveTo>
                  <a:pt x="0" y="0"/>
                </a:moveTo>
                <a:lnTo>
                  <a:pt x="0" y="174980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3238432" y="4654378"/>
            <a:ext cx="0" cy="175260"/>
          </a:xfrm>
          <a:custGeom>
            <a:avLst/>
            <a:gdLst/>
            <a:ahLst/>
            <a:cxnLst/>
            <a:rect l="l" t="t" r="r" b="b"/>
            <a:pathLst>
              <a:path h="175260">
                <a:moveTo>
                  <a:pt x="0" y="0"/>
                </a:moveTo>
                <a:lnTo>
                  <a:pt x="0" y="174980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3310301" y="4652883"/>
            <a:ext cx="0" cy="176530"/>
          </a:xfrm>
          <a:custGeom>
            <a:avLst/>
            <a:gdLst/>
            <a:ahLst/>
            <a:cxnLst/>
            <a:rect l="l" t="t" r="r" b="b"/>
            <a:pathLst>
              <a:path h="176529">
                <a:moveTo>
                  <a:pt x="0" y="0"/>
                </a:moveTo>
                <a:lnTo>
                  <a:pt x="0" y="176475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3382170" y="4648396"/>
            <a:ext cx="0" cy="178435"/>
          </a:xfrm>
          <a:custGeom>
            <a:avLst/>
            <a:gdLst/>
            <a:ahLst/>
            <a:cxnLst/>
            <a:rect l="l" t="t" r="r" b="b"/>
            <a:pathLst>
              <a:path h="178435">
                <a:moveTo>
                  <a:pt x="0" y="0"/>
                </a:moveTo>
                <a:lnTo>
                  <a:pt x="0" y="177971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3454787" y="4643909"/>
            <a:ext cx="0" cy="180975"/>
          </a:xfrm>
          <a:custGeom>
            <a:avLst/>
            <a:gdLst/>
            <a:ahLst/>
            <a:cxnLst/>
            <a:rect l="l" t="t" r="r" b="b"/>
            <a:pathLst>
              <a:path h="180975">
                <a:moveTo>
                  <a:pt x="0" y="0"/>
                </a:moveTo>
                <a:lnTo>
                  <a:pt x="0" y="180962"/>
                </a:lnTo>
              </a:path>
            </a:pathLst>
          </a:custGeom>
          <a:ln w="3892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3526657" y="4636431"/>
            <a:ext cx="0" cy="180975"/>
          </a:xfrm>
          <a:custGeom>
            <a:avLst/>
            <a:gdLst/>
            <a:ahLst/>
            <a:cxnLst/>
            <a:rect l="l" t="t" r="r" b="b"/>
            <a:pathLst>
              <a:path h="180975">
                <a:moveTo>
                  <a:pt x="0" y="0"/>
                </a:moveTo>
                <a:lnTo>
                  <a:pt x="0" y="180962"/>
                </a:lnTo>
              </a:path>
            </a:pathLst>
          </a:custGeom>
          <a:ln w="3892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3598526" y="4631945"/>
            <a:ext cx="0" cy="182880"/>
          </a:xfrm>
          <a:custGeom>
            <a:avLst/>
            <a:gdLst/>
            <a:ahLst/>
            <a:cxnLst/>
            <a:rect l="l" t="t" r="r" b="b"/>
            <a:pathLst>
              <a:path h="182879">
                <a:moveTo>
                  <a:pt x="0" y="0"/>
                </a:moveTo>
                <a:lnTo>
                  <a:pt x="0" y="182457"/>
                </a:lnTo>
              </a:path>
            </a:pathLst>
          </a:custGeom>
          <a:ln w="3892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3671143" y="4624467"/>
            <a:ext cx="0" cy="184150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3953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3743013" y="4621476"/>
            <a:ext cx="0" cy="186055"/>
          </a:xfrm>
          <a:custGeom>
            <a:avLst/>
            <a:gdLst/>
            <a:ahLst/>
            <a:cxnLst/>
            <a:rect l="l" t="t" r="r" b="b"/>
            <a:pathLst>
              <a:path h="186054">
                <a:moveTo>
                  <a:pt x="0" y="0"/>
                </a:moveTo>
                <a:lnTo>
                  <a:pt x="0" y="185448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3814881" y="4608016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6944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3886751" y="4602034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6944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3958619" y="4596052"/>
            <a:ext cx="0" cy="188595"/>
          </a:xfrm>
          <a:custGeom>
            <a:avLst/>
            <a:gdLst/>
            <a:ahLst/>
            <a:cxnLst/>
            <a:rect l="l" t="t" r="r" b="b"/>
            <a:pathLst>
              <a:path h="188595">
                <a:moveTo>
                  <a:pt x="0" y="0"/>
                </a:moveTo>
                <a:lnTo>
                  <a:pt x="0" y="188440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4030489" y="4590069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89935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4102358" y="4581096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89935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4174975" y="4578105"/>
            <a:ext cx="0" cy="191770"/>
          </a:xfrm>
          <a:custGeom>
            <a:avLst/>
            <a:gdLst/>
            <a:ahLst/>
            <a:cxnLst/>
            <a:rect l="l" t="t" r="r" b="b"/>
            <a:pathLst>
              <a:path h="191770">
                <a:moveTo>
                  <a:pt x="0" y="0"/>
                </a:moveTo>
                <a:lnTo>
                  <a:pt x="0" y="191431"/>
                </a:lnTo>
              </a:path>
            </a:pathLst>
          </a:custGeom>
          <a:ln w="3892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4246845" y="4578105"/>
            <a:ext cx="0" cy="193040"/>
          </a:xfrm>
          <a:custGeom>
            <a:avLst/>
            <a:gdLst/>
            <a:ahLst/>
            <a:cxnLst/>
            <a:rect l="l" t="t" r="r" b="b"/>
            <a:pathLst>
              <a:path h="193039">
                <a:moveTo>
                  <a:pt x="0" y="0"/>
                </a:moveTo>
                <a:lnTo>
                  <a:pt x="0" y="192926"/>
                </a:lnTo>
              </a:path>
            </a:pathLst>
          </a:custGeom>
          <a:ln w="3892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4318713" y="4576609"/>
            <a:ext cx="0" cy="193040"/>
          </a:xfrm>
          <a:custGeom>
            <a:avLst/>
            <a:gdLst/>
            <a:ahLst/>
            <a:cxnLst/>
            <a:rect l="l" t="t" r="r" b="b"/>
            <a:pathLst>
              <a:path h="193039">
                <a:moveTo>
                  <a:pt x="0" y="0"/>
                </a:moveTo>
                <a:lnTo>
                  <a:pt x="0" y="192926"/>
                </a:lnTo>
              </a:path>
            </a:pathLst>
          </a:custGeom>
          <a:ln w="3892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4391331" y="4570627"/>
            <a:ext cx="0" cy="193040"/>
          </a:xfrm>
          <a:custGeom>
            <a:avLst/>
            <a:gdLst/>
            <a:ahLst/>
            <a:cxnLst/>
            <a:rect l="l" t="t" r="r" b="b"/>
            <a:pathLst>
              <a:path h="193039">
                <a:moveTo>
                  <a:pt x="0" y="0"/>
                </a:moveTo>
                <a:lnTo>
                  <a:pt x="0" y="192926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4463200" y="4566140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5917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4535069" y="4563149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5917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4606938" y="4558662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5917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4678807" y="4554176"/>
            <a:ext cx="0" cy="197485"/>
          </a:xfrm>
          <a:custGeom>
            <a:avLst/>
            <a:gdLst/>
            <a:ahLst/>
            <a:cxnLst/>
            <a:rect l="l" t="t" r="r" b="b"/>
            <a:pathLst>
              <a:path h="197485">
                <a:moveTo>
                  <a:pt x="0" y="0"/>
                </a:moveTo>
                <a:lnTo>
                  <a:pt x="0" y="197413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4750677" y="4549689"/>
            <a:ext cx="0" cy="199390"/>
          </a:xfrm>
          <a:custGeom>
            <a:avLst/>
            <a:gdLst/>
            <a:ahLst/>
            <a:cxnLst/>
            <a:rect l="l" t="t" r="r" b="b"/>
            <a:pathLst>
              <a:path h="199389">
                <a:moveTo>
                  <a:pt x="0" y="0"/>
                </a:moveTo>
                <a:lnTo>
                  <a:pt x="0" y="198908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4822545" y="4545203"/>
            <a:ext cx="0" cy="200660"/>
          </a:xfrm>
          <a:custGeom>
            <a:avLst/>
            <a:gdLst/>
            <a:ahLst/>
            <a:cxnLst/>
            <a:rect l="l" t="t" r="r" b="b"/>
            <a:pathLst>
              <a:path h="200660">
                <a:moveTo>
                  <a:pt x="0" y="0"/>
                </a:moveTo>
                <a:lnTo>
                  <a:pt x="0" y="200404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4895163" y="4542211"/>
            <a:ext cx="0" cy="200660"/>
          </a:xfrm>
          <a:custGeom>
            <a:avLst/>
            <a:gdLst/>
            <a:ahLst/>
            <a:cxnLst/>
            <a:rect l="l" t="t" r="r" b="b"/>
            <a:pathLst>
              <a:path h="200660">
                <a:moveTo>
                  <a:pt x="0" y="0"/>
                </a:moveTo>
                <a:lnTo>
                  <a:pt x="0" y="200404"/>
                </a:lnTo>
              </a:path>
            </a:pathLst>
          </a:custGeom>
          <a:ln w="3892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4967032" y="4537725"/>
            <a:ext cx="0" cy="201930"/>
          </a:xfrm>
          <a:custGeom>
            <a:avLst/>
            <a:gdLst/>
            <a:ahLst/>
            <a:cxnLst/>
            <a:rect l="l" t="t" r="r" b="b"/>
            <a:pathLst>
              <a:path h="201929">
                <a:moveTo>
                  <a:pt x="0" y="0"/>
                </a:moveTo>
                <a:lnTo>
                  <a:pt x="0" y="201900"/>
                </a:lnTo>
              </a:path>
            </a:pathLst>
          </a:custGeom>
          <a:ln w="3892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5038901" y="4533238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5">
                <a:moveTo>
                  <a:pt x="0" y="0"/>
                </a:moveTo>
                <a:lnTo>
                  <a:pt x="0" y="203395"/>
                </a:lnTo>
              </a:path>
            </a:pathLst>
          </a:custGeom>
          <a:ln w="3892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5111519" y="4528751"/>
            <a:ext cx="0" cy="205104"/>
          </a:xfrm>
          <a:custGeom>
            <a:avLst/>
            <a:gdLst/>
            <a:ahLst/>
            <a:cxnLst/>
            <a:rect l="l" t="t" r="r" b="b"/>
            <a:pathLst>
              <a:path h="205104">
                <a:moveTo>
                  <a:pt x="0" y="0"/>
                </a:moveTo>
                <a:lnTo>
                  <a:pt x="0" y="204891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5183388" y="4524265"/>
            <a:ext cx="0" cy="206375"/>
          </a:xfrm>
          <a:custGeom>
            <a:avLst/>
            <a:gdLst/>
            <a:ahLst/>
            <a:cxnLst/>
            <a:rect l="l" t="t" r="r" b="b"/>
            <a:pathLst>
              <a:path h="206375">
                <a:moveTo>
                  <a:pt x="0" y="0"/>
                </a:moveTo>
                <a:lnTo>
                  <a:pt x="0" y="206386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5255257" y="4521274"/>
            <a:ext cx="0" cy="205104"/>
          </a:xfrm>
          <a:custGeom>
            <a:avLst/>
            <a:gdLst/>
            <a:ahLst/>
            <a:cxnLst/>
            <a:rect l="l" t="t" r="r" b="b"/>
            <a:pathLst>
              <a:path h="205104">
                <a:moveTo>
                  <a:pt x="0" y="0"/>
                </a:moveTo>
                <a:lnTo>
                  <a:pt x="0" y="204891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5327126" y="4516787"/>
            <a:ext cx="0" cy="206375"/>
          </a:xfrm>
          <a:custGeom>
            <a:avLst/>
            <a:gdLst/>
            <a:ahLst/>
            <a:cxnLst/>
            <a:rect l="l" t="t" r="r" b="b"/>
            <a:pathLst>
              <a:path h="206375">
                <a:moveTo>
                  <a:pt x="0" y="0"/>
                </a:moveTo>
                <a:lnTo>
                  <a:pt x="0" y="206386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5398996" y="4512300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0" y="0"/>
                </a:moveTo>
                <a:lnTo>
                  <a:pt x="0" y="207882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5470864" y="4507813"/>
            <a:ext cx="0" cy="209550"/>
          </a:xfrm>
          <a:custGeom>
            <a:avLst/>
            <a:gdLst/>
            <a:ahLst/>
            <a:cxnLst/>
            <a:rect l="l" t="t" r="r" b="b"/>
            <a:pathLst>
              <a:path h="209550">
                <a:moveTo>
                  <a:pt x="0" y="0"/>
                </a:moveTo>
                <a:lnTo>
                  <a:pt x="0" y="209377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5542734" y="4503327"/>
            <a:ext cx="0" cy="211454"/>
          </a:xfrm>
          <a:custGeom>
            <a:avLst/>
            <a:gdLst/>
            <a:ahLst/>
            <a:cxnLst/>
            <a:rect l="l" t="t" r="r" b="b"/>
            <a:pathLst>
              <a:path h="211454">
                <a:moveTo>
                  <a:pt x="0" y="0"/>
                </a:moveTo>
                <a:lnTo>
                  <a:pt x="0" y="210873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5614603" y="4500336"/>
            <a:ext cx="0" cy="211454"/>
          </a:xfrm>
          <a:custGeom>
            <a:avLst/>
            <a:gdLst/>
            <a:ahLst/>
            <a:cxnLst/>
            <a:rect l="l" t="t" r="r" b="b"/>
            <a:pathLst>
              <a:path h="211454">
                <a:moveTo>
                  <a:pt x="0" y="0"/>
                </a:moveTo>
                <a:lnTo>
                  <a:pt x="0" y="210873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5687220" y="4495849"/>
            <a:ext cx="0" cy="212725"/>
          </a:xfrm>
          <a:custGeom>
            <a:avLst/>
            <a:gdLst/>
            <a:ahLst/>
            <a:cxnLst/>
            <a:rect l="l" t="t" r="r" b="b"/>
            <a:pathLst>
              <a:path h="212725">
                <a:moveTo>
                  <a:pt x="0" y="0"/>
                </a:moveTo>
                <a:lnTo>
                  <a:pt x="0" y="212368"/>
                </a:lnTo>
              </a:path>
            </a:pathLst>
          </a:custGeom>
          <a:ln w="3892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5759089" y="4491363"/>
            <a:ext cx="0" cy="213995"/>
          </a:xfrm>
          <a:custGeom>
            <a:avLst/>
            <a:gdLst/>
            <a:ahLst/>
            <a:cxnLst/>
            <a:rect l="l" t="t" r="r" b="b"/>
            <a:pathLst>
              <a:path h="213995">
                <a:moveTo>
                  <a:pt x="0" y="0"/>
                </a:moveTo>
                <a:lnTo>
                  <a:pt x="0" y="213864"/>
                </a:lnTo>
              </a:path>
            </a:pathLst>
          </a:custGeom>
          <a:ln w="3892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5830958" y="4486876"/>
            <a:ext cx="0" cy="215900"/>
          </a:xfrm>
          <a:custGeom>
            <a:avLst/>
            <a:gdLst/>
            <a:ahLst/>
            <a:cxnLst/>
            <a:rect l="l" t="t" r="r" b="b"/>
            <a:pathLst>
              <a:path h="215900">
                <a:moveTo>
                  <a:pt x="0" y="0"/>
                </a:moveTo>
                <a:lnTo>
                  <a:pt x="0" y="215360"/>
                </a:lnTo>
              </a:path>
            </a:pathLst>
          </a:custGeom>
          <a:ln w="3892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5903576" y="4482389"/>
            <a:ext cx="0" cy="217170"/>
          </a:xfrm>
          <a:custGeom>
            <a:avLst/>
            <a:gdLst/>
            <a:ahLst/>
            <a:cxnLst/>
            <a:rect l="l" t="t" r="r" b="b"/>
            <a:pathLst>
              <a:path h="217170">
                <a:moveTo>
                  <a:pt x="0" y="0"/>
                </a:moveTo>
                <a:lnTo>
                  <a:pt x="0" y="216855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5975445" y="4477903"/>
            <a:ext cx="0" cy="218440"/>
          </a:xfrm>
          <a:custGeom>
            <a:avLst/>
            <a:gdLst/>
            <a:ahLst/>
            <a:cxnLst/>
            <a:rect l="l" t="t" r="r" b="b"/>
            <a:pathLst>
              <a:path h="218439">
                <a:moveTo>
                  <a:pt x="0" y="0"/>
                </a:moveTo>
                <a:lnTo>
                  <a:pt x="0" y="218351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6047314" y="4474911"/>
            <a:ext cx="0" cy="218440"/>
          </a:xfrm>
          <a:custGeom>
            <a:avLst/>
            <a:gdLst/>
            <a:ahLst/>
            <a:cxnLst/>
            <a:rect l="l" t="t" r="r" b="b"/>
            <a:pathLst>
              <a:path h="218439">
                <a:moveTo>
                  <a:pt x="0" y="0"/>
                </a:moveTo>
                <a:lnTo>
                  <a:pt x="0" y="218351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6119183" y="4470425"/>
            <a:ext cx="0" cy="220345"/>
          </a:xfrm>
          <a:custGeom>
            <a:avLst/>
            <a:gdLst/>
            <a:ahLst/>
            <a:cxnLst/>
            <a:rect l="l" t="t" r="r" b="b"/>
            <a:pathLst>
              <a:path h="220345">
                <a:moveTo>
                  <a:pt x="0" y="0"/>
                </a:moveTo>
                <a:lnTo>
                  <a:pt x="0" y="219846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6191052" y="4465938"/>
            <a:ext cx="0" cy="221615"/>
          </a:xfrm>
          <a:custGeom>
            <a:avLst/>
            <a:gdLst/>
            <a:ahLst/>
            <a:cxnLst/>
            <a:rect l="l" t="t" r="r" b="b"/>
            <a:pathLst>
              <a:path h="221614">
                <a:moveTo>
                  <a:pt x="0" y="0"/>
                </a:moveTo>
                <a:lnTo>
                  <a:pt x="0" y="221342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6262921" y="4461452"/>
            <a:ext cx="0" cy="221615"/>
          </a:xfrm>
          <a:custGeom>
            <a:avLst/>
            <a:gdLst/>
            <a:ahLst/>
            <a:cxnLst/>
            <a:rect l="l" t="t" r="r" b="b"/>
            <a:pathLst>
              <a:path h="221614">
                <a:moveTo>
                  <a:pt x="0" y="0"/>
                </a:moveTo>
                <a:lnTo>
                  <a:pt x="0" y="221342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6334790" y="4456965"/>
            <a:ext cx="0" cy="222885"/>
          </a:xfrm>
          <a:custGeom>
            <a:avLst/>
            <a:gdLst/>
            <a:ahLst/>
            <a:cxnLst/>
            <a:rect l="l" t="t" r="r" b="b"/>
            <a:pathLst>
              <a:path h="222885">
                <a:moveTo>
                  <a:pt x="0" y="0"/>
                </a:moveTo>
                <a:lnTo>
                  <a:pt x="0" y="222837"/>
                </a:lnTo>
              </a:path>
            </a:pathLst>
          </a:custGeom>
          <a:ln w="4042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6407408" y="4452478"/>
            <a:ext cx="0" cy="224790"/>
          </a:xfrm>
          <a:custGeom>
            <a:avLst/>
            <a:gdLst/>
            <a:ahLst/>
            <a:cxnLst/>
            <a:rect l="l" t="t" r="r" b="b"/>
            <a:pathLst>
              <a:path h="224789">
                <a:moveTo>
                  <a:pt x="0" y="0"/>
                </a:moveTo>
                <a:lnTo>
                  <a:pt x="0" y="224333"/>
                </a:lnTo>
              </a:path>
            </a:pathLst>
          </a:custGeom>
          <a:ln w="3892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6474037" y="4447992"/>
            <a:ext cx="0" cy="226060"/>
          </a:xfrm>
          <a:custGeom>
            <a:avLst/>
            <a:gdLst/>
            <a:ahLst/>
            <a:cxnLst/>
            <a:rect l="l" t="t" r="r" b="b"/>
            <a:pathLst>
              <a:path h="226060">
                <a:moveTo>
                  <a:pt x="0" y="0"/>
                </a:moveTo>
                <a:lnTo>
                  <a:pt x="0" y="225828"/>
                </a:lnTo>
              </a:path>
            </a:pathLst>
          </a:custGeom>
          <a:ln w="2844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2394719" y="473065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2466588" y="4717191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42" y="0"/>
                </a:moveTo>
                <a:lnTo>
                  <a:pt x="0" y="1346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2538457" y="471120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2610326" y="4700740"/>
            <a:ext cx="33020" cy="10795"/>
          </a:xfrm>
          <a:custGeom>
            <a:avLst/>
            <a:gdLst/>
            <a:ahLst/>
            <a:cxnLst/>
            <a:rect l="l" t="t" r="r" b="b"/>
            <a:pathLst>
              <a:path w="33019" h="10795">
                <a:moveTo>
                  <a:pt x="32939" y="0"/>
                </a:moveTo>
                <a:lnTo>
                  <a:pt x="0" y="10468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2682195" y="4696254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2754064" y="4693263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19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2825933" y="4691767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19" h="1904">
                <a:moveTo>
                  <a:pt x="32939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2899300" y="4679803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42" y="0"/>
                </a:moveTo>
                <a:lnTo>
                  <a:pt x="0" y="11964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2971169" y="4670829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42" y="0"/>
                </a:moveTo>
                <a:lnTo>
                  <a:pt x="0" y="8973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3043038" y="4658865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42" y="0"/>
                </a:moveTo>
                <a:lnTo>
                  <a:pt x="0" y="11964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3114907" y="4657369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3186776" y="4654378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3258645" y="4652883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3330514" y="4648396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3402383" y="4643909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3474252" y="4636431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3546121" y="4631945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3617990" y="4624467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3691357" y="4621476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3763226" y="4608016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42" y="0"/>
                </a:moveTo>
                <a:lnTo>
                  <a:pt x="0" y="1346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3835095" y="460203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3906964" y="459605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3978833" y="459006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4050702" y="4581096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42" y="0"/>
                </a:moveTo>
                <a:lnTo>
                  <a:pt x="0" y="8973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4122571" y="4578105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4194440" y="4578105"/>
            <a:ext cx="33020" cy="0"/>
          </a:xfrm>
          <a:custGeom>
            <a:avLst/>
            <a:gdLst/>
            <a:ahLst/>
            <a:cxnLst/>
            <a:rect l="l" t="t" r="r" b="b"/>
            <a:pathLst>
              <a:path w="33020">
                <a:moveTo>
                  <a:pt x="32939" y="0"/>
                </a:moveTo>
                <a:lnTo>
                  <a:pt x="0" y="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4266309" y="4576609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9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4338178" y="4570627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4411545" y="456614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4483413" y="4563149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4555283" y="4558662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4627152" y="4554176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4699021" y="4549689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4770890" y="4545203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4842759" y="4542211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4914628" y="4537725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4986497" y="4533238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5058366" y="4528751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5131732" y="4524265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5203601" y="4521274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5275471" y="4516787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5347339" y="451230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5419209" y="4507813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5491078" y="4503327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5562947" y="4500336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5634816" y="4495849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5706685" y="4491363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5778554" y="4486876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5850423" y="4482389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5923789" y="4477903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5995658" y="447491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6067527" y="4470425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6139396" y="4465938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6211265" y="4461452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6283135" y="4456965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6355003" y="4452478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6426873" y="4447992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2384238" y="4578105"/>
            <a:ext cx="0" cy="158750"/>
          </a:xfrm>
          <a:custGeom>
            <a:avLst/>
            <a:gdLst/>
            <a:ahLst/>
            <a:cxnLst/>
            <a:rect l="l" t="t" r="r" b="b"/>
            <a:pathLst>
              <a:path h="158750">
                <a:moveTo>
                  <a:pt x="0" y="0"/>
                </a:moveTo>
                <a:lnTo>
                  <a:pt x="0" y="158528"/>
                </a:lnTo>
              </a:path>
            </a:pathLst>
          </a:custGeom>
          <a:ln w="2096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2446375" y="4570627"/>
            <a:ext cx="0" cy="160020"/>
          </a:xfrm>
          <a:custGeom>
            <a:avLst/>
            <a:gdLst/>
            <a:ahLst/>
            <a:cxnLst/>
            <a:rect l="l" t="t" r="r" b="b"/>
            <a:pathLst>
              <a:path h="160020">
                <a:moveTo>
                  <a:pt x="0" y="0"/>
                </a:moveTo>
                <a:lnTo>
                  <a:pt x="0" y="160024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2518244" y="4555671"/>
            <a:ext cx="0" cy="161925"/>
          </a:xfrm>
          <a:custGeom>
            <a:avLst/>
            <a:gdLst/>
            <a:ahLst/>
            <a:cxnLst/>
            <a:rect l="l" t="t" r="r" b="b"/>
            <a:pathLst>
              <a:path h="161925">
                <a:moveTo>
                  <a:pt x="0" y="0"/>
                </a:moveTo>
                <a:lnTo>
                  <a:pt x="0" y="161520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2590113" y="4548194"/>
            <a:ext cx="0" cy="163195"/>
          </a:xfrm>
          <a:custGeom>
            <a:avLst/>
            <a:gdLst/>
            <a:ahLst/>
            <a:cxnLst/>
            <a:rect l="l" t="t" r="r" b="b"/>
            <a:pathLst>
              <a:path h="163195">
                <a:moveTo>
                  <a:pt x="0" y="0"/>
                </a:moveTo>
                <a:lnTo>
                  <a:pt x="0" y="163015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2662731" y="4537725"/>
            <a:ext cx="0" cy="163195"/>
          </a:xfrm>
          <a:custGeom>
            <a:avLst/>
            <a:gdLst/>
            <a:ahLst/>
            <a:cxnLst/>
            <a:rect l="l" t="t" r="r" b="b"/>
            <a:pathLst>
              <a:path h="163195">
                <a:moveTo>
                  <a:pt x="0" y="0"/>
                </a:moveTo>
                <a:lnTo>
                  <a:pt x="0" y="163015"/>
                </a:lnTo>
              </a:path>
            </a:pathLst>
          </a:custGeom>
          <a:ln w="3892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2734600" y="4533238"/>
            <a:ext cx="0" cy="163195"/>
          </a:xfrm>
          <a:custGeom>
            <a:avLst/>
            <a:gdLst/>
            <a:ahLst/>
            <a:cxnLst/>
            <a:rect l="l" t="t" r="r" b="b"/>
            <a:pathLst>
              <a:path h="163195">
                <a:moveTo>
                  <a:pt x="0" y="0"/>
                </a:moveTo>
                <a:lnTo>
                  <a:pt x="0" y="163015"/>
                </a:lnTo>
              </a:path>
            </a:pathLst>
          </a:custGeom>
          <a:ln w="3892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2806469" y="4528751"/>
            <a:ext cx="0" cy="165100"/>
          </a:xfrm>
          <a:custGeom>
            <a:avLst/>
            <a:gdLst/>
            <a:ahLst/>
            <a:cxnLst/>
            <a:rect l="l" t="t" r="r" b="b"/>
            <a:pathLst>
              <a:path h="165100">
                <a:moveTo>
                  <a:pt x="0" y="0"/>
                </a:moveTo>
                <a:lnTo>
                  <a:pt x="0" y="164511"/>
                </a:lnTo>
              </a:path>
            </a:pathLst>
          </a:custGeom>
          <a:ln w="3892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2879087" y="4525760"/>
            <a:ext cx="0" cy="166370"/>
          </a:xfrm>
          <a:custGeom>
            <a:avLst/>
            <a:gdLst/>
            <a:ahLst/>
            <a:cxnLst/>
            <a:rect l="l" t="t" r="r" b="b"/>
            <a:pathLst>
              <a:path h="166370">
                <a:moveTo>
                  <a:pt x="0" y="0"/>
                </a:moveTo>
                <a:lnTo>
                  <a:pt x="0" y="166006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2950956" y="4513796"/>
            <a:ext cx="0" cy="166370"/>
          </a:xfrm>
          <a:custGeom>
            <a:avLst/>
            <a:gdLst/>
            <a:ahLst/>
            <a:cxnLst/>
            <a:rect l="l" t="t" r="r" b="b"/>
            <a:pathLst>
              <a:path h="166370">
                <a:moveTo>
                  <a:pt x="0" y="0"/>
                </a:moveTo>
                <a:lnTo>
                  <a:pt x="0" y="166006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3022824" y="4501831"/>
            <a:ext cx="0" cy="169545"/>
          </a:xfrm>
          <a:custGeom>
            <a:avLst/>
            <a:gdLst/>
            <a:ahLst/>
            <a:cxnLst/>
            <a:rect l="l" t="t" r="r" b="b"/>
            <a:pathLst>
              <a:path h="169545">
                <a:moveTo>
                  <a:pt x="0" y="0"/>
                </a:moveTo>
                <a:lnTo>
                  <a:pt x="0" y="168997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3094694" y="4485380"/>
            <a:ext cx="0" cy="173990"/>
          </a:xfrm>
          <a:custGeom>
            <a:avLst/>
            <a:gdLst/>
            <a:ahLst/>
            <a:cxnLst/>
            <a:rect l="l" t="t" r="r" b="b"/>
            <a:pathLst>
              <a:path h="173989">
                <a:moveTo>
                  <a:pt x="0" y="0"/>
                </a:moveTo>
                <a:lnTo>
                  <a:pt x="0" y="173484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3166563" y="4482389"/>
            <a:ext cx="0" cy="175260"/>
          </a:xfrm>
          <a:custGeom>
            <a:avLst/>
            <a:gdLst/>
            <a:ahLst/>
            <a:cxnLst/>
            <a:rect l="l" t="t" r="r" b="b"/>
            <a:pathLst>
              <a:path h="175260">
                <a:moveTo>
                  <a:pt x="0" y="0"/>
                </a:moveTo>
                <a:lnTo>
                  <a:pt x="0" y="174980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3238432" y="4479398"/>
            <a:ext cx="0" cy="175260"/>
          </a:xfrm>
          <a:custGeom>
            <a:avLst/>
            <a:gdLst/>
            <a:ahLst/>
            <a:cxnLst/>
            <a:rect l="l" t="t" r="r" b="b"/>
            <a:pathLst>
              <a:path h="175260">
                <a:moveTo>
                  <a:pt x="0" y="0"/>
                </a:moveTo>
                <a:lnTo>
                  <a:pt x="0" y="174980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3310301" y="4477903"/>
            <a:ext cx="0" cy="175260"/>
          </a:xfrm>
          <a:custGeom>
            <a:avLst/>
            <a:gdLst/>
            <a:ahLst/>
            <a:cxnLst/>
            <a:rect l="l" t="t" r="r" b="b"/>
            <a:pathLst>
              <a:path h="175260">
                <a:moveTo>
                  <a:pt x="0" y="0"/>
                </a:moveTo>
                <a:lnTo>
                  <a:pt x="0" y="174980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3382170" y="4473416"/>
            <a:ext cx="0" cy="175260"/>
          </a:xfrm>
          <a:custGeom>
            <a:avLst/>
            <a:gdLst/>
            <a:ahLst/>
            <a:cxnLst/>
            <a:rect l="l" t="t" r="r" b="b"/>
            <a:pathLst>
              <a:path h="175260">
                <a:moveTo>
                  <a:pt x="0" y="0"/>
                </a:moveTo>
                <a:lnTo>
                  <a:pt x="0" y="174980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3454787" y="4468929"/>
            <a:ext cx="0" cy="175260"/>
          </a:xfrm>
          <a:custGeom>
            <a:avLst/>
            <a:gdLst/>
            <a:ahLst/>
            <a:cxnLst/>
            <a:rect l="l" t="t" r="r" b="b"/>
            <a:pathLst>
              <a:path h="175260">
                <a:moveTo>
                  <a:pt x="0" y="0"/>
                </a:moveTo>
                <a:lnTo>
                  <a:pt x="0" y="174980"/>
                </a:lnTo>
              </a:path>
            </a:pathLst>
          </a:custGeom>
          <a:ln w="3892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3526657" y="4461451"/>
            <a:ext cx="0" cy="175260"/>
          </a:xfrm>
          <a:custGeom>
            <a:avLst/>
            <a:gdLst/>
            <a:ahLst/>
            <a:cxnLst/>
            <a:rect l="l" t="t" r="r" b="b"/>
            <a:pathLst>
              <a:path h="175260">
                <a:moveTo>
                  <a:pt x="0" y="0"/>
                </a:moveTo>
                <a:lnTo>
                  <a:pt x="0" y="174980"/>
                </a:lnTo>
              </a:path>
            </a:pathLst>
          </a:custGeom>
          <a:ln w="3892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3598526" y="4455469"/>
            <a:ext cx="0" cy="176530"/>
          </a:xfrm>
          <a:custGeom>
            <a:avLst/>
            <a:gdLst/>
            <a:ahLst/>
            <a:cxnLst/>
            <a:rect l="l" t="t" r="r" b="b"/>
            <a:pathLst>
              <a:path h="176529">
                <a:moveTo>
                  <a:pt x="0" y="0"/>
                </a:moveTo>
                <a:lnTo>
                  <a:pt x="0" y="176475"/>
                </a:lnTo>
              </a:path>
            </a:pathLst>
          </a:custGeom>
          <a:ln w="3892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3671143" y="4447992"/>
            <a:ext cx="0" cy="176530"/>
          </a:xfrm>
          <a:custGeom>
            <a:avLst/>
            <a:gdLst/>
            <a:ahLst/>
            <a:cxnLst/>
            <a:rect l="l" t="t" r="r" b="b"/>
            <a:pathLst>
              <a:path h="176529">
                <a:moveTo>
                  <a:pt x="0" y="0"/>
                </a:moveTo>
                <a:lnTo>
                  <a:pt x="0" y="176475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3743013" y="4443505"/>
            <a:ext cx="0" cy="178435"/>
          </a:xfrm>
          <a:custGeom>
            <a:avLst/>
            <a:gdLst/>
            <a:ahLst/>
            <a:cxnLst/>
            <a:rect l="l" t="t" r="r" b="b"/>
            <a:pathLst>
              <a:path h="178435">
                <a:moveTo>
                  <a:pt x="0" y="0"/>
                </a:moveTo>
                <a:lnTo>
                  <a:pt x="0" y="177971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3814881" y="4428549"/>
            <a:ext cx="0" cy="179705"/>
          </a:xfrm>
          <a:custGeom>
            <a:avLst/>
            <a:gdLst/>
            <a:ahLst/>
            <a:cxnLst/>
            <a:rect l="l" t="t" r="r" b="b"/>
            <a:pathLst>
              <a:path h="179704">
                <a:moveTo>
                  <a:pt x="0" y="0"/>
                </a:moveTo>
                <a:lnTo>
                  <a:pt x="0" y="179466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3886751" y="4421072"/>
            <a:ext cx="0" cy="180975"/>
          </a:xfrm>
          <a:custGeom>
            <a:avLst/>
            <a:gdLst/>
            <a:ahLst/>
            <a:cxnLst/>
            <a:rect l="l" t="t" r="r" b="b"/>
            <a:pathLst>
              <a:path h="180975">
                <a:moveTo>
                  <a:pt x="0" y="0"/>
                </a:moveTo>
                <a:lnTo>
                  <a:pt x="0" y="180962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3958619" y="4412098"/>
            <a:ext cx="0" cy="184150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3953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4030489" y="4404620"/>
            <a:ext cx="0" cy="186055"/>
          </a:xfrm>
          <a:custGeom>
            <a:avLst/>
            <a:gdLst/>
            <a:ahLst/>
            <a:cxnLst/>
            <a:rect l="l" t="t" r="r" b="b"/>
            <a:pathLst>
              <a:path h="186054">
                <a:moveTo>
                  <a:pt x="0" y="0"/>
                </a:moveTo>
                <a:lnTo>
                  <a:pt x="0" y="185448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4102358" y="4395647"/>
            <a:ext cx="0" cy="186055"/>
          </a:xfrm>
          <a:custGeom>
            <a:avLst/>
            <a:gdLst/>
            <a:ahLst/>
            <a:cxnLst/>
            <a:rect l="l" t="t" r="r" b="b"/>
            <a:pathLst>
              <a:path h="186054">
                <a:moveTo>
                  <a:pt x="0" y="0"/>
                </a:moveTo>
                <a:lnTo>
                  <a:pt x="0" y="185448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4174975" y="4391160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6944"/>
                </a:lnTo>
              </a:path>
            </a:pathLst>
          </a:custGeom>
          <a:ln w="3892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4246845" y="4391160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6944"/>
                </a:lnTo>
              </a:path>
            </a:pathLst>
          </a:custGeom>
          <a:ln w="3892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4318713" y="4389665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6944"/>
                </a:lnTo>
              </a:path>
            </a:pathLst>
          </a:custGeom>
          <a:ln w="3892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4391331" y="4383682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6944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4463200" y="4379196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6944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4535069" y="4373214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89935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4606938" y="4368727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89935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4678807" y="4364240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89935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4750677" y="4358258"/>
            <a:ext cx="0" cy="191770"/>
          </a:xfrm>
          <a:custGeom>
            <a:avLst/>
            <a:gdLst/>
            <a:ahLst/>
            <a:cxnLst/>
            <a:rect l="l" t="t" r="r" b="b"/>
            <a:pathLst>
              <a:path h="191770">
                <a:moveTo>
                  <a:pt x="0" y="0"/>
                </a:moveTo>
                <a:lnTo>
                  <a:pt x="0" y="191431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4822545" y="4353771"/>
            <a:ext cx="0" cy="191770"/>
          </a:xfrm>
          <a:custGeom>
            <a:avLst/>
            <a:gdLst/>
            <a:ahLst/>
            <a:cxnLst/>
            <a:rect l="l" t="t" r="r" b="b"/>
            <a:pathLst>
              <a:path h="191770">
                <a:moveTo>
                  <a:pt x="0" y="0"/>
                </a:moveTo>
                <a:lnTo>
                  <a:pt x="0" y="191431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4895163" y="4347789"/>
            <a:ext cx="0" cy="194945"/>
          </a:xfrm>
          <a:custGeom>
            <a:avLst/>
            <a:gdLst/>
            <a:ahLst/>
            <a:cxnLst/>
            <a:rect l="l" t="t" r="r" b="b"/>
            <a:pathLst>
              <a:path h="194945">
                <a:moveTo>
                  <a:pt x="0" y="0"/>
                </a:moveTo>
                <a:lnTo>
                  <a:pt x="0" y="194422"/>
                </a:lnTo>
              </a:path>
            </a:pathLst>
          </a:custGeom>
          <a:ln w="3892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4967032" y="4343303"/>
            <a:ext cx="0" cy="194945"/>
          </a:xfrm>
          <a:custGeom>
            <a:avLst/>
            <a:gdLst/>
            <a:ahLst/>
            <a:cxnLst/>
            <a:rect l="l" t="t" r="r" b="b"/>
            <a:pathLst>
              <a:path h="194945">
                <a:moveTo>
                  <a:pt x="0" y="0"/>
                </a:moveTo>
                <a:lnTo>
                  <a:pt x="0" y="194422"/>
                </a:lnTo>
              </a:path>
            </a:pathLst>
          </a:custGeom>
          <a:ln w="3892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5038901" y="4337320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5917"/>
                </a:lnTo>
              </a:path>
            </a:pathLst>
          </a:custGeom>
          <a:ln w="3892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5111519" y="4332833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5917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5183388" y="4328347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5917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5255257" y="4322365"/>
            <a:ext cx="0" cy="199390"/>
          </a:xfrm>
          <a:custGeom>
            <a:avLst/>
            <a:gdLst/>
            <a:ahLst/>
            <a:cxnLst/>
            <a:rect l="l" t="t" r="r" b="b"/>
            <a:pathLst>
              <a:path h="199389">
                <a:moveTo>
                  <a:pt x="0" y="0"/>
                </a:moveTo>
                <a:lnTo>
                  <a:pt x="0" y="198908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5327126" y="4317878"/>
            <a:ext cx="0" cy="199390"/>
          </a:xfrm>
          <a:custGeom>
            <a:avLst/>
            <a:gdLst/>
            <a:ahLst/>
            <a:cxnLst/>
            <a:rect l="l" t="t" r="r" b="b"/>
            <a:pathLst>
              <a:path h="199389">
                <a:moveTo>
                  <a:pt x="0" y="0"/>
                </a:moveTo>
                <a:lnTo>
                  <a:pt x="0" y="198908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5398996" y="4311896"/>
            <a:ext cx="0" cy="200660"/>
          </a:xfrm>
          <a:custGeom>
            <a:avLst/>
            <a:gdLst/>
            <a:ahLst/>
            <a:cxnLst/>
            <a:rect l="l" t="t" r="r" b="b"/>
            <a:pathLst>
              <a:path h="200660">
                <a:moveTo>
                  <a:pt x="0" y="0"/>
                </a:moveTo>
                <a:lnTo>
                  <a:pt x="0" y="200404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5470864" y="4307409"/>
            <a:ext cx="0" cy="200660"/>
          </a:xfrm>
          <a:custGeom>
            <a:avLst/>
            <a:gdLst/>
            <a:ahLst/>
            <a:cxnLst/>
            <a:rect l="l" t="t" r="r" b="b"/>
            <a:pathLst>
              <a:path h="200660">
                <a:moveTo>
                  <a:pt x="0" y="0"/>
                </a:moveTo>
                <a:lnTo>
                  <a:pt x="0" y="200404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5542734" y="4301427"/>
            <a:ext cx="0" cy="201930"/>
          </a:xfrm>
          <a:custGeom>
            <a:avLst/>
            <a:gdLst/>
            <a:ahLst/>
            <a:cxnLst/>
            <a:rect l="l" t="t" r="r" b="b"/>
            <a:pathLst>
              <a:path h="201929">
                <a:moveTo>
                  <a:pt x="0" y="0"/>
                </a:moveTo>
                <a:lnTo>
                  <a:pt x="0" y="201900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5614603" y="4296940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5">
                <a:moveTo>
                  <a:pt x="0" y="0"/>
                </a:moveTo>
                <a:lnTo>
                  <a:pt x="0" y="203395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5687220" y="4290958"/>
            <a:ext cx="0" cy="205104"/>
          </a:xfrm>
          <a:custGeom>
            <a:avLst/>
            <a:gdLst/>
            <a:ahLst/>
            <a:cxnLst/>
            <a:rect l="l" t="t" r="r" b="b"/>
            <a:pathLst>
              <a:path h="205104">
                <a:moveTo>
                  <a:pt x="0" y="0"/>
                </a:moveTo>
                <a:lnTo>
                  <a:pt x="0" y="204891"/>
                </a:lnTo>
              </a:path>
            </a:pathLst>
          </a:custGeom>
          <a:ln w="3892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5759089" y="4286471"/>
            <a:ext cx="0" cy="205104"/>
          </a:xfrm>
          <a:custGeom>
            <a:avLst/>
            <a:gdLst/>
            <a:ahLst/>
            <a:cxnLst/>
            <a:rect l="l" t="t" r="r" b="b"/>
            <a:pathLst>
              <a:path h="205104">
                <a:moveTo>
                  <a:pt x="0" y="0"/>
                </a:moveTo>
                <a:lnTo>
                  <a:pt x="0" y="204891"/>
                </a:lnTo>
              </a:path>
            </a:pathLst>
          </a:custGeom>
          <a:ln w="3892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5830958" y="4280489"/>
            <a:ext cx="0" cy="206375"/>
          </a:xfrm>
          <a:custGeom>
            <a:avLst/>
            <a:gdLst/>
            <a:ahLst/>
            <a:cxnLst/>
            <a:rect l="l" t="t" r="r" b="b"/>
            <a:pathLst>
              <a:path h="206375">
                <a:moveTo>
                  <a:pt x="0" y="0"/>
                </a:moveTo>
                <a:lnTo>
                  <a:pt x="0" y="206386"/>
                </a:lnTo>
              </a:path>
            </a:pathLst>
          </a:custGeom>
          <a:ln w="3892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5903576" y="4276002"/>
            <a:ext cx="0" cy="206375"/>
          </a:xfrm>
          <a:custGeom>
            <a:avLst/>
            <a:gdLst/>
            <a:ahLst/>
            <a:cxnLst/>
            <a:rect l="l" t="t" r="r" b="b"/>
            <a:pathLst>
              <a:path h="206375">
                <a:moveTo>
                  <a:pt x="0" y="0"/>
                </a:moveTo>
                <a:lnTo>
                  <a:pt x="0" y="206386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5975445" y="4270020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0" y="0"/>
                </a:moveTo>
                <a:lnTo>
                  <a:pt x="0" y="207882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6047314" y="4265534"/>
            <a:ext cx="0" cy="209550"/>
          </a:xfrm>
          <a:custGeom>
            <a:avLst/>
            <a:gdLst/>
            <a:ahLst/>
            <a:cxnLst/>
            <a:rect l="l" t="t" r="r" b="b"/>
            <a:pathLst>
              <a:path h="209550">
                <a:moveTo>
                  <a:pt x="0" y="0"/>
                </a:moveTo>
                <a:lnTo>
                  <a:pt x="0" y="209377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6119183" y="4259552"/>
            <a:ext cx="0" cy="211454"/>
          </a:xfrm>
          <a:custGeom>
            <a:avLst/>
            <a:gdLst/>
            <a:ahLst/>
            <a:cxnLst/>
            <a:rect l="l" t="t" r="r" b="b"/>
            <a:pathLst>
              <a:path h="211454">
                <a:moveTo>
                  <a:pt x="0" y="0"/>
                </a:moveTo>
                <a:lnTo>
                  <a:pt x="0" y="210873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6191052" y="4253569"/>
            <a:ext cx="0" cy="212725"/>
          </a:xfrm>
          <a:custGeom>
            <a:avLst/>
            <a:gdLst/>
            <a:ahLst/>
            <a:cxnLst/>
            <a:rect l="l" t="t" r="r" b="b"/>
            <a:pathLst>
              <a:path h="212725">
                <a:moveTo>
                  <a:pt x="0" y="0"/>
                </a:moveTo>
                <a:lnTo>
                  <a:pt x="0" y="212368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6262921" y="4249082"/>
            <a:ext cx="0" cy="212725"/>
          </a:xfrm>
          <a:custGeom>
            <a:avLst/>
            <a:gdLst/>
            <a:ahLst/>
            <a:cxnLst/>
            <a:rect l="l" t="t" r="r" b="b"/>
            <a:pathLst>
              <a:path h="212725">
                <a:moveTo>
                  <a:pt x="0" y="0"/>
                </a:moveTo>
                <a:lnTo>
                  <a:pt x="0" y="212368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6334790" y="4243100"/>
            <a:ext cx="0" cy="213995"/>
          </a:xfrm>
          <a:custGeom>
            <a:avLst/>
            <a:gdLst/>
            <a:ahLst/>
            <a:cxnLst/>
            <a:rect l="l" t="t" r="r" b="b"/>
            <a:pathLst>
              <a:path h="213995">
                <a:moveTo>
                  <a:pt x="0" y="0"/>
                </a:moveTo>
                <a:lnTo>
                  <a:pt x="0" y="213864"/>
                </a:lnTo>
              </a:path>
            </a:pathLst>
          </a:custGeom>
          <a:ln w="4042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6407408" y="4238614"/>
            <a:ext cx="0" cy="213995"/>
          </a:xfrm>
          <a:custGeom>
            <a:avLst/>
            <a:gdLst/>
            <a:ahLst/>
            <a:cxnLst/>
            <a:rect l="l" t="t" r="r" b="b"/>
            <a:pathLst>
              <a:path h="213995">
                <a:moveTo>
                  <a:pt x="0" y="0"/>
                </a:moveTo>
                <a:lnTo>
                  <a:pt x="0" y="213864"/>
                </a:lnTo>
              </a:path>
            </a:pathLst>
          </a:custGeom>
          <a:ln w="3892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6474037" y="4232631"/>
            <a:ext cx="0" cy="215900"/>
          </a:xfrm>
          <a:custGeom>
            <a:avLst/>
            <a:gdLst/>
            <a:ahLst/>
            <a:cxnLst/>
            <a:rect l="l" t="t" r="r" b="b"/>
            <a:pathLst>
              <a:path h="215900">
                <a:moveTo>
                  <a:pt x="0" y="0"/>
                </a:moveTo>
                <a:lnTo>
                  <a:pt x="0" y="215360"/>
                </a:lnTo>
              </a:path>
            </a:pathLst>
          </a:custGeom>
          <a:ln w="2844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2394719" y="457062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2466588" y="4555671"/>
            <a:ext cx="31750" cy="15240"/>
          </a:xfrm>
          <a:custGeom>
            <a:avLst/>
            <a:gdLst/>
            <a:ahLst/>
            <a:cxnLst/>
            <a:rect l="l" t="t" r="r" b="b"/>
            <a:pathLst>
              <a:path w="31750" h="15239">
                <a:moveTo>
                  <a:pt x="31442" y="0"/>
                </a:moveTo>
                <a:lnTo>
                  <a:pt x="0" y="14955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2538457" y="454819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2610326" y="4537725"/>
            <a:ext cx="33020" cy="10795"/>
          </a:xfrm>
          <a:custGeom>
            <a:avLst/>
            <a:gdLst/>
            <a:ahLst/>
            <a:cxnLst/>
            <a:rect l="l" t="t" r="r" b="b"/>
            <a:pathLst>
              <a:path w="33019" h="10795">
                <a:moveTo>
                  <a:pt x="32939" y="0"/>
                </a:moveTo>
                <a:lnTo>
                  <a:pt x="0" y="10468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2682195" y="4533238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2754064" y="4528751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2825933" y="4525760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19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2899300" y="4513796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42" y="0"/>
                </a:moveTo>
                <a:lnTo>
                  <a:pt x="0" y="11964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2971169" y="4501831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42" y="0"/>
                </a:moveTo>
                <a:lnTo>
                  <a:pt x="0" y="11964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3043038" y="4485380"/>
            <a:ext cx="31750" cy="16510"/>
          </a:xfrm>
          <a:custGeom>
            <a:avLst/>
            <a:gdLst/>
            <a:ahLst/>
            <a:cxnLst/>
            <a:rect l="l" t="t" r="r" b="b"/>
            <a:pathLst>
              <a:path w="31750" h="16510">
                <a:moveTo>
                  <a:pt x="31442" y="0"/>
                </a:moveTo>
                <a:lnTo>
                  <a:pt x="0" y="16451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3114907" y="4482389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3186776" y="4479398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42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3258645" y="4477903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42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3330514" y="4473416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3402383" y="4468929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3474252" y="4461451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3546121" y="4455469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3617990" y="4447992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3691357" y="4443505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3763226" y="4428549"/>
            <a:ext cx="31750" cy="15240"/>
          </a:xfrm>
          <a:custGeom>
            <a:avLst/>
            <a:gdLst/>
            <a:ahLst/>
            <a:cxnLst/>
            <a:rect l="l" t="t" r="r" b="b"/>
            <a:pathLst>
              <a:path w="31750" h="15239">
                <a:moveTo>
                  <a:pt x="31442" y="0"/>
                </a:moveTo>
                <a:lnTo>
                  <a:pt x="0" y="14955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3835095" y="442107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3906964" y="4412098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42" y="0"/>
                </a:moveTo>
                <a:lnTo>
                  <a:pt x="0" y="8973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3978833" y="440462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4050702" y="4395647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42" y="0"/>
                </a:moveTo>
                <a:lnTo>
                  <a:pt x="0" y="8973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4122571" y="4391160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4194440" y="4391160"/>
            <a:ext cx="33020" cy="0"/>
          </a:xfrm>
          <a:custGeom>
            <a:avLst/>
            <a:gdLst/>
            <a:ahLst/>
            <a:cxnLst/>
            <a:rect l="l" t="t" r="r" b="b"/>
            <a:pathLst>
              <a:path w="33020">
                <a:moveTo>
                  <a:pt x="32939" y="0"/>
                </a:moveTo>
                <a:lnTo>
                  <a:pt x="0" y="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4266309" y="4389665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9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4338178" y="4383682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4411545" y="4379196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4483413" y="437321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4555283" y="4368727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4627152" y="436424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4699021" y="435825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4770890" y="4353771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4842759" y="4347789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4914628" y="4343303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4986497" y="4337320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5058366" y="4332833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5131732" y="4328347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5203601" y="432236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5275471" y="4317878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5347339" y="431189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5419209" y="4307409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5491078" y="430142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5562947" y="429694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5634816" y="4290958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5706685" y="4286471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5778554" y="4280489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5850423" y="4276002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5923789" y="4270020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5995658" y="4265534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6067527" y="425955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6139396" y="425356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6211265" y="4249082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6283135" y="4243100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6355003" y="4238614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6426873" y="4232631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2384238" y="4424062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4">
                <a:moveTo>
                  <a:pt x="0" y="0"/>
                </a:moveTo>
                <a:lnTo>
                  <a:pt x="0" y="154042"/>
                </a:lnTo>
              </a:path>
            </a:pathLst>
          </a:custGeom>
          <a:ln w="2096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2446375" y="4410602"/>
            <a:ext cx="0" cy="160020"/>
          </a:xfrm>
          <a:custGeom>
            <a:avLst/>
            <a:gdLst/>
            <a:ahLst/>
            <a:cxnLst/>
            <a:rect l="l" t="t" r="r" b="b"/>
            <a:pathLst>
              <a:path h="160020">
                <a:moveTo>
                  <a:pt x="0" y="0"/>
                </a:moveTo>
                <a:lnTo>
                  <a:pt x="0" y="160024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2518244" y="4388169"/>
            <a:ext cx="0" cy="167640"/>
          </a:xfrm>
          <a:custGeom>
            <a:avLst/>
            <a:gdLst/>
            <a:ahLst/>
            <a:cxnLst/>
            <a:rect l="l" t="t" r="r" b="b"/>
            <a:pathLst>
              <a:path h="167639">
                <a:moveTo>
                  <a:pt x="0" y="0"/>
                </a:moveTo>
                <a:lnTo>
                  <a:pt x="0" y="167502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2590113" y="4382187"/>
            <a:ext cx="0" cy="166370"/>
          </a:xfrm>
          <a:custGeom>
            <a:avLst/>
            <a:gdLst/>
            <a:ahLst/>
            <a:cxnLst/>
            <a:rect l="l" t="t" r="r" b="b"/>
            <a:pathLst>
              <a:path h="166370">
                <a:moveTo>
                  <a:pt x="0" y="0"/>
                </a:moveTo>
                <a:lnTo>
                  <a:pt x="0" y="166006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2662731" y="4371718"/>
            <a:ext cx="0" cy="166370"/>
          </a:xfrm>
          <a:custGeom>
            <a:avLst/>
            <a:gdLst/>
            <a:ahLst/>
            <a:cxnLst/>
            <a:rect l="l" t="t" r="r" b="b"/>
            <a:pathLst>
              <a:path h="166370">
                <a:moveTo>
                  <a:pt x="0" y="0"/>
                </a:moveTo>
                <a:lnTo>
                  <a:pt x="0" y="166006"/>
                </a:lnTo>
              </a:path>
            </a:pathLst>
          </a:custGeom>
          <a:ln w="3892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2734600" y="4361249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5">
                <a:moveTo>
                  <a:pt x="0" y="0"/>
                </a:moveTo>
                <a:lnTo>
                  <a:pt x="0" y="171988"/>
                </a:lnTo>
              </a:path>
            </a:pathLst>
          </a:custGeom>
          <a:ln w="3892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2806469" y="4356763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5">
                <a:moveTo>
                  <a:pt x="0" y="0"/>
                </a:moveTo>
                <a:lnTo>
                  <a:pt x="0" y="171988"/>
                </a:lnTo>
              </a:path>
            </a:pathLst>
          </a:custGeom>
          <a:ln w="3892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2879087" y="4352276"/>
            <a:ext cx="0" cy="173990"/>
          </a:xfrm>
          <a:custGeom>
            <a:avLst/>
            <a:gdLst/>
            <a:ahLst/>
            <a:cxnLst/>
            <a:rect l="l" t="t" r="r" b="b"/>
            <a:pathLst>
              <a:path h="173989">
                <a:moveTo>
                  <a:pt x="0" y="0"/>
                </a:moveTo>
                <a:lnTo>
                  <a:pt x="0" y="173484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2950956" y="4331338"/>
            <a:ext cx="0" cy="182880"/>
          </a:xfrm>
          <a:custGeom>
            <a:avLst/>
            <a:gdLst/>
            <a:ahLst/>
            <a:cxnLst/>
            <a:rect l="l" t="t" r="r" b="b"/>
            <a:pathLst>
              <a:path h="182879">
                <a:moveTo>
                  <a:pt x="0" y="0"/>
                </a:moveTo>
                <a:lnTo>
                  <a:pt x="0" y="182457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3022824" y="4299931"/>
            <a:ext cx="0" cy="201930"/>
          </a:xfrm>
          <a:custGeom>
            <a:avLst/>
            <a:gdLst/>
            <a:ahLst/>
            <a:cxnLst/>
            <a:rect l="l" t="t" r="r" b="b"/>
            <a:pathLst>
              <a:path h="201929">
                <a:moveTo>
                  <a:pt x="0" y="0"/>
                </a:moveTo>
                <a:lnTo>
                  <a:pt x="0" y="201900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3094694" y="4274507"/>
            <a:ext cx="0" cy="211454"/>
          </a:xfrm>
          <a:custGeom>
            <a:avLst/>
            <a:gdLst/>
            <a:ahLst/>
            <a:cxnLst/>
            <a:rect l="l" t="t" r="r" b="b"/>
            <a:pathLst>
              <a:path h="211454">
                <a:moveTo>
                  <a:pt x="0" y="0"/>
                </a:moveTo>
                <a:lnTo>
                  <a:pt x="0" y="210873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3166563" y="4287967"/>
            <a:ext cx="0" cy="194945"/>
          </a:xfrm>
          <a:custGeom>
            <a:avLst/>
            <a:gdLst/>
            <a:ahLst/>
            <a:cxnLst/>
            <a:rect l="l" t="t" r="r" b="b"/>
            <a:pathLst>
              <a:path h="194945">
                <a:moveTo>
                  <a:pt x="0" y="0"/>
                </a:moveTo>
                <a:lnTo>
                  <a:pt x="0" y="194422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3238432" y="4299931"/>
            <a:ext cx="0" cy="179705"/>
          </a:xfrm>
          <a:custGeom>
            <a:avLst/>
            <a:gdLst/>
            <a:ahLst/>
            <a:cxnLst/>
            <a:rect l="l" t="t" r="r" b="b"/>
            <a:pathLst>
              <a:path h="179704">
                <a:moveTo>
                  <a:pt x="0" y="0"/>
                </a:moveTo>
                <a:lnTo>
                  <a:pt x="0" y="179466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3310301" y="4305913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5">
                <a:moveTo>
                  <a:pt x="0" y="0"/>
                </a:moveTo>
                <a:lnTo>
                  <a:pt x="0" y="171988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3382170" y="4299931"/>
            <a:ext cx="0" cy="173990"/>
          </a:xfrm>
          <a:custGeom>
            <a:avLst/>
            <a:gdLst/>
            <a:ahLst/>
            <a:cxnLst/>
            <a:rect l="l" t="t" r="r" b="b"/>
            <a:pathLst>
              <a:path h="173989">
                <a:moveTo>
                  <a:pt x="0" y="0"/>
                </a:moveTo>
                <a:lnTo>
                  <a:pt x="0" y="173484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3454787" y="4292454"/>
            <a:ext cx="0" cy="176530"/>
          </a:xfrm>
          <a:custGeom>
            <a:avLst/>
            <a:gdLst/>
            <a:ahLst/>
            <a:cxnLst/>
            <a:rect l="l" t="t" r="r" b="b"/>
            <a:pathLst>
              <a:path h="176529">
                <a:moveTo>
                  <a:pt x="0" y="0"/>
                </a:moveTo>
                <a:lnTo>
                  <a:pt x="0" y="176475"/>
                </a:lnTo>
              </a:path>
            </a:pathLst>
          </a:custGeom>
          <a:ln w="3892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3526657" y="4280489"/>
            <a:ext cx="0" cy="180975"/>
          </a:xfrm>
          <a:custGeom>
            <a:avLst/>
            <a:gdLst/>
            <a:ahLst/>
            <a:cxnLst/>
            <a:rect l="l" t="t" r="r" b="b"/>
            <a:pathLst>
              <a:path h="180975">
                <a:moveTo>
                  <a:pt x="0" y="0"/>
                </a:moveTo>
                <a:lnTo>
                  <a:pt x="0" y="180962"/>
                </a:lnTo>
              </a:path>
            </a:pathLst>
          </a:custGeom>
          <a:ln w="3892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3598526" y="4267029"/>
            <a:ext cx="0" cy="188595"/>
          </a:xfrm>
          <a:custGeom>
            <a:avLst/>
            <a:gdLst/>
            <a:ahLst/>
            <a:cxnLst/>
            <a:rect l="l" t="t" r="r" b="b"/>
            <a:pathLst>
              <a:path h="188595">
                <a:moveTo>
                  <a:pt x="0" y="0"/>
                </a:moveTo>
                <a:lnTo>
                  <a:pt x="0" y="188440"/>
                </a:lnTo>
              </a:path>
            </a:pathLst>
          </a:custGeom>
          <a:ln w="3892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3671143" y="4262542"/>
            <a:ext cx="0" cy="186055"/>
          </a:xfrm>
          <a:custGeom>
            <a:avLst/>
            <a:gdLst/>
            <a:ahLst/>
            <a:cxnLst/>
            <a:rect l="l" t="t" r="r" b="b"/>
            <a:pathLst>
              <a:path h="186054">
                <a:moveTo>
                  <a:pt x="0" y="0"/>
                </a:moveTo>
                <a:lnTo>
                  <a:pt x="0" y="185448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3743013" y="4258056"/>
            <a:ext cx="0" cy="186055"/>
          </a:xfrm>
          <a:custGeom>
            <a:avLst/>
            <a:gdLst/>
            <a:ahLst/>
            <a:cxnLst/>
            <a:rect l="l" t="t" r="r" b="b"/>
            <a:pathLst>
              <a:path h="186054">
                <a:moveTo>
                  <a:pt x="0" y="0"/>
                </a:moveTo>
                <a:lnTo>
                  <a:pt x="0" y="185448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3814881" y="4228145"/>
            <a:ext cx="0" cy="200660"/>
          </a:xfrm>
          <a:custGeom>
            <a:avLst/>
            <a:gdLst/>
            <a:ahLst/>
            <a:cxnLst/>
            <a:rect l="l" t="t" r="r" b="b"/>
            <a:pathLst>
              <a:path h="200660">
                <a:moveTo>
                  <a:pt x="0" y="0"/>
                </a:moveTo>
                <a:lnTo>
                  <a:pt x="0" y="200404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3886751" y="4217676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5">
                <a:moveTo>
                  <a:pt x="0" y="0"/>
                </a:moveTo>
                <a:lnTo>
                  <a:pt x="0" y="203395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3958619" y="4213189"/>
            <a:ext cx="0" cy="199390"/>
          </a:xfrm>
          <a:custGeom>
            <a:avLst/>
            <a:gdLst/>
            <a:ahLst/>
            <a:cxnLst/>
            <a:rect l="l" t="t" r="r" b="b"/>
            <a:pathLst>
              <a:path h="199389">
                <a:moveTo>
                  <a:pt x="0" y="0"/>
                </a:moveTo>
                <a:lnTo>
                  <a:pt x="0" y="198908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4030489" y="4207207"/>
            <a:ext cx="0" cy="197485"/>
          </a:xfrm>
          <a:custGeom>
            <a:avLst/>
            <a:gdLst/>
            <a:ahLst/>
            <a:cxnLst/>
            <a:rect l="l" t="t" r="r" b="b"/>
            <a:pathLst>
              <a:path h="197485">
                <a:moveTo>
                  <a:pt x="0" y="0"/>
                </a:moveTo>
                <a:lnTo>
                  <a:pt x="0" y="197413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4102358" y="4199729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5917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4174975" y="4196738"/>
            <a:ext cx="0" cy="194945"/>
          </a:xfrm>
          <a:custGeom>
            <a:avLst/>
            <a:gdLst/>
            <a:ahLst/>
            <a:cxnLst/>
            <a:rect l="l" t="t" r="r" b="b"/>
            <a:pathLst>
              <a:path h="194945">
                <a:moveTo>
                  <a:pt x="0" y="0"/>
                </a:moveTo>
                <a:lnTo>
                  <a:pt x="0" y="194422"/>
                </a:lnTo>
              </a:path>
            </a:pathLst>
          </a:custGeom>
          <a:ln w="3892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4246845" y="4201225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89935"/>
                </a:lnTo>
              </a:path>
            </a:pathLst>
          </a:custGeom>
          <a:ln w="3892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4318713" y="4199729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89935"/>
                </a:lnTo>
              </a:path>
            </a:pathLst>
          </a:custGeom>
          <a:ln w="3892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4391331" y="4193747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89935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4463200" y="4187765"/>
            <a:ext cx="0" cy="191770"/>
          </a:xfrm>
          <a:custGeom>
            <a:avLst/>
            <a:gdLst/>
            <a:ahLst/>
            <a:cxnLst/>
            <a:rect l="l" t="t" r="r" b="b"/>
            <a:pathLst>
              <a:path h="191770">
                <a:moveTo>
                  <a:pt x="0" y="0"/>
                </a:moveTo>
                <a:lnTo>
                  <a:pt x="0" y="191431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4535069" y="4183278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89935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4606938" y="4177296"/>
            <a:ext cx="0" cy="191770"/>
          </a:xfrm>
          <a:custGeom>
            <a:avLst/>
            <a:gdLst/>
            <a:ahLst/>
            <a:cxnLst/>
            <a:rect l="l" t="t" r="r" b="b"/>
            <a:pathLst>
              <a:path h="191770">
                <a:moveTo>
                  <a:pt x="0" y="0"/>
                </a:moveTo>
                <a:lnTo>
                  <a:pt x="0" y="191431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4678807" y="4171313"/>
            <a:ext cx="0" cy="193040"/>
          </a:xfrm>
          <a:custGeom>
            <a:avLst/>
            <a:gdLst/>
            <a:ahLst/>
            <a:cxnLst/>
            <a:rect l="l" t="t" r="r" b="b"/>
            <a:pathLst>
              <a:path h="193039">
                <a:moveTo>
                  <a:pt x="0" y="0"/>
                </a:moveTo>
                <a:lnTo>
                  <a:pt x="0" y="192926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4750677" y="4165331"/>
            <a:ext cx="0" cy="193040"/>
          </a:xfrm>
          <a:custGeom>
            <a:avLst/>
            <a:gdLst/>
            <a:ahLst/>
            <a:cxnLst/>
            <a:rect l="l" t="t" r="r" b="b"/>
            <a:pathLst>
              <a:path h="193039">
                <a:moveTo>
                  <a:pt x="0" y="0"/>
                </a:moveTo>
                <a:lnTo>
                  <a:pt x="0" y="192926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4822545" y="4159349"/>
            <a:ext cx="0" cy="194945"/>
          </a:xfrm>
          <a:custGeom>
            <a:avLst/>
            <a:gdLst/>
            <a:ahLst/>
            <a:cxnLst/>
            <a:rect l="l" t="t" r="r" b="b"/>
            <a:pathLst>
              <a:path h="194945">
                <a:moveTo>
                  <a:pt x="0" y="0"/>
                </a:moveTo>
                <a:lnTo>
                  <a:pt x="0" y="194422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4895163" y="4153367"/>
            <a:ext cx="0" cy="194945"/>
          </a:xfrm>
          <a:custGeom>
            <a:avLst/>
            <a:gdLst/>
            <a:ahLst/>
            <a:cxnLst/>
            <a:rect l="l" t="t" r="r" b="b"/>
            <a:pathLst>
              <a:path h="194945">
                <a:moveTo>
                  <a:pt x="0" y="0"/>
                </a:moveTo>
                <a:lnTo>
                  <a:pt x="0" y="194422"/>
                </a:lnTo>
              </a:path>
            </a:pathLst>
          </a:custGeom>
          <a:ln w="3892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4967032" y="4147385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5917"/>
                </a:lnTo>
              </a:path>
            </a:pathLst>
          </a:custGeom>
          <a:ln w="3892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5038901" y="4141403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5917"/>
                </a:lnTo>
              </a:path>
            </a:pathLst>
          </a:custGeom>
          <a:ln w="3892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5111519" y="4135420"/>
            <a:ext cx="0" cy="197485"/>
          </a:xfrm>
          <a:custGeom>
            <a:avLst/>
            <a:gdLst/>
            <a:ahLst/>
            <a:cxnLst/>
            <a:rect l="l" t="t" r="r" b="b"/>
            <a:pathLst>
              <a:path h="197485">
                <a:moveTo>
                  <a:pt x="0" y="0"/>
                </a:moveTo>
                <a:lnTo>
                  <a:pt x="0" y="197413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5183388" y="4129438"/>
            <a:ext cx="0" cy="199390"/>
          </a:xfrm>
          <a:custGeom>
            <a:avLst/>
            <a:gdLst/>
            <a:ahLst/>
            <a:cxnLst/>
            <a:rect l="l" t="t" r="r" b="b"/>
            <a:pathLst>
              <a:path h="199389">
                <a:moveTo>
                  <a:pt x="0" y="0"/>
                </a:moveTo>
                <a:lnTo>
                  <a:pt x="0" y="198908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5255257" y="4124951"/>
            <a:ext cx="0" cy="197485"/>
          </a:xfrm>
          <a:custGeom>
            <a:avLst/>
            <a:gdLst/>
            <a:ahLst/>
            <a:cxnLst/>
            <a:rect l="l" t="t" r="r" b="b"/>
            <a:pathLst>
              <a:path h="197485">
                <a:moveTo>
                  <a:pt x="0" y="0"/>
                </a:moveTo>
                <a:lnTo>
                  <a:pt x="0" y="197413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5327126" y="4118969"/>
            <a:ext cx="0" cy="199390"/>
          </a:xfrm>
          <a:custGeom>
            <a:avLst/>
            <a:gdLst/>
            <a:ahLst/>
            <a:cxnLst/>
            <a:rect l="l" t="t" r="r" b="b"/>
            <a:pathLst>
              <a:path h="199389">
                <a:moveTo>
                  <a:pt x="0" y="0"/>
                </a:moveTo>
                <a:lnTo>
                  <a:pt x="0" y="198908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5398996" y="4112987"/>
            <a:ext cx="0" cy="199390"/>
          </a:xfrm>
          <a:custGeom>
            <a:avLst/>
            <a:gdLst/>
            <a:ahLst/>
            <a:cxnLst/>
            <a:rect l="l" t="t" r="r" b="b"/>
            <a:pathLst>
              <a:path h="199389">
                <a:moveTo>
                  <a:pt x="0" y="0"/>
                </a:moveTo>
                <a:lnTo>
                  <a:pt x="0" y="198908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5470864" y="4107005"/>
            <a:ext cx="0" cy="200660"/>
          </a:xfrm>
          <a:custGeom>
            <a:avLst/>
            <a:gdLst/>
            <a:ahLst/>
            <a:cxnLst/>
            <a:rect l="l" t="t" r="r" b="b"/>
            <a:pathLst>
              <a:path h="200660">
                <a:moveTo>
                  <a:pt x="0" y="0"/>
                </a:moveTo>
                <a:lnTo>
                  <a:pt x="0" y="200404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5542734" y="4101022"/>
            <a:ext cx="0" cy="200660"/>
          </a:xfrm>
          <a:custGeom>
            <a:avLst/>
            <a:gdLst/>
            <a:ahLst/>
            <a:cxnLst/>
            <a:rect l="l" t="t" r="r" b="b"/>
            <a:pathLst>
              <a:path h="200660">
                <a:moveTo>
                  <a:pt x="0" y="0"/>
                </a:moveTo>
                <a:lnTo>
                  <a:pt x="0" y="200404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5614603" y="4095040"/>
            <a:ext cx="0" cy="201930"/>
          </a:xfrm>
          <a:custGeom>
            <a:avLst/>
            <a:gdLst/>
            <a:ahLst/>
            <a:cxnLst/>
            <a:rect l="l" t="t" r="r" b="b"/>
            <a:pathLst>
              <a:path h="201929">
                <a:moveTo>
                  <a:pt x="0" y="0"/>
                </a:moveTo>
                <a:lnTo>
                  <a:pt x="0" y="201900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5687220" y="4089058"/>
            <a:ext cx="0" cy="201930"/>
          </a:xfrm>
          <a:custGeom>
            <a:avLst/>
            <a:gdLst/>
            <a:ahLst/>
            <a:cxnLst/>
            <a:rect l="l" t="t" r="r" b="b"/>
            <a:pathLst>
              <a:path h="201929">
                <a:moveTo>
                  <a:pt x="0" y="0"/>
                </a:moveTo>
                <a:lnTo>
                  <a:pt x="0" y="201900"/>
                </a:lnTo>
              </a:path>
            </a:pathLst>
          </a:custGeom>
          <a:ln w="3892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5759089" y="4083076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5">
                <a:moveTo>
                  <a:pt x="0" y="0"/>
                </a:moveTo>
                <a:lnTo>
                  <a:pt x="0" y="203395"/>
                </a:lnTo>
              </a:path>
            </a:pathLst>
          </a:custGeom>
          <a:ln w="3892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5830958" y="4077094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5">
                <a:moveTo>
                  <a:pt x="0" y="0"/>
                </a:moveTo>
                <a:lnTo>
                  <a:pt x="0" y="203395"/>
                </a:lnTo>
              </a:path>
            </a:pathLst>
          </a:custGeom>
          <a:ln w="3892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5903576" y="4071111"/>
            <a:ext cx="0" cy="205104"/>
          </a:xfrm>
          <a:custGeom>
            <a:avLst/>
            <a:gdLst/>
            <a:ahLst/>
            <a:cxnLst/>
            <a:rect l="l" t="t" r="r" b="b"/>
            <a:pathLst>
              <a:path h="205104">
                <a:moveTo>
                  <a:pt x="0" y="0"/>
                </a:moveTo>
                <a:lnTo>
                  <a:pt x="0" y="204891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5975445" y="4065129"/>
            <a:ext cx="0" cy="205104"/>
          </a:xfrm>
          <a:custGeom>
            <a:avLst/>
            <a:gdLst/>
            <a:ahLst/>
            <a:cxnLst/>
            <a:rect l="l" t="t" r="r" b="b"/>
            <a:pathLst>
              <a:path h="205104">
                <a:moveTo>
                  <a:pt x="0" y="0"/>
                </a:moveTo>
                <a:lnTo>
                  <a:pt x="0" y="204891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6047314" y="4059147"/>
            <a:ext cx="0" cy="206375"/>
          </a:xfrm>
          <a:custGeom>
            <a:avLst/>
            <a:gdLst/>
            <a:ahLst/>
            <a:cxnLst/>
            <a:rect l="l" t="t" r="r" b="b"/>
            <a:pathLst>
              <a:path h="206375">
                <a:moveTo>
                  <a:pt x="0" y="0"/>
                </a:moveTo>
                <a:lnTo>
                  <a:pt x="0" y="206386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6119183" y="4053165"/>
            <a:ext cx="0" cy="206375"/>
          </a:xfrm>
          <a:custGeom>
            <a:avLst/>
            <a:gdLst/>
            <a:ahLst/>
            <a:cxnLst/>
            <a:rect l="l" t="t" r="r" b="b"/>
            <a:pathLst>
              <a:path h="206375">
                <a:moveTo>
                  <a:pt x="0" y="0"/>
                </a:moveTo>
                <a:lnTo>
                  <a:pt x="0" y="206386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6191052" y="4045687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0" y="0"/>
                </a:moveTo>
                <a:lnTo>
                  <a:pt x="0" y="207882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6262921" y="4039705"/>
            <a:ext cx="0" cy="209550"/>
          </a:xfrm>
          <a:custGeom>
            <a:avLst/>
            <a:gdLst/>
            <a:ahLst/>
            <a:cxnLst/>
            <a:rect l="l" t="t" r="r" b="b"/>
            <a:pathLst>
              <a:path h="209550">
                <a:moveTo>
                  <a:pt x="0" y="0"/>
                </a:moveTo>
                <a:lnTo>
                  <a:pt x="0" y="209377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6334790" y="4033723"/>
            <a:ext cx="0" cy="209550"/>
          </a:xfrm>
          <a:custGeom>
            <a:avLst/>
            <a:gdLst/>
            <a:ahLst/>
            <a:cxnLst/>
            <a:rect l="l" t="t" r="r" b="b"/>
            <a:pathLst>
              <a:path h="209550">
                <a:moveTo>
                  <a:pt x="0" y="0"/>
                </a:moveTo>
                <a:lnTo>
                  <a:pt x="0" y="209377"/>
                </a:lnTo>
              </a:path>
            </a:pathLst>
          </a:custGeom>
          <a:ln w="4042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6407408" y="4027740"/>
            <a:ext cx="0" cy="211454"/>
          </a:xfrm>
          <a:custGeom>
            <a:avLst/>
            <a:gdLst/>
            <a:ahLst/>
            <a:cxnLst/>
            <a:rect l="l" t="t" r="r" b="b"/>
            <a:pathLst>
              <a:path h="211454">
                <a:moveTo>
                  <a:pt x="0" y="0"/>
                </a:moveTo>
                <a:lnTo>
                  <a:pt x="0" y="210873"/>
                </a:lnTo>
              </a:path>
            </a:pathLst>
          </a:custGeom>
          <a:ln w="3892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6474037" y="4021758"/>
            <a:ext cx="0" cy="211454"/>
          </a:xfrm>
          <a:custGeom>
            <a:avLst/>
            <a:gdLst/>
            <a:ahLst/>
            <a:cxnLst/>
            <a:rect l="l" t="t" r="r" b="b"/>
            <a:pathLst>
              <a:path h="211454">
                <a:moveTo>
                  <a:pt x="0" y="0"/>
                </a:moveTo>
                <a:lnTo>
                  <a:pt x="0" y="210873"/>
                </a:lnTo>
              </a:path>
            </a:pathLst>
          </a:custGeom>
          <a:ln w="2844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2394719" y="4410602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42" y="0"/>
                </a:moveTo>
                <a:lnTo>
                  <a:pt x="0" y="1346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2466588" y="4388169"/>
            <a:ext cx="31750" cy="22860"/>
          </a:xfrm>
          <a:custGeom>
            <a:avLst/>
            <a:gdLst/>
            <a:ahLst/>
            <a:cxnLst/>
            <a:rect l="l" t="t" r="r" b="b"/>
            <a:pathLst>
              <a:path w="31750" h="22860">
                <a:moveTo>
                  <a:pt x="31442" y="0"/>
                </a:moveTo>
                <a:lnTo>
                  <a:pt x="0" y="22433"/>
                </a:lnTo>
              </a:path>
            </a:pathLst>
          </a:custGeom>
          <a:ln w="89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2538457" y="438218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2610326" y="4371718"/>
            <a:ext cx="33020" cy="10795"/>
          </a:xfrm>
          <a:custGeom>
            <a:avLst/>
            <a:gdLst/>
            <a:ahLst/>
            <a:cxnLst/>
            <a:rect l="l" t="t" r="r" b="b"/>
            <a:pathLst>
              <a:path w="33019" h="10795">
                <a:moveTo>
                  <a:pt x="32939" y="0"/>
                </a:moveTo>
                <a:lnTo>
                  <a:pt x="0" y="10468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2682195" y="4361249"/>
            <a:ext cx="33020" cy="10795"/>
          </a:xfrm>
          <a:custGeom>
            <a:avLst/>
            <a:gdLst/>
            <a:ahLst/>
            <a:cxnLst/>
            <a:rect l="l" t="t" r="r" b="b"/>
            <a:pathLst>
              <a:path w="33019" h="10795">
                <a:moveTo>
                  <a:pt x="32939" y="0"/>
                </a:moveTo>
                <a:lnTo>
                  <a:pt x="0" y="10468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2754064" y="4356763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2825933" y="4352276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2899300" y="4331338"/>
            <a:ext cx="31750" cy="20955"/>
          </a:xfrm>
          <a:custGeom>
            <a:avLst/>
            <a:gdLst/>
            <a:ahLst/>
            <a:cxnLst/>
            <a:rect l="l" t="t" r="r" b="b"/>
            <a:pathLst>
              <a:path w="31750" h="20954">
                <a:moveTo>
                  <a:pt x="31442" y="0"/>
                </a:moveTo>
                <a:lnTo>
                  <a:pt x="0" y="20937"/>
                </a:lnTo>
              </a:path>
            </a:pathLst>
          </a:custGeom>
          <a:ln w="89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2971169" y="4299931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31442" y="0"/>
                </a:moveTo>
                <a:lnTo>
                  <a:pt x="0" y="31406"/>
                </a:lnTo>
              </a:path>
            </a:pathLst>
          </a:custGeom>
          <a:ln w="89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3043038" y="4274507"/>
            <a:ext cx="31750" cy="26034"/>
          </a:xfrm>
          <a:custGeom>
            <a:avLst/>
            <a:gdLst/>
            <a:ahLst/>
            <a:cxnLst/>
            <a:rect l="l" t="t" r="r" b="b"/>
            <a:pathLst>
              <a:path w="31750" h="26035">
                <a:moveTo>
                  <a:pt x="31442" y="0"/>
                </a:moveTo>
                <a:lnTo>
                  <a:pt x="0" y="25424"/>
                </a:lnTo>
              </a:path>
            </a:pathLst>
          </a:custGeom>
          <a:ln w="89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3114907" y="4274507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42" y="13460"/>
                </a:moveTo>
                <a:lnTo>
                  <a:pt x="0" y="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3186776" y="4287967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42" y="11964"/>
                </a:moveTo>
                <a:lnTo>
                  <a:pt x="0" y="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3258645" y="429993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5982"/>
                </a:moveTo>
                <a:lnTo>
                  <a:pt x="0" y="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3330514" y="429993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3402383" y="4292454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3474252" y="4280489"/>
            <a:ext cx="33020" cy="12065"/>
          </a:xfrm>
          <a:custGeom>
            <a:avLst/>
            <a:gdLst/>
            <a:ahLst/>
            <a:cxnLst/>
            <a:rect l="l" t="t" r="r" b="b"/>
            <a:pathLst>
              <a:path w="33020" h="12064">
                <a:moveTo>
                  <a:pt x="32939" y="0"/>
                </a:moveTo>
                <a:lnTo>
                  <a:pt x="0" y="11964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3546121" y="4267029"/>
            <a:ext cx="33020" cy="13970"/>
          </a:xfrm>
          <a:custGeom>
            <a:avLst/>
            <a:gdLst/>
            <a:ahLst/>
            <a:cxnLst/>
            <a:rect l="l" t="t" r="r" b="b"/>
            <a:pathLst>
              <a:path w="33020" h="13970">
                <a:moveTo>
                  <a:pt x="32939" y="0"/>
                </a:moveTo>
                <a:lnTo>
                  <a:pt x="0" y="1346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3617990" y="4262542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3691357" y="4258056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3763226" y="4228145"/>
            <a:ext cx="31750" cy="30480"/>
          </a:xfrm>
          <a:custGeom>
            <a:avLst/>
            <a:gdLst/>
            <a:ahLst/>
            <a:cxnLst/>
            <a:rect l="l" t="t" r="r" b="b"/>
            <a:pathLst>
              <a:path w="31750" h="30479">
                <a:moveTo>
                  <a:pt x="31442" y="0"/>
                </a:moveTo>
                <a:lnTo>
                  <a:pt x="0" y="29911"/>
                </a:lnTo>
              </a:path>
            </a:pathLst>
          </a:custGeom>
          <a:ln w="89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3835095" y="4217676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42" y="0"/>
                </a:moveTo>
                <a:lnTo>
                  <a:pt x="0" y="10468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3906964" y="4213189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3978833" y="420720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4050702" y="4199729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4122571" y="4196738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4194440" y="4196738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4486"/>
                </a:moveTo>
                <a:lnTo>
                  <a:pt x="0" y="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4266309" y="4199729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9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4338178" y="4193747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4411545" y="418776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4483413" y="4183278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4555283" y="417729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4627152" y="417131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4699021" y="416533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4770890" y="415934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4842759" y="4153367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4914628" y="4147385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4986497" y="414140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5058366" y="4135420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5131732" y="412943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5203601" y="4124951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5275471" y="411896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5347339" y="411298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5419209" y="410700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5491078" y="410102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5562947" y="4095040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5634816" y="4089058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5706685" y="4083076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5778554" y="4077094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5850423" y="4071111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5923789" y="406512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5995658" y="405914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6067527" y="405316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6139396" y="404568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6211265" y="403970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6283135" y="403372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6355003" y="4027740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6426873" y="4021758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2384238" y="4283480"/>
            <a:ext cx="0" cy="140970"/>
          </a:xfrm>
          <a:custGeom>
            <a:avLst/>
            <a:gdLst/>
            <a:ahLst/>
            <a:cxnLst/>
            <a:rect l="l" t="t" r="r" b="b"/>
            <a:pathLst>
              <a:path h="140970">
                <a:moveTo>
                  <a:pt x="0" y="0"/>
                </a:moveTo>
                <a:lnTo>
                  <a:pt x="0" y="140582"/>
                </a:lnTo>
              </a:path>
            </a:pathLst>
          </a:custGeom>
          <a:ln w="2096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2446375" y="4268525"/>
            <a:ext cx="0" cy="142240"/>
          </a:xfrm>
          <a:custGeom>
            <a:avLst/>
            <a:gdLst/>
            <a:ahLst/>
            <a:cxnLst/>
            <a:rect l="l" t="t" r="r" b="b"/>
            <a:pathLst>
              <a:path h="142239">
                <a:moveTo>
                  <a:pt x="0" y="0"/>
                </a:moveTo>
                <a:lnTo>
                  <a:pt x="0" y="142077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2518244" y="4246091"/>
            <a:ext cx="0" cy="142240"/>
          </a:xfrm>
          <a:custGeom>
            <a:avLst/>
            <a:gdLst/>
            <a:ahLst/>
            <a:cxnLst/>
            <a:rect l="l" t="t" r="r" b="b"/>
            <a:pathLst>
              <a:path h="142239">
                <a:moveTo>
                  <a:pt x="0" y="0"/>
                </a:moveTo>
                <a:lnTo>
                  <a:pt x="0" y="142077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2590113" y="4238614"/>
            <a:ext cx="0" cy="144145"/>
          </a:xfrm>
          <a:custGeom>
            <a:avLst/>
            <a:gdLst/>
            <a:ahLst/>
            <a:cxnLst/>
            <a:rect l="l" t="t" r="r" b="b"/>
            <a:pathLst>
              <a:path h="144145">
                <a:moveTo>
                  <a:pt x="0" y="0"/>
                </a:moveTo>
                <a:lnTo>
                  <a:pt x="0" y="143573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2662731" y="4231136"/>
            <a:ext cx="0" cy="140970"/>
          </a:xfrm>
          <a:custGeom>
            <a:avLst/>
            <a:gdLst/>
            <a:ahLst/>
            <a:cxnLst/>
            <a:rect l="l" t="t" r="r" b="b"/>
            <a:pathLst>
              <a:path h="140970">
                <a:moveTo>
                  <a:pt x="0" y="0"/>
                </a:moveTo>
                <a:lnTo>
                  <a:pt x="0" y="140582"/>
                </a:lnTo>
              </a:path>
            </a:pathLst>
          </a:custGeom>
          <a:ln w="3892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2734600" y="4219171"/>
            <a:ext cx="0" cy="142240"/>
          </a:xfrm>
          <a:custGeom>
            <a:avLst/>
            <a:gdLst/>
            <a:ahLst/>
            <a:cxnLst/>
            <a:rect l="l" t="t" r="r" b="b"/>
            <a:pathLst>
              <a:path h="142239">
                <a:moveTo>
                  <a:pt x="0" y="0"/>
                </a:moveTo>
                <a:lnTo>
                  <a:pt x="0" y="142077"/>
                </a:lnTo>
              </a:path>
            </a:pathLst>
          </a:custGeom>
          <a:ln w="3892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2806469" y="4213189"/>
            <a:ext cx="0" cy="144145"/>
          </a:xfrm>
          <a:custGeom>
            <a:avLst/>
            <a:gdLst/>
            <a:ahLst/>
            <a:cxnLst/>
            <a:rect l="l" t="t" r="r" b="b"/>
            <a:pathLst>
              <a:path h="144145">
                <a:moveTo>
                  <a:pt x="0" y="0"/>
                </a:moveTo>
                <a:lnTo>
                  <a:pt x="0" y="143573"/>
                </a:lnTo>
              </a:path>
            </a:pathLst>
          </a:custGeom>
          <a:ln w="3892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2879087" y="4207207"/>
            <a:ext cx="0" cy="145415"/>
          </a:xfrm>
          <a:custGeom>
            <a:avLst/>
            <a:gdLst/>
            <a:ahLst/>
            <a:cxnLst/>
            <a:rect l="l" t="t" r="r" b="b"/>
            <a:pathLst>
              <a:path h="145414">
                <a:moveTo>
                  <a:pt x="0" y="0"/>
                </a:moveTo>
                <a:lnTo>
                  <a:pt x="0" y="145068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2950956" y="4186269"/>
            <a:ext cx="0" cy="145415"/>
          </a:xfrm>
          <a:custGeom>
            <a:avLst/>
            <a:gdLst/>
            <a:ahLst/>
            <a:cxnLst/>
            <a:rect l="l" t="t" r="r" b="b"/>
            <a:pathLst>
              <a:path h="145414">
                <a:moveTo>
                  <a:pt x="0" y="0"/>
                </a:moveTo>
                <a:lnTo>
                  <a:pt x="0" y="145068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3022824" y="4154863"/>
            <a:ext cx="0" cy="145415"/>
          </a:xfrm>
          <a:custGeom>
            <a:avLst/>
            <a:gdLst/>
            <a:ahLst/>
            <a:cxnLst/>
            <a:rect l="l" t="t" r="r" b="b"/>
            <a:pathLst>
              <a:path h="145414">
                <a:moveTo>
                  <a:pt x="0" y="0"/>
                </a:moveTo>
                <a:lnTo>
                  <a:pt x="0" y="145068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3094694" y="4129438"/>
            <a:ext cx="0" cy="145415"/>
          </a:xfrm>
          <a:custGeom>
            <a:avLst/>
            <a:gdLst/>
            <a:ahLst/>
            <a:cxnLst/>
            <a:rect l="l" t="t" r="r" b="b"/>
            <a:pathLst>
              <a:path h="145414">
                <a:moveTo>
                  <a:pt x="0" y="0"/>
                </a:moveTo>
                <a:lnTo>
                  <a:pt x="0" y="145068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3166563" y="4142898"/>
            <a:ext cx="0" cy="145415"/>
          </a:xfrm>
          <a:custGeom>
            <a:avLst/>
            <a:gdLst/>
            <a:ahLst/>
            <a:cxnLst/>
            <a:rect l="l" t="t" r="r" b="b"/>
            <a:pathLst>
              <a:path h="145414">
                <a:moveTo>
                  <a:pt x="0" y="0"/>
                </a:moveTo>
                <a:lnTo>
                  <a:pt x="0" y="145068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3238432" y="4151871"/>
            <a:ext cx="0" cy="148590"/>
          </a:xfrm>
          <a:custGeom>
            <a:avLst/>
            <a:gdLst/>
            <a:ahLst/>
            <a:cxnLst/>
            <a:rect l="l" t="t" r="r" b="b"/>
            <a:pathLst>
              <a:path h="148589">
                <a:moveTo>
                  <a:pt x="0" y="0"/>
                </a:moveTo>
                <a:lnTo>
                  <a:pt x="0" y="148060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3310301" y="4157853"/>
            <a:ext cx="0" cy="148590"/>
          </a:xfrm>
          <a:custGeom>
            <a:avLst/>
            <a:gdLst/>
            <a:ahLst/>
            <a:cxnLst/>
            <a:rect l="l" t="t" r="r" b="b"/>
            <a:pathLst>
              <a:path h="148589">
                <a:moveTo>
                  <a:pt x="0" y="0"/>
                </a:moveTo>
                <a:lnTo>
                  <a:pt x="0" y="148060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3382170" y="415037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555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3454787" y="4142898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555"/>
                </a:lnTo>
              </a:path>
            </a:pathLst>
          </a:custGeom>
          <a:ln w="3892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3526657" y="4126447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4">
                <a:moveTo>
                  <a:pt x="0" y="0"/>
                </a:moveTo>
                <a:lnTo>
                  <a:pt x="0" y="154042"/>
                </a:lnTo>
              </a:path>
            </a:pathLst>
          </a:custGeom>
          <a:ln w="3892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3598526" y="4112987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4">
                <a:moveTo>
                  <a:pt x="0" y="0"/>
                </a:moveTo>
                <a:lnTo>
                  <a:pt x="0" y="154042"/>
                </a:lnTo>
              </a:path>
            </a:pathLst>
          </a:custGeom>
          <a:ln w="3892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3671143" y="4107005"/>
            <a:ext cx="0" cy="155575"/>
          </a:xfrm>
          <a:custGeom>
            <a:avLst/>
            <a:gdLst/>
            <a:ahLst/>
            <a:cxnLst/>
            <a:rect l="l" t="t" r="r" b="b"/>
            <a:pathLst>
              <a:path h="155575">
                <a:moveTo>
                  <a:pt x="0" y="0"/>
                </a:moveTo>
                <a:lnTo>
                  <a:pt x="0" y="155537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3743013" y="4101022"/>
            <a:ext cx="0" cy="157480"/>
          </a:xfrm>
          <a:custGeom>
            <a:avLst/>
            <a:gdLst/>
            <a:ahLst/>
            <a:cxnLst/>
            <a:rect l="l" t="t" r="r" b="b"/>
            <a:pathLst>
              <a:path h="157479">
                <a:moveTo>
                  <a:pt x="0" y="0"/>
                </a:moveTo>
                <a:lnTo>
                  <a:pt x="0" y="157033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3814881" y="4069616"/>
            <a:ext cx="0" cy="158750"/>
          </a:xfrm>
          <a:custGeom>
            <a:avLst/>
            <a:gdLst/>
            <a:ahLst/>
            <a:cxnLst/>
            <a:rect l="l" t="t" r="r" b="b"/>
            <a:pathLst>
              <a:path h="158750">
                <a:moveTo>
                  <a:pt x="0" y="0"/>
                </a:moveTo>
                <a:lnTo>
                  <a:pt x="0" y="158528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3886751" y="4053165"/>
            <a:ext cx="0" cy="165100"/>
          </a:xfrm>
          <a:custGeom>
            <a:avLst/>
            <a:gdLst/>
            <a:ahLst/>
            <a:cxnLst/>
            <a:rect l="l" t="t" r="r" b="b"/>
            <a:pathLst>
              <a:path h="165100">
                <a:moveTo>
                  <a:pt x="0" y="0"/>
                </a:moveTo>
                <a:lnTo>
                  <a:pt x="0" y="164511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3958619" y="4048678"/>
            <a:ext cx="0" cy="165100"/>
          </a:xfrm>
          <a:custGeom>
            <a:avLst/>
            <a:gdLst/>
            <a:ahLst/>
            <a:cxnLst/>
            <a:rect l="l" t="t" r="r" b="b"/>
            <a:pathLst>
              <a:path h="165100">
                <a:moveTo>
                  <a:pt x="0" y="0"/>
                </a:moveTo>
                <a:lnTo>
                  <a:pt x="0" y="164511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4030489" y="4044191"/>
            <a:ext cx="0" cy="163195"/>
          </a:xfrm>
          <a:custGeom>
            <a:avLst/>
            <a:gdLst/>
            <a:ahLst/>
            <a:cxnLst/>
            <a:rect l="l" t="t" r="r" b="b"/>
            <a:pathLst>
              <a:path h="163195">
                <a:moveTo>
                  <a:pt x="0" y="0"/>
                </a:moveTo>
                <a:lnTo>
                  <a:pt x="0" y="163015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4102358" y="4033722"/>
            <a:ext cx="0" cy="166370"/>
          </a:xfrm>
          <a:custGeom>
            <a:avLst/>
            <a:gdLst/>
            <a:ahLst/>
            <a:cxnLst/>
            <a:rect l="l" t="t" r="r" b="b"/>
            <a:pathLst>
              <a:path h="166370">
                <a:moveTo>
                  <a:pt x="0" y="0"/>
                </a:moveTo>
                <a:lnTo>
                  <a:pt x="0" y="166006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4174975" y="4030731"/>
            <a:ext cx="0" cy="166370"/>
          </a:xfrm>
          <a:custGeom>
            <a:avLst/>
            <a:gdLst/>
            <a:ahLst/>
            <a:cxnLst/>
            <a:rect l="l" t="t" r="r" b="b"/>
            <a:pathLst>
              <a:path h="166370">
                <a:moveTo>
                  <a:pt x="0" y="0"/>
                </a:moveTo>
                <a:lnTo>
                  <a:pt x="0" y="166006"/>
                </a:lnTo>
              </a:path>
            </a:pathLst>
          </a:custGeom>
          <a:ln w="3892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4246845" y="4035218"/>
            <a:ext cx="0" cy="166370"/>
          </a:xfrm>
          <a:custGeom>
            <a:avLst/>
            <a:gdLst/>
            <a:ahLst/>
            <a:cxnLst/>
            <a:rect l="l" t="t" r="r" b="b"/>
            <a:pathLst>
              <a:path h="166370">
                <a:moveTo>
                  <a:pt x="0" y="0"/>
                </a:moveTo>
                <a:lnTo>
                  <a:pt x="0" y="166006"/>
                </a:lnTo>
              </a:path>
            </a:pathLst>
          </a:custGeom>
          <a:ln w="3892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4318713" y="4032227"/>
            <a:ext cx="0" cy="167640"/>
          </a:xfrm>
          <a:custGeom>
            <a:avLst/>
            <a:gdLst/>
            <a:ahLst/>
            <a:cxnLst/>
            <a:rect l="l" t="t" r="r" b="b"/>
            <a:pathLst>
              <a:path h="167639">
                <a:moveTo>
                  <a:pt x="0" y="0"/>
                </a:moveTo>
                <a:lnTo>
                  <a:pt x="0" y="167502"/>
                </a:lnTo>
              </a:path>
            </a:pathLst>
          </a:custGeom>
          <a:ln w="3892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4391331" y="4026245"/>
            <a:ext cx="0" cy="167640"/>
          </a:xfrm>
          <a:custGeom>
            <a:avLst/>
            <a:gdLst/>
            <a:ahLst/>
            <a:cxnLst/>
            <a:rect l="l" t="t" r="r" b="b"/>
            <a:pathLst>
              <a:path h="167639">
                <a:moveTo>
                  <a:pt x="0" y="0"/>
                </a:moveTo>
                <a:lnTo>
                  <a:pt x="0" y="167502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4463200" y="4020263"/>
            <a:ext cx="0" cy="167640"/>
          </a:xfrm>
          <a:custGeom>
            <a:avLst/>
            <a:gdLst/>
            <a:ahLst/>
            <a:cxnLst/>
            <a:rect l="l" t="t" r="r" b="b"/>
            <a:pathLst>
              <a:path h="167639">
                <a:moveTo>
                  <a:pt x="0" y="0"/>
                </a:moveTo>
                <a:lnTo>
                  <a:pt x="0" y="167502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4535069" y="4012785"/>
            <a:ext cx="0" cy="170815"/>
          </a:xfrm>
          <a:custGeom>
            <a:avLst/>
            <a:gdLst/>
            <a:ahLst/>
            <a:cxnLst/>
            <a:rect l="l" t="t" r="r" b="b"/>
            <a:pathLst>
              <a:path h="170814">
                <a:moveTo>
                  <a:pt x="0" y="0"/>
                </a:moveTo>
                <a:lnTo>
                  <a:pt x="0" y="170493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4606938" y="4006803"/>
            <a:ext cx="0" cy="170815"/>
          </a:xfrm>
          <a:custGeom>
            <a:avLst/>
            <a:gdLst/>
            <a:ahLst/>
            <a:cxnLst/>
            <a:rect l="l" t="t" r="r" b="b"/>
            <a:pathLst>
              <a:path h="170814">
                <a:moveTo>
                  <a:pt x="0" y="0"/>
                </a:moveTo>
                <a:lnTo>
                  <a:pt x="0" y="170493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4678807" y="3999325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5">
                <a:moveTo>
                  <a:pt x="0" y="0"/>
                </a:moveTo>
                <a:lnTo>
                  <a:pt x="0" y="171988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4750677" y="3993343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5">
                <a:moveTo>
                  <a:pt x="0" y="0"/>
                </a:moveTo>
                <a:lnTo>
                  <a:pt x="0" y="171988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4822545" y="3985865"/>
            <a:ext cx="0" cy="173990"/>
          </a:xfrm>
          <a:custGeom>
            <a:avLst/>
            <a:gdLst/>
            <a:ahLst/>
            <a:cxnLst/>
            <a:rect l="l" t="t" r="r" b="b"/>
            <a:pathLst>
              <a:path h="173989">
                <a:moveTo>
                  <a:pt x="0" y="0"/>
                </a:moveTo>
                <a:lnTo>
                  <a:pt x="0" y="173484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4895163" y="3979883"/>
            <a:ext cx="0" cy="173990"/>
          </a:xfrm>
          <a:custGeom>
            <a:avLst/>
            <a:gdLst/>
            <a:ahLst/>
            <a:cxnLst/>
            <a:rect l="l" t="t" r="r" b="b"/>
            <a:pathLst>
              <a:path h="173989">
                <a:moveTo>
                  <a:pt x="0" y="0"/>
                </a:moveTo>
                <a:lnTo>
                  <a:pt x="0" y="173484"/>
                </a:lnTo>
              </a:path>
            </a:pathLst>
          </a:custGeom>
          <a:ln w="3892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4967032" y="3972405"/>
            <a:ext cx="0" cy="175260"/>
          </a:xfrm>
          <a:custGeom>
            <a:avLst/>
            <a:gdLst/>
            <a:ahLst/>
            <a:cxnLst/>
            <a:rect l="l" t="t" r="r" b="b"/>
            <a:pathLst>
              <a:path h="175260">
                <a:moveTo>
                  <a:pt x="0" y="0"/>
                </a:moveTo>
                <a:lnTo>
                  <a:pt x="0" y="174980"/>
                </a:lnTo>
              </a:path>
            </a:pathLst>
          </a:custGeom>
          <a:ln w="3892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5038901" y="3964927"/>
            <a:ext cx="0" cy="176530"/>
          </a:xfrm>
          <a:custGeom>
            <a:avLst/>
            <a:gdLst/>
            <a:ahLst/>
            <a:cxnLst/>
            <a:rect l="l" t="t" r="r" b="b"/>
            <a:pathLst>
              <a:path h="176529">
                <a:moveTo>
                  <a:pt x="0" y="0"/>
                </a:moveTo>
                <a:lnTo>
                  <a:pt x="0" y="176475"/>
                </a:lnTo>
              </a:path>
            </a:pathLst>
          </a:custGeom>
          <a:ln w="3892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5111519" y="3958945"/>
            <a:ext cx="0" cy="176530"/>
          </a:xfrm>
          <a:custGeom>
            <a:avLst/>
            <a:gdLst/>
            <a:ahLst/>
            <a:cxnLst/>
            <a:rect l="l" t="t" r="r" b="b"/>
            <a:pathLst>
              <a:path h="176529">
                <a:moveTo>
                  <a:pt x="0" y="0"/>
                </a:moveTo>
                <a:lnTo>
                  <a:pt x="0" y="176475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5183388" y="3952962"/>
            <a:ext cx="0" cy="176530"/>
          </a:xfrm>
          <a:custGeom>
            <a:avLst/>
            <a:gdLst/>
            <a:ahLst/>
            <a:cxnLst/>
            <a:rect l="l" t="t" r="r" b="b"/>
            <a:pathLst>
              <a:path h="176529">
                <a:moveTo>
                  <a:pt x="0" y="0"/>
                </a:moveTo>
                <a:lnTo>
                  <a:pt x="0" y="176475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5255257" y="3945485"/>
            <a:ext cx="0" cy="179705"/>
          </a:xfrm>
          <a:custGeom>
            <a:avLst/>
            <a:gdLst/>
            <a:ahLst/>
            <a:cxnLst/>
            <a:rect l="l" t="t" r="r" b="b"/>
            <a:pathLst>
              <a:path h="179704">
                <a:moveTo>
                  <a:pt x="0" y="0"/>
                </a:moveTo>
                <a:lnTo>
                  <a:pt x="0" y="179466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5327126" y="3938007"/>
            <a:ext cx="0" cy="180975"/>
          </a:xfrm>
          <a:custGeom>
            <a:avLst/>
            <a:gdLst/>
            <a:ahLst/>
            <a:cxnLst/>
            <a:rect l="l" t="t" r="r" b="b"/>
            <a:pathLst>
              <a:path h="180975">
                <a:moveTo>
                  <a:pt x="0" y="0"/>
                </a:moveTo>
                <a:lnTo>
                  <a:pt x="0" y="180962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5398996" y="3932025"/>
            <a:ext cx="0" cy="180975"/>
          </a:xfrm>
          <a:custGeom>
            <a:avLst/>
            <a:gdLst/>
            <a:ahLst/>
            <a:cxnLst/>
            <a:rect l="l" t="t" r="r" b="b"/>
            <a:pathLst>
              <a:path h="180975">
                <a:moveTo>
                  <a:pt x="0" y="0"/>
                </a:moveTo>
                <a:lnTo>
                  <a:pt x="0" y="180962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5470864" y="3926042"/>
            <a:ext cx="0" cy="180975"/>
          </a:xfrm>
          <a:custGeom>
            <a:avLst/>
            <a:gdLst/>
            <a:ahLst/>
            <a:cxnLst/>
            <a:rect l="l" t="t" r="r" b="b"/>
            <a:pathLst>
              <a:path h="180975">
                <a:moveTo>
                  <a:pt x="0" y="0"/>
                </a:moveTo>
                <a:lnTo>
                  <a:pt x="0" y="180962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5542734" y="3918565"/>
            <a:ext cx="0" cy="182880"/>
          </a:xfrm>
          <a:custGeom>
            <a:avLst/>
            <a:gdLst/>
            <a:ahLst/>
            <a:cxnLst/>
            <a:rect l="l" t="t" r="r" b="b"/>
            <a:pathLst>
              <a:path h="182879">
                <a:moveTo>
                  <a:pt x="0" y="0"/>
                </a:moveTo>
                <a:lnTo>
                  <a:pt x="0" y="182457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5614603" y="3911087"/>
            <a:ext cx="0" cy="184150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3953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5687220" y="3905105"/>
            <a:ext cx="0" cy="184150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3953"/>
                </a:lnTo>
              </a:path>
            </a:pathLst>
          </a:custGeom>
          <a:ln w="3892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5759089" y="3897627"/>
            <a:ext cx="0" cy="186055"/>
          </a:xfrm>
          <a:custGeom>
            <a:avLst/>
            <a:gdLst/>
            <a:ahLst/>
            <a:cxnLst/>
            <a:rect l="l" t="t" r="r" b="b"/>
            <a:pathLst>
              <a:path h="186054">
                <a:moveTo>
                  <a:pt x="0" y="0"/>
                </a:moveTo>
                <a:lnTo>
                  <a:pt x="0" y="185448"/>
                </a:lnTo>
              </a:path>
            </a:pathLst>
          </a:custGeom>
          <a:ln w="3892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5830958" y="3890149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6944"/>
                </a:lnTo>
              </a:path>
            </a:pathLst>
          </a:custGeom>
          <a:ln w="3892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5903576" y="3882671"/>
            <a:ext cx="0" cy="188595"/>
          </a:xfrm>
          <a:custGeom>
            <a:avLst/>
            <a:gdLst/>
            <a:ahLst/>
            <a:cxnLst/>
            <a:rect l="l" t="t" r="r" b="b"/>
            <a:pathLst>
              <a:path h="188595">
                <a:moveTo>
                  <a:pt x="0" y="0"/>
                </a:moveTo>
                <a:lnTo>
                  <a:pt x="0" y="188440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5975445" y="3876689"/>
            <a:ext cx="0" cy="188595"/>
          </a:xfrm>
          <a:custGeom>
            <a:avLst/>
            <a:gdLst/>
            <a:ahLst/>
            <a:cxnLst/>
            <a:rect l="l" t="t" r="r" b="b"/>
            <a:pathLst>
              <a:path h="188595">
                <a:moveTo>
                  <a:pt x="0" y="0"/>
                </a:moveTo>
                <a:lnTo>
                  <a:pt x="0" y="188440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6047314" y="386921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89935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6119183" y="3861734"/>
            <a:ext cx="0" cy="191770"/>
          </a:xfrm>
          <a:custGeom>
            <a:avLst/>
            <a:gdLst/>
            <a:ahLst/>
            <a:cxnLst/>
            <a:rect l="l" t="t" r="r" b="b"/>
            <a:pathLst>
              <a:path h="191770">
                <a:moveTo>
                  <a:pt x="0" y="0"/>
                </a:moveTo>
                <a:lnTo>
                  <a:pt x="0" y="191431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6191052" y="3854256"/>
            <a:ext cx="0" cy="191770"/>
          </a:xfrm>
          <a:custGeom>
            <a:avLst/>
            <a:gdLst/>
            <a:ahLst/>
            <a:cxnLst/>
            <a:rect l="l" t="t" r="r" b="b"/>
            <a:pathLst>
              <a:path h="191770">
                <a:moveTo>
                  <a:pt x="0" y="0"/>
                </a:moveTo>
                <a:lnTo>
                  <a:pt x="0" y="191431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6262921" y="3848274"/>
            <a:ext cx="0" cy="191770"/>
          </a:xfrm>
          <a:custGeom>
            <a:avLst/>
            <a:gdLst/>
            <a:ahLst/>
            <a:cxnLst/>
            <a:rect l="l" t="t" r="r" b="b"/>
            <a:pathLst>
              <a:path h="191770">
                <a:moveTo>
                  <a:pt x="0" y="0"/>
                </a:moveTo>
                <a:lnTo>
                  <a:pt x="0" y="191431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6334790" y="3840796"/>
            <a:ext cx="0" cy="193040"/>
          </a:xfrm>
          <a:custGeom>
            <a:avLst/>
            <a:gdLst/>
            <a:ahLst/>
            <a:cxnLst/>
            <a:rect l="l" t="t" r="r" b="b"/>
            <a:pathLst>
              <a:path h="193039">
                <a:moveTo>
                  <a:pt x="0" y="0"/>
                </a:moveTo>
                <a:lnTo>
                  <a:pt x="0" y="192926"/>
                </a:lnTo>
              </a:path>
            </a:pathLst>
          </a:custGeom>
          <a:ln w="4042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6407408" y="3833318"/>
            <a:ext cx="0" cy="194945"/>
          </a:xfrm>
          <a:custGeom>
            <a:avLst/>
            <a:gdLst/>
            <a:ahLst/>
            <a:cxnLst/>
            <a:rect l="l" t="t" r="r" b="b"/>
            <a:pathLst>
              <a:path h="194945">
                <a:moveTo>
                  <a:pt x="0" y="0"/>
                </a:moveTo>
                <a:lnTo>
                  <a:pt x="0" y="194422"/>
                </a:lnTo>
              </a:path>
            </a:pathLst>
          </a:custGeom>
          <a:ln w="3892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6474037" y="3825840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4">
                <a:moveTo>
                  <a:pt x="0" y="0"/>
                </a:moveTo>
                <a:lnTo>
                  <a:pt x="0" y="195917"/>
                </a:lnTo>
              </a:path>
            </a:pathLst>
          </a:custGeom>
          <a:ln w="2844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2394719" y="4268525"/>
            <a:ext cx="31750" cy="15240"/>
          </a:xfrm>
          <a:custGeom>
            <a:avLst/>
            <a:gdLst/>
            <a:ahLst/>
            <a:cxnLst/>
            <a:rect l="l" t="t" r="r" b="b"/>
            <a:pathLst>
              <a:path w="31750" h="15239">
                <a:moveTo>
                  <a:pt x="31442" y="0"/>
                </a:moveTo>
                <a:lnTo>
                  <a:pt x="0" y="14955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2466588" y="4246091"/>
            <a:ext cx="31750" cy="22860"/>
          </a:xfrm>
          <a:custGeom>
            <a:avLst/>
            <a:gdLst/>
            <a:ahLst/>
            <a:cxnLst/>
            <a:rect l="l" t="t" r="r" b="b"/>
            <a:pathLst>
              <a:path w="31750" h="22860">
                <a:moveTo>
                  <a:pt x="31442" y="0"/>
                </a:moveTo>
                <a:lnTo>
                  <a:pt x="0" y="22433"/>
                </a:lnTo>
              </a:path>
            </a:pathLst>
          </a:custGeom>
          <a:ln w="89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2538457" y="423861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2610326" y="4231136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19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2682195" y="4219171"/>
            <a:ext cx="33020" cy="12065"/>
          </a:xfrm>
          <a:custGeom>
            <a:avLst/>
            <a:gdLst/>
            <a:ahLst/>
            <a:cxnLst/>
            <a:rect l="l" t="t" r="r" b="b"/>
            <a:pathLst>
              <a:path w="33019" h="12064">
                <a:moveTo>
                  <a:pt x="32939" y="0"/>
                </a:moveTo>
                <a:lnTo>
                  <a:pt x="0" y="11964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2754064" y="4213189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19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2825933" y="4207207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19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2899300" y="4186269"/>
            <a:ext cx="31750" cy="20955"/>
          </a:xfrm>
          <a:custGeom>
            <a:avLst/>
            <a:gdLst/>
            <a:ahLst/>
            <a:cxnLst/>
            <a:rect l="l" t="t" r="r" b="b"/>
            <a:pathLst>
              <a:path w="31750" h="20954">
                <a:moveTo>
                  <a:pt x="31442" y="0"/>
                </a:moveTo>
                <a:lnTo>
                  <a:pt x="0" y="20937"/>
                </a:lnTo>
              </a:path>
            </a:pathLst>
          </a:custGeom>
          <a:ln w="89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2971169" y="4154863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31442" y="0"/>
                </a:moveTo>
                <a:lnTo>
                  <a:pt x="0" y="31406"/>
                </a:lnTo>
              </a:path>
            </a:pathLst>
          </a:custGeom>
          <a:ln w="89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3043038" y="4129438"/>
            <a:ext cx="31750" cy="26034"/>
          </a:xfrm>
          <a:custGeom>
            <a:avLst/>
            <a:gdLst/>
            <a:ahLst/>
            <a:cxnLst/>
            <a:rect l="l" t="t" r="r" b="b"/>
            <a:pathLst>
              <a:path w="31750" h="26035">
                <a:moveTo>
                  <a:pt x="31442" y="0"/>
                </a:moveTo>
                <a:lnTo>
                  <a:pt x="0" y="25424"/>
                </a:lnTo>
              </a:path>
            </a:pathLst>
          </a:custGeom>
          <a:ln w="89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3114907" y="4129438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42" y="13460"/>
                </a:moveTo>
                <a:lnTo>
                  <a:pt x="0" y="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3186776" y="4142898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42" y="8973"/>
                </a:moveTo>
                <a:lnTo>
                  <a:pt x="0" y="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3258645" y="415187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5982"/>
                </a:moveTo>
                <a:lnTo>
                  <a:pt x="0" y="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3330514" y="415037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3402383" y="4142898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3474252" y="4126447"/>
            <a:ext cx="33020" cy="16510"/>
          </a:xfrm>
          <a:custGeom>
            <a:avLst/>
            <a:gdLst/>
            <a:ahLst/>
            <a:cxnLst/>
            <a:rect l="l" t="t" r="r" b="b"/>
            <a:pathLst>
              <a:path w="33020" h="16510">
                <a:moveTo>
                  <a:pt x="32939" y="0"/>
                </a:moveTo>
                <a:lnTo>
                  <a:pt x="0" y="16451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3546121" y="4112987"/>
            <a:ext cx="33020" cy="13970"/>
          </a:xfrm>
          <a:custGeom>
            <a:avLst/>
            <a:gdLst/>
            <a:ahLst/>
            <a:cxnLst/>
            <a:rect l="l" t="t" r="r" b="b"/>
            <a:pathLst>
              <a:path w="33020" h="13970">
                <a:moveTo>
                  <a:pt x="32939" y="0"/>
                </a:moveTo>
                <a:lnTo>
                  <a:pt x="0" y="1346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3617990" y="4107005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3691357" y="410102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3763226" y="4069616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31442" y="0"/>
                </a:moveTo>
                <a:lnTo>
                  <a:pt x="0" y="31406"/>
                </a:lnTo>
              </a:path>
            </a:pathLst>
          </a:custGeom>
          <a:ln w="89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3835095" y="4053165"/>
            <a:ext cx="31750" cy="16510"/>
          </a:xfrm>
          <a:custGeom>
            <a:avLst/>
            <a:gdLst/>
            <a:ahLst/>
            <a:cxnLst/>
            <a:rect l="l" t="t" r="r" b="b"/>
            <a:pathLst>
              <a:path w="31750" h="16510">
                <a:moveTo>
                  <a:pt x="31442" y="0"/>
                </a:moveTo>
                <a:lnTo>
                  <a:pt x="0" y="16451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3906964" y="4048678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3978833" y="4044191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4050702" y="4033722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42" y="0"/>
                </a:moveTo>
                <a:lnTo>
                  <a:pt x="0" y="10468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4122571" y="4030731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4194440" y="4030731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4486"/>
                </a:moveTo>
                <a:lnTo>
                  <a:pt x="0" y="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4266309" y="4032227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4338178" y="4026245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4411545" y="402026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4483413" y="401278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4555283" y="400680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4627152" y="399932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4699021" y="399334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4770890" y="398586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4842759" y="397988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4914628" y="3972405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4986497" y="3964927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5058366" y="3958945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5131732" y="395296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5203601" y="394548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5275471" y="393800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5347339" y="393202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5419209" y="392604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5491078" y="391856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5562947" y="391108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5634816" y="3905105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5706685" y="3897627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5778554" y="3890149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5850423" y="3882671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5923789" y="387668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5995658" y="3869211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6067527" y="386173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6139396" y="385425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6211265" y="384827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6283135" y="384079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6355003" y="3833318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6426873" y="3825840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2373757" y="4247587"/>
            <a:ext cx="20955" cy="36195"/>
          </a:xfrm>
          <a:custGeom>
            <a:avLst/>
            <a:gdLst/>
            <a:ahLst/>
            <a:cxnLst/>
            <a:rect l="l" t="t" r="r" b="b"/>
            <a:pathLst>
              <a:path w="20955" h="36195">
                <a:moveTo>
                  <a:pt x="0" y="35893"/>
                </a:moveTo>
                <a:lnTo>
                  <a:pt x="20961" y="35893"/>
                </a:lnTo>
                <a:lnTo>
                  <a:pt x="20961" y="0"/>
                </a:lnTo>
                <a:lnTo>
                  <a:pt x="0" y="0"/>
                </a:lnTo>
                <a:lnTo>
                  <a:pt x="0" y="35893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2426162" y="4232631"/>
            <a:ext cx="40640" cy="36195"/>
          </a:xfrm>
          <a:custGeom>
            <a:avLst/>
            <a:gdLst/>
            <a:ahLst/>
            <a:cxnLst/>
            <a:rect l="l" t="t" r="r" b="b"/>
            <a:pathLst>
              <a:path w="40639" h="36195">
                <a:moveTo>
                  <a:pt x="0" y="35893"/>
                </a:moveTo>
                <a:lnTo>
                  <a:pt x="40426" y="35893"/>
                </a:lnTo>
                <a:lnTo>
                  <a:pt x="40426" y="0"/>
                </a:lnTo>
                <a:lnTo>
                  <a:pt x="0" y="0"/>
                </a:lnTo>
                <a:lnTo>
                  <a:pt x="0" y="35893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2498031" y="4208702"/>
            <a:ext cx="40640" cy="37465"/>
          </a:xfrm>
          <a:custGeom>
            <a:avLst/>
            <a:gdLst/>
            <a:ahLst/>
            <a:cxnLst/>
            <a:rect l="l" t="t" r="r" b="b"/>
            <a:pathLst>
              <a:path w="40639" h="37464">
                <a:moveTo>
                  <a:pt x="0" y="37388"/>
                </a:moveTo>
                <a:lnTo>
                  <a:pt x="40426" y="37388"/>
                </a:lnTo>
                <a:lnTo>
                  <a:pt x="40426" y="0"/>
                </a:lnTo>
                <a:lnTo>
                  <a:pt x="0" y="0"/>
                </a:lnTo>
                <a:lnTo>
                  <a:pt x="0" y="3738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2569900" y="4201225"/>
            <a:ext cx="40640" cy="37465"/>
          </a:xfrm>
          <a:custGeom>
            <a:avLst/>
            <a:gdLst/>
            <a:ahLst/>
            <a:cxnLst/>
            <a:rect l="l" t="t" r="r" b="b"/>
            <a:pathLst>
              <a:path w="40639" h="37464">
                <a:moveTo>
                  <a:pt x="0" y="37388"/>
                </a:moveTo>
                <a:lnTo>
                  <a:pt x="40426" y="37388"/>
                </a:lnTo>
                <a:lnTo>
                  <a:pt x="40426" y="0"/>
                </a:lnTo>
                <a:lnTo>
                  <a:pt x="0" y="0"/>
                </a:lnTo>
                <a:lnTo>
                  <a:pt x="0" y="3738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2643266" y="4193747"/>
            <a:ext cx="39370" cy="37465"/>
          </a:xfrm>
          <a:custGeom>
            <a:avLst/>
            <a:gdLst/>
            <a:ahLst/>
            <a:cxnLst/>
            <a:rect l="l" t="t" r="r" b="b"/>
            <a:pathLst>
              <a:path w="39369" h="37464">
                <a:moveTo>
                  <a:pt x="0" y="37388"/>
                </a:moveTo>
                <a:lnTo>
                  <a:pt x="38929" y="37388"/>
                </a:lnTo>
                <a:lnTo>
                  <a:pt x="38929" y="0"/>
                </a:lnTo>
                <a:lnTo>
                  <a:pt x="0" y="0"/>
                </a:lnTo>
                <a:lnTo>
                  <a:pt x="0" y="3738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2715135" y="4181783"/>
            <a:ext cx="39370" cy="37465"/>
          </a:xfrm>
          <a:custGeom>
            <a:avLst/>
            <a:gdLst/>
            <a:ahLst/>
            <a:cxnLst/>
            <a:rect l="l" t="t" r="r" b="b"/>
            <a:pathLst>
              <a:path w="39369" h="37464">
                <a:moveTo>
                  <a:pt x="0" y="37388"/>
                </a:moveTo>
                <a:lnTo>
                  <a:pt x="38929" y="37388"/>
                </a:lnTo>
                <a:lnTo>
                  <a:pt x="38929" y="0"/>
                </a:lnTo>
                <a:lnTo>
                  <a:pt x="0" y="0"/>
                </a:lnTo>
                <a:lnTo>
                  <a:pt x="0" y="3738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2787004" y="4175800"/>
            <a:ext cx="39370" cy="37465"/>
          </a:xfrm>
          <a:custGeom>
            <a:avLst/>
            <a:gdLst/>
            <a:ahLst/>
            <a:cxnLst/>
            <a:rect l="l" t="t" r="r" b="b"/>
            <a:pathLst>
              <a:path w="39369" h="37464">
                <a:moveTo>
                  <a:pt x="0" y="37388"/>
                </a:moveTo>
                <a:lnTo>
                  <a:pt x="38929" y="37388"/>
                </a:lnTo>
                <a:lnTo>
                  <a:pt x="38929" y="0"/>
                </a:lnTo>
                <a:lnTo>
                  <a:pt x="0" y="0"/>
                </a:lnTo>
                <a:lnTo>
                  <a:pt x="0" y="3738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2858873" y="4169818"/>
            <a:ext cx="40640" cy="37465"/>
          </a:xfrm>
          <a:custGeom>
            <a:avLst/>
            <a:gdLst/>
            <a:ahLst/>
            <a:cxnLst/>
            <a:rect l="l" t="t" r="r" b="b"/>
            <a:pathLst>
              <a:path w="40639" h="37464">
                <a:moveTo>
                  <a:pt x="0" y="37388"/>
                </a:moveTo>
                <a:lnTo>
                  <a:pt x="40426" y="37388"/>
                </a:lnTo>
                <a:lnTo>
                  <a:pt x="40426" y="0"/>
                </a:lnTo>
                <a:lnTo>
                  <a:pt x="0" y="0"/>
                </a:lnTo>
                <a:lnTo>
                  <a:pt x="0" y="3738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2930742" y="4147385"/>
            <a:ext cx="40640" cy="39370"/>
          </a:xfrm>
          <a:custGeom>
            <a:avLst/>
            <a:gdLst/>
            <a:ahLst/>
            <a:cxnLst/>
            <a:rect l="l" t="t" r="r" b="b"/>
            <a:pathLst>
              <a:path w="40639" h="39370">
                <a:moveTo>
                  <a:pt x="0" y="38884"/>
                </a:moveTo>
                <a:lnTo>
                  <a:pt x="40426" y="38884"/>
                </a:lnTo>
                <a:lnTo>
                  <a:pt x="40426" y="0"/>
                </a:lnTo>
                <a:lnTo>
                  <a:pt x="0" y="0"/>
                </a:lnTo>
                <a:lnTo>
                  <a:pt x="0" y="38884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3002611" y="4115978"/>
            <a:ext cx="40640" cy="39370"/>
          </a:xfrm>
          <a:custGeom>
            <a:avLst/>
            <a:gdLst/>
            <a:ahLst/>
            <a:cxnLst/>
            <a:rect l="l" t="t" r="r" b="b"/>
            <a:pathLst>
              <a:path w="40639" h="39370">
                <a:moveTo>
                  <a:pt x="0" y="38884"/>
                </a:moveTo>
                <a:lnTo>
                  <a:pt x="40426" y="38884"/>
                </a:lnTo>
                <a:lnTo>
                  <a:pt x="40426" y="0"/>
                </a:lnTo>
                <a:lnTo>
                  <a:pt x="0" y="0"/>
                </a:lnTo>
                <a:lnTo>
                  <a:pt x="0" y="38884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3074480" y="4089058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39" h="40639">
                <a:moveTo>
                  <a:pt x="0" y="40380"/>
                </a:moveTo>
                <a:lnTo>
                  <a:pt x="40426" y="40380"/>
                </a:lnTo>
                <a:lnTo>
                  <a:pt x="40426" y="0"/>
                </a:lnTo>
                <a:lnTo>
                  <a:pt x="0" y="0"/>
                </a:lnTo>
                <a:lnTo>
                  <a:pt x="0" y="40380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3146350" y="4101022"/>
            <a:ext cx="40640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875"/>
                </a:moveTo>
                <a:lnTo>
                  <a:pt x="40426" y="41875"/>
                </a:lnTo>
                <a:lnTo>
                  <a:pt x="40426" y="0"/>
                </a:lnTo>
                <a:lnTo>
                  <a:pt x="0" y="0"/>
                </a:lnTo>
                <a:lnTo>
                  <a:pt x="0" y="4187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3218219" y="4111491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39" h="40639">
                <a:moveTo>
                  <a:pt x="0" y="40380"/>
                </a:moveTo>
                <a:lnTo>
                  <a:pt x="40426" y="40380"/>
                </a:lnTo>
                <a:lnTo>
                  <a:pt x="40426" y="0"/>
                </a:lnTo>
                <a:lnTo>
                  <a:pt x="0" y="0"/>
                </a:lnTo>
                <a:lnTo>
                  <a:pt x="0" y="40380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3290088" y="4117474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39" h="40639">
                <a:moveTo>
                  <a:pt x="0" y="40380"/>
                </a:moveTo>
                <a:lnTo>
                  <a:pt x="40426" y="40380"/>
                </a:lnTo>
                <a:lnTo>
                  <a:pt x="40426" y="0"/>
                </a:lnTo>
                <a:lnTo>
                  <a:pt x="0" y="0"/>
                </a:lnTo>
                <a:lnTo>
                  <a:pt x="0" y="40380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3361957" y="4109996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39" h="40639">
                <a:moveTo>
                  <a:pt x="0" y="40380"/>
                </a:moveTo>
                <a:lnTo>
                  <a:pt x="40426" y="40380"/>
                </a:lnTo>
                <a:lnTo>
                  <a:pt x="40426" y="0"/>
                </a:lnTo>
                <a:lnTo>
                  <a:pt x="0" y="0"/>
                </a:lnTo>
                <a:lnTo>
                  <a:pt x="0" y="40380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3435323" y="4104014"/>
            <a:ext cx="39370" cy="39370"/>
          </a:xfrm>
          <a:custGeom>
            <a:avLst/>
            <a:gdLst/>
            <a:ahLst/>
            <a:cxnLst/>
            <a:rect l="l" t="t" r="r" b="b"/>
            <a:pathLst>
              <a:path w="39370" h="39370">
                <a:moveTo>
                  <a:pt x="0" y="38884"/>
                </a:moveTo>
                <a:lnTo>
                  <a:pt x="38929" y="38884"/>
                </a:lnTo>
                <a:lnTo>
                  <a:pt x="38929" y="0"/>
                </a:lnTo>
                <a:lnTo>
                  <a:pt x="0" y="0"/>
                </a:lnTo>
                <a:lnTo>
                  <a:pt x="0" y="38884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3507192" y="4086067"/>
            <a:ext cx="39370" cy="40640"/>
          </a:xfrm>
          <a:custGeom>
            <a:avLst/>
            <a:gdLst/>
            <a:ahLst/>
            <a:cxnLst/>
            <a:rect l="l" t="t" r="r" b="b"/>
            <a:pathLst>
              <a:path w="39370" h="40639">
                <a:moveTo>
                  <a:pt x="0" y="40380"/>
                </a:moveTo>
                <a:lnTo>
                  <a:pt x="38929" y="40380"/>
                </a:lnTo>
                <a:lnTo>
                  <a:pt x="38929" y="0"/>
                </a:lnTo>
                <a:lnTo>
                  <a:pt x="0" y="0"/>
                </a:lnTo>
                <a:lnTo>
                  <a:pt x="0" y="40380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3579061" y="4071111"/>
            <a:ext cx="39370" cy="41910"/>
          </a:xfrm>
          <a:custGeom>
            <a:avLst/>
            <a:gdLst/>
            <a:ahLst/>
            <a:cxnLst/>
            <a:rect l="l" t="t" r="r" b="b"/>
            <a:pathLst>
              <a:path w="39370" h="41910">
                <a:moveTo>
                  <a:pt x="0" y="41875"/>
                </a:moveTo>
                <a:lnTo>
                  <a:pt x="38929" y="41875"/>
                </a:lnTo>
                <a:lnTo>
                  <a:pt x="38929" y="0"/>
                </a:lnTo>
                <a:lnTo>
                  <a:pt x="0" y="0"/>
                </a:lnTo>
                <a:lnTo>
                  <a:pt x="0" y="4187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3650930" y="4065129"/>
            <a:ext cx="40640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875"/>
                </a:moveTo>
                <a:lnTo>
                  <a:pt x="40426" y="41875"/>
                </a:lnTo>
                <a:lnTo>
                  <a:pt x="40426" y="0"/>
                </a:lnTo>
                <a:lnTo>
                  <a:pt x="0" y="0"/>
                </a:lnTo>
                <a:lnTo>
                  <a:pt x="0" y="4187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3722799" y="4059147"/>
            <a:ext cx="40640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875"/>
                </a:moveTo>
                <a:lnTo>
                  <a:pt x="40426" y="41875"/>
                </a:lnTo>
                <a:lnTo>
                  <a:pt x="40426" y="0"/>
                </a:lnTo>
                <a:lnTo>
                  <a:pt x="0" y="0"/>
                </a:lnTo>
                <a:lnTo>
                  <a:pt x="0" y="4187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3794668" y="4026245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71"/>
                </a:moveTo>
                <a:lnTo>
                  <a:pt x="40426" y="43371"/>
                </a:lnTo>
                <a:lnTo>
                  <a:pt x="40426" y="0"/>
                </a:lnTo>
                <a:lnTo>
                  <a:pt x="0" y="0"/>
                </a:lnTo>
                <a:lnTo>
                  <a:pt x="0" y="4337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3866538" y="4009794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71"/>
                </a:moveTo>
                <a:lnTo>
                  <a:pt x="40426" y="43371"/>
                </a:lnTo>
                <a:lnTo>
                  <a:pt x="40426" y="0"/>
                </a:lnTo>
                <a:lnTo>
                  <a:pt x="0" y="0"/>
                </a:lnTo>
                <a:lnTo>
                  <a:pt x="0" y="4337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3938406" y="4005307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71"/>
                </a:moveTo>
                <a:lnTo>
                  <a:pt x="40426" y="43371"/>
                </a:lnTo>
                <a:lnTo>
                  <a:pt x="40426" y="0"/>
                </a:lnTo>
                <a:lnTo>
                  <a:pt x="0" y="0"/>
                </a:lnTo>
                <a:lnTo>
                  <a:pt x="0" y="4337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4010276" y="4000820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71"/>
                </a:moveTo>
                <a:lnTo>
                  <a:pt x="40426" y="43371"/>
                </a:lnTo>
                <a:lnTo>
                  <a:pt x="40426" y="0"/>
                </a:lnTo>
                <a:lnTo>
                  <a:pt x="0" y="0"/>
                </a:lnTo>
                <a:lnTo>
                  <a:pt x="0" y="4337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4082145" y="3990351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71"/>
                </a:moveTo>
                <a:lnTo>
                  <a:pt x="40426" y="43371"/>
                </a:lnTo>
                <a:lnTo>
                  <a:pt x="40426" y="0"/>
                </a:lnTo>
                <a:lnTo>
                  <a:pt x="0" y="0"/>
                </a:lnTo>
                <a:lnTo>
                  <a:pt x="0" y="4337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4155511" y="3987360"/>
            <a:ext cx="39370" cy="43815"/>
          </a:xfrm>
          <a:custGeom>
            <a:avLst/>
            <a:gdLst/>
            <a:ahLst/>
            <a:cxnLst/>
            <a:rect l="l" t="t" r="r" b="b"/>
            <a:pathLst>
              <a:path w="39370" h="43814">
                <a:moveTo>
                  <a:pt x="0" y="43371"/>
                </a:moveTo>
                <a:lnTo>
                  <a:pt x="38929" y="43371"/>
                </a:lnTo>
                <a:lnTo>
                  <a:pt x="38929" y="0"/>
                </a:lnTo>
                <a:lnTo>
                  <a:pt x="0" y="0"/>
                </a:lnTo>
                <a:lnTo>
                  <a:pt x="0" y="4337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4227380" y="3991847"/>
            <a:ext cx="39370" cy="43815"/>
          </a:xfrm>
          <a:custGeom>
            <a:avLst/>
            <a:gdLst/>
            <a:ahLst/>
            <a:cxnLst/>
            <a:rect l="l" t="t" r="r" b="b"/>
            <a:pathLst>
              <a:path w="39370" h="43814">
                <a:moveTo>
                  <a:pt x="0" y="43371"/>
                </a:moveTo>
                <a:lnTo>
                  <a:pt x="38929" y="43371"/>
                </a:lnTo>
                <a:lnTo>
                  <a:pt x="38929" y="0"/>
                </a:lnTo>
                <a:lnTo>
                  <a:pt x="0" y="0"/>
                </a:lnTo>
                <a:lnTo>
                  <a:pt x="0" y="4337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4299249" y="3988856"/>
            <a:ext cx="39370" cy="43815"/>
          </a:xfrm>
          <a:custGeom>
            <a:avLst/>
            <a:gdLst/>
            <a:ahLst/>
            <a:cxnLst/>
            <a:rect l="l" t="t" r="r" b="b"/>
            <a:pathLst>
              <a:path w="39370" h="43814">
                <a:moveTo>
                  <a:pt x="0" y="43371"/>
                </a:moveTo>
                <a:lnTo>
                  <a:pt x="38929" y="43371"/>
                </a:lnTo>
                <a:lnTo>
                  <a:pt x="38929" y="0"/>
                </a:lnTo>
                <a:lnTo>
                  <a:pt x="0" y="0"/>
                </a:lnTo>
                <a:lnTo>
                  <a:pt x="0" y="4337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4371118" y="3982873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71"/>
                </a:moveTo>
                <a:lnTo>
                  <a:pt x="40426" y="43371"/>
                </a:lnTo>
                <a:lnTo>
                  <a:pt x="40426" y="0"/>
                </a:lnTo>
                <a:lnTo>
                  <a:pt x="0" y="0"/>
                </a:lnTo>
                <a:lnTo>
                  <a:pt x="0" y="4337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4442987" y="3976891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71"/>
                </a:moveTo>
                <a:lnTo>
                  <a:pt x="40426" y="43371"/>
                </a:lnTo>
                <a:lnTo>
                  <a:pt x="40426" y="0"/>
                </a:lnTo>
                <a:lnTo>
                  <a:pt x="0" y="0"/>
                </a:lnTo>
                <a:lnTo>
                  <a:pt x="0" y="4337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4514856" y="3969413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71"/>
                </a:moveTo>
                <a:lnTo>
                  <a:pt x="40426" y="43371"/>
                </a:lnTo>
                <a:lnTo>
                  <a:pt x="40426" y="0"/>
                </a:lnTo>
                <a:lnTo>
                  <a:pt x="0" y="0"/>
                </a:lnTo>
                <a:lnTo>
                  <a:pt x="0" y="4337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4586725" y="3963431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71"/>
                </a:moveTo>
                <a:lnTo>
                  <a:pt x="40426" y="43371"/>
                </a:lnTo>
                <a:lnTo>
                  <a:pt x="40426" y="0"/>
                </a:lnTo>
                <a:lnTo>
                  <a:pt x="0" y="0"/>
                </a:lnTo>
                <a:lnTo>
                  <a:pt x="0" y="4337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4658594" y="3955953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71"/>
                </a:moveTo>
                <a:lnTo>
                  <a:pt x="40426" y="43371"/>
                </a:lnTo>
                <a:lnTo>
                  <a:pt x="40426" y="0"/>
                </a:lnTo>
                <a:lnTo>
                  <a:pt x="0" y="0"/>
                </a:lnTo>
                <a:lnTo>
                  <a:pt x="0" y="4337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4730463" y="3948476"/>
            <a:ext cx="40640" cy="45085"/>
          </a:xfrm>
          <a:custGeom>
            <a:avLst/>
            <a:gdLst/>
            <a:ahLst/>
            <a:cxnLst/>
            <a:rect l="l" t="t" r="r" b="b"/>
            <a:pathLst>
              <a:path w="40639" h="45085">
                <a:moveTo>
                  <a:pt x="0" y="44866"/>
                </a:moveTo>
                <a:lnTo>
                  <a:pt x="40426" y="44866"/>
                </a:lnTo>
                <a:lnTo>
                  <a:pt x="40426" y="0"/>
                </a:lnTo>
                <a:lnTo>
                  <a:pt x="0" y="0"/>
                </a:lnTo>
                <a:lnTo>
                  <a:pt x="0" y="44866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4802332" y="3942494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71"/>
                </a:moveTo>
                <a:lnTo>
                  <a:pt x="40426" y="43371"/>
                </a:lnTo>
                <a:lnTo>
                  <a:pt x="40426" y="0"/>
                </a:lnTo>
                <a:lnTo>
                  <a:pt x="0" y="0"/>
                </a:lnTo>
                <a:lnTo>
                  <a:pt x="0" y="4337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4875699" y="3935016"/>
            <a:ext cx="39370" cy="45085"/>
          </a:xfrm>
          <a:custGeom>
            <a:avLst/>
            <a:gdLst/>
            <a:ahLst/>
            <a:cxnLst/>
            <a:rect l="l" t="t" r="r" b="b"/>
            <a:pathLst>
              <a:path w="39370" h="45085">
                <a:moveTo>
                  <a:pt x="0" y="44866"/>
                </a:moveTo>
                <a:lnTo>
                  <a:pt x="38929" y="44866"/>
                </a:lnTo>
                <a:lnTo>
                  <a:pt x="38929" y="0"/>
                </a:lnTo>
                <a:lnTo>
                  <a:pt x="0" y="0"/>
                </a:lnTo>
                <a:lnTo>
                  <a:pt x="0" y="44866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4947568" y="3927538"/>
            <a:ext cx="39370" cy="45085"/>
          </a:xfrm>
          <a:custGeom>
            <a:avLst/>
            <a:gdLst/>
            <a:ahLst/>
            <a:cxnLst/>
            <a:rect l="l" t="t" r="r" b="b"/>
            <a:pathLst>
              <a:path w="39370" h="45085">
                <a:moveTo>
                  <a:pt x="0" y="44866"/>
                </a:moveTo>
                <a:lnTo>
                  <a:pt x="38929" y="44866"/>
                </a:lnTo>
                <a:lnTo>
                  <a:pt x="38929" y="0"/>
                </a:lnTo>
                <a:lnTo>
                  <a:pt x="0" y="0"/>
                </a:lnTo>
                <a:lnTo>
                  <a:pt x="0" y="44866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5019437" y="3920060"/>
            <a:ext cx="39370" cy="45085"/>
          </a:xfrm>
          <a:custGeom>
            <a:avLst/>
            <a:gdLst/>
            <a:ahLst/>
            <a:cxnLst/>
            <a:rect l="l" t="t" r="r" b="b"/>
            <a:pathLst>
              <a:path w="39370" h="45085">
                <a:moveTo>
                  <a:pt x="0" y="44866"/>
                </a:moveTo>
                <a:lnTo>
                  <a:pt x="38929" y="44866"/>
                </a:lnTo>
                <a:lnTo>
                  <a:pt x="38929" y="0"/>
                </a:lnTo>
                <a:lnTo>
                  <a:pt x="0" y="0"/>
                </a:lnTo>
                <a:lnTo>
                  <a:pt x="0" y="44866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5091306" y="3914078"/>
            <a:ext cx="40640" cy="45085"/>
          </a:xfrm>
          <a:custGeom>
            <a:avLst/>
            <a:gdLst/>
            <a:ahLst/>
            <a:cxnLst/>
            <a:rect l="l" t="t" r="r" b="b"/>
            <a:pathLst>
              <a:path w="40639" h="45085">
                <a:moveTo>
                  <a:pt x="0" y="44866"/>
                </a:moveTo>
                <a:lnTo>
                  <a:pt x="40426" y="44866"/>
                </a:lnTo>
                <a:lnTo>
                  <a:pt x="40426" y="0"/>
                </a:lnTo>
                <a:lnTo>
                  <a:pt x="0" y="0"/>
                </a:lnTo>
                <a:lnTo>
                  <a:pt x="0" y="44866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5163175" y="3906600"/>
            <a:ext cx="40640" cy="46355"/>
          </a:xfrm>
          <a:custGeom>
            <a:avLst/>
            <a:gdLst/>
            <a:ahLst/>
            <a:cxnLst/>
            <a:rect l="l" t="t" r="r" b="b"/>
            <a:pathLst>
              <a:path w="40639" h="46354">
                <a:moveTo>
                  <a:pt x="0" y="46362"/>
                </a:moveTo>
                <a:lnTo>
                  <a:pt x="40426" y="46362"/>
                </a:lnTo>
                <a:lnTo>
                  <a:pt x="40426" y="0"/>
                </a:lnTo>
                <a:lnTo>
                  <a:pt x="0" y="0"/>
                </a:lnTo>
                <a:lnTo>
                  <a:pt x="0" y="46362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5235044" y="3899122"/>
            <a:ext cx="40640" cy="46355"/>
          </a:xfrm>
          <a:custGeom>
            <a:avLst/>
            <a:gdLst/>
            <a:ahLst/>
            <a:cxnLst/>
            <a:rect l="l" t="t" r="r" b="b"/>
            <a:pathLst>
              <a:path w="40639" h="46354">
                <a:moveTo>
                  <a:pt x="0" y="46362"/>
                </a:moveTo>
                <a:lnTo>
                  <a:pt x="40426" y="46362"/>
                </a:lnTo>
                <a:lnTo>
                  <a:pt x="40426" y="0"/>
                </a:lnTo>
                <a:lnTo>
                  <a:pt x="0" y="0"/>
                </a:lnTo>
                <a:lnTo>
                  <a:pt x="0" y="46362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5306913" y="3893140"/>
            <a:ext cx="40640" cy="45085"/>
          </a:xfrm>
          <a:custGeom>
            <a:avLst/>
            <a:gdLst/>
            <a:ahLst/>
            <a:cxnLst/>
            <a:rect l="l" t="t" r="r" b="b"/>
            <a:pathLst>
              <a:path w="40639" h="45085">
                <a:moveTo>
                  <a:pt x="0" y="44866"/>
                </a:moveTo>
                <a:lnTo>
                  <a:pt x="40426" y="44866"/>
                </a:lnTo>
                <a:lnTo>
                  <a:pt x="40426" y="0"/>
                </a:lnTo>
                <a:lnTo>
                  <a:pt x="0" y="0"/>
                </a:lnTo>
                <a:lnTo>
                  <a:pt x="0" y="44866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5378782" y="3885662"/>
            <a:ext cx="40640" cy="46355"/>
          </a:xfrm>
          <a:custGeom>
            <a:avLst/>
            <a:gdLst/>
            <a:ahLst/>
            <a:cxnLst/>
            <a:rect l="l" t="t" r="r" b="b"/>
            <a:pathLst>
              <a:path w="40639" h="46354">
                <a:moveTo>
                  <a:pt x="0" y="46362"/>
                </a:moveTo>
                <a:lnTo>
                  <a:pt x="40426" y="46362"/>
                </a:lnTo>
                <a:lnTo>
                  <a:pt x="40426" y="0"/>
                </a:lnTo>
                <a:lnTo>
                  <a:pt x="0" y="0"/>
                </a:lnTo>
                <a:lnTo>
                  <a:pt x="0" y="46362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5450651" y="3878184"/>
            <a:ext cx="40640" cy="48260"/>
          </a:xfrm>
          <a:custGeom>
            <a:avLst/>
            <a:gdLst/>
            <a:ahLst/>
            <a:cxnLst/>
            <a:rect l="l" t="t" r="r" b="b"/>
            <a:pathLst>
              <a:path w="40639" h="48260">
                <a:moveTo>
                  <a:pt x="0" y="47857"/>
                </a:moveTo>
                <a:lnTo>
                  <a:pt x="40426" y="47857"/>
                </a:lnTo>
                <a:lnTo>
                  <a:pt x="40426" y="0"/>
                </a:lnTo>
                <a:lnTo>
                  <a:pt x="0" y="0"/>
                </a:lnTo>
                <a:lnTo>
                  <a:pt x="0" y="47857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5522520" y="3872202"/>
            <a:ext cx="40640" cy="46355"/>
          </a:xfrm>
          <a:custGeom>
            <a:avLst/>
            <a:gdLst/>
            <a:ahLst/>
            <a:cxnLst/>
            <a:rect l="l" t="t" r="r" b="b"/>
            <a:pathLst>
              <a:path w="40639" h="46354">
                <a:moveTo>
                  <a:pt x="0" y="46362"/>
                </a:moveTo>
                <a:lnTo>
                  <a:pt x="40426" y="46362"/>
                </a:lnTo>
                <a:lnTo>
                  <a:pt x="40426" y="0"/>
                </a:lnTo>
                <a:lnTo>
                  <a:pt x="0" y="0"/>
                </a:lnTo>
                <a:lnTo>
                  <a:pt x="0" y="46362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5594389" y="3864725"/>
            <a:ext cx="40640" cy="46355"/>
          </a:xfrm>
          <a:custGeom>
            <a:avLst/>
            <a:gdLst/>
            <a:ahLst/>
            <a:cxnLst/>
            <a:rect l="l" t="t" r="r" b="b"/>
            <a:pathLst>
              <a:path w="40639" h="46354">
                <a:moveTo>
                  <a:pt x="0" y="46362"/>
                </a:moveTo>
                <a:lnTo>
                  <a:pt x="40426" y="46362"/>
                </a:lnTo>
                <a:lnTo>
                  <a:pt x="40426" y="0"/>
                </a:lnTo>
                <a:lnTo>
                  <a:pt x="0" y="0"/>
                </a:lnTo>
                <a:lnTo>
                  <a:pt x="0" y="46362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5667756" y="3857247"/>
            <a:ext cx="39370" cy="48260"/>
          </a:xfrm>
          <a:custGeom>
            <a:avLst/>
            <a:gdLst/>
            <a:ahLst/>
            <a:cxnLst/>
            <a:rect l="l" t="t" r="r" b="b"/>
            <a:pathLst>
              <a:path w="39370" h="48260">
                <a:moveTo>
                  <a:pt x="0" y="47857"/>
                </a:moveTo>
                <a:lnTo>
                  <a:pt x="38929" y="47857"/>
                </a:lnTo>
                <a:lnTo>
                  <a:pt x="38929" y="0"/>
                </a:lnTo>
                <a:lnTo>
                  <a:pt x="0" y="0"/>
                </a:lnTo>
                <a:lnTo>
                  <a:pt x="0" y="47857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5739625" y="3849769"/>
            <a:ext cx="39370" cy="48260"/>
          </a:xfrm>
          <a:custGeom>
            <a:avLst/>
            <a:gdLst/>
            <a:ahLst/>
            <a:cxnLst/>
            <a:rect l="l" t="t" r="r" b="b"/>
            <a:pathLst>
              <a:path w="39370" h="48260">
                <a:moveTo>
                  <a:pt x="0" y="47857"/>
                </a:moveTo>
                <a:lnTo>
                  <a:pt x="38929" y="47857"/>
                </a:lnTo>
                <a:lnTo>
                  <a:pt x="38929" y="0"/>
                </a:lnTo>
                <a:lnTo>
                  <a:pt x="0" y="0"/>
                </a:lnTo>
                <a:lnTo>
                  <a:pt x="0" y="47857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5811494" y="3842291"/>
            <a:ext cx="39370" cy="48260"/>
          </a:xfrm>
          <a:custGeom>
            <a:avLst/>
            <a:gdLst/>
            <a:ahLst/>
            <a:cxnLst/>
            <a:rect l="l" t="t" r="r" b="b"/>
            <a:pathLst>
              <a:path w="39370" h="48260">
                <a:moveTo>
                  <a:pt x="0" y="47857"/>
                </a:moveTo>
                <a:lnTo>
                  <a:pt x="38929" y="47857"/>
                </a:lnTo>
                <a:lnTo>
                  <a:pt x="38929" y="0"/>
                </a:lnTo>
                <a:lnTo>
                  <a:pt x="0" y="0"/>
                </a:lnTo>
                <a:lnTo>
                  <a:pt x="0" y="47857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5883363" y="3834813"/>
            <a:ext cx="40640" cy="48260"/>
          </a:xfrm>
          <a:custGeom>
            <a:avLst/>
            <a:gdLst/>
            <a:ahLst/>
            <a:cxnLst/>
            <a:rect l="l" t="t" r="r" b="b"/>
            <a:pathLst>
              <a:path w="40639" h="48260">
                <a:moveTo>
                  <a:pt x="0" y="47857"/>
                </a:moveTo>
                <a:lnTo>
                  <a:pt x="40426" y="47857"/>
                </a:lnTo>
                <a:lnTo>
                  <a:pt x="40426" y="0"/>
                </a:lnTo>
                <a:lnTo>
                  <a:pt x="0" y="0"/>
                </a:lnTo>
                <a:lnTo>
                  <a:pt x="0" y="47857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5955232" y="3827336"/>
            <a:ext cx="40640" cy="49530"/>
          </a:xfrm>
          <a:custGeom>
            <a:avLst/>
            <a:gdLst/>
            <a:ahLst/>
            <a:cxnLst/>
            <a:rect l="l" t="t" r="r" b="b"/>
            <a:pathLst>
              <a:path w="40639" h="49529">
                <a:moveTo>
                  <a:pt x="0" y="49353"/>
                </a:moveTo>
                <a:lnTo>
                  <a:pt x="40426" y="49353"/>
                </a:lnTo>
                <a:lnTo>
                  <a:pt x="40426" y="0"/>
                </a:lnTo>
                <a:lnTo>
                  <a:pt x="0" y="0"/>
                </a:lnTo>
                <a:lnTo>
                  <a:pt x="0" y="49353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6027101" y="3821353"/>
            <a:ext cx="40640" cy="48260"/>
          </a:xfrm>
          <a:custGeom>
            <a:avLst/>
            <a:gdLst/>
            <a:ahLst/>
            <a:cxnLst/>
            <a:rect l="l" t="t" r="r" b="b"/>
            <a:pathLst>
              <a:path w="40639" h="48260">
                <a:moveTo>
                  <a:pt x="0" y="47857"/>
                </a:moveTo>
                <a:lnTo>
                  <a:pt x="40426" y="47857"/>
                </a:lnTo>
                <a:lnTo>
                  <a:pt x="40426" y="0"/>
                </a:lnTo>
                <a:lnTo>
                  <a:pt x="0" y="0"/>
                </a:lnTo>
                <a:lnTo>
                  <a:pt x="0" y="47857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6098970" y="3813876"/>
            <a:ext cx="40640" cy="48260"/>
          </a:xfrm>
          <a:custGeom>
            <a:avLst/>
            <a:gdLst/>
            <a:ahLst/>
            <a:cxnLst/>
            <a:rect l="l" t="t" r="r" b="b"/>
            <a:pathLst>
              <a:path w="40639" h="48260">
                <a:moveTo>
                  <a:pt x="0" y="47857"/>
                </a:moveTo>
                <a:lnTo>
                  <a:pt x="40426" y="47857"/>
                </a:lnTo>
                <a:lnTo>
                  <a:pt x="40426" y="0"/>
                </a:lnTo>
                <a:lnTo>
                  <a:pt x="0" y="0"/>
                </a:lnTo>
                <a:lnTo>
                  <a:pt x="0" y="47857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6170839" y="3804903"/>
            <a:ext cx="40640" cy="49530"/>
          </a:xfrm>
          <a:custGeom>
            <a:avLst/>
            <a:gdLst/>
            <a:ahLst/>
            <a:cxnLst/>
            <a:rect l="l" t="t" r="r" b="b"/>
            <a:pathLst>
              <a:path w="40639" h="49529">
                <a:moveTo>
                  <a:pt x="0" y="49353"/>
                </a:moveTo>
                <a:lnTo>
                  <a:pt x="40426" y="49353"/>
                </a:lnTo>
                <a:lnTo>
                  <a:pt x="40426" y="0"/>
                </a:lnTo>
                <a:lnTo>
                  <a:pt x="0" y="0"/>
                </a:lnTo>
                <a:lnTo>
                  <a:pt x="0" y="49353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6242708" y="3798920"/>
            <a:ext cx="40640" cy="49530"/>
          </a:xfrm>
          <a:custGeom>
            <a:avLst/>
            <a:gdLst/>
            <a:ahLst/>
            <a:cxnLst/>
            <a:rect l="l" t="t" r="r" b="b"/>
            <a:pathLst>
              <a:path w="40639" h="49529">
                <a:moveTo>
                  <a:pt x="0" y="49353"/>
                </a:moveTo>
                <a:lnTo>
                  <a:pt x="40426" y="49353"/>
                </a:lnTo>
                <a:lnTo>
                  <a:pt x="40426" y="0"/>
                </a:lnTo>
                <a:lnTo>
                  <a:pt x="0" y="0"/>
                </a:lnTo>
                <a:lnTo>
                  <a:pt x="0" y="49353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6314577" y="3791442"/>
            <a:ext cx="40640" cy="49530"/>
          </a:xfrm>
          <a:custGeom>
            <a:avLst/>
            <a:gdLst/>
            <a:ahLst/>
            <a:cxnLst/>
            <a:rect l="l" t="t" r="r" b="b"/>
            <a:pathLst>
              <a:path w="40639" h="49529">
                <a:moveTo>
                  <a:pt x="0" y="49353"/>
                </a:moveTo>
                <a:lnTo>
                  <a:pt x="40426" y="49353"/>
                </a:lnTo>
                <a:lnTo>
                  <a:pt x="40426" y="0"/>
                </a:lnTo>
                <a:lnTo>
                  <a:pt x="0" y="0"/>
                </a:lnTo>
                <a:lnTo>
                  <a:pt x="0" y="49353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6387944" y="3783965"/>
            <a:ext cx="39370" cy="49530"/>
          </a:xfrm>
          <a:custGeom>
            <a:avLst/>
            <a:gdLst/>
            <a:ahLst/>
            <a:cxnLst/>
            <a:rect l="l" t="t" r="r" b="b"/>
            <a:pathLst>
              <a:path w="39370" h="49529">
                <a:moveTo>
                  <a:pt x="0" y="49353"/>
                </a:moveTo>
                <a:lnTo>
                  <a:pt x="38929" y="49353"/>
                </a:lnTo>
                <a:lnTo>
                  <a:pt x="38929" y="0"/>
                </a:lnTo>
                <a:lnTo>
                  <a:pt x="0" y="0"/>
                </a:lnTo>
                <a:lnTo>
                  <a:pt x="0" y="49353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6474037" y="3774991"/>
            <a:ext cx="0" cy="51435"/>
          </a:xfrm>
          <a:custGeom>
            <a:avLst/>
            <a:gdLst/>
            <a:ahLst/>
            <a:cxnLst/>
            <a:rect l="l" t="t" r="r" b="b"/>
            <a:pathLst>
              <a:path h="51435">
                <a:moveTo>
                  <a:pt x="0" y="0"/>
                </a:moveTo>
                <a:lnTo>
                  <a:pt x="0" y="50848"/>
                </a:lnTo>
              </a:path>
            </a:pathLst>
          </a:custGeom>
          <a:ln w="28448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2394719" y="4232631"/>
            <a:ext cx="31750" cy="15240"/>
          </a:xfrm>
          <a:custGeom>
            <a:avLst/>
            <a:gdLst/>
            <a:ahLst/>
            <a:cxnLst/>
            <a:rect l="l" t="t" r="r" b="b"/>
            <a:pathLst>
              <a:path w="31750" h="15239">
                <a:moveTo>
                  <a:pt x="31442" y="0"/>
                </a:moveTo>
                <a:lnTo>
                  <a:pt x="0" y="14955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2466588" y="4208702"/>
            <a:ext cx="31750" cy="24130"/>
          </a:xfrm>
          <a:custGeom>
            <a:avLst/>
            <a:gdLst/>
            <a:ahLst/>
            <a:cxnLst/>
            <a:rect l="l" t="t" r="r" b="b"/>
            <a:pathLst>
              <a:path w="31750" h="24129">
                <a:moveTo>
                  <a:pt x="31442" y="0"/>
                </a:moveTo>
                <a:lnTo>
                  <a:pt x="0" y="23928"/>
                </a:lnTo>
              </a:path>
            </a:pathLst>
          </a:custGeom>
          <a:ln w="89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2538457" y="420122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2610326" y="4193747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19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2682195" y="4181783"/>
            <a:ext cx="33020" cy="12065"/>
          </a:xfrm>
          <a:custGeom>
            <a:avLst/>
            <a:gdLst/>
            <a:ahLst/>
            <a:cxnLst/>
            <a:rect l="l" t="t" r="r" b="b"/>
            <a:pathLst>
              <a:path w="33019" h="12064">
                <a:moveTo>
                  <a:pt x="32939" y="0"/>
                </a:moveTo>
                <a:lnTo>
                  <a:pt x="0" y="11964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2754064" y="4175800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19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2825933" y="4169818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19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2899300" y="4147385"/>
            <a:ext cx="31750" cy="22860"/>
          </a:xfrm>
          <a:custGeom>
            <a:avLst/>
            <a:gdLst/>
            <a:ahLst/>
            <a:cxnLst/>
            <a:rect l="l" t="t" r="r" b="b"/>
            <a:pathLst>
              <a:path w="31750" h="22860">
                <a:moveTo>
                  <a:pt x="31442" y="0"/>
                </a:moveTo>
                <a:lnTo>
                  <a:pt x="0" y="22433"/>
                </a:lnTo>
              </a:path>
            </a:pathLst>
          </a:custGeom>
          <a:ln w="89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2971169" y="4115978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31442" y="0"/>
                </a:moveTo>
                <a:lnTo>
                  <a:pt x="0" y="31406"/>
                </a:lnTo>
              </a:path>
            </a:pathLst>
          </a:custGeom>
          <a:ln w="89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3043038" y="4089058"/>
            <a:ext cx="31750" cy="27305"/>
          </a:xfrm>
          <a:custGeom>
            <a:avLst/>
            <a:gdLst/>
            <a:ahLst/>
            <a:cxnLst/>
            <a:rect l="l" t="t" r="r" b="b"/>
            <a:pathLst>
              <a:path w="31750" h="27304">
                <a:moveTo>
                  <a:pt x="31442" y="0"/>
                </a:moveTo>
                <a:lnTo>
                  <a:pt x="0" y="26920"/>
                </a:lnTo>
              </a:path>
            </a:pathLst>
          </a:custGeom>
          <a:ln w="89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3114907" y="4089058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42" y="11964"/>
                </a:moveTo>
                <a:lnTo>
                  <a:pt x="0" y="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3186776" y="4101022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42" y="10468"/>
                </a:moveTo>
                <a:lnTo>
                  <a:pt x="0" y="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3258645" y="411149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5982"/>
                </a:moveTo>
                <a:lnTo>
                  <a:pt x="0" y="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3330514" y="410999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3402383" y="4104014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3474252" y="4086067"/>
            <a:ext cx="33020" cy="18415"/>
          </a:xfrm>
          <a:custGeom>
            <a:avLst/>
            <a:gdLst/>
            <a:ahLst/>
            <a:cxnLst/>
            <a:rect l="l" t="t" r="r" b="b"/>
            <a:pathLst>
              <a:path w="33020" h="18414">
                <a:moveTo>
                  <a:pt x="32939" y="0"/>
                </a:moveTo>
                <a:lnTo>
                  <a:pt x="0" y="17946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3546121" y="4071111"/>
            <a:ext cx="33020" cy="15240"/>
          </a:xfrm>
          <a:custGeom>
            <a:avLst/>
            <a:gdLst/>
            <a:ahLst/>
            <a:cxnLst/>
            <a:rect l="l" t="t" r="r" b="b"/>
            <a:pathLst>
              <a:path w="33020" h="15239">
                <a:moveTo>
                  <a:pt x="32939" y="0"/>
                </a:moveTo>
                <a:lnTo>
                  <a:pt x="0" y="14955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3617990" y="4065129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3691357" y="405914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3763226" y="4026245"/>
            <a:ext cx="31750" cy="33020"/>
          </a:xfrm>
          <a:custGeom>
            <a:avLst/>
            <a:gdLst/>
            <a:ahLst/>
            <a:cxnLst/>
            <a:rect l="l" t="t" r="r" b="b"/>
            <a:pathLst>
              <a:path w="31750" h="33020">
                <a:moveTo>
                  <a:pt x="31442" y="0"/>
                </a:moveTo>
                <a:lnTo>
                  <a:pt x="0" y="32902"/>
                </a:lnTo>
              </a:path>
            </a:pathLst>
          </a:custGeom>
          <a:ln w="89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3835095" y="4009794"/>
            <a:ext cx="31750" cy="16510"/>
          </a:xfrm>
          <a:custGeom>
            <a:avLst/>
            <a:gdLst/>
            <a:ahLst/>
            <a:cxnLst/>
            <a:rect l="l" t="t" r="r" b="b"/>
            <a:pathLst>
              <a:path w="31750" h="16510">
                <a:moveTo>
                  <a:pt x="31442" y="0"/>
                </a:moveTo>
                <a:lnTo>
                  <a:pt x="0" y="16451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3906964" y="4005307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3978833" y="400082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4050702" y="3990351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42" y="0"/>
                </a:moveTo>
                <a:lnTo>
                  <a:pt x="0" y="10468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4122571" y="3987360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4194440" y="3987360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4486"/>
                </a:moveTo>
                <a:lnTo>
                  <a:pt x="0" y="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4266309" y="3988856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0"/>
                </a:moveTo>
                <a:lnTo>
                  <a:pt x="0" y="299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4338178" y="398287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4411545" y="397689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4483413" y="396941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4555283" y="396343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4627152" y="395595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4699021" y="394847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4770890" y="394249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4842759" y="3935016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4914628" y="3927538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4986497" y="3920060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5058366" y="3914078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5131732" y="390660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5203601" y="389912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5275471" y="3893140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5347339" y="388566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5419209" y="387818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5491078" y="387220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5562947" y="386472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5634816" y="3857247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5706685" y="3849769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5778554" y="3842291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5850423" y="3834813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5923789" y="382733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5995658" y="382135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6067527" y="381387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6139396" y="3804903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42" y="0"/>
                </a:moveTo>
                <a:lnTo>
                  <a:pt x="0" y="8973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6211265" y="3798920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6283135" y="379144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6355003" y="3783965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6426873" y="3774991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20" h="9525">
                <a:moveTo>
                  <a:pt x="32939" y="0"/>
                </a:moveTo>
                <a:lnTo>
                  <a:pt x="0" y="8973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2373757" y="422664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0" y="20937"/>
                </a:moveTo>
                <a:lnTo>
                  <a:pt x="20961" y="20937"/>
                </a:lnTo>
                <a:lnTo>
                  <a:pt x="20961" y="0"/>
                </a:lnTo>
                <a:lnTo>
                  <a:pt x="0" y="0"/>
                </a:lnTo>
                <a:lnTo>
                  <a:pt x="0" y="20937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2426162" y="4210198"/>
            <a:ext cx="40640" cy="22860"/>
          </a:xfrm>
          <a:custGeom>
            <a:avLst/>
            <a:gdLst/>
            <a:ahLst/>
            <a:cxnLst/>
            <a:rect l="l" t="t" r="r" b="b"/>
            <a:pathLst>
              <a:path w="40639" h="22860">
                <a:moveTo>
                  <a:pt x="0" y="22433"/>
                </a:moveTo>
                <a:lnTo>
                  <a:pt x="40426" y="22433"/>
                </a:lnTo>
                <a:lnTo>
                  <a:pt x="40426" y="0"/>
                </a:lnTo>
                <a:lnTo>
                  <a:pt x="0" y="0"/>
                </a:lnTo>
                <a:lnTo>
                  <a:pt x="0" y="22433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2498031" y="4186269"/>
            <a:ext cx="40640" cy="22860"/>
          </a:xfrm>
          <a:custGeom>
            <a:avLst/>
            <a:gdLst/>
            <a:ahLst/>
            <a:cxnLst/>
            <a:rect l="l" t="t" r="r" b="b"/>
            <a:pathLst>
              <a:path w="40639" h="22860">
                <a:moveTo>
                  <a:pt x="0" y="22433"/>
                </a:moveTo>
                <a:lnTo>
                  <a:pt x="40426" y="22433"/>
                </a:lnTo>
                <a:lnTo>
                  <a:pt x="40426" y="0"/>
                </a:lnTo>
                <a:lnTo>
                  <a:pt x="0" y="0"/>
                </a:lnTo>
                <a:lnTo>
                  <a:pt x="0" y="22433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2569900" y="4180287"/>
            <a:ext cx="40640" cy="20955"/>
          </a:xfrm>
          <a:custGeom>
            <a:avLst/>
            <a:gdLst/>
            <a:ahLst/>
            <a:cxnLst/>
            <a:rect l="l" t="t" r="r" b="b"/>
            <a:pathLst>
              <a:path w="40639" h="20954">
                <a:moveTo>
                  <a:pt x="0" y="20937"/>
                </a:moveTo>
                <a:lnTo>
                  <a:pt x="40426" y="20937"/>
                </a:lnTo>
                <a:lnTo>
                  <a:pt x="40426" y="0"/>
                </a:lnTo>
                <a:lnTo>
                  <a:pt x="0" y="0"/>
                </a:lnTo>
                <a:lnTo>
                  <a:pt x="0" y="20937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2643266" y="4171313"/>
            <a:ext cx="39370" cy="22860"/>
          </a:xfrm>
          <a:custGeom>
            <a:avLst/>
            <a:gdLst/>
            <a:ahLst/>
            <a:cxnLst/>
            <a:rect l="l" t="t" r="r" b="b"/>
            <a:pathLst>
              <a:path w="39369" h="22860">
                <a:moveTo>
                  <a:pt x="0" y="22433"/>
                </a:moveTo>
                <a:lnTo>
                  <a:pt x="38929" y="22433"/>
                </a:lnTo>
                <a:lnTo>
                  <a:pt x="38929" y="0"/>
                </a:lnTo>
                <a:lnTo>
                  <a:pt x="0" y="0"/>
                </a:lnTo>
                <a:lnTo>
                  <a:pt x="0" y="22433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2715135" y="4157853"/>
            <a:ext cx="39370" cy="24130"/>
          </a:xfrm>
          <a:custGeom>
            <a:avLst/>
            <a:gdLst/>
            <a:ahLst/>
            <a:cxnLst/>
            <a:rect l="l" t="t" r="r" b="b"/>
            <a:pathLst>
              <a:path w="39369" h="24129">
                <a:moveTo>
                  <a:pt x="0" y="23928"/>
                </a:moveTo>
                <a:lnTo>
                  <a:pt x="38929" y="23928"/>
                </a:lnTo>
                <a:lnTo>
                  <a:pt x="38929" y="0"/>
                </a:lnTo>
                <a:lnTo>
                  <a:pt x="0" y="0"/>
                </a:lnTo>
                <a:lnTo>
                  <a:pt x="0" y="23928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2787004" y="4151871"/>
            <a:ext cx="39370" cy="24130"/>
          </a:xfrm>
          <a:custGeom>
            <a:avLst/>
            <a:gdLst/>
            <a:ahLst/>
            <a:cxnLst/>
            <a:rect l="l" t="t" r="r" b="b"/>
            <a:pathLst>
              <a:path w="39369" h="24129">
                <a:moveTo>
                  <a:pt x="0" y="23928"/>
                </a:moveTo>
                <a:lnTo>
                  <a:pt x="38929" y="23928"/>
                </a:lnTo>
                <a:lnTo>
                  <a:pt x="38929" y="0"/>
                </a:lnTo>
                <a:lnTo>
                  <a:pt x="0" y="0"/>
                </a:lnTo>
                <a:lnTo>
                  <a:pt x="0" y="23928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2858873" y="4144393"/>
            <a:ext cx="40640" cy="26034"/>
          </a:xfrm>
          <a:custGeom>
            <a:avLst/>
            <a:gdLst/>
            <a:ahLst/>
            <a:cxnLst/>
            <a:rect l="l" t="t" r="r" b="b"/>
            <a:pathLst>
              <a:path w="40639" h="26035">
                <a:moveTo>
                  <a:pt x="0" y="25424"/>
                </a:moveTo>
                <a:lnTo>
                  <a:pt x="40426" y="25424"/>
                </a:lnTo>
                <a:lnTo>
                  <a:pt x="40426" y="0"/>
                </a:lnTo>
                <a:lnTo>
                  <a:pt x="0" y="0"/>
                </a:lnTo>
                <a:lnTo>
                  <a:pt x="0" y="25424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2930742" y="4121960"/>
            <a:ext cx="40640" cy="26034"/>
          </a:xfrm>
          <a:custGeom>
            <a:avLst/>
            <a:gdLst/>
            <a:ahLst/>
            <a:cxnLst/>
            <a:rect l="l" t="t" r="r" b="b"/>
            <a:pathLst>
              <a:path w="40639" h="26035">
                <a:moveTo>
                  <a:pt x="0" y="25424"/>
                </a:moveTo>
                <a:lnTo>
                  <a:pt x="40426" y="25424"/>
                </a:lnTo>
                <a:lnTo>
                  <a:pt x="40426" y="0"/>
                </a:lnTo>
                <a:lnTo>
                  <a:pt x="0" y="0"/>
                </a:lnTo>
                <a:lnTo>
                  <a:pt x="0" y="25424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3002611" y="4087562"/>
            <a:ext cx="40640" cy="28575"/>
          </a:xfrm>
          <a:custGeom>
            <a:avLst/>
            <a:gdLst/>
            <a:ahLst/>
            <a:cxnLst/>
            <a:rect l="l" t="t" r="r" b="b"/>
            <a:pathLst>
              <a:path w="40639" h="28575">
                <a:moveTo>
                  <a:pt x="0" y="28415"/>
                </a:moveTo>
                <a:lnTo>
                  <a:pt x="40426" y="28415"/>
                </a:lnTo>
                <a:lnTo>
                  <a:pt x="40426" y="0"/>
                </a:lnTo>
                <a:lnTo>
                  <a:pt x="0" y="0"/>
                </a:lnTo>
                <a:lnTo>
                  <a:pt x="0" y="28415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3074480" y="4059147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79">
                <a:moveTo>
                  <a:pt x="0" y="29911"/>
                </a:moveTo>
                <a:lnTo>
                  <a:pt x="40426" y="29911"/>
                </a:lnTo>
                <a:lnTo>
                  <a:pt x="40426" y="0"/>
                </a:lnTo>
                <a:lnTo>
                  <a:pt x="0" y="0"/>
                </a:lnTo>
                <a:lnTo>
                  <a:pt x="0" y="29911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3146350" y="4077094"/>
            <a:ext cx="40640" cy="24130"/>
          </a:xfrm>
          <a:custGeom>
            <a:avLst/>
            <a:gdLst/>
            <a:ahLst/>
            <a:cxnLst/>
            <a:rect l="l" t="t" r="r" b="b"/>
            <a:pathLst>
              <a:path w="40639" h="24129">
                <a:moveTo>
                  <a:pt x="0" y="23928"/>
                </a:moveTo>
                <a:lnTo>
                  <a:pt x="40426" y="23928"/>
                </a:lnTo>
                <a:lnTo>
                  <a:pt x="40426" y="0"/>
                </a:lnTo>
                <a:lnTo>
                  <a:pt x="0" y="0"/>
                </a:lnTo>
                <a:lnTo>
                  <a:pt x="0" y="23928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3218219" y="4089058"/>
            <a:ext cx="40640" cy="22860"/>
          </a:xfrm>
          <a:custGeom>
            <a:avLst/>
            <a:gdLst/>
            <a:ahLst/>
            <a:cxnLst/>
            <a:rect l="l" t="t" r="r" b="b"/>
            <a:pathLst>
              <a:path w="40639" h="22860">
                <a:moveTo>
                  <a:pt x="0" y="22433"/>
                </a:moveTo>
                <a:lnTo>
                  <a:pt x="40426" y="22433"/>
                </a:lnTo>
                <a:lnTo>
                  <a:pt x="40426" y="0"/>
                </a:lnTo>
                <a:lnTo>
                  <a:pt x="0" y="0"/>
                </a:lnTo>
                <a:lnTo>
                  <a:pt x="0" y="22433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3290088" y="4095040"/>
            <a:ext cx="40640" cy="22860"/>
          </a:xfrm>
          <a:custGeom>
            <a:avLst/>
            <a:gdLst/>
            <a:ahLst/>
            <a:cxnLst/>
            <a:rect l="l" t="t" r="r" b="b"/>
            <a:pathLst>
              <a:path w="40639" h="22860">
                <a:moveTo>
                  <a:pt x="0" y="22433"/>
                </a:moveTo>
                <a:lnTo>
                  <a:pt x="40426" y="22433"/>
                </a:lnTo>
                <a:lnTo>
                  <a:pt x="40426" y="0"/>
                </a:lnTo>
                <a:lnTo>
                  <a:pt x="0" y="0"/>
                </a:lnTo>
                <a:lnTo>
                  <a:pt x="0" y="22433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3361957" y="4086067"/>
            <a:ext cx="40640" cy="24130"/>
          </a:xfrm>
          <a:custGeom>
            <a:avLst/>
            <a:gdLst/>
            <a:ahLst/>
            <a:cxnLst/>
            <a:rect l="l" t="t" r="r" b="b"/>
            <a:pathLst>
              <a:path w="40639" h="24129">
                <a:moveTo>
                  <a:pt x="0" y="23928"/>
                </a:moveTo>
                <a:lnTo>
                  <a:pt x="40426" y="23928"/>
                </a:lnTo>
                <a:lnTo>
                  <a:pt x="40426" y="0"/>
                </a:lnTo>
                <a:lnTo>
                  <a:pt x="0" y="0"/>
                </a:lnTo>
                <a:lnTo>
                  <a:pt x="0" y="23928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3435323" y="4080085"/>
            <a:ext cx="39370" cy="24130"/>
          </a:xfrm>
          <a:custGeom>
            <a:avLst/>
            <a:gdLst/>
            <a:ahLst/>
            <a:cxnLst/>
            <a:rect l="l" t="t" r="r" b="b"/>
            <a:pathLst>
              <a:path w="39370" h="24129">
                <a:moveTo>
                  <a:pt x="0" y="23928"/>
                </a:moveTo>
                <a:lnTo>
                  <a:pt x="38929" y="23928"/>
                </a:lnTo>
                <a:lnTo>
                  <a:pt x="38929" y="0"/>
                </a:lnTo>
                <a:lnTo>
                  <a:pt x="0" y="0"/>
                </a:lnTo>
                <a:lnTo>
                  <a:pt x="0" y="23928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3507192" y="4062138"/>
            <a:ext cx="39370" cy="24130"/>
          </a:xfrm>
          <a:custGeom>
            <a:avLst/>
            <a:gdLst/>
            <a:ahLst/>
            <a:cxnLst/>
            <a:rect l="l" t="t" r="r" b="b"/>
            <a:pathLst>
              <a:path w="39370" h="24129">
                <a:moveTo>
                  <a:pt x="0" y="23928"/>
                </a:moveTo>
                <a:lnTo>
                  <a:pt x="38929" y="23928"/>
                </a:lnTo>
                <a:lnTo>
                  <a:pt x="38929" y="0"/>
                </a:lnTo>
                <a:lnTo>
                  <a:pt x="0" y="0"/>
                </a:lnTo>
                <a:lnTo>
                  <a:pt x="0" y="23928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3579061" y="4045687"/>
            <a:ext cx="39370" cy="26034"/>
          </a:xfrm>
          <a:custGeom>
            <a:avLst/>
            <a:gdLst/>
            <a:ahLst/>
            <a:cxnLst/>
            <a:rect l="l" t="t" r="r" b="b"/>
            <a:pathLst>
              <a:path w="39370" h="26035">
                <a:moveTo>
                  <a:pt x="0" y="25424"/>
                </a:moveTo>
                <a:lnTo>
                  <a:pt x="38929" y="25424"/>
                </a:lnTo>
                <a:lnTo>
                  <a:pt x="38929" y="0"/>
                </a:lnTo>
                <a:lnTo>
                  <a:pt x="0" y="0"/>
                </a:lnTo>
                <a:lnTo>
                  <a:pt x="0" y="25424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3650930" y="4038209"/>
            <a:ext cx="40640" cy="27305"/>
          </a:xfrm>
          <a:custGeom>
            <a:avLst/>
            <a:gdLst/>
            <a:ahLst/>
            <a:cxnLst/>
            <a:rect l="l" t="t" r="r" b="b"/>
            <a:pathLst>
              <a:path w="40639" h="27304">
                <a:moveTo>
                  <a:pt x="0" y="26920"/>
                </a:moveTo>
                <a:lnTo>
                  <a:pt x="40426" y="26920"/>
                </a:lnTo>
                <a:lnTo>
                  <a:pt x="40426" y="0"/>
                </a:lnTo>
                <a:lnTo>
                  <a:pt x="0" y="0"/>
                </a:lnTo>
                <a:lnTo>
                  <a:pt x="0" y="2692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3722799" y="4033722"/>
            <a:ext cx="40640" cy="26034"/>
          </a:xfrm>
          <a:custGeom>
            <a:avLst/>
            <a:gdLst/>
            <a:ahLst/>
            <a:cxnLst/>
            <a:rect l="l" t="t" r="r" b="b"/>
            <a:pathLst>
              <a:path w="40639" h="26035">
                <a:moveTo>
                  <a:pt x="0" y="25424"/>
                </a:moveTo>
                <a:lnTo>
                  <a:pt x="40426" y="25424"/>
                </a:lnTo>
                <a:lnTo>
                  <a:pt x="40426" y="0"/>
                </a:lnTo>
                <a:lnTo>
                  <a:pt x="0" y="0"/>
                </a:lnTo>
                <a:lnTo>
                  <a:pt x="0" y="25424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3794668" y="4000820"/>
            <a:ext cx="40640" cy="26034"/>
          </a:xfrm>
          <a:custGeom>
            <a:avLst/>
            <a:gdLst/>
            <a:ahLst/>
            <a:cxnLst/>
            <a:rect l="l" t="t" r="r" b="b"/>
            <a:pathLst>
              <a:path w="40639" h="26035">
                <a:moveTo>
                  <a:pt x="0" y="25424"/>
                </a:moveTo>
                <a:lnTo>
                  <a:pt x="40426" y="25424"/>
                </a:lnTo>
                <a:lnTo>
                  <a:pt x="40426" y="0"/>
                </a:lnTo>
                <a:lnTo>
                  <a:pt x="0" y="0"/>
                </a:lnTo>
                <a:lnTo>
                  <a:pt x="0" y="25424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3866538" y="3982873"/>
            <a:ext cx="40640" cy="27305"/>
          </a:xfrm>
          <a:custGeom>
            <a:avLst/>
            <a:gdLst/>
            <a:ahLst/>
            <a:cxnLst/>
            <a:rect l="l" t="t" r="r" b="b"/>
            <a:pathLst>
              <a:path w="40639" h="27304">
                <a:moveTo>
                  <a:pt x="0" y="26920"/>
                </a:moveTo>
                <a:lnTo>
                  <a:pt x="40426" y="26920"/>
                </a:lnTo>
                <a:lnTo>
                  <a:pt x="40426" y="0"/>
                </a:lnTo>
                <a:lnTo>
                  <a:pt x="0" y="0"/>
                </a:lnTo>
                <a:lnTo>
                  <a:pt x="0" y="2692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3938406" y="3976891"/>
            <a:ext cx="40640" cy="28575"/>
          </a:xfrm>
          <a:custGeom>
            <a:avLst/>
            <a:gdLst/>
            <a:ahLst/>
            <a:cxnLst/>
            <a:rect l="l" t="t" r="r" b="b"/>
            <a:pathLst>
              <a:path w="40639" h="28575">
                <a:moveTo>
                  <a:pt x="0" y="28415"/>
                </a:moveTo>
                <a:lnTo>
                  <a:pt x="40426" y="28415"/>
                </a:lnTo>
                <a:lnTo>
                  <a:pt x="40426" y="0"/>
                </a:lnTo>
                <a:lnTo>
                  <a:pt x="0" y="0"/>
                </a:lnTo>
                <a:lnTo>
                  <a:pt x="0" y="28415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4010276" y="3972405"/>
            <a:ext cx="40640" cy="28575"/>
          </a:xfrm>
          <a:custGeom>
            <a:avLst/>
            <a:gdLst/>
            <a:ahLst/>
            <a:cxnLst/>
            <a:rect l="l" t="t" r="r" b="b"/>
            <a:pathLst>
              <a:path w="40639" h="28575">
                <a:moveTo>
                  <a:pt x="0" y="28415"/>
                </a:moveTo>
                <a:lnTo>
                  <a:pt x="40426" y="28415"/>
                </a:lnTo>
                <a:lnTo>
                  <a:pt x="40426" y="0"/>
                </a:lnTo>
                <a:lnTo>
                  <a:pt x="0" y="0"/>
                </a:lnTo>
                <a:lnTo>
                  <a:pt x="0" y="28415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4082145" y="3961936"/>
            <a:ext cx="40640" cy="28575"/>
          </a:xfrm>
          <a:custGeom>
            <a:avLst/>
            <a:gdLst/>
            <a:ahLst/>
            <a:cxnLst/>
            <a:rect l="l" t="t" r="r" b="b"/>
            <a:pathLst>
              <a:path w="40639" h="28575">
                <a:moveTo>
                  <a:pt x="0" y="28415"/>
                </a:moveTo>
                <a:lnTo>
                  <a:pt x="40426" y="28415"/>
                </a:lnTo>
                <a:lnTo>
                  <a:pt x="40426" y="0"/>
                </a:lnTo>
                <a:lnTo>
                  <a:pt x="0" y="0"/>
                </a:lnTo>
                <a:lnTo>
                  <a:pt x="0" y="28415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4155511" y="3960440"/>
            <a:ext cx="39370" cy="27305"/>
          </a:xfrm>
          <a:custGeom>
            <a:avLst/>
            <a:gdLst/>
            <a:ahLst/>
            <a:cxnLst/>
            <a:rect l="l" t="t" r="r" b="b"/>
            <a:pathLst>
              <a:path w="39370" h="27304">
                <a:moveTo>
                  <a:pt x="0" y="26920"/>
                </a:moveTo>
                <a:lnTo>
                  <a:pt x="38929" y="26920"/>
                </a:lnTo>
                <a:lnTo>
                  <a:pt x="38929" y="0"/>
                </a:lnTo>
                <a:lnTo>
                  <a:pt x="0" y="0"/>
                </a:lnTo>
                <a:lnTo>
                  <a:pt x="0" y="2692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/>
          <p:nvPr/>
        </p:nvSpPr>
        <p:spPr>
          <a:xfrm>
            <a:off x="4227380" y="3963431"/>
            <a:ext cx="39370" cy="28575"/>
          </a:xfrm>
          <a:custGeom>
            <a:avLst/>
            <a:gdLst/>
            <a:ahLst/>
            <a:cxnLst/>
            <a:rect l="l" t="t" r="r" b="b"/>
            <a:pathLst>
              <a:path w="39370" h="28575">
                <a:moveTo>
                  <a:pt x="0" y="28415"/>
                </a:moveTo>
                <a:lnTo>
                  <a:pt x="38929" y="28415"/>
                </a:lnTo>
                <a:lnTo>
                  <a:pt x="38929" y="0"/>
                </a:lnTo>
                <a:lnTo>
                  <a:pt x="0" y="0"/>
                </a:lnTo>
                <a:lnTo>
                  <a:pt x="0" y="28415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/>
          <p:cNvSpPr/>
          <p:nvPr/>
        </p:nvSpPr>
        <p:spPr>
          <a:xfrm>
            <a:off x="4299249" y="3961936"/>
            <a:ext cx="39370" cy="27305"/>
          </a:xfrm>
          <a:custGeom>
            <a:avLst/>
            <a:gdLst/>
            <a:ahLst/>
            <a:cxnLst/>
            <a:rect l="l" t="t" r="r" b="b"/>
            <a:pathLst>
              <a:path w="39370" h="27304">
                <a:moveTo>
                  <a:pt x="0" y="26920"/>
                </a:moveTo>
                <a:lnTo>
                  <a:pt x="38929" y="26920"/>
                </a:lnTo>
                <a:lnTo>
                  <a:pt x="38929" y="0"/>
                </a:lnTo>
                <a:lnTo>
                  <a:pt x="0" y="0"/>
                </a:lnTo>
                <a:lnTo>
                  <a:pt x="0" y="2692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/>
          <p:cNvSpPr/>
          <p:nvPr/>
        </p:nvSpPr>
        <p:spPr>
          <a:xfrm>
            <a:off x="4371118" y="3957449"/>
            <a:ext cx="40640" cy="26034"/>
          </a:xfrm>
          <a:custGeom>
            <a:avLst/>
            <a:gdLst/>
            <a:ahLst/>
            <a:cxnLst/>
            <a:rect l="l" t="t" r="r" b="b"/>
            <a:pathLst>
              <a:path w="40639" h="26035">
                <a:moveTo>
                  <a:pt x="0" y="25424"/>
                </a:moveTo>
                <a:lnTo>
                  <a:pt x="40426" y="25424"/>
                </a:lnTo>
                <a:lnTo>
                  <a:pt x="40426" y="0"/>
                </a:lnTo>
                <a:lnTo>
                  <a:pt x="0" y="0"/>
                </a:lnTo>
                <a:lnTo>
                  <a:pt x="0" y="25424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/>
          <p:cNvSpPr/>
          <p:nvPr/>
        </p:nvSpPr>
        <p:spPr>
          <a:xfrm>
            <a:off x="4442987" y="3949971"/>
            <a:ext cx="40640" cy="27305"/>
          </a:xfrm>
          <a:custGeom>
            <a:avLst/>
            <a:gdLst/>
            <a:ahLst/>
            <a:cxnLst/>
            <a:rect l="l" t="t" r="r" b="b"/>
            <a:pathLst>
              <a:path w="40639" h="27304">
                <a:moveTo>
                  <a:pt x="0" y="26920"/>
                </a:moveTo>
                <a:lnTo>
                  <a:pt x="40426" y="26920"/>
                </a:lnTo>
                <a:lnTo>
                  <a:pt x="40426" y="0"/>
                </a:lnTo>
                <a:lnTo>
                  <a:pt x="0" y="0"/>
                </a:lnTo>
                <a:lnTo>
                  <a:pt x="0" y="2692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/>
          <p:cNvSpPr/>
          <p:nvPr/>
        </p:nvSpPr>
        <p:spPr>
          <a:xfrm>
            <a:off x="4514856" y="3942494"/>
            <a:ext cx="40640" cy="27305"/>
          </a:xfrm>
          <a:custGeom>
            <a:avLst/>
            <a:gdLst/>
            <a:ahLst/>
            <a:cxnLst/>
            <a:rect l="l" t="t" r="r" b="b"/>
            <a:pathLst>
              <a:path w="40639" h="27304">
                <a:moveTo>
                  <a:pt x="0" y="26920"/>
                </a:moveTo>
                <a:lnTo>
                  <a:pt x="40426" y="26920"/>
                </a:lnTo>
                <a:lnTo>
                  <a:pt x="40426" y="0"/>
                </a:lnTo>
                <a:lnTo>
                  <a:pt x="0" y="0"/>
                </a:lnTo>
                <a:lnTo>
                  <a:pt x="0" y="2692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/>
          <p:cNvSpPr/>
          <p:nvPr/>
        </p:nvSpPr>
        <p:spPr>
          <a:xfrm>
            <a:off x="4586725" y="3936511"/>
            <a:ext cx="40640" cy="27305"/>
          </a:xfrm>
          <a:custGeom>
            <a:avLst/>
            <a:gdLst/>
            <a:ahLst/>
            <a:cxnLst/>
            <a:rect l="l" t="t" r="r" b="b"/>
            <a:pathLst>
              <a:path w="40639" h="27304">
                <a:moveTo>
                  <a:pt x="0" y="26920"/>
                </a:moveTo>
                <a:lnTo>
                  <a:pt x="40426" y="26920"/>
                </a:lnTo>
                <a:lnTo>
                  <a:pt x="40426" y="0"/>
                </a:lnTo>
                <a:lnTo>
                  <a:pt x="0" y="0"/>
                </a:lnTo>
                <a:lnTo>
                  <a:pt x="0" y="2692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/>
          <p:nvPr/>
        </p:nvSpPr>
        <p:spPr>
          <a:xfrm>
            <a:off x="4658594" y="3929034"/>
            <a:ext cx="40640" cy="27305"/>
          </a:xfrm>
          <a:custGeom>
            <a:avLst/>
            <a:gdLst/>
            <a:ahLst/>
            <a:cxnLst/>
            <a:rect l="l" t="t" r="r" b="b"/>
            <a:pathLst>
              <a:path w="40639" h="27304">
                <a:moveTo>
                  <a:pt x="0" y="26920"/>
                </a:moveTo>
                <a:lnTo>
                  <a:pt x="40426" y="26920"/>
                </a:lnTo>
                <a:lnTo>
                  <a:pt x="40426" y="0"/>
                </a:lnTo>
                <a:lnTo>
                  <a:pt x="0" y="0"/>
                </a:lnTo>
                <a:lnTo>
                  <a:pt x="0" y="2692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4730463" y="3921556"/>
            <a:ext cx="40640" cy="27305"/>
          </a:xfrm>
          <a:custGeom>
            <a:avLst/>
            <a:gdLst/>
            <a:ahLst/>
            <a:cxnLst/>
            <a:rect l="l" t="t" r="r" b="b"/>
            <a:pathLst>
              <a:path w="40639" h="27304">
                <a:moveTo>
                  <a:pt x="0" y="26920"/>
                </a:moveTo>
                <a:lnTo>
                  <a:pt x="40426" y="26920"/>
                </a:lnTo>
                <a:lnTo>
                  <a:pt x="40426" y="0"/>
                </a:lnTo>
                <a:lnTo>
                  <a:pt x="0" y="0"/>
                </a:lnTo>
                <a:lnTo>
                  <a:pt x="0" y="2692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/>
          <p:cNvSpPr/>
          <p:nvPr/>
        </p:nvSpPr>
        <p:spPr>
          <a:xfrm>
            <a:off x="4802332" y="3914078"/>
            <a:ext cx="40640" cy="28575"/>
          </a:xfrm>
          <a:custGeom>
            <a:avLst/>
            <a:gdLst/>
            <a:ahLst/>
            <a:cxnLst/>
            <a:rect l="l" t="t" r="r" b="b"/>
            <a:pathLst>
              <a:path w="40639" h="28575">
                <a:moveTo>
                  <a:pt x="0" y="28415"/>
                </a:moveTo>
                <a:lnTo>
                  <a:pt x="40426" y="28415"/>
                </a:lnTo>
                <a:lnTo>
                  <a:pt x="40426" y="0"/>
                </a:lnTo>
                <a:lnTo>
                  <a:pt x="0" y="0"/>
                </a:lnTo>
                <a:lnTo>
                  <a:pt x="0" y="28415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/>
          <p:cNvSpPr/>
          <p:nvPr/>
        </p:nvSpPr>
        <p:spPr>
          <a:xfrm>
            <a:off x="4875699" y="3908096"/>
            <a:ext cx="39370" cy="27305"/>
          </a:xfrm>
          <a:custGeom>
            <a:avLst/>
            <a:gdLst/>
            <a:ahLst/>
            <a:cxnLst/>
            <a:rect l="l" t="t" r="r" b="b"/>
            <a:pathLst>
              <a:path w="39370" h="27304">
                <a:moveTo>
                  <a:pt x="0" y="26920"/>
                </a:moveTo>
                <a:lnTo>
                  <a:pt x="38929" y="26920"/>
                </a:lnTo>
                <a:lnTo>
                  <a:pt x="38929" y="0"/>
                </a:lnTo>
                <a:lnTo>
                  <a:pt x="0" y="0"/>
                </a:lnTo>
                <a:lnTo>
                  <a:pt x="0" y="2692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object 847"/>
          <p:cNvSpPr/>
          <p:nvPr/>
        </p:nvSpPr>
        <p:spPr>
          <a:xfrm>
            <a:off x="4947568" y="3900618"/>
            <a:ext cx="39370" cy="27305"/>
          </a:xfrm>
          <a:custGeom>
            <a:avLst/>
            <a:gdLst/>
            <a:ahLst/>
            <a:cxnLst/>
            <a:rect l="l" t="t" r="r" b="b"/>
            <a:pathLst>
              <a:path w="39370" h="27304">
                <a:moveTo>
                  <a:pt x="0" y="26920"/>
                </a:moveTo>
                <a:lnTo>
                  <a:pt x="38929" y="26920"/>
                </a:lnTo>
                <a:lnTo>
                  <a:pt x="38929" y="0"/>
                </a:lnTo>
                <a:lnTo>
                  <a:pt x="0" y="0"/>
                </a:lnTo>
                <a:lnTo>
                  <a:pt x="0" y="2692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object 848"/>
          <p:cNvSpPr/>
          <p:nvPr/>
        </p:nvSpPr>
        <p:spPr>
          <a:xfrm>
            <a:off x="5019437" y="3893140"/>
            <a:ext cx="39370" cy="27305"/>
          </a:xfrm>
          <a:custGeom>
            <a:avLst/>
            <a:gdLst/>
            <a:ahLst/>
            <a:cxnLst/>
            <a:rect l="l" t="t" r="r" b="b"/>
            <a:pathLst>
              <a:path w="39370" h="27304">
                <a:moveTo>
                  <a:pt x="0" y="26920"/>
                </a:moveTo>
                <a:lnTo>
                  <a:pt x="38929" y="26920"/>
                </a:lnTo>
                <a:lnTo>
                  <a:pt x="38929" y="0"/>
                </a:lnTo>
                <a:lnTo>
                  <a:pt x="0" y="0"/>
                </a:lnTo>
                <a:lnTo>
                  <a:pt x="0" y="26920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/>
          <p:cNvSpPr/>
          <p:nvPr/>
        </p:nvSpPr>
        <p:spPr>
          <a:xfrm>
            <a:off x="5091306" y="3885662"/>
            <a:ext cx="40640" cy="28575"/>
          </a:xfrm>
          <a:custGeom>
            <a:avLst/>
            <a:gdLst/>
            <a:ahLst/>
            <a:cxnLst/>
            <a:rect l="l" t="t" r="r" b="b"/>
            <a:pathLst>
              <a:path w="40639" h="28575">
                <a:moveTo>
                  <a:pt x="0" y="28415"/>
                </a:moveTo>
                <a:lnTo>
                  <a:pt x="40426" y="28415"/>
                </a:lnTo>
                <a:lnTo>
                  <a:pt x="40426" y="0"/>
                </a:lnTo>
                <a:lnTo>
                  <a:pt x="0" y="0"/>
                </a:lnTo>
                <a:lnTo>
                  <a:pt x="0" y="28415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5163175" y="3878184"/>
            <a:ext cx="40640" cy="28575"/>
          </a:xfrm>
          <a:custGeom>
            <a:avLst/>
            <a:gdLst/>
            <a:ahLst/>
            <a:cxnLst/>
            <a:rect l="l" t="t" r="r" b="b"/>
            <a:pathLst>
              <a:path w="40639" h="28575">
                <a:moveTo>
                  <a:pt x="0" y="28415"/>
                </a:moveTo>
                <a:lnTo>
                  <a:pt x="40426" y="28415"/>
                </a:lnTo>
                <a:lnTo>
                  <a:pt x="40426" y="0"/>
                </a:lnTo>
                <a:lnTo>
                  <a:pt x="0" y="0"/>
                </a:lnTo>
                <a:lnTo>
                  <a:pt x="0" y="28415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/>
          <p:cNvSpPr/>
          <p:nvPr/>
        </p:nvSpPr>
        <p:spPr>
          <a:xfrm>
            <a:off x="5235044" y="3870707"/>
            <a:ext cx="40640" cy="28575"/>
          </a:xfrm>
          <a:custGeom>
            <a:avLst/>
            <a:gdLst/>
            <a:ahLst/>
            <a:cxnLst/>
            <a:rect l="l" t="t" r="r" b="b"/>
            <a:pathLst>
              <a:path w="40639" h="28575">
                <a:moveTo>
                  <a:pt x="0" y="28415"/>
                </a:moveTo>
                <a:lnTo>
                  <a:pt x="40426" y="28415"/>
                </a:lnTo>
                <a:lnTo>
                  <a:pt x="40426" y="0"/>
                </a:lnTo>
                <a:lnTo>
                  <a:pt x="0" y="0"/>
                </a:lnTo>
                <a:lnTo>
                  <a:pt x="0" y="28415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5306913" y="3863229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79">
                <a:moveTo>
                  <a:pt x="0" y="29911"/>
                </a:moveTo>
                <a:lnTo>
                  <a:pt x="40426" y="29911"/>
                </a:lnTo>
                <a:lnTo>
                  <a:pt x="40426" y="0"/>
                </a:lnTo>
                <a:lnTo>
                  <a:pt x="0" y="0"/>
                </a:lnTo>
                <a:lnTo>
                  <a:pt x="0" y="29911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5378782" y="3857247"/>
            <a:ext cx="40640" cy="28575"/>
          </a:xfrm>
          <a:custGeom>
            <a:avLst/>
            <a:gdLst/>
            <a:ahLst/>
            <a:cxnLst/>
            <a:rect l="l" t="t" r="r" b="b"/>
            <a:pathLst>
              <a:path w="40639" h="28575">
                <a:moveTo>
                  <a:pt x="0" y="28415"/>
                </a:moveTo>
                <a:lnTo>
                  <a:pt x="40426" y="28415"/>
                </a:lnTo>
                <a:lnTo>
                  <a:pt x="40426" y="0"/>
                </a:lnTo>
                <a:lnTo>
                  <a:pt x="0" y="0"/>
                </a:lnTo>
                <a:lnTo>
                  <a:pt x="0" y="28415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5450651" y="3849769"/>
            <a:ext cx="40640" cy="28575"/>
          </a:xfrm>
          <a:custGeom>
            <a:avLst/>
            <a:gdLst/>
            <a:ahLst/>
            <a:cxnLst/>
            <a:rect l="l" t="t" r="r" b="b"/>
            <a:pathLst>
              <a:path w="40639" h="28575">
                <a:moveTo>
                  <a:pt x="0" y="28415"/>
                </a:moveTo>
                <a:lnTo>
                  <a:pt x="40426" y="28415"/>
                </a:lnTo>
                <a:lnTo>
                  <a:pt x="40426" y="0"/>
                </a:lnTo>
                <a:lnTo>
                  <a:pt x="0" y="0"/>
                </a:lnTo>
                <a:lnTo>
                  <a:pt x="0" y="28415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5522520" y="3842291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79">
                <a:moveTo>
                  <a:pt x="0" y="29911"/>
                </a:moveTo>
                <a:lnTo>
                  <a:pt x="40426" y="29911"/>
                </a:lnTo>
                <a:lnTo>
                  <a:pt x="40426" y="0"/>
                </a:lnTo>
                <a:lnTo>
                  <a:pt x="0" y="0"/>
                </a:lnTo>
                <a:lnTo>
                  <a:pt x="0" y="29911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5594389" y="3834813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79">
                <a:moveTo>
                  <a:pt x="0" y="29911"/>
                </a:moveTo>
                <a:lnTo>
                  <a:pt x="40426" y="29911"/>
                </a:lnTo>
                <a:lnTo>
                  <a:pt x="40426" y="0"/>
                </a:lnTo>
                <a:lnTo>
                  <a:pt x="0" y="0"/>
                </a:lnTo>
                <a:lnTo>
                  <a:pt x="0" y="29911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/>
          <p:nvPr/>
        </p:nvSpPr>
        <p:spPr>
          <a:xfrm>
            <a:off x="5667756" y="3827336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79">
                <a:moveTo>
                  <a:pt x="0" y="29911"/>
                </a:moveTo>
                <a:lnTo>
                  <a:pt x="38929" y="29911"/>
                </a:lnTo>
                <a:lnTo>
                  <a:pt x="38929" y="0"/>
                </a:lnTo>
                <a:lnTo>
                  <a:pt x="0" y="0"/>
                </a:lnTo>
                <a:lnTo>
                  <a:pt x="0" y="29911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/>
          <p:cNvSpPr/>
          <p:nvPr/>
        </p:nvSpPr>
        <p:spPr>
          <a:xfrm>
            <a:off x="5739625" y="3819858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79">
                <a:moveTo>
                  <a:pt x="0" y="29911"/>
                </a:moveTo>
                <a:lnTo>
                  <a:pt x="38929" y="29911"/>
                </a:lnTo>
                <a:lnTo>
                  <a:pt x="38929" y="0"/>
                </a:lnTo>
                <a:lnTo>
                  <a:pt x="0" y="0"/>
                </a:lnTo>
                <a:lnTo>
                  <a:pt x="0" y="29911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/>
          <p:nvPr/>
        </p:nvSpPr>
        <p:spPr>
          <a:xfrm>
            <a:off x="5811494" y="3812380"/>
            <a:ext cx="39370" cy="30480"/>
          </a:xfrm>
          <a:custGeom>
            <a:avLst/>
            <a:gdLst/>
            <a:ahLst/>
            <a:cxnLst/>
            <a:rect l="l" t="t" r="r" b="b"/>
            <a:pathLst>
              <a:path w="39370" h="30479">
                <a:moveTo>
                  <a:pt x="0" y="29911"/>
                </a:moveTo>
                <a:lnTo>
                  <a:pt x="38929" y="29911"/>
                </a:lnTo>
                <a:lnTo>
                  <a:pt x="38929" y="0"/>
                </a:lnTo>
                <a:lnTo>
                  <a:pt x="0" y="0"/>
                </a:lnTo>
                <a:lnTo>
                  <a:pt x="0" y="29911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/>
          <p:cNvSpPr/>
          <p:nvPr/>
        </p:nvSpPr>
        <p:spPr>
          <a:xfrm>
            <a:off x="5883363" y="3804903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79">
                <a:moveTo>
                  <a:pt x="0" y="29911"/>
                </a:moveTo>
                <a:lnTo>
                  <a:pt x="40426" y="29911"/>
                </a:lnTo>
                <a:lnTo>
                  <a:pt x="40426" y="0"/>
                </a:lnTo>
                <a:lnTo>
                  <a:pt x="0" y="0"/>
                </a:lnTo>
                <a:lnTo>
                  <a:pt x="0" y="29911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/>
          <p:nvPr/>
        </p:nvSpPr>
        <p:spPr>
          <a:xfrm>
            <a:off x="5955232" y="3797425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79">
                <a:moveTo>
                  <a:pt x="0" y="29911"/>
                </a:moveTo>
                <a:lnTo>
                  <a:pt x="40426" y="29911"/>
                </a:lnTo>
                <a:lnTo>
                  <a:pt x="40426" y="0"/>
                </a:lnTo>
                <a:lnTo>
                  <a:pt x="0" y="0"/>
                </a:lnTo>
                <a:lnTo>
                  <a:pt x="0" y="29911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6027101" y="3789947"/>
            <a:ext cx="40640" cy="31750"/>
          </a:xfrm>
          <a:custGeom>
            <a:avLst/>
            <a:gdLst/>
            <a:ahLst/>
            <a:cxnLst/>
            <a:rect l="l" t="t" r="r" b="b"/>
            <a:pathLst>
              <a:path w="40639" h="31750">
                <a:moveTo>
                  <a:pt x="0" y="31406"/>
                </a:moveTo>
                <a:lnTo>
                  <a:pt x="40426" y="31406"/>
                </a:lnTo>
                <a:lnTo>
                  <a:pt x="40426" y="0"/>
                </a:lnTo>
                <a:lnTo>
                  <a:pt x="0" y="0"/>
                </a:lnTo>
                <a:lnTo>
                  <a:pt x="0" y="31406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6098970" y="3782469"/>
            <a:ext cx="40640" cy="31750"/>
          </a:xfrm>
          <a:custGeom>
            <a:avLst/>
            <a:gdLst/>
            <a:ahLst/>
            <a:cxnLst/>
            <a:rect l="l" t="t" r="r" b="b"/>
            <a:pathLst>
              <a:path w="40639" h="31750">
                <a:moveTo>
                  <a:pt x="0" y="31406"/>
                </a:moveTo>
                <a:lnTo>
                  <a:pt x="40426" y="31406"/>
                </a:lnTo>
                <a:lnTo>
                  <a:pt x="40426" y="0"/>
                </a:lnTo>
                <a:lnTo>
                  <a:pt x="0" y="0"/>
                </a:lnTo>
                <a:lnTo>
                  <a:pt x="0" y="31406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6170839" y="3774991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79">
                <a:moveTo>
                  <a:pt x="0" y="29911"/>
                </a:moveTo>
                <a:lnTo>
                  <a:pt x="40426" y="29911"/>
                </a:lnTo>
                <a:lnTo>
                  <a:pt x="40426" y="0"/>
                </a:lnTo>
                <a:lnTo>
                  <a:pt x="0" y="0"/>
                </a:lnTo>
                <a:lnTo>
                  <a:pt x="0" y="29911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/>
          <p:nvPr/>
        </p:nvSpPr>
        <p:spPr>
          <a:xfrm>
            <a:off x="6242708" y="3767514"/>
            <a:ext cx="40640" cy="31750"/>
          </a:xfrm>
          <a:custGeom>
            <a:avLst/>
            <a:gdLst/>
            <a:ahLst/>
            <a:cxnLst/>
            <a:rect l="l" t="t" r="r" b="b"/>
            <a:pathLst>
              <a:path w="40639" h="31750">
                <a:moveTo>
                  <a:pt x="0" y="31406"/>
                </a:moveTo>
                <a:lnTo>
                  <a:pt x="40426" y="31406"/>
                </a:lnTo>
                <a:lnTo>
                  <a:pt x="40426" y="0"/>
                </a:lnTo>
                <a:lnTo>
                  <a:pt x="0" y="0"/>
                </a:lnTo>
                <a:lnTo>
                  <a:pt x="0" y="31406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/>
          <p:cNvSpPr/>
          <p:nvPr/>
        </p:nvSpPr>
        <p:spPr>
          <a:xfrm>
            <a:off x="6314577" y="3760036"/>
            <a:ext cx="40640" cy="31750"/>
          </a:xfrm>
          <a:custGeom>
            <a:avLst/>
            <a:gdLst/>
            <a:ahLst/>
            <a:cxnLst/>
            <a:rect l="l" t="t" r="r" b="b"/>
            <a:pathLst>
              <a:path w="40639" h="31750">
                <a:moveTo>
                  <a:pt x="0" y="31406"/>
                </a:moveTo>
                <a:lnTo>
                  <a:pt x="40426" y="31406"/>
                </a:lnTo>
                <a:lnTo>
                  <a:pt x="40426" y="0"/>
                </a:lnTo>
                <a:lnTo>
                  <a:pt x="0" y="0"/>
                </a:lnTo>
                <a:lnTo>
                  <a:pt x="0" y="31406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6387944" y="3752558"/>
            <a:ext cx="39370" cy="31750"/>
          </a:xfrm>
          <a:custGeom>
            <a:avLst/>
            <a:gdLst/>
            <a:ahLst/>
            <a:cxnLst/>
            <a:rect l="l" t="t" r="r" b="b"/>
            <a:pathLst>
              <a:path w="39370" h="31750">
                <a:moveTo>
                  <a:pt x="0" y="31406"/>
                </a:moveTo>
                <a:lnTo>
                  <a:pt x="38929" y="31406"/>
                </a:lnTo>
                <a:lnTo>
                  <a:pt x="38929" y="0"/>
                </a:lnTo>
                <a:lnTo>
                  <a:pt x="0" y="0"/>
                </a:lnTo>
                <a:lnTo>
                  <a:pt x="0" y="31406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/>
          <p:nvPr/>
        </p:nvSpPr>
        <p:spPr>
          <a:xfrm>
            <a:off x="6459813" y="3759288"/>
            <a:ext cx="28575" cy="0"/>
          </a:xfrm>
          <a:custGeom>
            <a:avLst/>
            <a:gdLst/>
            <a:ahLst/>
            <a:cxnLst/>
            <a:rect l="l" t="t" r="r" b="b"/>
            <a:pathLst>
              <a:path w="28575">
                <a:moveTo>
                  <a:pt x="0" y="0"/>
                </a:moveTo>
                <a:lnTo>
                  <a:pt x="28448" y="0"/>
                </a:lnTo>
              </a:path>
            </a:pathLst>
          </a:custGeom>
          <a:ln w="3140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2394719" y="4210198"/>
            <a:ext cx="31750" cy="16510"/>
          </a:xfrm>
          <a:custGeom>
            <a:avLst/>
            <a:gdLst/>
            <a:ahLst/>
            <a:cxnLst/>
            <a:rect l="l" t="t" r="r" b="b"/>
            <a:pathLst>
              <a:path w="31750" h="16510">
                <a:moveTo>
                  <a:pt x="31442" y="0"/>
                </a:moveTo>
                <a:lnTo>
                  <a:pt x="0" y="16451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object 870"/>
          <p:cNvSpPr/>
          <p:nvPr/>
        </p:nvSpPr>
        <p:spPr>
          <a:xfrm>
            <a:off x="2466588" y="4186269"/>
            <a:ext cx="31750" cy="24130"/>
          </a:xfrm>
          <a:custGeom>
            <a:avLst/>
            <a:gdLst/>
            <a:ahLst/>
            <a:cxnLst/>
            <a:rect l="l" t="t" r="r" b="b"/>
            <a:pathLst>
              <a:path w="31750" h="24129">
                <a:moveTo>
                  <a:pt x="31442" y="0"/>
                </a:moveTo>
                <a:lnTo>
                  <a:pt x="0" y="23928"/>
                </a:lnTo>
              </a:path>
            </a:pathLst>
          </a:custGeom>
          <a:ln w="89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/>
          <p:nvPr/>
        </p:nvSpPr>
        <p:spPr>
          <a:xfrm>
            <a:off x="2538457" y="418028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object 872"/>
          <p:cNvSpPr/>
          <p:nvPr/>
        </p:nvSpPr>
        <p:spPr>
          <a:xfrm>
            <a:off x="2610326" y="4171313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19" h="9525">
                <a:moveTo>
                  <a:pt x="32939" y="0"/>
                </a:moveTo>
                <a:lnTo>
                  <a:pt x="0" y="8973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object 873"/>
          <p:cNvSpPr/>
          <p:nvPr/>
        </p:nvSpPr>
        <p:spPr>
          <a:xfrm>
            <a:off x="2682195" y="4157853"/>
            <a:ext cx="33020" cy="13970"/>
          </a:xfrm>
          <a:custGeom>
            <a:avLst/>
            <a:gdLst/>
            <a:ahLst/>
            <a:cxnLst/>
            <a:rect l="l" t="t" r="r" b="b"/>
            <a:pathLst>
              <a:path w="33019" h="13970">
                <a:moveTo>
                  <a:pt x="32939" y="0"/>
                </a:moveTo>
                <a:lnTo>
                  <a:pt x="0" y="1346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object 874"/>
          <p:cNvSpPr/>
          <p:nvPr/>
        </p:nvSpPr>
        <p:spPr>
          <a:xfrm>
            <a:off x="2754064" y="4151871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19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object 875"/>
          <p:cNvSpPr/>
          <p:nvPr/>
        </p:nvSpPr>
        <p:spPr>
          <a:xfrm>
            <a:off x="2825933" y="4144393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19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2899300" y="4121960"/>
            <a:ext cx="31750" cy="22860"/>
          </a:xfrm>
          <a:custGeom>
            <a:avLst/>
            <a:gdLst/>
            <a:ahLst/>
            <a:cxnLst/>
            <a:rect l="l" t="t" r="r" b="b"/>
            <a:pathLst>
              <a:path w="31750" h="22860">
                <a:moveTo>
                  <a:pt x="31442" y="0"/>
                </a:moveTo>
                <a:lnTo>
                  <a:pt x="0" y="22433"/>
                </a:lnTo>
              </a:path>
            </a:pathLst>
          </a:custGeom>
          <a:ln w="89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2971169" y="4087562"/>
            <a:ext cx="31750" cy="34925"/>
          </a:xfrm>
          <a:custGeom>
            <a:avLst/>
            <a:gdLst/>
            <a:ahLst/>
            <a:cxnLst/>
            <a:rect l="l" t="t" r="r" b="b"/>
            <a:pathLst>
              <a:path w="31750" h="34925">
                <a:moveTo>
                  <a:pt x="31442" y="0"/>
                </a:moveTo>
                <a:lnTo>
                  <a:pt x="0" y="34397"/>
                </a:lnTo>
              </a:path>
            </a:pathLst>
          </a:custGeom>
          <a:ln w="89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object 878"/>
          <p:cNvSpPr/>
          <p:nvPr/>
        </p:nvSpPr>
        <p:spPr>
          <a:xfrm>
            <a:off x="3043038" y="4059147"/>
            <a:ext cx="31750" cy="28575"/>
          </a:xfrm>
          <a:custGeom>
            <a:avLst/>
            <a:gdLst/>
            <a:ahLst/>
            <a:cxnLst/>
            <a:rect l="l" t="t" r="r" b="b"/>
            <a:pathLst>
              <a:path w="31750" h="28575">
                <a:moveTo>
                  <a:pt x="31442" y="0"/>
                </a:moveTo>
                <a:lnTo>
                  <a:pt x="0" y="28415"/>
                </a:lnTo>
              </a:path>
            </a:pathLst>
          </a:custGeom>
          <a:ln w="89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3114907" y="4059147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31442" y="17946"/>
                </a:moveTo>
                <a:lnTo>
                  <a:pt x="0" y="0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object 880"/>
          <p:cNvSpPr/>
          <p:nvPr/>
        </p:nvSpPr>
        <p:spPr>
          <a:xfrm>
            <a:off x="3186776" y="4077094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42" y="11964"/>
                </a:moveTo>
                <a:lnTo>
                  <a:pt x="0" y="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object 881"/>
          <p:cNvSpPr/>
          <p:nvPr/>
        </p:nvSpPr>
        <p:spPr>
          <a:xfrm>
            <a:off x="3258645" y="408905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5982"/>
                </a:moveTo>
                <a:lnTo>
                  <a:pt x="0" y="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object 882"/>
          <p:cNvSpPr/>
          <p:nvPr/>
        </p:nvSpPr>
        <p:spPr>
          <a:xfrm>
            <a:off x="3330514" y="4086067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42" y="0"/>
                </a:moveTo>
                <a:lnTo>
                  <a:pt x="0" y="8973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object 883"/>
          <p:cNvSpPr/>
          <p:nvPr/>
        </p:nvSpPr>
        <p:spPr>
          <a:xfrm>
            <a:off x="3402383" y="4080085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object 884"/>
          <p:cNvSpPr/>
          <p:nvPr/>
        </p:nvSpPr>
        <p:spPr>
          <a:xfrm>
            <a:off x="3474252" y="4062138"/>
            <a:ext cx="33020" cy="18415"/>
          </a:xfrm>
          <a:custGeom>
            <a:avLst/>
            <a:gdLst/>
            <a:ahLst/>
            <a:cxnLst/>
            <a:rect l="l" t="t" r="r" b="b"/>
            <a:pathLst>
              <a:path w="33020" h="18414">
                <a:moveTo>
                  <a:pt x="32939" y="0"/>
                </a:moveTo>
                <a:lnTo>
                  <a:pt x="0" y="17946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object 885"/>
          <p:cNvSpPr/>
          <p:nvPr/>
        </p:nvSpPr>
        <p:spPr>
          <a:xfrm>
            <a:off x="3546121" y="4045687"/>
            <a:ext cx="33020" cy="16510"/>
          </a:xfrm>
          <a:custGeom>
            <a:avLst/>
            <a:gdLst/>
            <a:ahLst/>
            <a:cxnLst/>
            <a:rect l="l" t="t" r="r" b="b"/>
            <a:pathLst>
              <a:path w="33020" h="16510">
                <a:moveTo>
                  <a:pt x="32939" y="0"/>
                </a:moveTo>
                <a:lnTo>
                  <a:pt x="0" y="16451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object 886"/>
          <p:cNvSpPr/>
          <p:nvPr/>
        </p:nvSpPr>
        <p:spPr>
          <a:xfrm>
            <a:off x="3617990" y="4038209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object 887"/>
          <p:cNvSpPr/>
          <p:nvPr/>
        </p:nvSpPr>
        <p:spPr>
          <a:xfrm>
            <a:off x="3691357" y="4033722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object 888"/>
          <p:cNvSpPr/>
          <p:nvPr/>
        </p:nvSpPr>
        <p:spPr>
          <a:xfrm>
            <a:off x="3763226" y="4000820"/>
            <a:ext cx="31750" cy="33020"/>
          </a:xfrm>
          <a:custGeom>
            <a:avLst/>
            <a:gdLst/>
            <a:ahLst/>
            <a:cxnLst/>
            <a:rect l="l" t="t" r="r" b="b"/>
            <a:pathLst>
              <a:path w="31750" h="33020">
                <a:moveTo>
                  <a:pt x="31442" y="0"/>
                </a:moveTo>
                <a:lnTo>
                  <a:pt x="0" y="32902"/>
                </a:lnTo>
              </a:path>
            </a:pathLst>
          </a:custGeom>
          <a:ln w="89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object 889"/>
          <p:cNvSpPr/>
          <p:nvPr/>
        </p:nvSpPr>
        <p:spPr>
          <a:xfrm>
            <a:off x="3835095" y="3982873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31442" y="0"/>
                </a:moveTo>
                <a:lnTo>
                  <a:pt x="0" y="17946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object 890"/>
          <p:cNvSpPr/>
          <p:nvPr/>
        </p:nvSpPr>
        <p:spPr>
          <a:xfrm>
            <a:off x="3906964" y="397689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/>
          <p:nvPr/>
        </p:nvSpPr>
        <p:spPr>
          <a:xfrm>
            <a:off x="3978833" y="3972405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42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object 892"/>
          <p:cNvSpPr/>
          <p:nvPr/>
        </p:nvSpPr>
        <p:spPr>
          <a:xfrm>
            <a:off x="4050702" y="3961936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42" y="0"/>
                </a:moveTo>
                <a:lnTo>
                  <a:pt x="0" y="10468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object 893"/>
          <p:cNvSpPr/>
          <p:nvPr/>
        </p:nvSpPr>
        <p:spPr>
          <a:xfrm>
            <a:off x="4122571" y="3960440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9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object 894"/>
          <p:cNvSpPr/>
          <p:nvPr/>
        </p:nvSpPr>
        <p:spPr>
          <a:xfrm>
            <a:off x="4194440" y="3960440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9" y="2991"/>
                </a:moveTo>
                <a:lnTo>
                  <a:pt x="0" y="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object 895"/>
          <p:cNvSpPr/>
          <p:nvPr/>
        </p:nvSpPr>
        <p:spPr>
          <a:xfrm>
            <a:off x="4266309" y="3961936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9" y="0"/>
                </a:moveTo>
                <a:lnTo>
                  <a:pt x="0" y="149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object 896"/>
          <p:cNvSpPr/>
          <p:nvPr/>
        </p:nvSpPr>
        <p:spPr>
          <a:xfrm>
            <a:off x="4338178" y="3957449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9" y="0"/>
                </a:moveTo>
                <a:lnTo>
                  <a:pt x="0" y="448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object 897"/>
          <p:cNvSpPr/>
          <p:nvPr/>
        </p:nvSpPr>
        <p:spPr>
          <a:xfrm>
            <a:off x="4411545" y="3949971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object 898"/>
          <p:cNvSpPr/>
          <p:nvPr/>
        </p:nvSpPr>
        <p:spPr>
          <a:xfrm>
            <a:off x="4483413" y="394249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object 899"/>
          <p:cNvSpPr/>
          <p:nvPr/>
        </p:nvSpPr>
        <p:spPr>
          <a:xfrm>
            <a:off x="4555283" y="393651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object 900"/>
          <p:cNvSpPr/>
          <p:nvPr/>
        </p:nvSpPr>
        <p:spPr>
          <a:xfrm>
            <a:off x="4627152" y="392903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/>
          <p:nvPr/>
        </p:nvSpPr>
        <p:spPr>
          <a:xfrm>
            <a:off x="4699021" y="392155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/>
          <p:nvPr/>
        </p:nvSpPr>
        <p:spPr>
          <a:xfrm>
            <a:off x="4770890" y="391407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object 903"/>
          <p:cNvSpPr/>
          <p:nvPr/>
        </p:nvSpPr>
        <p:spPr>
          <a:xfrm>
            <a:off x="4842759" y="3908096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9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object 904"/>
          <p:cNvSpPr/>
          <p:nvPr/>
        </p:nvSpPr>
        <p:spPr>
          <a:xfrm>
            <a:off x="4914628" y="3900618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object 905"/>
          <p:cNvSpPr/>
          <p:nvPr/>
        </p:nvSpPr>
        <p:spPr>
          <a:xfrm>
            <a:off x="4986497" y="3893140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object 906"/>
          <p:cNvSpPr/>
          <p:nvPr/>
        </p:nvSpPr>
        <p:spPr>
          <a:xfrm>
            <a:off x="5058366" y="3885662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object 907"/>
          <p:cNvSpPr/>
          <p:nvPr/>
        </p:nvSpPr>
        <p:spPr>
          <a:xfrm>
            <a:off x="5131732" y="387818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object 908"/>
          <p:cNvSpPr/>
          <p:nvPr/>
        </p:nvSpPr>
        <p:spPr>
          <a:xfrm>
            <a:off x="5203601" y="387070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9" name="object 909"/>
          <p:cNvSpPr/>
          <p:nvPr/>
        </p:nvSpPr>
        <p:spPr>
          <a:xfrm>
            <a:off x="5275471" y="3863229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0" name="object 910"/>
          <p:cNvSpPr/>
          <p:nvPr/>
        </p:nvSpPr>
        <p:spPr>
          <a:xfrm>
            <a:off x="5347339" y="385724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42" y="0"/>
                </a:moveTo>
                <a:lnTo>
                  <a:pt x="0" y="5982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object 911"/>
          <p:cNvSpPr/>
          <p:nvPr/>
        </p:nvSpPr>
        <p:spPr>
          <a:xfrm>
            <a:off x="5419209" y="3849769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object 912"/>
          <p:cNvSpPr/>
          <p:nvPr/>
        </p:nvSpPr>
        <p:spPr>
          <a:xfrm>
            <a:off x="5491078" y="3842291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object 913"/>
          <p:cNvSpPr/>
          <p:nvPr/>
        </p:nvSpPr>
        <p:spPr>
          <a:xfrm>
            <a:off x="5562947" y="383481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object 914"/>
          <p:cNvSpPr/>
          <p:nvPr/>
        </p:nvSpPr>
        <p:spPr>
          <a:xfrm>
            <a:off x="5634816" y="3827336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object 915"/>
          <p:cNvSpPr/>
          <p:nvPr/>
        </p:nvSpPr>
        <p:spPr>
          <a:xfrm>
            <a:off x="5706685" y="3819858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object 916"/>
          <p:cNvSpPr/>
          <p:nvPr/>
        </p:nvSpPr>
        <p:spPr>
          <a:xfrm>
            <a:off x="5778554" y="3812380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object 917"/>
          <p:cNvSpPr/>
          <p:nvPr/>
        </p:nvSpPr>
        <p:spPr>
          <a:xfrm>
            <a:off x="5850423" y="3804903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object 918"/>
          <p:cNvSpPr/>
          <p:nvPr/>
        </p:nvSpPr>
        <p:spPr>
          <a:xfrm>
            <a:off x="5923789" y="379742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object 919"/>
          <p:cNvSpPr/>
          <p:nvPr/>
        </p:nvSpPr>
        <p:spPr>
          <a:xfrm>
            <a:off x="5995658" y="378994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object 920"/>
          <p:cNvSpPr/>
          <p:nvPr/>
        </p:nvSpPr>
        <p:spPr>
          <a:xfrm>
            <a:off x="6067527" y="3782469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object 921"/>
          <p:cNvSpPr/>
          <p:nvPr/>
        </p:nvSpPr>
        <p:spPr>
          <a:xfrm>
            <a:off x="6139396" y="3774991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/>
          <p:nvPr/>
        </p:nvSpPr>
        <p:spPr>
          <a:xfrm>
            <a:off x="6211265" y="376751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object 923"/>
          <p:cNvSpPr/>
          <p:nvPr/>
        </p:nvSpPr>
        <p:spPr>
          <a:xfrm>
            <a:off x="6283135" y="376003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42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/>
          <p:nvPr/>
        </p:nvSpPr>
        <p:spPr>
          <a:xfrm>
            <a:off x="6355003" y="3752558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9" y="0"/>
                </a:moveTo>
                <a:lnTo>
                  <a:pt x="0" y="747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object 925"/>
          <p:cNvSpPr/>
          <p:nvPr/>
        </p:nvSpPr>
        <p:spPr>
          <a:xfrm>
            <a:off x="6426873" y="3743585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20" h="9525">
                <a:moveTo>
                  <a:pt x="32939" y="0"/>
                </a:moveTo>
                <a:lnTo>
                  <a:pt x="0" y="8973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object 926"/>
          <p:cNvSpPr/>
          <p:nvPr/>
        </p:nvSpPr>
        <p:spPr>
          <a:xfrm>
            <a:off x="2373757" y="3522242"/>
            <a:ext cx="0" cy="1875789"/>
          </a:xfrm>
          <a:custGeom>
            <a:avLst/>
            <a:gdLst/>
            <a:ahLst/>
            <a:cxnLst/>
            <a:rect l="l" t="t" r="r" b="b"/>
            <a:pathLst>
              <a:path h="1875789">
                <a:moveTo>
                  <a:pt x="0" y="1875376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object 927"/>
          <p:cNvSpPr/>
          <p:nvPr/>
        </p:nvSpPr>
        <p:spPr>
          <a:xfrm>
            <a:off x="2343812" y="5397619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4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object 928"/>
          <p:cNvSpPr/>
          <p:nvPr/>
        </p:nvSpPr>
        <p:spPr>
          <a:xfrm>
            <a:off x="2343812" y="5162817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4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object 929"/>
          <p:cNvSpPr/>
          <p:nvPr/>
        </p:nvSpPr>
        <p:spPr>
          <a:xfrm>
            <a:off x="2343812" y="4928065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4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0" name="object 930"/>
          <p:cNvSpPr/>
          <p:nvPr/>
        </p:nvSpPr>
        <p:spPr>
          <a:xfrm>
            <a:off x="2343812" y="4694758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4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object 931"/>
          <p:cNvSpPr/>
          <p:nvPr/>
        </p:nvSpPr>
        <p:spPr>
          <a:xfrm>
            <a:off x="2343812" y="4459956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4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object 932"/>
          <p:cNvSpPr/>
          <p:nvPr/>
        </p:nvSpPr>
        <p:spPr>
          <a:xfrm>
            <a:off x="2343812" y="4225154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4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3" name="object 933"/>
          <p:cNvSpPr/>
          <p:nvPr/>
        </p:nvSpPr>
        <p:spPr>
          <a:xfrm>
            <a:off x="2343812" y="3990351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4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4" name="object 934"/>
          <p:cNvSpPr/>
          <p:nvPr/>
        </p:nvSpPr>
        <p:spPr>
          <a:xfrm>
            <a:off x="2343812" y="3757045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4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5" name="object 935"/>
          <p:cNvSpPr/>
          <p:nvPr/>
        </p:nvSpPr>
        <p:spPr>
          <a:xfrm>
            <a:off x="2343812" y="3522242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4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6" name="object 936"/>
          <p:cNvSpPr/>
          <p:nvPr/>
        </p:nvSpPr>
        <p:spPr>
          <a:xfrm>
            <a:off x="2373757" y="5397619"/>
            <a:ext cx="4105910" cy="0"/>
          </a:xfrm>
          <a:custGeom>
            <a:avLst/>
            <a:gdLst/>
            <a:ahLst/>
            <a:cxnLst/>
            <a:rect l="l" t="t" r="r" b="b"/>
            <a:pathLst>
              <a:path w="4105910">
                <a:moveTo>
                  <a:pt x="0" y="0"/>
                </a:moveTo>
                <a:lnTo>
                  <a:pt x="410552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7" name="object 937"/>
          <p:cNvSpPr/>
          <p:nvPr/>
        </p:nvSpPr>
        <p:spPr>
          <a:xfrm>
            <a:off x="2373757" y="5397619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91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8" name="object 938"/>
          <p:cNvSpPr/>
          <p:nvPr/>
        </p:nvSpPr>
        <p:spPr>
          <a:xfrm>
            <a:off x="2662731" y="5397619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91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9" name="object 939"/>
          <p:cNvSpPr/>
          <p:nvPr/>
        </p:nvSpPr>
        <p:spPr>
          <a:xfrm>
            <a:off x="2950207" y="5397619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91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0" name="object 940"/>
          <p:cNvSpPr/>
          <p:nvPr/>
        </p:nvSpPr>
        <p:spPr>
          <a:xfrm>
            <a:off x="3239180" y="5397619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91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1" name="object 941"/>
          <p:cNvSpPr/>
          <p:nvPr/>
        </p:nvSpPr>
        <p:spPr>
          <a:xfrm>
            <a:off x="3526657" y="5397619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91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2" name="object 942"/>
          <p:cNvSpPr/>
          <p:nvPr/>
        </p:nvSpPr>
        <p:spPr>
          <a:xfrm>
            <a:off x="3814133" y="5397619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91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3" name="object 943"/>
          <p:cNvSpPr/>
          <p:nvPr/>
        </p:nvSpPr>
        <p:spPr>
          <a:xfrm>
            <a:off x="4103106" y="5397619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91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4" name="object 944"/>
          <p:cNvSpPr/>
          <p:nvPr/>
        </p:nvSpPr>
        <p:spPr>
          <a:xfrm>
            <a:off x="4390583" y="5397619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91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5" name="object 945"/>
          <p:cNvSpPr/>
          <p:nvPr/>
        </p:nvSpPr>
        <p:spPr>
          <a:xfrm>
            <a:off x="4679556" y="5397619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91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6" name="object 946"/>
          <p:cNvSpPr/>
          <p:nvPr/>
        </p:nvSpPr>
        <p:spPr>
          <a:xfrm>
            <a:off x="4967032" y="5397619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91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7" name="object 947"/>
          <p:cNvSpPr/>
          <p:nvPr/>
        </p:nvSpPr>
        <p:spPr>
          <a:xfrm>
            <a:off x="5254509" y="5397619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91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8" name="object 948"/>
          <p:cNvSpPr/>
          <p:nvPr/>
        </p:nvSpPr>
        <p:spPr>
          <a:xfrm>
            <a:off x="5543482" y="5397619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91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9" name="object 949"/>
          <p:cNvSpPr/>
          <p:nvPr/>
        </p:nvSpPr>
        <p:spPr>
          <a:xfrm>
            <a:off x="5830958" y="5397619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91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0" name="object 950"/>
          <p:cNvSpPr/>
          <p:nvPr/>
        </p:nvSpPr>
        <p:spPr>
          <a:xfrm>
            <a:off x="6119932" y="5397619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91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1" name="object 951"/>
          <p:cNvSpPr/>
          <p:nvPr/>
        </p:nvSpPr>
        <p:spPr>
          <a:xfrm>
            <a:off x="6407408" y="5397619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91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2" name="object 952"/>
          <p:cNvSpPr/>
          <p:nvPr/>
        </p:nvSpPr>
        <p:spPr>
          <a:xfrm>
            <a:off x="1279251" y="5879188"/>
            <a:ext cx="0" cy="62865"/>
          </a:xfrm>
          <a:custGeom>
            <a:avLst/>
            <a:gdLst/>
            <a:ahLst/>
            <a:cxnLst/>
            <a:rect l="l" t="t" r="r" b="b"/>
            <a:pathLst>
              <a:path h="62864">
                <a:moveTo>
                  <a:pt x="0" y="0"/>
                </a:moveTo>
                <a:lnTo>
                  <a:pt x="0" y="62813"/>
                </a:lnTo>
              </a:path>
            </a:pathLst>
          </a:custGeom>
          <a:ln w="6288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3" name="object 953"/>
          <p:cNvSpPr/>
          <p:nvPr/>
        </p:nvSpPr>
        <p:spPr>
          <a:xfrm>
            <a:off x="2710643" y="5879188"/>
            <a:ext cx="0" cy="62865"/>
          </a:xfrm>
          <a:custGeom>
            <a:avLst/>
            <a:gdLst/>
            <a:ahLst/>
            <a:cxnLst/>
            <a:rect l="l" t="t" r="r" b="b"/>
            <a:pathLst>
              <a:path h="62864">
                <a:moveTo>
                  <a:pt x="0" y="0"/>
                </a:moveTo>
                <a:lnTo>
                  <a:pt x="0" y="62813"/>
                </a:lnTo>
              </a:path>
            </a:pathLst>
          </a:custGeom>
          <a:ln w="62885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4" name="object 954"/>
          <p:cNvSpPr/>
          <p:nvPr/>
        </p:nvSpPr>
        <p:spPr>
          <a:xfrm>
            <a:off x="4143533" y="5879188"/>
            <a:ext cx="0" cy="62865"/>
          </a:xfrm>
          <a:custGeom>
            <a:avLst/>
            <a:gdLst/>
            <a:ahLst/>
            <a:cxnLst/>
            <a:rect l="l" t="t" r="r" b="b"/>
            <a:pathLst>
              <a:path h="62864">
                <a:moveTo>
                  <a:pt x="0" y="0"/>
                </a:moveTo>
                <a:lnTo>
                  <a:pt x="0" y="62813"/>
                </a:lnTo>
              </a:path>
            </a:pathLst>
          </a:custGeom>
          <a:ln w="62885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5" name="object 955"/>
          <p:cNvSpPr/>
          <p:nvPr/>
        </p:nvSpPr>
        <p:spPr>
          <a:xfrm>
            <a:off x="5574925" y="5879188"/>
            <a:ext cx="0" cy="62865"/>
          </a:xfrm>
          <a:custGeom>
            <a:avLst/>
            <a:gdLst/>
            <a:ahLst/>
            <a:cxnLst/>
            <a:rect l="l" t="t" r="r" b="b"/>
            <a:pathLst>
              <a:path h="62864">
                <a:moveTo>
                  <a:pt x="0" y="0"/>
                </a:moveTo>
                <a:lnTo>
                  <a:pt x="0" y="62813"/>
                </a:lnTo>
              </a:path>
            </a:pathLst>
          </a:custGeom>
          <a:ln w="6288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6" name="object 956"/>
          <p:cNvSpPr/>
          <p:nvPr/>
        </p:nvSpPr>
        <p:spPr>
          <a:xfrm>
            <a:off x="1279251" y="6097538"/>
            <a:ext cx="0" cy="62865"/>
          </a:xfrm>
          <a:custGeom>
            <a:avLst/>
            <a:gdLst/>
            <a:ahLst/>
            <a:cxnLst/>
            <a:rect l="l" t="t" r="r" b="b"/>
            <a:pathLst>
              <a:path h="62864">
                <a:moveTo>
                  <a:pt x="0" y="0"/>
                </a:moveTo>
                <a:lnTo>
                  <a:pt x="0" y="62813"/>
                </a:lnTo>
              </a:path>
            </a:pathLst>
          </a:custGeom>
          <a:ln w="62885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7" name="object 957"/>
          <p:cNvSpPr/>
          <p:nvPr/>
        </p:nvSpPr>
        <p:spPr>
          <a:xfrm>
            <a:off x="2710643" y="6097538"/>
            <a:ext cx="0" cy="62865"/>
          </a:xfrm>
          <a:custGeom>
            <a:avLst/>
            <a:gdLst/>
            <a:ahLst/>
            <a:cxnLst/>
            <a:rect l="l" t="t" r="r" b="b"/>
            <a:pathLst>
              <a:path h="62864">
                <a:moveTo>
                  <a:pt x="0" y="0"/>
                </a:moveTo>
                <a:lnTo>
                  <a:pt x="0" y="62813"/>
                </a:lnTo>
              </a:path>
            </a:pathLst>
          </a:custGeom>
          <a:ln w="62885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8" name="object 958"/>
          <p:cNvSpPr/>
          <p:nvPr/>
        </p:nvSpPr>
        <p:spPr>
          <a:xfrm>
            <a:off x="4143533" y="6097538"/>
            <a:ext cx="0" cy="62865"/>
          </a:xfrm>
          <a:custGeom>
            <a:avLst/>
            <a:gdLst/>
            <a:ahLst/>
            <a:cxnLst/>
            <a:rect l="l" t="t" r="r" b="b"/>
            <a:pathLst>
              <a:path h="62864">
                <a:moveTo>
                  <a:pt x="0" y="0"/>
                </a:moveTo>
                <a:lnTo>
                  <a:pt x="0" y="62813"/>
                </a:lnTo>
              </a:path>
            </a:pathLst>
          </a:custGeom>
          <a:ln w="6288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9" name="object 959"/>
          <p:cNvSpPr/>
          <p:nvPr/>
        </p:nvSpPr>
        <p:spPr>
          <a:xfrm>
            <a:off x="5574925" y="6097538"/>
            <a:ext cx="0" cy="62865"/>
          </a:xfrm>
          <a:custGeom>
            <a:avLst/>
            <a:gdLst/>
            <a:ahLst/>
            <a:cxnLst/>
            <a:rect l="l" t="t" r="r" b="b"/>
            <a:pathLst>
              <a:path h="62864">
                <a:moveTo>
                  <a:pt x="0" y="0"/>
                </a:moveTo>
                <a:lnTo>
                  <a:pt x="0" y="62813"/>
                </a:lnTo>
              </a:path>
            </a:pathLst>
          </a:custGeom>
          <a:ln w="62885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60" name="object 960"/>
          <p:cNvGraphicFramePr>
            <a:graphicFrameLocks noGrp="1"/>
          </p:cNvGraphicFramePr>
          <p:nvPr/>
        </p:nvGraphicFramePr>
        <p:xfrm>
          <a:off x="1143001" y="3130355"/>
          <a:ext cx="5733415" cy="31108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3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1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80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62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1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10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1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881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882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8822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1679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2283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2454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0801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50445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976630">
                        <a:lnSpc>
                          <a:spcPct val="10000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160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91">
                      <a:solidFill>
                        <a:srgbClr val="000000"/>
                      </a:solidFill>
                      <a:prstDash val="solid"/>
                    </a:lnL>
                    <a:lnT w="2991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1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1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1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1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1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1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1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1">
                      <a:solidFill>
                        <a:srgbClr val="000000"/>
                      </a:solidFill>
                      <a:prstDash val="solid"/>
                    </a:lnR>
                    <a:lnT w="2991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533">
                <a:tc gridSpan="2">
                  <a:txBody>
                    <a:bodyPr/>
                    <a:lstStyle/>
                    <a:p>
                      <a:pPr marL="97663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800" b="1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140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lnL w="2991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1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2215">
                <a:tc gridSpan="2">
                  <a:txBody>
                    <a:bodyPr/>
                    <a:lstStyle/>
                    <a:p>
                      <a:pPr marL="976630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120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2991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1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4045">
                <a:tc gridSpan="2">
                  <a:txBody>
                    <a:bodyPr/>
                    <a:lstStyle/>
                    <a:p>
                      <a:pPr marL="20002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125" b="1" spc="30" baseline="3703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Manufacturing </a:t>
                      </a:r>
                      <a:r>
                        <a:rPr sz="1125" b="1" spc="195" baseline="3703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58419" marB="0">
                    <a:lnL w="2991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1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2353">
                <a:tc gridSpan="2">
                  <a:txBody>
                    <a:bodyPr/>
                    <a:lstStyle/>
                    <a:p>
                      <a:pPr marL="450215">
                        <a:lnSpc>
                          <a:spcPts val="855"/>
                        </a:lnSpc>
                      </a:pPr>
                      <a:r>
                        <a:rPr sz="750" b="1" spc="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Cost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91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1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9332">
                <a:tc>
                  <a:txBody>
                    <a:bodyPr/>
                    <a:lstStyle/>
                    <a:p>
                      <a:pPr marL="276860">
                        <a:lnSpc>
                          <a:spcPts val="875"/>
                        </a:lnSpc>
                      </a:pPr>
                      <a:r>
                        <a:rPr sz="750" b="1" spc="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Breakdown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91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7314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80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1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7276">
                <a:tc gridSpan="2">
                  <a:txBody>
                    <a:bodyPr/>
                    <a:lstStyle/>
                    <a:p>
                      <a:pPr marL="209550">
                        <a:lnSpc>
                          <a:spcPts val="83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(2006</a:t>
                      </a:r>
                      <a:r>
                        <a:rPr sz="750" b="1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Q1=100)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91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1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582">
                <a:tc gridSpan="2">
                  <a:txBody>
                    <a:bodyPr/>
                    <a:lstStyle/>
                    <a:p>
                      <a:pPr marL="103187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60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2991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1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4478">
                <a:tc gridSpan="2">
                  <a:txBody>
                    <a:bodyPr/>
                    <a:lstStyle/>
                    <a:p>
                      <a:pPr marL="103187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2991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1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4515">
                <a:tc gridSpan="2">
                  <a:txBody>
                    <a:bodyPr/>
                    <a:lstStyle/>
                    <a:p>
                      <a:pPr marL="103187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2991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1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6625">
                <a:tc gridSpan="2">
                  <a:txBody>
                    <a:bodyPr/>
                    <a:lstStyle/>
                    <a:p>
                      <a:pPr marR="447040" algn="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75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2991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1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5662">
                <a:tc gridSpan="2">
                  <a:txBody>
                    <a:bodyPr/>
                    <a:lstStyle/>
                    <a:p>
                      <a:pPr marR="17780" algn="r">
                        <a:lnSpc>
                          <a:spcPts val="890"/>
                        </a:lnSpc>
                      </a:pPr>
                      <a:r>
                        <a:rPr sz="750" b="1" spc="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06Q1  </a:t>
                      </a:r>
                      <a:r>
                        <a:rPr sz="750" b="1" spc="1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07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91">
                      <a:solidFill>
                        <a:srgbClr val="000000"/>
                      </a:solidFill>
                      <a:prstDash val="solid"/>
                    </a:lnL>
                    <a:lnB w="2991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1130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08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1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09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1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1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1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1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4940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1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14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1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15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1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16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1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17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1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18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1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47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19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1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1">
                      <a:solidFill>
                        <a:srgbClr val="000000"/>
                      </a:solidFill>
                      <a:prstDash val="solid"/>
                    </a:lnR>
                    <a:lnB w="2991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9693">
                <a:tc gridSpan="2">
                  <a:txBody>
                    <a:bodyPr/>
                    <a:lstStyle/>
                    <a:p>
                      <a:pPr marL="19113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950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Energy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19113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Machinery and</a:t>
                      </a:r>
                      <a:r>
                        <a:rPr sz="950" spc="-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Parts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2991">
                      <a:solidFill>
                        <a:srgbClr val="000000"/>
                      </a:solidFill>
                      <a:prstDash val="solid"/>
                    </a:lnL>
                    <a:lnT w="2991">
                      <a:solidFill>
                        <a:srgbClr val="000000"/>
                      </a:solidFill>
                      <a:prstDash val="solid"/>
                    </a:lnT>
                    <a:lnB w="2991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2476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950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Other</a:t>
                      </a:r>
                      <a:r>
                        <a:rPr sz="950" spc="-6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Materials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2476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Production</a:t>
                      </a:r>
                      <a:r>
                        <a:rPr sz="950" spc="-4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Labor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T w="2991">
                      <a:solidFill>
                        <a:srgbClr val="000000"/>
                      </a:solidFill>
                      <a:prstDash val="solid"/>
                    </a:lnT>
                    <a:lnB w="2991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1">
                      <a:solidFill>
                        <a:srgbClr val="000000"/>
                      </a:solidFill>
                      <a:prstDash val="solid"/>
                    </a:lnT>
                    <a:lnB w="299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1">
                      <a:solidFill>
                        <a:srgbClr val="000000"/>
                      </a:solidFill>
                      <a:prstDash val="solid"/>
                    </a:lnT>
                    <a:lnB w="2991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Benefits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2095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Professional</a:t>
                      </a:r>
                      <a:r>
                        <a:rPr sz="950" spc="-3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Labor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T w="2991">
                      <a:solidFill>
                        <a:srgbClr val="000000"/>
                      </a:solidFill>
                      <a:prstDash val="solid"/>
                    </a:lnT>
                    <a:lnB w="2991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1">
                      <a:solidFill>
                        <a:srgbClr val="000000"/>
                      </a:solidFill>
                      <a:prstDash val="solid"/>
                    </a:lnT>
                    <a:lnB w="299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Metals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1714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50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Motors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T w="2991">
                      <a:solidFill>
                        <a:srgbClr val="000000"/>
                      </a:solidFill>
                      <a:prstDash val="solid"/>
                    </a:lnT>
                    <a:lnB w="299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1">
                      <a:solidFill>
                        <a:srgbClr val="000000"/>
                      </a:solidFill>
                      <a:prstDash val="solid"/>
                    </a:lnT>
                    <a:lnB w="299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1">
                      <a:solidFill>
                        <a:srgbClr val="000000"/>
                      </a:solidFill>
                      <a:prstDash val="solid"/>
                    </a:lnR>
                    <a:lnT w="2991">
                      <a:solidFill>
                        <a:srgbClr val="000000"/>
                      </a:solidFill>
                      <a:prstDash val="solid"/>
                    </a:lnT>
                    <a:lnB w="299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961" name="object 96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76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77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47851"/>
            <a:ext cx="5603240" cy="2214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marR="8890" indent="-227965">
              <a:lnSpc>
                <a:spcPct val="1435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Weatherford earned an operating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2.0%, and lost 5.1% on its bottom line (net  </a:t>
            </a:r>
            <a:r>
              <a:rPr sz="1000" dirty="0">
                <a:latin typeface="Arial"/>
                <a:cs typeface="Arial"/>
              </a:rPr>
              <a:t>margin), </a:t>
            </a:r>
            <a:r>
              <a:rPr sz="1000" spc="-5" dirty="0">
                <a:latin typeface="Arial"/>
                <a:cs typeface="Arial"/>
              </a:rPr>
              <a:t>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 combination of factors, including the devaluation of the Venezuelan  bolivar, </a:t>
            </a:r>
            <a:r>
              <a:rPr sz="1000" dirty="0">
                <a:latin typeface="Arial"/>
                <a:cs typeface="Arial"/>
              </a:rPr>
              <a:t>accountancy </a:t>
            </a:r>
            <a:r>
              <a:rPr sz="1000" spc="-5" dirty="0">
                <a:latin typeface="Arial"/>
                <a:cs typeface="Arial"/>
              </a:rPr>
              <a:t>fees, and slower-than expected growth in international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operations.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Most other </a:t>
            </a:r>
            <a:r>
              <a:rPr sz="1000" dirty="0">
                <a:latin typeface="Arial"/>
                <a:cs typeface="Arial"/>
              </a:rPr>
              <a:t>ESP </a:t>
            </a:r>
            <a:r>
              <a:rPr sz="1000" spc="-5" dirty="0">
                <a:latin typeface="Arial"/>
                <a:cs typeface="Arial"/>
              </a:rPr>
              <a:t>suppliers earn about 9% net </a:t>
            </a:r>
            <a:r>
              <a:rPr sz="1000" dirty="0">
                <a:latin typeface="Arial"/>
                <a:cs typeface="Arial"/>
              </a:rPr>
              <a:t>margin on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12-15% </a:t>
            </a:r>
            <a:r>
              <a:rPr sz="1000" spc="-5" dirty="0">
                <a:latin typeface="Arial"/>
                <a:cs typeface="Arial"/>
              </a:rPr>
              <a:t>operating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margin.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5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ESP suppliers earn higher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than industrial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companies. Ebara, which sells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5" dirty="0">
                <a:latin typeface="Arial"/>
                <a:cs typeface="Arial"/>
              </a:rPr>
              <a:t>ESPs  but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competes </a:t>
            </a:r>
            <a:r>
              <a:rPr sz="1000" dirty="0">
                <a:latin typeface="Arial"/>
                <a:cs typeface="Arial"/>
              </a:rPr>
              <a:t>marginally </a:t>
            </a:r>
            <a:r>
              <a:rPr sz="1000" spc="-5" dirty="0">
                <a:latin typeface="Arial"/>
                <a:cs typeface="Arial"/>
              </a:rPr>
              <a:t>in this area and is primarily and industrial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supplier,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earns  an operating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of 5.6% and a net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0.7%.</a:t>
            </a:r>
            <a:endParaRPr sz="1000">
              <a:latin typeface="Arial"/>
              <a:cs typeface="Arial"/>
            </a:endParaRPr>
          </a:p>
          <a:p>
            <a:pPr marL="12700" marR="20955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It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well-recognized in the ESP </a:t>
            </a:r>
            <a:r>
              <a:rPr sz="1000" dirty="0">
                <a:latin typeface="Arial"/>
                <a:cs typeface="Arial"/>
              </a:rPr>
              <a:t>industry </a:t>
            </a:r>
            <a:r>
              <a:rPr sz="1000" spc="-5" dirty="0">
                <a:latin typeface="Arial"/>
                <a:cs typeface="Arial"/>
              </a:rPr>
              <a:t>that suppliers charge what </a:t>
            </a:r>
            <a:r>
              <a:rPr sz="1000" dirty="0">
                <a:latin typeface="Arial"/>
                <a:cs typeface="Arial"/>
              </a:rPr>
              <a:t>the market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bear. </a:t>
            </a:r>
            <a:r>
              <a:rPr sz="1000" spc="-5" dirty="0">
                <a:latin typeface="Arial"/>
                <a:cs typeface="Arial"/>
              </a:rPr>
              <a:t>If oil prices  rise, this gives them the </a:t>
            </a:r>
            <a:r>
              <a:rPr sz="1000" dirty="0">
                <a:latin typeface="Arial"/>
                <a:cs typeface="Arial"/>
              </a:rPr>
              <a:t>ability to </a:t>
            </a:r>
            <a:r>
              <a:rPr sz="1000" spc="-5" dirty="0">
                <a:latin typeface="Arial"/>
                <a:cs typeface="Arial"/>
              </a:rPr>
              <a:t>push through higher prices with embedded higher profit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margins.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4" y="3560698"/>
            <a:ext cx="5720715" cy="5516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7825" lvl="1" indent="-365125">
              <a:lnSpc>
                <a:spcPct val="100000"/>
              </a:lnSpc>
              <a:buFont typeface="Arial"/>
              <a:buAutoNum type="arabicPeriod" startAt="3"/>
              <a:tabLst>
                <a:tab pos="377825" algn="l"/>
                <a:tab pos="378460" algn="l"/>
              </a:tabLst>
            </a:pPr>
            <a:r>
              <a:rPr sz="1200" b="1" i="1" spc="-5" dirty="0">
                <a:latin typeface="Arial"/>
                <a:cs typeface="Arial"/>
              </a:rPr>
              <a:t>Prices</a:t>
            </a:r>
            <a:endParaRPr sz="1200">
              <a:latin typeface="Arial"/>
              <a:cs typeface="Arial"/>
            </a:endParaRPr>
          </a:p>
          <a:p>
            <a:pPr marL="12700" marR="89535">
              <a:lnSpc>
                <a:spcPct val="144000"/>
              </a:lnSpc>
              <a:spcBef>
                <a:spcPts val="700"/>
              </a:spcBef>
            </a:pPr>
            <a:r>
              <a:rPr sz="1000" spc="-5" dirty="0">
                <a:latin typeface="Arial"/>
                <a:cs typeface="Arial"/>
              </a:rPr>
              <a:t>ESP prices </a:t>
            </a:r>
            <a:r>
              <a:rPr sz="1000" dirty="0">
                <a:latin typeface="Arial"/>
                <a:cs typeface="Arial"/>
              </a:rPr>
              <a:t>vary </a:t>
            </a:r>
            <a:r>
              <a:rPr sz="1000" spc="-5" dirty="0">
                <a:latin typeface="Arial"/>
                <a:cs typeface="Arial"/>
              </a:rPr>
              <a:t>widely, depending on dozens of engineering parameters.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are </a:t>
            </a:r>
            <a:r>
              <a:rPr sz="1000" dirty="0">
                <a:latin typeface="Arial"/>
                <a:cs typeface="Arial"/>
              </a:rPr>
              <a:t>among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most  </a:t>
            </a:r>
            <a:r>
              <a:rPr sz="1000" spc="-5" dirty="0">
                <a:latin typeface="Arial"/>
                <a:cs typeface="Arial"/>
              </a:rPr>
              <a:t>non-transparent of </a:t>
            </a:r>
            <a:r>
              <a:rPr sz="1000" dirty="0">
                <a:latin typeface="Arial"/>
                <a:cs typeface="Arial"/>
              </a:rPr>
              <a:t>any </a:t>
            </a:r>
            <a:r>
              <a:rPr sz="1000" spc="-5" dirty="0">
                <a:latin typeface="Arial"/>
                <a:cs typeface="Arial"/>
              </a:rPr>
              <a:t>oilfield equipment, often being embedded in </a:t>
            </a:r>
            <a:r>
              <a:rPr sz="1000" dirty="0">
                <a:latin typeface="Arial"/>
                <a:cs typeface="Arial"/>
              </a:rPr>
              <a:t>total </a:t>
            </a:r>
            <a:r>
              <a:rPr sz="1000" spc="-5" dirty="0">
                <a:latin typeface="Arial"/>
                <a:cs typeface="Arial"/>
              </a:rPr>
              <a:t>artificial </a:t>
            </a:r>
            <a:r>
              <a:rPr sz="1000" dirty="0">
                <a:latin typeface="Arial"/>
                <a:cs typeface="Arial"/>
              </a:rPr>
              <a:t>lift </a:t>
            </a:r>
            <a:r>
              <a:rPr sz="1000" spc="-5" dirty="0">
                <a:latin typeface="Arial"/>
                <a:cs typeface="Arial"/>
              </a:rPr>
              <a:t>services costs.  </a:t>
            </a:r>
            <a:r>
              <a:rPr sz="1000" dirty="0">
                <a:latin typeface="Arial"/>
                <a:cs typeface="Arial"/>
              </a:rPr>
              <a:t>Sometimes </a:t>
            </a:r>
            <a:r>
              <a:rPr sz="1000" spc="-10" dirty="0">
                <a:latin typeface="Arial"/>
                <a:cs typeface="Arial"/>
              </a:rPr>
              <a:t>ESPs </a:t>
            </a:r>
            <a:r>
              <a:rPr sz="1000" spc="-5" dirty="0">
                <a:latin typeface="Arial"/>
                <a:cs typeface="Arial"/>
              </a:rPr>
              <a:t>are priced on the basis of amount of oil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pumped.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6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Suppliers prefer to avoid breaking out </a:t>
            </a:r>
            <a:r>
              <a:rPr sz="1000" dirty="0">
                <a:latin typeface="Arial"/>
                <a:cs typeface="Arial"/>
              </a:rPr>
              <a:t>ESP </a:t>
            </a:r>
            <a:r>
              <a:rPr sz="1000" spc="-5" dirty="0">
                <a:latin typeface="Arial"/>
                <a:cs typeface="Arial"/>
              </a:rPr>
              <a:t>prices, </a:t>
            </a:r>
            <a:r>
              <a:rPr sz="1000" dirty="0">
                <a:latin typeface="Arial"/>
                <a:cs typeface="Arial"/>
              </a:rPr>
              <a:t>partly </a:t>
            </a:r>
            <a:r>
              <a:rPr sz="1000" spc="-5" dirty="0">
                <a:latin typeface="Arial"/>
                <a:cs typeface="Arial"/>
              </a:rPr>
              <a:t>due to </a:t>
            </a:r>
            <a:r>
              <a:rPr sz="1000" dirty="0">
                <a:latin typeface="Arial"/>
                <a:cs typeface="Arial"/>
              </a:rPr>
              <a:t>the complexity </a:t>
            </a:r>
            <a:r>
              <a:rPr sz="1000" spc="-5" dirty="0">
                <a:latin typeface="Arial"/>
                <a:cs typeface="Arial"/>
              </a:rPr>
              <a:t>of the </a:t>
            </a:r>
            <a:r>
              <a:rPr sz="1000" dirty="0">
                <a:latin typeface="Arial"/>
                <a:cs typeface="Arial"/>
              </a:rPr>
              <a:t>artificial lift  </a:t>
            </a:r>
            <a:r>
              <a:rPr sz="1000" spc="-5" dirty="0">
                <a:latin typeface="Arial"/>
                <a:cs typeface="Arial"/>
              </a:rPr>
              <a:t>solution, and </a:t>
            </a:r>
            <a:r>
              <a:rPr sz="1000" dirty="0">
                <a:latin typeface="Arial"/>
                <a:cs typeface="Arial"/>
              </a:rPr>
              <a:t>partly </a:t>
            </a:r>
            <a:r>
              <a:rPr sz="1000" spc="-5" dirty="0">
                <a:latin typeface="Arial"/>
                <a:cs typeface="Arial"/>
              </a:rPr>
              <a:t>to prevent buyers </a:t>
            </a:r>
            <a:r>
              <a:rPr sz="100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negotiating on the </a:t>
            </a:r>
            <a:r>
              <a:rPr sz="1000" dirty="0">
                <a:latin typeface="Arial"/>
                <a:cs typeface="Arial"/>
              </a:rPr>
              <a:t>price </a:t>
            </a:r>
            <a:r>
              <a:rPr sz="1000" spc="-5" dirty="0">
                <a:latin typeface="Arial"/>
                <a:cs typeface="Arial"/>
              </a:rPr>
              <a:t>of the equipment independent of  the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services.</a:t>
            </a:r>
            <a:endParaRPr sz="1000">
              <a:latin typeface="Arial"/>
              <a:cs typeface="Arial"/>
            </a:endParaRPr>
          </a:p>
          <a:p>
            <a:pPr marL="127000" marR="24765">
              <a:lnSpc>
                <a:spcPct val="1440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Total </a:t>
            </a:r>
            <a:r>
              <a:rPr sz="1000" spc="-5" dirty="0">
                <a:latin typeface="Arial"/>
                <a:cs typeface="Arial"/>
              </a:rPr>
              <a:t>installation cost </a:t>
            </a:r>
            <a:r>
              <a:rPr sz="1000" dirty="0">
                <a:latin typeface="Arial"/>
                <a:cs typeface="Arial"/>
              </a:rPr>
              <a:t>can vary </a:t>
            </a:r>
            <a:r>
              <a:rPr sz="1000" spc="-5" dirty="0">
                <a:latin typeface="Arial"/>
                <a:cs typeface="Arial"/>
              </a:rPr>
              <a:t>from $30-300k, depending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depth, temperature, viscosity, density,  head, and </a:t>
            </a:r>
            <a:r>
              <a:rPr sz="1000" dirty="0">
                <a:latin typeface="Arial"/>
                <a:cs typeface="Arial"/>
              </a:rPr>
              <a:t>numerous </a:t>
            </a:r>
            <a:r>
              <a:rPr sz="1000" spc="-5" dirty="0">
                <a:latin typeface="Arial"/>
                <a:cs typeface="Arial"/>
              </a:rPr>
              <a:t>other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parameters.</a:t>
            </a:r>
            <a:endParaRPr sz="1000">
              <a:latin typeface="Arial"/>
              <a:cs typeface="Arial"/>
            </a:endParaRPr>
          </a:p>
          <a:p>
            <a:pPr marL="127000" marR="24130">
              <a:lnSpc>
                <a:spcPct val="144000"/>
              </a:lnSpc>
              <a:spcBef>
                <a:spcPts val="585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ESP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represents about a quarter of the total installation required. </a:t>
            </a:r>
            <a:r>
              <a:rPr sz="1000" dirty="0">
                <a:latin typeface="Arial"/>
                <a:cs typeface="Arial"/>
              </a:rPr>
              <a:t>The equipment, </a:t>
            </a:r>
            <a:r>
              <a:rPr sz="1000" spc="-5" dirty="0">
                <a:latin typeface="Arial"/>
                <a:cs typeface="Arial"/>
              </a:rPr>
              <a:t>including  the various auxiliaries, </a:t>
            </a:r>
            <a:r>
              <a:rPr sz="1000" dirty="0">
                <a:latin typeface="Arial"/>
                <a:cs typeface="Arial"/>
              </a:rPr>
              <a:t>costs,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rough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proportion: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tabLst>
                <a:tab pos="583565" algn="l"/>
              </a:tabLst>
            </a:pPr>
            <a:r>
              <a:rPr sz="1000" spc="-5" dirty="0">
                <a:latin typeface="Symbol"/>
                <a:cs typeface="Symbol"/>
              </a:rPr>
              <a:t></a:t>
            </a:r>
            <a:r>
              <a:rPr sz="1000" spc="-5" dirty="0">
                <a:latin typeface="Times New Roman"/>
                <a:cs typeface="Times New Roman"/>
              </a:rPr>
              <a:t>	</a:t>
            </a:r>
            <a:r>
              <a:rPr sz="1000" spc="-5" dirty="0">
                <a:latin typeface="Arial"/>
                <a:cs typeface="Arial"/>
              </a:rPr>
              <a:t>ESP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(24%)</a:t>
            </a:r>
            <a:endParaRPr sz="1000">
              <a:latin typeface="Arial"/>
              <a:cs typeface="Arial"/>
            </a:endParaRPr>
          </a:p>
          <a:p>
            <a:pPr marL="5835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Drive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(17%)</a:t>
            </a:r>
            <a:endParaRPr sz="1000">
              <a:latin typeface="Arial"/>
              <a:cs typeface="Arial"/>
            </a:endParaRPr>
          </a:p>
          <a:p>
            <a:pPr marL="583565" lvl="2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Cable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(14%)</a:t>
            </a:r>
            <a:endParaRPr sz="1000">
              <a:latin typeface="Arial"/>
              <a:cs typeface="Arial"/>
            </a:endParaRPr>
          </a:p>
          <a:p>
            <a:pPr marL="5835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Motor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(9%)</a:t>
            </a:r>
            <a:endParaRPr sz="1000">
              <a:latin typeface="Arial"/>
              <a:cs typeface="Arial"/>
            </a:endParaRPr>
          </a:p>
          <a:p>
            <a:pPr marL="5835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Skid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(7%)</a:t>
            </a:r>
            <a:endParaRPr sz="1000">
              <a:latin typeface="Arial"/>
              <a:cs typeface="Arial"/>
            </a:endParaRPr>
          </a:p>
          <a:p>
            <a:pPr marL="583565" lvl="2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Step-up </a:t>
            </a:r>
            <a:r>
              <a:rPr sz="1000" dirty="0">
                <a:latin typeface="Arial"/>
                <a:cs typeface="Arial"/>
              </a:rPr>
              <a:t>transformer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(6%)</a:t>
            </a:r>
            <a:endParaRPr sz="1000">
              <a:latin typeface="Arial"/>
              <a:cs typeface="Arial"/>
            </a:endParaRPr>
          </a:p>
          <a:p>
            <a:pPr marL="5835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Phase </a:t>
            </a:r>
            <a:r>
              <a:rPr sz="1000" dirty="0">
                <a:latin typeface="Arial"/>
                <a:cs typeface="Arial"/>
              </a:rPr>
              <a:t>shift transformer</a:t>
            </a:r>
            <a:r>
              <a:rPr sz="1000" spc="-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(5%)</a:t>
            </a:r>
            <a:endParaRPr sz="1000">
              <a:latin typeface="Arial"/>
              <a:cs typeface="Arial"/>
            </a:endParaRPr>
          </a:p>
          <a:p>
            <a:pPr marL="5835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Seals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(4%)</a:t>
            </a:r>
            <a:endParaRPr sz="1000">
              <a:latin typeface="Arial"/>
              <a:cs typeface="Arial"/>
            </a:endParaRPr>
          </a:p>
          <a:p>
            <a:pPr marL="583565" lvl="2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Sensor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(4%)</a:t>
            </a:r>
            <a:endParaRPr sz="1000">
              <a:latin typeface="Arial"/>
              <a:cs typeface="Arial"/>
            </a:endParaRPr>
          </a:p>
          <a:p>
            <a:pPr marL="5835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Charge </a:t>
            </a:r>
            <a:r>
              <a:rPr sz="1000" dirty="0">
                <a:latin typeface="Arial"/>
                <a:cs typeface="Arial"/>
              </a:rPr>
              <a:t>pump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(4%)</a:t>
            </a:r>
            <a:endParaRPr sz="1000">
              <a:latin typeface="Arial"/>
              <a:cs typeface="Arial"/>
            </a:endParaRPr>
          </a:p>
          <a:p>
            <a:pPr marL="5835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Gas separator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(3%)</a:t>
            </a:r>
            <a:endParaRPr sz="1000">
              <a:latin typeface="Arial"/>
              <a:cs typeface="Arial"/>
            </a:endParaRPr>
          </a:p>
          <a:p>
            <a:pPr marL="583565" lvl="2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Communications </a:t>
            </a:r>
            <a:r>
              <a:rPr sz="1000" dirty="0">
                <a:latin typeface="Arial"/>
                <a:cs typeface="Arial"/>
              </a:rPr>
              <a:t>equipment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(2%)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78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8708"/>
            <a:ext cx="5618480" cy="8731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81280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In addition to the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cost drivers inherent in the ‘system installation costs,’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choice of actual  pump, and hence its cost, </a:t>
            </a:r>
            <a:r>
              <a:rPr sz="1000" dirty="0">
                <a:latin typeface="Arial"/>
                <a:cs typeface="Arial"/>
              </a:rPr>
              <a:t>can </a:t>
            </a:r>
            <a:r>
              <a:rPr sz="1000" spc="-5" dirty="0">
                <a:latin typeface="Arial"/>
                <a:cs typeface="Arial"/>
              </a:rPr>
              <a:t>vary widely, depending on a large </a:t>
            </a:r>
            <a:r>
              <a:rPr sz="1000" dirty="0">
                <a:latin typeface="Arial"/>
                <a:cs typeface="Arial"/>
              </a:rPr>
              <a:t>number </a:t>
            </a:r>
            <a:r>
              <a:rPr sz="1000" spc="-5" dirty="0">
                <a:latin typeface="Arial"/>
                <a:cs typeface="Arial"/>
              </a:rPr>
              <a:t>of technical </a:t>
            </a:r>
            <a:r>
              <a:rPr sz="1000" dirty="0">
                <a:latin typeface="Arial"/>
                <a:cs typeface="Arial"/>
              </a:rPr>
              <a:t>factors, </a:t>
            </a:r>
            <a:r>
              <a:rPr sz="1000" spc="-5" dirty="0">
                <a:latin typeface="Arial"/>
                <a:cs typeface="Arial"/>
              </a:rPr>
              <a:t>such  as: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Times New Roman"/>
              <a:cs typeface="Times New Roman"/>
            </a:endParaRPr>
          </a:p>
          <a:p>
            <a:pPr marL="469265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Whether the well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drilled vertically or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horizontally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Head, which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determined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depth and down-hole static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pressure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Productivity index </a:t>
            </a:r>
            <a:r>
              <a:rPr sz="1000" dirty="0">
                <a:latin typeface="Arial"/>
                <a:cs typeface="Arial"/>
              </a:rPr>
              <a:t>(PI) </a:t>
            </a:r>
            <a:r>
              <a:rPr sz="1000" spc="-5" dirty="0">
                <a:latin typeface="Arial"/>
                <a:cs typeface="Arial"/>
              </a:rPr>
              <a:t>(the ratio of liquid flow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pressure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drawdown)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Casing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size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Perforation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depth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Desired production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rate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Gas oil ratio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(GOR)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Crude </a:t>
            </a:r>
            <a:r>
              <a:rPr sz="1000" dirty="0">
                <a:latin typeface="Arial"/>
                <a:cs typeface="Arial"/>
              </a:rPr>
              <a:t>oil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density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Crude </a:t>
            </a:r>
            <a:r>
              <a:rPr sz="1000" dirty="0">
                <a:latin typeface="Arial"/>
                <a:cs typeface="Arial"/>
              </a:rPr>
              <a:t>oil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viscosity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Gas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density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dirty="0">
                <a:latin typeface="Arial"/>
                <a:cs typeface="Arial"/>
              </a:rPr>
              <a:t>Water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cut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Reservoir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Temperature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Bubble point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pressure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Sand presence and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composition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H2S and CO2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presence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Paraffin and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scale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dirty="0">
                <a:latin typeface="Arial"/>
                <a:cs typeface="Arial"/>
              </a:rPr>
              <a:t>Supply </a:t>
            </a:r>
            <a:r>
              <a:rPr sz="1000" spc="-5" dirty="0">
                <a:latin typeface="Arial"/>
                <a:cs typeface="Arial"/>
              </a:rPr>
              <a:t>voltage and power </a:t>
            </a:r>
            <a:r>
              <a:rPr sz="1000" dirty="0">
                <a:latin typeface="Arial"/>
                <a:cs typeface="Arial"/>
              </a:rPr>
              <a:t>frequency </a:t>
            </a:r>
            <a:r>
              <a:rPr sz="1000" spc="-5" dirty="0">
                <a:latin typeface="Arial"/>
                <a:cs typeface="Arial"/>
              </a:rPr>
              <a:t>(50 vs. 60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Hz)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Metallic composition </a:t>
            </a:r>
            <a:r>
              <a:rPr sz="1000" dirty="0">
                <a:latin typeface="Arial"/>
                <a:cs typeface="Arial"/>
              </a:rPr>
              <a:t>(carbon </a:t>
            </a:r>
            <a:r>
              <a:rPr sz="1000" spc="-5" dirty="0">
                <a:latin typeface="Arial"/>
                <a:cs typeface="Arial"/>
              </a:rPr>
              <a:t>steel vs. stainless steel or super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duplex)</a:t>
            </a:r>
            <a:endParaRPr sz="1000">
              <a:latin typeface="Arial"/>
              <a:cs typeface="Arial"/>
            </a:endParaRPr>
          </a:p>
          <a:p>
            <a:pPr marL="12700" marR="99695">
              <a:lnSpc>
                <a:spcPct val="143000"/>
              </a:lnSpc>
              <a:spcBef>
                <a:spcPts val="610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pricing structure is so </a:t>
            </a:r>
            <a:r>
              <a:rPr sz="1000" dirty="0">
                <a:latin typeface="Arial"/>
                <a:cs typeface="Arial"/>
              </a:rPr>
              <a:t>complex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5" dirty="0">
                <a:latin typeface="Arial"/>
                <a:cs typeface="Arial"/>
              </a:rPr>
              <a:t>suppliers like GE are said to be offering all-inclusive  prices on a per-barrel pumped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basis.</a:t>
            </a:r>
            <a:endParaRPr sz="1000">
              <a:latin typeface="Arial"/>
              <a:cs typeface="Arial"/>
            </a:endParaRPr>
          </a:p>
          <a:p>
            <a:pPr marL="12700" marR="3048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Others like Schlumberger and </a:t>
            </a:r>
            <a:r>
              <a:rPr sz="1000" dirty="0">
                <a:latin typeface="Arial"/>
                <a:cs typeface="Arial"/>
              </a:rPr>
              <a:t>Baker </a:t>
            </a:r>
            <a:r>
              <a:rPr sz="1000" spc="-5" dirty="0">
                <a:latin typeface="Arial"/>
                <a:cs typeface="Arial"/>
              </a:rPr>
              <a:t>Hughes </a:t>
            </a:r>
            <a:r>
              <a:rPr sz="1000" dirty="0">
                <a:latin typeface="Arial"/>
                <a:cs typeface="Arial"/>
              </a:rPr>
              <a:t>bury </a:t>
            </a:r>
            <a:r>
              <a:rPr sz="1000" spc="-5" dirty="0">
                <a:latin typeface="Arial"/>
                <a:cs typeface="Arial"/>
              </a:rPr>
              <a:t>it in total bundled services prices. Operators  have been relatively receptive </a:t>
            </a:r>
            <a:r>
              <a:rPr sz="1000" dirty="0">
                <a:latin typeface="Arial"/>
                <a:cs typeface="Arial"/>
              </a:rPr>
              <a:t>to all-in </a:t>
            </a:r>
            <a:r>
              <a:rPr sz="1000" spc="-5" dirty="0">
                <a:latin typeface="Arial"/>
                <a:cs typeface="Arial"/>
              </a:rPr>
              <a:t>pricing because it helps them focus on their overriding goals,  and allows them to align with the suppliers on </a:t>
            </a:r>
            <a:r>
              <a:rPr sz="1000" dirty="0">
                <a:latin typeface="Arial"/>
                <a:cs typeface="Arial"/>
              </a:rPr>
              <a:t>how to </a:t>
            </a:r>
            <a:r>
              <a:rPr sz="1000" spc="-5" dirty="0">
                <a:latin typeface="Arial"/>
                <a:cs typeface="Arial"/>
              </a:rPr>
              <a:t>maximize output rather than how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reduce  cost.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5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At the high end, Baker Hughes Centrilift (in Texas) offers a list </a:t>
            </a:r>
            <a:r>
              <a:rPr sz="1000" dirty="0">
                <a:latin typeface="Arial"/>
                <a:cs typeface="Arial"/>
              </a:rPr>
              <a:t>price </a:t>
            </a:r>
            <a:r>
              <a:rPr sz="1000" spc="-5" dirty="0">
                <a:latin typeface="Arial"/>
                <a:cs typeface="Arial"/>
              </a:rPr>
              <a:t>of $200,000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carbon steel  ESP suitable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1000 foot water depth, with 2 7/8” tubing and a </a:t>
            </a:r>
            <a:r>
              <a:rPr sz="1000" dirty="0">
                <a:latin typeface="Arial"/>
                <a:cs typeface="Arial"/>
              </a:rPr>
              <a:t>10.75"casing. </a:t>
            </a:r>
            <a:r>
              <a:rPr sz="1000" spc="-5" dirty="0">
                <a:latin typeface="Arial"/>
                <a:cs typeface="Arial"/>
              </a:rPr>
              <a:t>It charges $25,000 to  replace just the </a:t>
            </a:r>
            <a:r>
              <a:rPr sz="1000" dirty="0">
                <a:latin typeface="Arial"/>
                <a:cs typeface="Arial"/>
              </a:rPr>
              <a:t>pump, </a:t>
            </a:r>
            <a:r>
              <a:rPr sz="1000" spc="-5" dirty="0">
                <a:latin typeface="Arial"/>
                <a:cs typeface="Arial"/>
              </a:rPr>
              <a:t>and $10,000 </a:t>
            </a:r>
            <a:r>
              <a:rPr sz="1000" dirty="0">
                <a:latin typeface="Arial"/>
                <a:cs typeface="Arial"/>
              </a:rPr>
              <a:t>for the </a:t>
            </a:r>
            <a:r>
              <a:rPr sz="1000" spc="-5" dirty="0">
                <a:latin typeface="Arial"/>
                <a:cs typeface="Arial"/>
              </a:rPr>
              <a:t>motor, cable leads, and seal with refurbished</a:t>
            </a:r>
            <a:r>
              <a:rPr sz="1000" spc="1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parts.</a:t>
            </a:r>
            <a:endParaRPr sz="1000">
              <a:latin typeface="Arial"/>
              <a:cs typeface="Arial"/>
            </a:endParaRPr>
          </a:p>
          <a:p>
            <a:pPr marL="12700" marR="84455" algn="just">
              <a:lnSpc>
                <a:spcPct val="1440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Flotek charges $100,000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Monel-coated standard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and standard motor. A stainless steel 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10" dirty="0">
                <a:latin typeface="Arial"/>
                <a:cs typeface="Arial"/>
              </a:rPr>
              <a:t>would </a:t>
            </a:r>
            <a:r>
              <a:rPr sz="1000" spc="-5" dirty="0">
                <a:latin typeface="Arial"/>
                <a:cs typeface="Arial"/>
              </a:rPr>
              <a:t>increase the price to $150,000. Both prices are based on a </a:t>
            </a:r>
            <a:r>
              <a:rPr sz="1000" dirty="0">
                <a:latin typeface="Arial"/>
                <a:cs typeface="Arial"/>
              </a:rPr>
              <a:t>supply </a:t>
            </a:r>
            <a:r>
              <a:rPr sz="1000" spc="-5" dirty="0">
                <a:latin typeface="Arial"/>
                <a:cs typeface="Arial"/>
              </a:rPr>
              <a:t>chain of parts from  various locations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China, assembled in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US.</a:t>
            </a:r>
            <a:endParaRPr sz="1000">
              <a:latin typeface="Arial"/>
              <a:cs typeface="Arial"/>
            </a:endParaRPr>
          </a:p>
          <a:p>
            <a:pPr marL="12700" marR="238125" algn="just">
              <a:lnSpc>
                <a:spcPct val="144100"/>
              </a:lnSpc>
              <a:spcBef>
                <a:spcPts val="580"/>
              </a:spcBef>
            </a:pPr>
            <a:r>
              <a:rPr sz="1000" spc="-5" dirty="0">
                <a:latin typeface="Arial"/>
                <a:cs typeface="Arial"/>
              </a:rPr>
              <a:t>Flotek </a:t>
            </a:r>
            <a:r>
              <a:rPr sz="1000" dirty="0">
                <a:latin typeface="Arial"/>
                <a:cs typeface="Arial"/>
              </a:rPr>
              <a:t>offers </a:t>
            </a:r>
            <a:r>
              <a:rPr sz="1000" spc="-5" dirty="0">
                <a:latin typeface="Arial"/>
                <a:cs typeface="Arial"/>
              </a:rPr>
              <a:t>a lower-cost version of the product that is sourced from various locations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China,  </a:t>
            </a:r>
            <a:r>
              <a:rPr sz="1000" spc="-10" dirty="0">
                <a:latin typeface="Arial"/>
                <a:cs typeface="Arial"/>
              </a:rPr>
              <a:t>then </a:t>
            </a:r>
            <a:r>
              <a:rPr sz="1000" spc="-5" dirty="0">
                <a:latin typeface="Arial"/>
                <a:cs typeface="Arial"/>
              </a:rPr>
              <a:t>assembled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US. In this configuration, </a:t>
            </a:r>
            <a:r>
              <a:rPr sz="1000" dirty="0">
                <a:latin typeface="Arial"/>
                <a:cs typeface="Arial"/>
              </a:rPr>
              <a:t>the pump </a:t>
            </a:r>
            <a:r>
              <a:rPr sz="1000" spc="-5" dirty="0">
                <a:latin typeface="Arial"/>
                <a:cs typeface="Arial"/>
              </a:rPr>
              <a:t>itself costs $10-15,000 and the </a:t>
            </a:r>
            <a:r>
              <a:rPr sz="1000" dirty="0">
                <a:latin typeface="Arial"/>
                <a:cs typeface="Arial"/>
              </a:rPr>
              <a:t>motor  </a:t>
            </a:r>
            <a:r>
              <a:rPr sz="1000" spc="-5" dirty="0">
                <a:latin typeface="Arial"/>
                <a:cs typeface="Arial"/>
              </a:rPr>
              <a:t>costs $15-20,000,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total pump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5" dirty="0">
                <a:latin typeface="Arial"/>
                <a:cs typeface="Arial"/>
              </a:rPr>
              <a:t>cost of $25-35,000. Rebuilding costs about half </a:t>
            </a:r>
            <a:r>
              <a:rPr sz="1000" spc="-10" dirty="0">
                <a:latin typeface="Arial"/>
                <a:cs typeface="Arial"/>
              </a:rPr>
              <a:t>of  that.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838708"/>
            <a:ext cx="5606415" cy="3924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14629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Novomet, a Russian manufacturer, </a:t>
            </a:r>
            <a:r>
              <a:rPr sz="1000" dirty="0">
                <a:latin typeface="Arial"/>
                <a:cs typeface="Arial"/>
              </a:rPr>
              <a:t>charges </a:t>
            </a:r>
            <a:r>
              <a:rPr sz="1000" spc="-5" dirty="0">
                <a:latin typeface="Arial"/>
                <a:cs typeface="Arial"/>
              </a:rPr>
              <a:t>$10k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basic single-stage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(carbon </a:t>
            </a:r>
            <a:r>
              <a:rPr sz="1000" dirty="0">
                <a:latin typeface="Arial"/>
                <a:cs typeface="Arial"/>
              </a:rPr>
              <a:t>steel  </a:t>
            </a:r>
            <a:r>
              <a:rPr sz="1000" spc="-5" dirty="0">
                <a:latin typeface="Arial"/>
                <a:cs typeface="Arial"/>
              </a:rPr>
              <a:t>construction) of 5.62” outside diameter with a 200 hp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5" dirty="0">
                <a:latin typeface="Arial"/>
                <a:cs typeface="Arial"/>
              </a:rPr>
              <a:t>(this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1-1.5k bpd,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smallest  variant of the reference product). It then adds $20k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permanent magnet </a:t>
            </a:r>
            <a:r>
              <a:rPr sz="1000" dirty="0">
                <a:latin typeface="Arial"/>
                <a:cs typeface="Arial"/>
              </a:rPr>
              <a:t>motor, for </a:t>
            </a:r>
            <a:r>
              <a:rPr sz="1000" spc="-5" dirty="0">
                <a:latin typeface="Arial"/>
                <a:cs typeface="Arial"/>
              </a:rPr>
              <a:t>a total</a:t>
            </a:r>
            <a:r>
              <a:rPr sz="1000" spc="2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of</a:t>
            </a:r>
            <a:endParaRPr sz="1000">
              <a:latin typeface="Arial"/>
              <a:cs typeface="Arial"/>
            </a:endParaRPr>
          </a:p>
          <a:p>
            <a:pPr marL="12700" marR="5334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$30,000. Then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adds $2k for stainless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internals, which just covers the impeller and cladding  on the inside of the </a:t>
            </a:r>
            <a:r>
              <a:rPr sz="1000" dirty="0">
                <a:latin typeface="Arial"/>
                <a:cs typeface="Arial"/>
              </a:rPr>
              <a:t>casing, </a:t>
            </a:r>
            <a:r>
              <a:rPr sz="1000" spc="-5" dirty="0">
                <a:latin typeface="Arial"/>
                <a:cs typeface="Arial"/>
              </a:rPr>
              <a:t>not the outside of the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casing.</a:t>
            </a:r>
            <a:endParaRPr sz="1000">
              <a:latin typeface="Arial"/>
              <a:cs typeface="Arial"/>
            </a:endParaRPr>
          </a:p>
          <a:p>
            <a:pPr marL="12700" marR="51435">
              <a:lnSpc>
                <a:spcPct val="143000"/>
              </a:lnSpc>
              <a:spcBef>
                <a:spcPts val="610"/>
              </a:spcBef>
            </a:pP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Chinese and Indian suppliers claim to be able to </a:t>
            </a:r>
            <a:r>
              <a:rPr sz="1000" dirty="0">
                <a:latin typeface="Arial"/>
                <a:cs typeface="Arial"/>
              </a:rPr>
              <a:t>supply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product. </a:t>
            </a:r>
            <a:r>
              <a:rPr sz="1000" spc="-5" dirty="0">
                <a:latin typeface="Arial"/>
                <a:cs typeface="Arial"/>
              </a:rPr>
              <a:t>However, their products  rarely </a:t>
            </a:r>
            <a:r>
              <a:rPr sz="1000" dirty="0">
                <a:latin typeface="Arial"/>
                <a:cs typeface="Arial"/>
              </a:rPr>
              <a:t>meet </a:t>
            </a:r>
            <a:r>
              <a:rPr sz="1000" spc="-5" dirty="0">
                <a:latin typeface="Arial"/>
                <a:cs typeface="Arial"/>
              </a:rPr>
              <a:t>the required minimum specifications. For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example:</a:t>
            </a:r>
            <a:endParaRPr sz="1000">
              <a:latin typeface="Arial"/>
              <a:cs typeface="Arial"/>
            </a:endParaRPr>
          </a:p>
          <a:p>
            <a:pPr marL="469265" marR="147955" indent="-227965">
              <a:lnSpc>
                <a:spcPct val="144000"/>
              </a:lnSpc>
              <a:spcBef>
                <a:spcPts val="67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Shijiazhuang Naipu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Co., Ltd., a Chinese manufacturer, charges $6000/each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10  units, but the units are not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API-compliant.</a:t>
            </a:r>
            <a:endParaRPr sz="1000">
              <a:latin typeface="Arial"/>
              <a:cs typeface="Arial"/>
            </a:endParaRPr>
          </a:p>
          <a:p>
            <a:pPr marL="469265" marR="149860" indent="-227965">
              <a:lnSpc>
                <a:spcPct val="143500"/>
              </a:lnSpc>
              <a:spcBef>
                <a:spcPts val="6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Xian Aoneng </a:t>
            </a:r>
            <a:r>
              <a:rPr sz="1000" dirty="0">
                <a:latin typeface="Arial"/>
                <a:cs typeface="Arial"/>
              </a:rPr>
              <a:t>Oil </a:t>
            </a:r>
            <a:r>
              <a:rPr sz="1000" spc="-5" dirty="0">
                <a:latin typeface="Arial"/>
                <a:cs typeface="Arial"/>
              </a:rPr>
              <a:t>Equipment Co., Ltd. </a:t>
            </a:r>
            <a:r>
              <a:rPr sz="1000" dirty="0">
                <a:latin typeface="Arial"/>
                <a:cs typeface="Arial"/>
              </a:rPr>
              <a:t>offers </a:t>
            </a:r>
            <a:r>
              <a:rPr sz="1000" spc="-5" dirty="0">
                <a:latin typeface="Arial"/>
                <a:cs typeface="Arial"/>
              </a:rPr>
              <a:t>a price of $3000 each. However, </a:t>
            </a:r>
            <a:r>
              <a:rPr sz="1000" spc="-10" dirty="0">
                <a:latin typeface="Arial"/>
                <a:cs typeface="Arial"/>
              </a:rPr>
              <a:t>it is </a:t>
            </a:r>
            <a:r>
              <a:rPr sz="1000" spc="-5" dirty="0">
                <a:latin typeface="Arial"/>
                <a:cs typeface="Arial"/>
              </a:rPr>
              <a:t>unlikely  </a:t>
            </a:r>
            <a:r>
              <a:rPr sz="1000" spc="-10" dirty="0">
                <a:latin typeface="Arial"/>
                <a:cs typeface="Arial"/>
              </a:rPr>
              <a:t>that </a:t>
            </a:r>
            <a:r>
              <a:rPr sz="1000" spc="-5" dirty="0">
                <a:latin typeface="Arial"/>
                <a:cs typeface="Arial"/>
              </a:rPr>
              <a:t>that the </a:t>
            </a:r>
            <a:r>
              <a:rPr sz="1000" dirty="0">
                <a:latin typeface="Arial"/>
                <a:cs typeface="Arial"/>
              </a:rPr>
              <a:t>pump meets </a:t>
            </a:r>
            <a:r>
              <a:rPr sz="1000" spc="-5" dirty="0">
                <a:latin typeface="Arial"/>
                <a:cs typeface="Arial"/>
              </a:rPr>
              <a:t>the specifications expected </a:t>
            </a:r>
            <a:r>
              <a:rPr sz="1000" dirty="0">
                <a:latin typeface="Arial"/>
                <a:cs typeface="Arial"/>
              </a:rPr>
              <a:t>by major oil </a:t>
            </a:r>
            <a:r>
              <a:rPr sz="1000" spc="-5" dirty="0">
                <a:latin typeface="Arial"/>
                <a:cs typeface="Arial"/>
              </a:rPr>
              <a:t>companies, and  communication gaps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it difficult to confirm this </a:t>
            </a:r>
            <a:r>
              <a:rPr sz="1000" dirty="0">
                <a:latin typeface="Arial"/>
                <a:cs typeface="Arial"/>
              </a:rPr>
              <a:t>without </a:t>
            </a:r>
            <a:r>
              <a:rPr sz="1000" spc="-5" dirty="0">
                <a:latin typeface="Arial"/>
                <a:cs typeface="Arial"/>
              </a:rPr>
              <a:t>substantial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dialogue.</a:t>
            </a:r>
            <a:endParaRPr sz="1000">
              <a:latin typeface="Arial"/>
              <a:cs typeface="Arial"/>
            </a:endParaRPr>
          </a:p>
          <a:p>
            <a:pPr marL="469265" marR="421005" indent="-227965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India R Mech, an Indian supplier, </a:t>
            </a:r>
            <a:r>
              <a:rPr sz="1000" dirty="0">
                <a:latin typeface="Arial"/>
                <a:cs typeface="Arial"/>
              </a:rPr>
              <a:t>can supply </a:t>
            </a:r>
            <a:r>
              <a:rPr sz="1000" spc="-5" dirty="0">
                <a:latin typeface="Arial"/>
                <a:cs typeface="Arial"/>
              </a:rPr>
              <a:t>ESPs of the variety in the </a:t>
            </a:r>
            <a:r>
              <a:rPr sz="1000" dirty="0">
                <a:latin typeface="Arial"/>
                <a:cs typeface="Arial"/>
              </a:rPr>
              <a:t>scope </a:t>
            </a:r>
            <a:r>
              <a:rPr sz="1000" spc="-5" dirty="0">
                <a:latin typeface="Arial"/>
                <a:cs typeface="Arial"/>
              </a:rPr>
              <a:t>of this  chapter, but not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10" dirty="0">
                <a:latin typeface="Arial"/>
                <a:cs typeface="Arial"/>
              </a:rPr>
              <a:t>API </a:t>
            </a:r>
            <a:r>
              <a:rPr sz="1000" spc="-5" dirty="0">
                <a:latin typeface="Arial"/>
                <a:cs typeface="Arial"/>
              </a:rPr>
              <a:t>specifications and not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heavy oil (API </a:t>
            </a:r>
            <a:r>
              <a:rPr sz="1000" dirty="0">
                <a:latin typeface="Arial"/>
                <a:cs typeface="Arial"/>
              </a:rPr>
              <a:t>10-15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grade).</a:t>
            </a:r>
            <a:endParaRPr sz="1000">
              <a:latin typeface="Arial"/>
              <a:cs typeface="Arial"/>
            </a:endParaRPr>
          </a:p>
          <a:p>
            <a:pPr marL="469265" marR="5080" indent="-227965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Shengli Highland Petroleum Equipment quotes an </a:t>
            </a:r>
            <a:r>
              <a:rPr sz="1000" dirty="0">
                <a:latin typeface="Arial"/>
                <a:cs typeface="Arial"/>
              </a:rPr>
              <a:t>ESP for </a:t>
            </a:r>
            <a:r>
              <a:rPr sz="1000" spc="-5" dirty="0">
                <a:latin typeface="Arial"/>
                <a:cs typeface="Arial"/>
              </a:rPr>
              <a:t>$4-6k, but said this requires  clarification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email, and then </a:t>
            </a:r>
            <a:r>
              <a:rPr sz="1000" spc="-10" dirty="0">
                <a:latin typeface="Arial"/>
                <a:cs typeface="Arial"/>
              </a:rPr>
              <a:t>did </a:t>
            </a:r>
            <a:r>
              <a:rPr sz="1000" spc="-5" dirty="0">
                <a:latin typeface="Arial"/>
                <a:cs typeface="Arial"/>
              </a:rPr>
              <a:t>not provide </a:t>
            </a:r>
            <a:r>
              <a:rPr sz="1000" dirty="0">
                <a:latin typeface="Arial"/>
                <a:cs typeface="Arial"/>
              </a:rPr>
              <a:t>any </a:t>
            </a:r>
            <a:r>
              <a:rPr sz="1000" spc="-5" dirty="0">
                <a:latin typeface="Arial"/>
                <a:cs typeface="Arial"/>
              </a:rPr>
              <a:t>clarification. </a:t>
            </a:r>
            <a:r>
              <a:rPr sz="1000" spc="5" dirty="0">
                <a:latin typeface="Arial"/>
                <a:cs typeface="Arial"/>
              </a:rPr>
              <a:t>Their </a:t>
            </a:r>
            <a:r>
              <a:rPr sz="1000" spc="-5" dirty="0">
                <a:latin typeface="Arial"/>
                <a:cs typeface="Arial"/>
              </a:rPr>
              <a:t>largest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has a 100  hp </a:t>
            </a:r>
            <a:r>
              <a:rPr sz="1000" dirty="0">
                <a:latin typeface="Arial"/>
                <a:cs typeface="Arial"/>
              </a:rPr>
              <a:t>motor, </a:t>
            </a:r>
            <a:r>
              <a:rPr sz="1000" spc="-5" dirty="0">
                <a:latin typeface="Arial"/>
                <a:cs typeface="Arial"/>
              </a:rPr>
              <a:t>and it has been difficult to </a:t>
            </a:r>
            <a:r>
              <a:rPr sz="1000" dirty="0">
                <a:latin typeface="Arial"/>
                <a:cs typeface="Arial"/>
              </a:rPr>
              <a:t>qualify </a:t>
            </a:r>
            <a:r>
              <a:rPr sz="1000" spc="-5" dirty="0">
                <a:latin typeface="Arial"/>
                <a:cs typeface="Arial"/>
              </a:rPr>
              <a:t>their </a:t>
            </a:r>
            <a:r>
              <a:rPr sz="1000" dirty="0">
                <a:latin typeface="Arial"/>
                <a:cs typeface="Arial"/>
              </a:rPr>
              <a:t>offer </a:t>
            </a:r>
            <a:r>
              <a:rPr sz="1000" spc="-10" dirty="0">
                <a:latin typeface="Arial"/>
                <a:cs typeface="Arial"/>
              </a:rPr>
              <a:t>as </a:t>
            </a:r>
            <a:r>
              <a:rPr sz="1000" dirty="0">
                <a:latin typeface="Arial"/>
                <a:cs typeface="Arial"/>
              </a:rPr>
              <a:t>meeting </a:t>
            </a:r>
            <a:r>
              <a:rPr sz="1000" spc="-5" dirty="0">
                <a:latin typeface="Arial"/>
                <a:cs typeface="Arial"/>
              </a:rPr>
              <a:t>the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criteria.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93391" y="5212460"/>
            <a:ext cx="257238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32: Overall Price Forecast for</a:t>
            </a:r>
            <a:r>
              <a:rPr sz="1000" b="1" spc="4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ESPs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6304" y="8571738"/>
            <a:ext cx="2698750" cy="927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reference </a:t>
            </a:r>
            <a:r>
              <a:rPr sz="1000" spc="-10" dirty="0">
                <a:latin typeface="Arial"/>
                <a:cs typeface="Arial"/>
              </a:rPr>
              <a:t>unit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ESPs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as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follows: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00">
              <a:latin typeface="Times New Roman"/>
              <a:cs typeface="Times New Roman"/>
            </a:endParaRPr>
          </a:p>
          <a:p>
            <a:pPr marL="469265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5.5” inlet (10”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alternate)</a:t>
            </a:r>
            <a:endParaRPr sz="1000">
              <a:latin typeface="Arial"/>
              <a:cs typeface="Arial"/>
            </a:endParaRPr>
          </a:p>
          <a:p>
            <a:pPr marL="241300">
              <a:lnSpc>
                <a:spcPct val="100000"/>
              </a:lnSpc>
              <a:spcBef>
                <a:spcPts val="595"/>
              </a:spcBef>
              <a:tabLst>
                <a:tab pos="469265" algn="l"/>
              </a:tabLst>
            </a:pPr>
            <a:r>
              <a:rPr sz="1000" spc="-5" dirty="0">
                <a:latin typeface="Symbol"/>
                <a:cs typeface="Symbol"/>
              </a:rPr>
              <a:t></a:t>
            </a:r>
            <a:r>
              <a:rPr sz="1000" spc="-5" dirty="0">
                <a:latin typeface="Times New Roman"/>
                <a:cs typeface="Times New Roman"/>
              </a:rPr>
              <a:t>	</a:t>
            </a:r>
            <a:r>
              <a:rPr sz="1000" spc="-5" dirty="0">
                <a:latin typeface="Arial"/>
                <a:cs typeface="Arial"/>
              </a:rPr>
              <a:t>1000 bpd (2,000 &amp; </a:t>
            </a:r>
            <a:r>
              <a:rPr sz="1000" dirty="0">
                <a:latin typeface="Arial"/>
                <a:cs typeface="Arial"/>
              </a:rPr>
              <a:t>4,000 </a:t>
            </a:r>
            <a:r>
              <a:rPr sz="1000" spc="-5" dirty="0">
                <a:latin typeface="Arial"/>
                <a:cs typeface="Arial"/>
              </a:rPr>
              <a:t>bpd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alternate)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200 hp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5" dirty="0">
                <a:latin typeface="Arial"/>
                <a:cs typeface="Arial"/>
              </a:rPr>
              <a:t>(100 hp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alternate)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90700" y="5519940"/>
            <a:ext cx="5132661" cy="29032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79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493002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80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016304" y="914145"/>
            <a:ext cx="5581015" cy="66998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316 stainless steel (super duplex stainless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alternate)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For downhole oil pumping, particularly </a:t>
            </a:r>
            <a:r>
              <a:rPr sz="1000" dirty="0">
                <a:latin typeface="Arial"/>
                <a:cs typeface="Arial"/>
              </a:rPr>
              <a:t>for heavy </a:t>
            </a:r>
            <a:r>
              <a:rPr sz="1000" spc="-5" dirty="0">
                <a:latin typeface="Arial"/>
                <a:cs typeface="Arial"/>
              </a:rPr>
              <a:t>crude (10-15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API)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At benchmark US price levels, this </a:t>
            </a:r>
            <a:r>
              <a:rPr sz="1000" dirty="0">
                <a:latin typeface="Arial"/>
                <a:cs typeface="Arial"/>
              </a:rPr>
              <a:t>unit, </a:t>
            </a:r>
            <a:r>
              <a:rPr sz="1000" spc="-5" dirty="0">
                <a:latin typeface="Arial"/>
                <a:cs typeface="Arial"/>
              </a:rPr>
              <a:t>including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and motor, costs </a:t>
            </a:r>
            <a:r>
              <a:rPr sz="1000" dirty="0">
                <a:latin typeface="Arial"/>
                <a:cs typeface="Arial"/>
              </a:rPr>
              <a:t>approximately</a:t>
            </a:r>
            <a:r>
              <a:rPr sz="1000" spc="1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$48k.</a:t>
            </a:r>
            <a:endParaRPr sz="1000">
              <a:latin typeface="Arial"/>
              <a:cs typeface="Arial"/>
            </a:endParaRPr>
          </a:p>
          <a:p>
            <a:pPr marL="12700" marR="251460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International prices can vary widely, depending on </a:t>
            </a:r>
            <a:r>
              <a:rPr sz="1000" dirty="0">
                <a:latin typeface="Arial"/>
                <a:cs typeface="Arial"/>
              </a:rPr>
              <a:t>local </a:t>
            </a:r>
            <a:r>
              <a:rPr sz="1000" spc="-5" dirty="0">
                <a:latin typeface="Arial"/>
                <a:cs typeface="Arial"/>
              </a:rPr>
              <a:t>availability </a:t>
            </a:r>
            <a:r>
              <a:rPr sz="1000" dirty="0">
                <a:latin typeface="Arial"/>
                <a:cs typeface="Arial"/>
              </a:rPr>
              <a:t>(or </a:t>
            </a:r>
            <a:r>
              <a:rPr sz="1000" spc="-5" dirty="0">
                <a:latin typeface="Arial"/>
                <a:cs typeface="Arial"/>
              </a:rPr>
              <a:t>not) in the </a:t>
            </a:r>
            <a:r>
              <a:rPr sz="1000" dirty="0">
                <a:latin typeface="Arial"/>
                <a:cs typeface="Arial"/>
              </a:rPr>
              <a:t>country </a:t>
            </a:r>
            <a:r>
              <a:rPr sz="1000" spc="-5" dirty="0">
                <a:latin typeface="Arial"/>
                <a:cs typeface="Arial"/>
              </a:rPr>
              <a:t>of  installation. International </a:t>
            </a:r>
            <a:r>
              <a:rPr sz="1000" dirty="0">
                <a:latin typeface="Arial"/>
                <a:cs typeface="Arial"/>
              </a:rPr>
              <a:t>costs </a:t>
            </a:r>
            <a:r>
              <a:rPr sz="1000" spc="-5" dirty="0">
                <a:latin typeface="Arial"/>
                <a:cs typeface="Arial"/>
              </a:rPr>
              <a:t>are charged to what the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bear, and are </a:t>
            </a:r>
            <a:r>
              <a:rPr sz="1000" dirty="0">
                <a:latin typeface="Arial"/>
                <a:cs typeface="Arial"/>
              </a:rPr>
              <a:t>frequently </a:t>
            </a:r>
            <a:r>
              <a:rPr sz="1000" spc="-10" dirty="0">
                <a:latin typeface="Arial"/>
                <a:cs typeface="Arial"/>
              </a:rPr>
              <a:t>50-  </a:t>
            </a:r>
            <a:r>
              <a:rPr sz="1000" spc="-5" dirty="0">
                <a:latin typeface="Arial"/>
                <a:cs typeface="Arial"/>
              </a:rPr>
              <a:t>100%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or even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domestic </a:t>
            </a:r>
            <a:r>
              <a:rPr sz="1000" dirty="0">
                <a:latin typeface="Arial"/>
                <a:cs typeface="Arial"/>
              </a:rPr>
              <a:t>price, </a:t>
            </a:r>
            <a:r>
              <a:rPr sz="1000" spc="-5" dirty="0">
                <a:latin typeface="Arial"/>
                <a:cs typeface="Arial"/>
              </a:rPr>
              <a:t>if the </a:t>
            </a:r>
            <a:r>
              <a:rPr sz="1000" dirty="0">
                <a:latin typeface="Arial"/>
                <a:cs typeface="Arial"/>
              </a:rPr>
              <a:t>market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allows.</a:t>
            </a:r>
            <a:endParaRPr sz="1000">
              <a:latin typeface="Arial"/>
              <a:cs typeface="Arial"/>
            </a:endParaRPr>
          </a:p>
          <a:p>
            <a:pPr marL="12700" marR="19050">
              <a:lnSpc>
                <a:spcPct val="143000"/>
              </a:lnSpc>
              <a:spcBef>
                <a:spcPts val="610"/>
              </a:spcBef>
            </a:pPr>
            <a:r>
              <a:rPr sz="1000" spc="-5" dirty="0">
                <a:latin typeface="Arial"/>
                <a:cs typeface="Arial"/>
              </a:rPr>
              <a:t>Japan is the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expensive </a:t>
            </a:r>
            <a:r>
              <a:rPr sz="1000" dirty="0">
                <a:latin typeface="Arial"/>
                <a:cs typeface="Arial"/>
              </a:rPr>
              <a:t>market for </a:t>
            </a:r>
            <a:r>
              <a:rPr sz="1000" spc="-5" dirty="0">
                <a:latin typeface="Arial"/>
                <a:cs typeface="Arial"/>
              </a:rPr>
              <a:t>ESPs, However, the </a:t>
            </a:r>
            <a:r>
              <a:rPr sz="1000" dirty="0">
                <a:latin typeface="Arial"/>
                <a:cs typeface="Arial"/>
              </a:rPr>
              <a:t>only manufacturer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dirty="0">
                <a:latin typeface="Arial"/>
                <a:cs typeface="Arial"/>
              </a:rPr>
              <a:t>makes </a:t>
            </a:r>
            <a:r>
              <a:rPr sz="1000" spc="-5" dirty="0">
                <a:latin typeface="Arial"/>
                <a:cs typeface="Arial"/>
              </a:rPr>
              <a:t>them </a:t>
            </a:r>
            <a:r>
              <a:rPr sz="1000" spc="-1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Japan is Ebara, and Ebara has a </a:t>
            </a:r>
            <a:r>
              <a:rPr sz="1000" dirty="0">
                <a:latin typeface="Arial"/>
                <a:cs typeface="Arial"/>
              </a:rPr>
              <a:t>tiny </a:t>
            </a:r>
            <a:r>
              <a:rPr sz="1000" spc="-5" dirty="0">
                <a:latin typeface="Arial"/>
                <a:cs typeface="Arial"/>
              </a:rPr>
              <a:t>share of this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market.</a:t>
            </a:r>
            <a:endParaRPr sz="1000">
              <a:latin typeface="Arial"/>
              <a:cs typeface="Arial"/>
            </a:endParaRPr>
          </a:p>
          <a:p>
            <a:pPr marL="12700" marR="209550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North America, </a:t>
            </a:r>
            <a:r>
              <a:rPr sz="1000" dirty="0">
                <a:latin typeface="Arial"/>
                <a:cs typeface="Arial"/>
              </a:rPr>
              <a:t>home </a:t>
            </a:r>
            <a:r>
              <a:rPr sz="1000" spc="-5" dirty="0">
                <a:latin typeface="Arial"/>
                <a:cs typeface="Arial"/>
              </a:rPr>
              <a:t>to many ESP manufacturers,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next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expensive market </a:t>
            </a:r>
            <a:r>
              <a:rPr sz="1000" dirty="0">
                <a:latin typeface="Arial"/>
                <a:cs typeface="Arial"/>
              </a:rPr>
              <a:t>for them.  </a:t>
            </a:r>
            <a:r>
              <a:rPr sz="1000" spc="-5" dirty="0">
                <a:latin typeface="Arial"/>
                <a:cs typeface="Arial"/>
              </a:rPr>
              <a:t>Driven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high domestic demand and a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spc="-10" dirty="0">
                <a:latin typeface="Arial"/>
                <a:cs typeface="Arial"/>
              </a:rPr>
              <a:t>buys </a:t>
            </a:r>
            <a:r>
              <a:rPr sz="1000" dirty="0">
                <a:latin typeface="Arial"/>
                <a:cs typeface="Arial"/>
              </a:rPr>
              <a:t>technology-rich </a:t>
            </a:r>
            <a:r>
              <a:rPr sz="1000" spc="-5" dirty="0">
                <a:latin typeface="Arial"/>
                <a:cs typeface="Arial"/>
              </a:rPr>
              <a:t>solutions, American  suppliers </a:t>
            </a:r>
            <a:r>
              <a:rPr sz="1000" dirty="0">
                <a:latin typeface="Arial"/>
                <a:cs typeface="Arial"/>
              </a:rPr>
              <a:t>like </a:t>
            </a:r>
            <a:r>
              <a:rPr sz="1000" spc="-5" dirty="0">
                <a:latin typeface="Arial"/>
                <a:cs typeface="Arial"/>
              </a:rPr>
              <a:t>Baker Hughes generally have both higher costs and higher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prices.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Europe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slightly </a:t>
            </a:r>
            <a:r>
              <a:rPr sz="1000" spc="-5" dirty="0">
                <a:latin typeface="Arial"/>
                <a:cs typeface="Arial"/>
              </a:rPr>
              <a:t>less expensive, but </a:t>
            </a:r>
            <a:r>
              <a:rPr sz="1000" dirty="0">
                <a:latin typeface="Arial"/>
                <a:cs typeface="Arial"/>
              </a:rPr>
              <a:t>prices vary significantly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manufacturer. Schlumberger’s  profit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are higher </a:t>
            </a:r>
            <a:r>
              <a:rPr sz="1000" dirty="0">
                <a:latin typeface="Arial"/>
                <a:cs typeface="Arial"/>
              </a:rPr>
              <a:t>than industry </a:t>
            </a:r>
            <a:r>
              <a:rPr sz="1000" spc="-5" dirty="0">
                <a:latin typeface="Arial"/>
                <a:cs typeface="Arial"/>
              </a:rPr>
              <a:t>average, and prices often benefit from ‘what-the-market-will-  bear’ pricing behavior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difficult-to-serve </a:t>
            </a:r>
            <a:r>
              <a:rPr sz="1000" dirty="0">
                <a:latin typeface="Arial"/>
                <a:cs typeface="Arial"/>
              </a:rPr>
              <a:t>markets </a:t>
            </a:r>
            <a:r>
              <a:rPr sz="1000" spc="-5" dirty="0">
                <a:latin typeface="Arial"/>
                <a:cs typeface="Arial"/>
              </a:rPr>
              <a:t>such as Iraq and Indonesia. Smaller  manufacturers offer lower prices.</a:t>
            </a:r>
            <a:endParaRPr sz="1000">
              <a:latin typeface="Arial"/>
              <a:cs typeface="Arial"/>
            </a:endParaRPr>
          </a:p>
          <a:p>
            <a:pPr marL="12700" marR="25400">
              <a:lnSpc>
                <a:spcPct val="1441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Russia </a:t>
            </a:r>
            <a:r>
              <a:rPr sz="1000" dirty="0">
                <a:latin typeface="Arial"/>
                <a:cs typeface="Arial"/>
              </a:rPr>
              <a:t>offers </a:t>
            </a:r>
            <a:r>
              <a:rPr sz="1000" spc="-5" dirty="0">
                <a:latin typeface="Arial"/>
                <a:cs typeface="Arial"/>
              </a:rPr>
              <a:t>steep discounts to the prevailing </a:t>
            </a:r>
            <a:r>
              <a:rPr sz="1000" dirty="0">
                <a:latin typeface="Arial"/>
                <a:cs typeface="Arial"/>
              </a:rPr>
              <a:t>Western </a:t>
            </a:r>
            <a:r>
              <a:rPr sz="1000" spc="-5" dirty="0">
                <a:latin typeface="Arial"/>
                <a:cs typeface="Arial"/>
              </a:rPr>
              <a:t>prices. However, </a:t>
            </a:r>
            <a:r>
              <a:rPr sz="1000" dirty="0">
                <a:latin typeface="Arial"/>
                <a:cs typeface="Arial"/>
              </a:rPr>
              <a:t>most Western </a:t>
            </a:r>
            <a:r>
              <a:rPr sz="1000" spc="-5" dirty="0">
                <a:latin typeface="Arial"/>
                <a:cs typeface="Arial"/>
              </a:rPr>
              <a:t>buyers </a:t>
            </a:r>
            <a:r>
              <a:rPr sz="1000" dirty="0">
                <a:latin typeface="Arial"/>
                <a:cs typeface="Arial"/>
              </a:rPr>
              <a:t>are  wary about </a:t>
            </a:r>
            <a:r>
              <a:rPr sz="1000" spc="-5" dirty="0">
                <a:latin typeface="Arial"/>
                <a:cs typeface="Arial"/>
              </a:rPr>
              <a:t>Russian quality. Russian suppliers like </a:t>
            </a:r>
            <a:r>
              <a:rPr sz="1000" dirty="0">
                <a:latin typeface="Arial"/>
                <a:cs typeface="Arial"/>
              </a:rPr>
              <a:t>Novomet </a:t>
            </a:r>
            <a:r>
              <a:rPr sz="1000" spc="-5" dirty="0">
                <a:latin typeface="Arial"/>
                <a:cs typeface="Arial"/>
              </a:rPr>
              <a:t>eagerly </a:t>
            </a:r>
            <a:r>
              <a:rPr sz="1000" dirty="0">
                <a:latin typeface="Arial"/>
                <a:cs typeface="Arial"/>
              </a:rPr>
              <a:t>try </a:t>
            </a:r>
            <a:r>
              <a:rPr sz="1000" spc="-5" dirty="0">
                <a:latin typeface="Arial"/>
                <a:cs typeface="Arial"/>
              </a:rPr>
              <a:t>to prove that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have  comparable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quality.</a:t>
            </a:r>
            <a:endParaRPr sz="1000">
              <a:latin typeface="Arial"/>
              <a:cs typeface="Arial"/>
            </a:endParaRPr>
          </a:p>
          <a:p>
            <a:pPr marL="12700" marR="38735">
              <a:lnSpc>
                <a:spcPct val="1436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Chinese and Indian prices are orders of magnitude below prices in the </a:t>
            </a:r>
            <a:r>
              <a:rPr sz="1000" dirty="0">
                <a:latin typeface="Arial"/>
                <a:cs typeface="Arial"/>
              </a:rPr>
              <a:t>more developed markets.  </a:t>
            </a:r>
            <a:r>
              <a:rPr sz="1000" spc="-5" dirty="0">
                <a:latin typeface="Arial"/>
                <a:cs typeface="Arial"/>
              </a:rPr>
              <a:t>However, as mentioned, it </a:t>
            </a:r>
            <a:r>
              <a:rPr sz="100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difficult to validate that the equipment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comparable, even in  specification, </a:t>
            </a:r>
            <a:r>
              <a:rPr sz="1000" dirty="0">
                <a:latin typeface="Arial"/>
                <a:cs typeface="Arial"/>
              </a:rPr>
              <a:t>let </a:t>
            </a:r>
            <a:r>
              <a:rPr sz="1000" spc="-5" dirty="0">
                <a:latin typeface="Arial"/>
                <a:cs typeface="Arial"/>
              </a:rPr>
              <a:t>alone quality and performance. Most </a:t>
            </a:r>
            <a:r>
              <a:rPr sz="1000" dirty="0">
                <a:latin typeface="Arial"/>
                <a:cs typeface="Arial"/>
              </a:rPr>
              <a:t>frequently </a:t>
            </a:r>
            <a:r>
              <a:rPr sz="1000" spc="-5" dirty="0">
                <a:latin typeface="Arial"/>
                <a:cs typeface="Arial"/>
              </a:rPr>
              <a:t>there are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5" dirty="0">
                <a:latin typeface="Arial"/>
                <a:cs typeface="Arial"/>
              </a:rPr>
              <a:t>specific reasons  </a:t>
            </a:r>
            <a:r>
              <a:rPr sz="1000" dirty="0">
                <a:latin typeface="Arial"/>
                <a:cs typeface="Arial"/>
              </a:rPr>
              <a:t>why </a:t>
            </a:r>
            <a:r>
              <a:rPr sz="1000" spc="-5" dirty="0">
                <a:latin typeface="Arial"/>
                <a:cs typeface="Arial"/>
              </a:rPr>
              <a:t>the equipment cannot </a:t>
            </a:r>
            <a:r>
              <a:rPr sz="1000" dirty="0">
                <a:latin typeface="Arial"/>
                <a:cs typeface="Arial"/>
              </a:rPr>
              <a:t>match </a:t>
            </a:r>
            <a:r>
              <a:rPr sz="1000" spc="-5" dirty="0">
                <a:latin typeface="Arial"/>
                <a:cs typeface="Arial"/>
              </a:rPr>
              <a:t>up. For example, one Indian </a:t>
            </a:r>
            <a:r>
              <a:rPr sz="1000" dirty="0">
                <a:latin typeface="Arial"/>
                <a:cs typeface="Arial"/>
              </a:rPr>
              <a:t>supplier </a:t>
            </a:r>
            <a:r>
              <a:rPr sz="1000" spc="-5" dirty="0">
                <a:latin typeface="Arial"/>
                <a:cs typeface="Arial"/>
              </a:rPr>
              <a:t>could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the entire  reference product, but could not provide certifications that proved its quality was comparable (such  as API or ISO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certifications).</a:t>
            </a:r>
            <a:endParaRPr sz="1000">
              <a:latin typeface="Arial"/>
              <a:cs typeface="Arial"/>
            </a:endParaRPr>
          </a:p>
          <a:p>
            <a:pPr marL="12700" marR="8255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Elsewhere, in Southeast Asia, Latin America, and Africa, there no globally recognized suppliers  have been identified during this study.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extent </a:t>
            </a:r>
            <a:r>
              <a:rPr sz="1000" dirty="0">
                <a:latin typeface="Arial"/>
                <a:cs typeface="Arial"/>
              </a:rPr>
              <a:t>that </a:t>
            </a:r>
            <a:r>
              <a:rPr sz="1000" spc="-5" dirty="0">
                <a:latin typeface="Arial"/>
                <a:cs typeface="Arial"/>
              </a:rPr>
              <a:t>manufacturers are available, their costs  can be expected to be 10-22% lower than American benchmark cost levels, based on regional cost  analyses.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6551930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8</a:t>
            </a:fld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2004" y="905002"/>
            <a:ext cx="2254250" cy="2232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t: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trillion</a:t>
            </a:r>
            <a:endParaRPr sz="1000">
              <a:latin typeface="Arial"/>
              <a:cs typeface="Arial"/>
            </a:endParaRPr>
          </a:p>
          <a:p>
            <a:pPr marL="12700" marR="1115695">
              <a:lnSpc>
                <a:spcPct val="19350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Tonnes=metric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tons  </a:t>
            </a:r>
            <a:r>
              <a:rPr sz="1000" dirty="0">
                <a:latin typeface="Arial"/>
                <a:cs typeface="Arial"/>
              </a:rPr>
              <a:t>Tons: </a:t>
            </a:r>
            <a:r>
              <a:rPr sz="1000" spc="-5" dirty="0">
                <a:latin typeface="Arial"/>
                <a:cs typeface="Arial"/>
              </a:rPr>
              <a:t>short tons  Tpy: tons per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year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94000"/>
              </a:lnSpc>
            </a:pPr>
            <a:r>
              <a:rPr sz="1000" dirty="0">
                <a:latin typeface="Arial"/>
                <a:cs typeface="Arial"/>
              </a:rPr>
              <a:t>WTI: </a:t>
            </a:r>
            <a:r>
              <a:rPr sz="1000" spc="5" dirty="0">
                <a:latin typeface="Arial"/>
                <a:cs typeface="Arial"/>
              </a:rPr>
              <a:t>West </a:t>
            </a:r>
            <a:r>
              <a:rPr sz="1000" dirty="0">
                <a:latin typeface="Arial"/>
                <a:cs typeface="Arial"/>
              </a:rPr>
              <a:t>Texas </a:t>
            </a:r>
            <a:r>
              <a:rPr sz="1000" spc="-5" dirty="0">
                <a:latin typeface="Arial"/>
                <a:cs typeface="Arial"/>
              </a:rPr>
              <a:t>Intermediate crude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oil  YOY: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over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year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YTD: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dirty="0">
                <a:latin typeface="Arial"/>
                <a:cs typeface="Arial"/>
              </a:rPr>
              <a:t>to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date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b="1" u="heavy" spc="-5" dirty="0">
                <a:latin typeface="Arial"/>
                <a:cs typeface="Arial"/>
              </a:rPr>
              <a:t>Alerts: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71853" y="3277234"/>
            <a:ext cx="669290" cy="1466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latin typeface="Arial"/>
                <a:cs typeface="Arial"/>
              </a:rPr>
              <a:t>Yellow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Alert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63242" y="3267582"/>
            <a:ext cx="1555750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(applies </a:t>
            </a:r>
            <a:r>
              <a:rPr sz="1000" dirty="0">
                <a:latin typeface="Arial"/>
                <a:cs typeface="Arial"/>
              </a:rPr>
              <a:t>to any time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period)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87753" y="3572382"/>
            <a:ext cx="2494280" cy="774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Capacity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&lt; </a:t>
            </a:r>
            <a:r>
              <a:rPr sz="1000" dirty="0">
                <a:latin typeface="Arial"/>
                <a:cs typeface="Arial"/>
              </a:rPr>
              <a:t>$150 million </a:t>
            </a:r>
            <a:r>
              <a:rPr sz="1000" spc="-5" dirty="0">
                <a:latin typeface="Arial"/>
                <a:cs typeface="Arial"/>
              </a:rPr>
              <a:t>per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year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har char=""/>
            </a:pPr>
            <a:endParaRPr sz="10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Capacity Utilization &gt;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85%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har char=""/>
            </a:pPr>
            <a:endParaRPr sz="10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Clr>
                <a:srgbClr val="800000"/>
              </a:buClr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Important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news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71853" y="4484242"/>
            <a:ext cx="528955" cy="14478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Red</a:t>
            </a:r>
            <a:r>
              <a:rPr sz="10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Alert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23033" y="4474590"/>
            <a:ext cx="147764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(applies to next </a:t>
            </a:r>
            <a:r>
              <a:rPr sz="1000" spc="-10" dirty="0">
                <a:latin typeface="Arial"/>
                <a:cs typeface="Arial"/>
              </a:rPr>
              <a:t>year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only)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2004" y="4777866"/>
            <a:ext cx="5621655" cy="1431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26465" indent="-228600">
              <a:lnSpc>
                <a:spcPct val="100000"/>
              </a:lnSpc>
              <a:buFont typeface="Symbol"/>
              <a:buChar char="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Prices change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5%+</a:t>
            </a:r>
            <a:endParaRPr sz="1000">
              <a:latin typeface="Arial"/>
              <a:cs typeface="Arial"/>
            </a:endParaRPr>
          </a:p>
          <a:p>
            <a:pPr marL="926465" indent="-228600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Capacity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&lt; </a:t>
            </a:r>
            <a:r>
              <a:rPr sz="1000" dirty="0">
                <a:latin typeface="Arial"/>
                <a:cs typeface="Arial"/>
              </a:rPr>
              <a:t>$100 </a:t>
            </a:r>
            <a:r>
              <a:rPr sz="1000" spc="-5" dirty="0">
                <a:latin typeface="Arial"/>
                <a:cs typeface="Arial"/>
              </a:rPr>
              <a:t>million per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year</a:t>
            </a:r>
            <a:endParaRPr sz="1000">
              <a:latin typeface="Arial"/>
              <a:cs typeface="Arial"/>
            </a:endParaRPr>
          </a:p>
          <a:p>
            <a:pPr marL="926465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Capacity Utilization &gt;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90%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u="sng" spc="-5" dirty="0">
                <a:latin typeface="Arial"/>
                <a:cs typeface="Arial"/>
              </a:rPr>
              <a:t>Chart</a:t>
            </a:r>
            <a:r>
              <a:rPr sz="1000" u="sng" spc="-55" dirty="0">
                <a:latin typeface="Arial"/>
                <a:cs typeface="Arial"/>
              </a:rPr>
              <a:t> </a:t>
            </a:r>
            <a:r>
              <a:rPr sz="1000" u="sng" spc="-5" dirty="0">
                <a:latin typeface="Arial"/>
                <a:cs typeface="Arial"/>
              </a:rPr>
              <a:t>Symbols: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40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≡ Stable, </a:t>
            </a: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▲= </a:t>
            </a:r>
            <a:r>
              <a:rPr sz="1000" spc="-5" dirty="0">
                <a:latin typeface="Arial"/>
                <a:cs typeface="Arial"/>
              </a:rPr>
              <a:t>Increasing, </a:t>
            </a:r>
            <a:r>
              <a:rPr sz="1000" spc="-5" dirty="0">
                <a:solidFill>
                  <a:srgbClr val="008000"/>
                </a:solidFill>
                <a:latin typeface="Arial"/>
                <a:cs typeface="Arial"/>
              </a:rPr>
              <a:t>▼ = </a:t>
            </a:r>
            <a:r>
              <a:rPr sz="1000" spc="-5" dirty="0">
                <a:latin typeface="Arial"/>
                <a:cs typeface="Arial"/>
              </a:rPr>
              <a:t>Decreasing, </a:t>
            </a:r>
            <a:r>
              <a:rPr sz="1000" spc="-5" dirty="0">
                <a:solidFill>
                  <a:srgbClr val="339966"/>
                </a:solidFill>
                <a:latin typeface="Arial"/>
                <a:cs typeface="Arial"/>
              </a:rPr>
              <a:t>LO = </a:t>
            </a:r>
            <a:r>
              <a:rPr sz="1000" dirty="0">
                <a:latin typeface="Arial"/>
                <a:cs typeface="Arial"/>
              </a:rPr>
              <a:t>Low </a:t>
            </a:r>
            <a:r>
              <a:rPr sz="1000" spc="-5" dirty="0">
                <a:latin typeface="Arial"/>
                <a:cs typeface="Arial"/>
              </a:rPr>
              <a:t>supplier concentration, </a:t>
            </a:r>
            <a:r>
              <a:rPr sz="1000" spc="-5" dirty="0">
                <a:solidFill>
                  <a:srgbClr val="808080"/>
                </a:solidFill>
                <a:latin typeface="Arial"/>
                <a:cs typeface="Arial"/>
              </a:rPr>
              <a:t>► = </a:t>
            </a:r>
            <a:r>
              <a:rPr sz="1000" spc="-5" dirty="0">
                <a:latin typeface="Arial"/>
                <a:cs typeface="Arial"/>
              </a:rPr>
              <a:t>Moderate supplier  concentration, </a:t>
            </a:r>
            <a:r>
              <a:rPr sz="1000" dirty="0">
                <a:solidFill>
                  <a:srgbClr val="339966"/>
                </a:solidFill>
                <a:latin typeface="Arial"/>
                <a:cs typeface="Arial"/>
              </a:rPr>
              <a:t>HI= </a:t>
            </a:r>
            <a:r>
              <a:rPr sz="1000" spc="-5" dirty="0">
                <a:latin typeface="Arial"/>
                <a:cs typeface="Arial"/>
              </a:rPr>
              <a:t>High supplier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concentration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81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2108961" y="903477"/>
            <a:ext cx="3342640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10" dirty="0">
                <a:latin typeface="Arial"/>
                <a:cs typeface="Arial"/>
              </a:rPr>
              <a:t>20: </a:t>
            </a:r>
            <a:r>
              <a:rPr sz="1000" b="1" spc="-5" dirty="0">
                <a:latin typeface="Arial"/>
                <a:cs typeface="Arial"/>
              </a:rPr>
              <a:t>Regional Price Variations </a:t>
            </a:r>
            <a:r>
              <a:rPr sz="1000" b="1" dirty="0">
                <a:latin typeface="Arial"/>
                <a:cs typeface="Arial"/>
              </a:rPr>
              <a:t>over Time </a:t>
            </a:r>
            <a:r>
              <a:rPr sz="1000" b="1" spc="-5" dirty="0">
                <a:latin typeface="Arial"/>
                <a:cs typeface="Arial"/>
              </a:rPr>
              <a:t>for</a:t>
            </a:r>
            <a:r>
              <a:rPr sz="1000" b="1" spc="4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ESPs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301750" y="1213357"/>
          <a:ext cx="4965065" cy="33502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1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3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0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1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95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8223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Region/Country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R="299085" algn="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oday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851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North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America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34798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1.00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L="4889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0.99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1.05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376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Latin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America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4798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0.94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889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0.97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1.22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375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Europe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34798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0.92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4889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0.92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0.98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76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Africa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127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N/A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232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India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826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34798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0.48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4889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0.49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0.57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1376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Russia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4798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0.73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889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0.74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0.88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1376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China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34798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0.55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4889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0.54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0.58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376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Japan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4798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1.10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889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1.10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1.13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7471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Other</a:t>
                      </a:r>
                      <a:r>
                        <a:rPr sz="1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12191">
                      <a:solidFill>
                        <a:srgbClr val="336699"/>
                      </a:solidFill>
                      <a:prstDash val="solid"/>
                    </a:lnL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4798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0.79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0.79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0.83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02004" y="4922646"/>
            <a:ext cx="5539105" cy="683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7.3.1	</a:t>
            </a:r>
            <a:r>
              <a:rPr sz="1000" b="1" spc="-5" dirty="0">
                <a:latin typeface="Arial"/>
                <a:cs typeface="Arial"/>
              </a:rPr>
              <a:t>Price Differences </a:t>
            </a:r>
            <a:r>
              <a:rPr sz="1000" b="1" dirty="0">
                <a:latin typeface="Arial"/>
                <a:cs typeface="Arial"/>
              </a:rPr>
              <a:t>by </a:t>
            </a:r>
            <a:r>
              <a:rPr sz="1000" b="1" spc="-5" dirty="0">
                <a:latin typeface="Arial"/>
                <a:cs typeface="Arial"/>
              </a:rPr>
              <a:t>Technology, </a:t>
            </a:r>
            <a:r>
              <a:rPr sz="1000" b="1" dirty="0">
                <a:latin typeface="Arial"/>
                <a:cs typeface="Arial"/>
              </a:rPr>
              <a:t>Model, </a:t>
            </a:r>
            <a:r>
              <a:rPr sz="1000" b="1" spc="-5" dirty="0">
                <a:latin typeface="Arial"/>
                <a:cs typeface="Arial"/>
              </a:rPr>
              <a:t>and</a:t>
            </a:r>
            <a:r>
              <a:rPr sz="1000" b="1" spc="2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Feature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4000"/>
              </a:lnSpc>
              <a:spcBef>
                <a:spcPts val="610"/>
              </a:spcBef>
            </a:pP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size,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5" dirty="0">
                <a:latin typeface="Arial"/>
                <a:cs typeface="Arial"/>
              </a:rPr>
              <a:t>horsepower, and material drive ESP costs and </a:t>
            </a:r>
            <a:r>
              <a:rPr sz="1000" dirty="0">
                <a:latin typeface="Arial"/>
                <a:cs typeface="Arial"/>
              </a:rPr>
              <a:t>prices. Many of </a:t>
            </a:r>
            <a:r>
              <a:rPr sz="1000" spc="-5" dirty="0">
                <a:latin typeface="Arial"/>
                <a:cs typeface="Arial"/>
              </a:rPr>
              <a:t>these factors are  correlated with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complex list of parameters cited earlier, such as depth, head, viscosity,</a:t>
            </a:r>
            <a:r>
              <a:rPr sz="1000" spc="2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etc.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82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156512" y="903477"/>
            <a:ext cx="5360670" cy="828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04775" algn="ctr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21: Incremental Cost per Extra Parameter or Feature for</a:t>
            </a:r>
            <a:r>
              <a:rPr sz="1000" b="1" spc="114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ESPs</a:t>
            </a:r>
            <a:endParaRPr sz="1000">
              <a:latin typeface="Arial"/>
              <a:cs typeface="Arial"/>
            </a:endParaRPr>
          </a:p>
          <a:p>
            <a:pPr marL="12065" marR="5080" indent="-2540" algn="ctr">
              <a:lnSpc>
                <a:spcPct val="143500"/>
              </a:lnSpc>
              <a:spcBef>
                <a:spcPts val="40"/>
              </a:spcBef>
            </a:pPr>
            <a:r>
              <a:rPr sz="1000" spc="-5" dirty="0">
                <a:latin typeface="Arial"/>
                <a:cs typeface="Arial"/>
              </a:rPr>
              <a:t>(Reference unit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 carbon steel ESP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artificial lift (downhole) applications pumping crude oil  under 65 </a:t>
            </a:r>
            <a:r>
              <a:rPr sz="1000" dirty="0">
                <a:latin typeface="Arial"/>
                <a:cs typeface="Arial"/>
              </a:rPr>
              <a:t>meters </a:t>
            </a:r>
            <a:r>
              <a:rPr sz="1000" spc="-5" dirty="0">
                <a:latin typeface="Arial"/>
                <a:cs typeface="Arial"/>
              </a:rPr>
              <a:t>of head, with a 5” inner inlet diameter and including a 200 </a:t>
            </a:r>
            <a:r>
              <a:rPr sz="1000" dirty="0">
                <a:latin typeface="Arial"/>
                <a:cs typeface="Arial"/>
              </a:rPr>
              <a:t>hp </a:t>
            </a:r>
            <a:r>
              <a:rPr sz="1000" spc="-5" dirty="0">
                <a:latin typeface="Arial"/>
                <a:cs typeface="Arial"/>
              </a:rPr>
              <a:t>motor, delivering  1000 bpd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output)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05612" y="1870201"/>
          <a:ext cx="6156960" cy="33813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3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8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56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0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0831">
                <a:tc>
                  <a:txBody>
                    <a:bodyPr/>
                    <a:lstStyle/>
                    <a:p>
                      <a:pPr marL="310515" marR="114935" indent="-161925">
                        <a:lnSpc>
                          <a:spcPts val="173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Parameter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  Feature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36195"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Unit of</a:t>
                      </a:r>
                      <a:r>
                        <a:rPr sz="10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Measure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49860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Indicative Cost</a:t>
                      </a:r>
                      <a:r>
                        <a:rPr sz="10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Impact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474980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Notes /</a:t>
                      </a:r>
                      <a:r>
                        <a:rPr sz="10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Comments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3820">
                <a:tc>
                  <a:txBody>
                    <a:bodyPr/>
                    <a:lstStyle/>
                    <a:p>
                      <a:pPr marL="62230" marR="146685">
                        <a:lnSpc>
                          <a:spcPct val="143800"/>
                        </a:lnSpc>
                        <a:spcBef>
                          <a:spcPts val="905"/>
                        </a:spcBef>
                      </a:pPr>
                      <a:r>
                        <a:rPr sz="1050" b="1" dirty="0">
                          <a:latin typeface="Arial"/>
                          <a:cs typeface="Arial"/>
                        </a:rPr>
                        <a:t>Pump </a:t>
                      </a:r>
                      <a:r>
                        <a:rPr sz="1050" b="1" spc="-5" dirty="0">
                          <a:latin typeface="Arial"/>
                          <a:cs typeface="Arial"/>
                        </a:rPr>
                        <a:t>Inner  Diameter</a:t>
                      </a:r>
                      <a:r>
                        <a:rPr sz="1050" b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5" dirty="0">
                          <a:latin typeface="Arial"/>
                          <a:cs typeface="Arial"/>
                        </a:rPr>
                        <a:t>(ID)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14935" marB="0">
                    <a:lnL w="12496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8735" algn="ctr">
                        <a:lnSpc>
                          <a:spcPct val="100000"/>
                        </a:lnSpc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Inches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Increasing ID </a:t>
                      </a:r>
                      <a:r>
                        <a:rPr sz="1050" spc="-10" dirty="0">
                          <a:latin typeface="Calibri"/>
                          <a:cs typeface="Calibri"/>
                        </a:rPr>
                        <a:t>by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050" spc="5" dirty="0">
                          <a:latin typeface="Arial"/>
                          <a:cs typeface="Arial"/>
                        </a:rPr>
                        <a:t>”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(from</a:t>
                      </a:r>
                      <a:r>
                        <a:rPr sz="1050" spc="-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050" spc="5" dirty="0">
                          <a:latin typeface="Arial"/>
                          <a:cs typeface="Arial"/>
                        </a:rPr>
                        <a:t>”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R="11430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050" spc="-5" dirty="0">
                          <a:latin typeface="Calibri"/>
                          <a:cs typeface="Calibri"/>
                        </a:rPr>
                        <a:t>to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”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costs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additional</a:t>
                      </a:r>
                      <a:endParaRPr sz="1050">
                        <a:latin typeface="Calibri"/>
                        <a:cs typeface="Calibri"/>
                      </a:endParaRPr>
                    </a:p>
                    <a:p>
                      <a:pPr marR="9525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050" spc="-5" dirty="0">
                          <a:latin typeface="Calibri"/>
                          <a:cs typeface="Calibri"/>
                        </a:rPr>
                        <a:t>$32.7k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53975" marB="0"/>
                </a:tc>
                <a:tc>
                  <a:txBody>
                    <a:bodyPr/>
                    <a:lstStyle/>
                    <a:p>
                      <a:pPr marL="379095" marR="123825" indent="-276225">
                        <a:lnSpc>
                          <a:spcPct val="152400"/>
                        </a:lnSpc>
                        <a:spcBef>
                          <a:spcPts val="725"/>
                        </a:spcBef>
                      </a:pPr>
                      <a:r>
                        <a:rPr sz="1050" spc="-5" dirty="0">
                          <a:latin typeface="Calibri"/>
                          <a:cs typeface="Calibri"/>
                        </a:rPr>
                        <a:t>Further increases after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1050" spc="5" dirty="0">
                          <a:latin typeface="Arial"/>
                          <a:cs typeface="Arial"/>
                        </a:rPr>
                        <a:t>”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increase  price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disproportionately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9207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49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050" b="1" dirty="0">
                          <a:latin typeface="Arial"/>
                          <a:cs typeface="Arial"/>
                        </a:rPr>
                        <a:t>Motor</a:t>
                      </a:r>
                      <a:r>
                        <a:rPr sz="105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5" dirty="0">
                          <a:latin typeface="Arial"/>
                          <a:cs typeface="Arial"/>
                        </a:rPr>
                        <a:t>Size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496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1910" algn="ctr">
                        <a:lnSpc>
                          <a:spcPct val="100000"/>
                        </a:lnSpc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Hp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050" spc="-5" dirty="0">
                          <a:latin typeface="Calibri"/>
                          <a:cs typeface="Calibri"/>
                        </a:rPr>
                        <a:t>Decreasing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hp from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200</a:t>
                      </a:r>
                      <a:r>
                        <a:rPr sz="105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hp</a:t>
                      </a:r>
                      <a:endParaRPr sz="1050">
                        <a:latin typeface="Calibri"/>
                        <a:cs typeface="Calibri"/>
                      </a:endParaRPr>
                    </a:p>
                    <a:p>
                      <a:pPr marR="10795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050" spc="-5" dirty="0">
                          <a:latin typeface="Calibri"/>
                          <a:cs typeface="Calibri"/>
                        </a:rPr>
                        <a:t>to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150 hp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reduces price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by</a:t>
                      </a:r>
                      <a:endParaRPr sz="1050">
                        <a:latin typeface="Calibri"/>
                        <a:cs typeface="Calibri"/>
                      </a:endParaRPr>
                    </a:p>
                    <a:p>
                      <a:pPr marR="952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$8.3k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20014" marR="138430" indent="40640">
                        <a:lnSpc>
                          <a:spcPct val="152400"/>
                        </a:lnSpc>
                        <a:spcBef>
                          <a:spcPts val="725"/>
                        </a:spcBef>
                      </a:pPr>
                      <a:r>
                        <a:rPr sz="1050" spc="-5" dirty="0">
                          <a:latin typeface="Calibri"/>
                          <a:cs typeface="Calibri"/>
                        </a:rPr>
                        <a:t>Further decreases below 150 hp  decrease price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disproportionately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9207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51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050" b="1" dirty="0">
                          <a:latin typeface="Arial"/>
                          <a:cs typeface="Arial"/>
                        </a:rPr>
                        <a:t>Material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496">
                      <a:solidFill>
                        <a:srgbClr val="336699"/>
                      </a:solidFill>
                      <a:prstDash val="solid"/>
                    </a:lnL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050" spc="-5" dirty="0">
                          <a:latin typeface="Calibri"/>
                          <a:cs typeface="Calibri"/>
                        </a:rPr>
                        <a:t>Carbon steel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05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the</a:t>
                      </a:r>
                      <a:endParaRPr sz="1050">
                        <a:latin typeface="Calibri"/>
                        <a:cs typeface="Calibri"/>
                      </a:endParaRPr>
                    </a:p>
                    <a:p>
                      <a:pPr marL="122555" marR="76835" indent="1905" algn="ctr">
                        <a:lnSpc>
                          <a:spcPct val="152400"/>
                        </a:lnSpc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reference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point;  stainless steel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05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the  premium</a:t>
                      </a:r>
                      <a:r>
                        <a:rPr sz="105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option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050" spc="-5" dirty="0">
                          <a:latin typeface="Calibri"/>
                          <a:cs typeface="Calibri"/>
                        </a:rPr>
                        <a:t>Upgrading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05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carbon</a:t>
                      </a:r>
                      <a:endParaRPr sz="1050">
                        <a:latin typeface="Calibri"/>
                        <a:cs typeface="Calibri"/>
                      </a:endParaRPr>
                    </a:p>
                    <a:p>
                      <a:pPr marL="229235" marR="238760" algn="ctr">
                        <a:lnSpc>
                          <a:spcPct val="152400"/>
                        </a:lnSpc>
                      </a:pPr>
                      <a:r>
                        <a:rPr sz="1050" spc="-5" dirty="0">
                          <a:latin typeface="Calibri"/>
                          <a:cs typeface="Calibri"/>
                        </a:rPr>
                        <a:t>steel to stainless steel  costs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45%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more, on 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average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0" marR="121920" indent="1905" algn="ctr">
                        <a:lnSpc>
                          <a:spcPct val="152400"/>
                        </a:lnSpc>
                        <a:spcBef>
                          <a:spcPts val="725"/>
                        </a:spcBef>
                      </a:pPr>
                      <a:r>
                        <a:rPr sz="1050" spc="-5" dirty="0">
                          <a:latin typeface="Calibri"/>
                          <a:cs typeface="Calibri"/>
                        </a:rPr>
                        <a:t>The incremental cost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for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stainless  steel is relatively consistent across  pump</a:t>
                      </a:r>
                      <a:r>
                        <a:rPr sz="105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sizes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92075" marB="0">
                    <a:lnR w="12191">
                      <a:solidFill>
                        <a:srgbClr val="336699"/>
                      </a:solidFill>
                      <a:prstDash val="solid"/>
                    </a:lnR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02004" y="5172836"/>
            <a:ext cx="5694045" cy="1997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35585">
              <a:lnSpc>
                <a:spcPct val="144000"/>
              </a:lnSpc>
            </a:pPr>
            <a:r>
              <a:rPr sz="1000" i="1" spc="-5" dirty="0">
                <a:latin typeface="Arial"/>
                <a:cs typeface="Arial"/>
              </a:rPr>
              <a:t>Note: Changing one parameter usually involves changing others, and the cost impact may not </a:t>
            </a:r>
            <a:r>
              <a:rPr sz="1000" i="1" dirty="0">
                <a:latin typeface="Arial"/>
                <a:cs typeface="Arial"/>
              </a:rPr>
              <a:t>be  </a:t>
            </a:r>
            <a:r>
              <a:rPr sz="1000" i="1" spc="-5" dirty="0">
                <a:latin typeface="Arial"/>
                <a:cs typeface="Arial"/>
              </a:rPr>
              <a:t>additive or</a:t>
            </a:r>
            <a:r>
              <a:rPr sz="1000" i="1" spc="-50" dirty="0">
                <a:latin typeface="Arial"/>
                <a:cs typeface="Arial"/>
              </a:rPr>
              <a:t> </a:t>
            </a:r>
            <a:r>
              <a:rPr sz="1000" i="1" spc="-5" dirty="0">
                <a:latin typeface="Arial"/>
                <a:cs typeface="Arial"/>
              </a:rPr>
              <a:t>linear.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Upgrading from carbon </a:t>
            </a:r>
            <a:r>
              <a:rPr sz="1000" dirty="0">
                <a:latin typeface="Arial"/>
                <a:cs typeface="Arial"/>
              </a:rPr>
              <a:t>steel to </a:t>
            </a:r>
            <a:r>
              <a:rPr sz="1000" spc="-5" dirty="0">
                <a:latin typeface="Arial"/>
                <a:cs typeface="Arial"/>
              </a:rPr>
              <a:t>stainless steel increases the </a:t>
            </a:r>
            <a:r>
              <a:rPr sz="1000" spc="5" dirty="0">
                <a:latin typeface="Arial"/>
                <a:cs typeface="Arial"/>
              </a:rPr>
              <a:t>cost </a:t>
            </a:r>
            <a:r>
              <a:rPr sz="1000" spc="-5" dirty="0">
                <a:latin typeface="Arial"/>
                <a:cs typeface="Arial"/>
              </a:rPr>
              <a:t>of a </a:t>
            </a:r>
            <a:r>
              <a:rPr sz="1000" dirty="0">
                <a:latin typeface="Arial"/>
                <a:cs typeface="Arial"/>
              </a:rPr>
              <a:t>pump by </a:t>
            </a:r>
            <a:r>
              <a:rPr sz="1000" spc="-5" dirty="0">
                <a:latin typeface="Arial"/>
                <a:cs typeface="Arial"/>
              </a:rPr>
              <a:t>approximately 45%.  Upgrading to Monel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expensive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still.</a:t>
            </a:r>
            <a:endParaRPr sz="1000">
              <a:latin typeface="Arial"/>
              <a:cs typeface="Arial"/>
            </a:endParaRPr>
          </a:p>
          <a:p>
            <a:pPr marL="127000" marR="488950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Decreasing the size of the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5" dirty="0">
                <a:latin typeface="Arial"/>
                <a:cs typeface="Arial"/>
              </a:rPr>
              <a:t>from 200 hp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150 </a:t>
            </a:r>
            <a:r>
              <a:rPr sz="1000" dirty="0">
                <a:latin typeface="Arial"/>
                <a:cs typeface="Arial"/>
              </a:rPr>
              <a:t>hp </a:t>
            </a:r>
            <a:r>
              <a:rPr sz="1000" spc="-5" dirty="0">
                <a:latin typeface="Arial"/>
                <a:cs typeface="Arial"/>
              </a:rPr>
              <a:t>typically saves about 17%. For the  reference unit, this would equate to an additional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$8.3k.</a:t>
            </a:r>
            <a:endParaRPr sz="1000">
              <a:latin typeface="Arial"/>
              <a:cs typeface="Arial"/>
            </a:endParaRPr>
          </a:p>
          <a:p>
            <a:pPr marL="127000" marR="80010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Increasing the inner </a:t>
            </a:r>
            <a:r>
              <a:rPr sz="1000" dirty="0">
                <a:latin typeface="Arial"/>
                <a:cs typeface="Arial"/>
              </a:rPr>
              <a:t>diameter </a:t>
            </a:r>
            <a:r>
              <a:rPr sz="1000" spc="-5" dirty="0">
                <a:latin typeface="Arial"/>
                <a:cs typeface="Arial"/>
              </a:rPr>
              <a:t>of the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increase the unit cost of the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(by 68% from </a:t>
            </a:r>
            <a:r>
              <a:rPr sz="1000" dirty="0">
                <a:latin typeface="Arial"/>
                <a:cs typeface="Arial"/>
              </a:rPr>
              <a:t>5” </a:t>
            </a:r>
            <a:r>
              <a:rPr sz="1000" spc="-5" dirty="0">
                <a:latin typeface="Arial"/>
                <a:cs typeface="Arial"/>
              </a:rPr>
              <a:t>to 7  </a:t>
            </a:r>
            <a:r>
              <a:rPr sz="1000" spc="-1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141% between 5” and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9”)..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3971671"/>
            <a:ext cx="5615305" cy="8235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Increasing the </a:t>
            </a:r>
            <a:r>
              <a:rPr sz="1000" dirty="0">
                <a:latin typeface="Arial"/>
                <a:cs typeface="Arial"/>
              </a:rPr>
              <a:t>motor </a:t>
            </a:r>
            <a:r>
              <a:rPr sz="1000" spc="-5" dirty="0">
                <a:latin typeface="Arial"/>
                <a:cs typeface="Arial"/>
              </a:rPr>
              <a:t>horsepower also increases the </a:t>
            </a:r>
            <a:r>
              <a:rPr sz="1000" dirty="0">
                <a:latin typeface="Arial"/>
                <a:cs typeface="Arial"/>
              </a:rPr>
              <a:t>cost </a:t>
            </a:r>
            <a:r>
              <a:rPr sz="1000" spc="-5" dirty="0">
                <a:latin typeface="Arial"/>
                <a:cs typeface="Arial"/>
              </a:rPr>
              <a:t>of the </a:t>
            </a:r>
            <a:r>
              <a:rPr sz="1000" dirty="0">
                <a:latin typeface="Arial"/>
                <a:cs typeface="Arial"/>
              </a:rPr>
              <a:t>pump, </a:t>
            </a:r>
            <a:r>
              <a:rPr sz="1000" spc="-5" dirty="0">
                <a:latin typeface="Arial"/>
                <a:cs typeface="Arial"/>
              </a:rPr>
              <a:t>but decreasingly so after 150  </a:t>
            </a:r>
            <a:r>
              <a:rPr sz="1000" spc="-10" dirty="0">
                <a:latin typeface="Arial"/>
                <a:cs typeface="Arial"/>
              </a:rPr>
              <a:t>hp.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963294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34: ESP (200 </a:t>
            </a:r>
            <a:r>
              <a:rPr sz="1000" b="1" dirty="0">
                <a:latin typeface="Arial"/>
                <a:cs typeface="Arial"/>
              </a:rPr>
              <a:t>HP Motor) </a:t>
            </a:r>
            <a:r>
              <a:rPr sz="1000" b="1" spc="-5" dirty="0">
                <a:latin typeface="Arial"/>
                <a:cs typeface="Arial"/>
              </a:rPr>
              <a:t>Size vs. Cost - </a:t>
            </a:r>
            <a:r>
              <a:rPr sz="1000" b="1" dirty="0">
                <a:latin typeface="Arial"/>
                <a:cs typeface="Arial"/>
              </a:rPr>
              <a:t>By </a:t>
            </a:r>
            <a:r>
              <a:rPr sz="1000" b="1" spc="-5" dirty="0">
                <a:latin typeface="Arial"/>
                <a:cs typeface="Arial"/>
              </a:rPr>
              <a:t>Motor</a:t>
            </a:r>
            <a:r>
              <a:rPr sz="1000" b="1" spc="4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Size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304" y="7678673"/>
            <a:ext cx="5572125" cy="672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Cost per </a:t>
            </a:r>
            <a:r>
              <a:rPr sz="1000" dirty="0">
                <a:latin typeface="Arial"/>
                <a:cs typeface="Arial"/>
              </a:rPr>
              <a:t>barrel </a:t>
            </a:r>
            <a:r>
              <a:rPr sz="1000" spc="-5" dirty="0">
                <a:latin typeface="Arial"/>
                <a:cs typeface="Arial"/>
              </a:rPr>
              <a:t>per </a:t>
            </a:r>
            <a:r>
              <a:rPr sz="1000" dirty="0">
                <a:latin typeface="Arial"/>
                <a:cs typeface="Arial"/>
              </a:rPr>
              <a:t>day </a:t>
            </a:r>
            <a:r>
              <a:rPr sz="1000" spc="-5" dirty="0">
                <a:latin typeface="Arial"/>
                <a:cs typeface="Arial"/>
              </a:rPr>
              <a:t>of flow falls gradually as the size of the unit increases. For the reference  unit, with a flow rate of 1k barrels </a:t>
            </a:r>
            <a:r>
              <a:rPr sz="1000" dirty="0">
                <a:latin typeface="Arial"/>
                <a:cs typeface="Arial"/>
              </a:rPr>
              <a:t>per </a:t>
            </a:r>
            <a:r>
              <a:rPr sz="1000" spc="-5" dirty="0">
                <a:latin typeface="Arial"/>
                <a:cs typeface="Arial"/>
              </a:rPr>
              <a:t>day, the cost per barrel per </a:t>
            </a:r>
            <a:r>
              <a:rPr sz="1000" dirty="0">
                <a:latin typeface="Arial"/>
                <a:cs typeface="Arial"/>
              </a:rPr>
              <a:t>day </a:t>
            </a:r>
            <a:r>
              <a:rPr sz="1000" spc="-5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$48.3. </a:t>
            </a:r>
            <a:r>
              <a:rPr sz="1000" spc="-5" dirty="0">
                <a:latin typeface="Arial"/>
                <a:cs typeface="Arial"/>
              </a:rPr>
              <a:t>Increasing the unit’s  outlet diameter reduces </a:t>
            </a:r>
            <a:r>
              <a:rPr sz="1000" dirty="0">
                <a:latin typeface="Arial"/>
                <a:cs typeface="Arial"/>
              </a:rPr>
              <a:t>that </a:t>
            </a:r>
            <a:r>
              <a:rPr sz="1000" spc="-5" dirty="0">
                <a:latin typeface="Arial"/>
                <a:cs typeface="Arial"/>
              </a:rPr>
              <a:t>cost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14%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($6.9k).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98243" y="2987463"/>
            <a:ext cx="2458720" cy="0"/>
          </a:xfrm>
          <a:custGeom>
            <a:avLst/>
            <a:gdLst/>
            <a:ahLst/>
            <a:cxnLst/>
            <a:rect l="l" t="t" r="r" b="b"/>
            <a:pathLst>
              <a:path w="2458720">
                <a:moveTo>
                  <a:pt x="0" y="0"/>
                </a:moveTo>
                <a:lnTo>
                  <a:pt x="2458108" y="0"/>
                </a:lnTo>
              </a:path>
            </a:pathLst>
          </a:custGeom>
          <a:ln w="913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98243" y="2579638"/>
            <a:ext cx="2458720" cy="0"/>
          </a:xfrm>
          <a:custGeom>
            <a:avLst/>
            <a:gdLst/>
            <a:ahLst/>
            <a:cxnLst/>
            <a:rect l="l" t="t" r="r" b="b"/>
            <a:pathLst>
              <a:path w="2458720">
                <a:moveTo>
                  <a:pt x="0" y="0"/>
                </a:moveTo>
                <a:lnTo>
                  <a:pt x="2458108" y="0"/>
                </a:lnTo>
              </a:path>
            </a:pathLst>
          </a:custGeom>
          <a:ln w="913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98243" y="2171762"/>
            <a:ext cx="2458720" cy="0"/>
          </a:xfrm>
          <a:custGeom>
            <a:avLst/>
            <a:gdLst/>
            <a:ahLst/>
            <a:cxnLst/>
            <a:rect l="l" t="t" r="r" b="b"/>
            <a:pathLst>
              <a:path w="2458720">
                <a:moveTo>
                  <a:pt x="0" y="0"/>
                </a:moveTo>
                <a:lnTo>
                  <a:pt x="2458108" y="0"/>
                </a:lnTo>
              </a:path>
            </a:pathLst>
          </a:custGeom>
          <a:ln w="913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98243" y="1762365"/>
            <a:ext cx="2458720" cy="0"/>
          </a:xfrm>
          <a:custGeom>
            <a:avLst/>
            <a:gdLst/>
            <a:ahLst/>
            <a:cxnLst/>
            <a:rect l="l" t="t" r="r" b="b"/>
            <a:pathLst>
              <a:path w="2458720">
                <a:moveTo>
                  <a:pt x="0" y="0"/>
                </a:moveTo>
                <a:lnTo>
                  <a:pt x="2458108" y="0"/>
                </a:lnTo>
              </a:path>
            </a:pathLst>
          </a:custGeom>
          <a:ln w="913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98243" y="1354489"/>
            <a:ext cx="2458720" cy="0"/>
          </a:xfrm>
          <a:custGeom>
            <a:avLst/>
            <a:gdLst/>
            <a:ahLst/>
            <a:cxnLst/>
            <a:rect l="l" t="t" r="r" b="b"/>
            <a:pathLst>
              <a:path w="2458720">
                <a:moveTo>
                  <a:pt x="0" y="0"/>
                </a:moveTo>
                <a:lnTo>
                  <a:pt x="2458108" y="0"/>
                </a:lnTo>
              </a:path>
            </a:pathLst>
          </a:custGeom>
          <a:ln w="913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98243" y="1354489"/>
            <a:ext cx="0" cy="2042795"/>
          </a:xfrm>
          <a:custGeom>
            <a:avLst/>
            <a:gdLst/>
            <a:ahLst/>
            <a:cxnLst/>
            <a:rect l="l" t="t" r="r" b="b"/>
            <a:pathLst>
              <a:path h="2042795">
                <a:moveTo>
                  <a:pt x="0" y="2042372"/>
                </a:moveTo>
                <a:lnTo>
                  <a:pt x="0" y="0"/>
                </a:lnTo>
              </a:path>
            </a:pathLst>
          </a:custGeom>
          <a:ln w="914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58621" y="3396861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2" y="0"/>
                </a:lnTo>
              </a:path>
            </a:pathLst>
          </a:custGeom>
          <a:ln w="913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558621" y="2987463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2" y="0"/>
                </a:lnTo>
              </a:path>
            </a:pathLst>
          </a:custGeom>
          <a:ln w="913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58621" y="2579638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2" y="0"/>
                </a:lnTo>
              </a:path>
            </a:pathLst>
          </a:custGeom>
          <a:ln w="913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58621" y="217176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2" y="0"/>
                </a:lnTo>
              </a:path>
            </a:pathLst>
          </a:custGeom>
          <a:ln w="913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58621" y="1762365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2" y="0"/>
                </a:lnTo>
              </a:path>
            </a:pathLst>
          </a:custGeom>
          <a:ln w="913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58621" y="1354489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2" y="0"/>
                </a:lnTo>
              </a:path>
            </a:pathLst>
          </a:custGeom>
          <a:ln w="913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598243" y="3396861"/>
            <a:ext cx="2458720" cy="0"/>
          </a:xfrm>
          <a:custGeom>
            <a:avLst/>
            <a:gdLst/>
            <a:ahLst/>
            <a:cxnLst/>
            <a:rect l="l" t="t" r="r" b="b"/>
            <a:pathLst>
              <a:path w="2458720">
                <a:moveTo>
                  <a:pt x="0" y="0"/>
                </a:moveTo>
                <a:lnTo>
                  <a:pt x="2458108" y="0"/>
                </a:lnTo>
              </a:path>
            </a:pathLst>
          </a:custGeom>
          <a:ln w="913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598243" y="339686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82"/>
                </a:lnTo>
              </a:path>
            </a:pathLst>
          </a:custGeom>
          <a:ln w="914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418120" y="339686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82"/>
                </a:lnTo>
              </a:path>
            </a:pathLst>
          </a:custGeom>
          <a:ln w="914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236474" y="339686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82"/>
                </a:lnTo>
              </a:path>
            </a:pathLst>
          </a:custGeom>
          <a:ln w="914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056351" y="339686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82"/>
                </a:lnTo>
              </a:path>
            </a:pathLst>
          </a:custGeom>
          <a:ln w="914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08182" y="2179372"/>
            <a:ext cx="1638300" cy="822325"/>
          </a:xfrm>
          <a:custGeom>
            <a:avLst/>
            <a:gdLst/>
            <a:ahLst/>
            <a:cxnLst/>
            <a:rect l="l" t="t" r="r" b="b"/>
            <a:pathLst>
              <a:path w="1638300" h="822325">
                <a:moveTo>
                  <a:pt x="0" y="821788"/>
                </a:moveTo>
                <a:lnTo>
                  <a:pt x="818353" y="555464"/>
                </a:lnTo>
                <a:lnTo>
                  <a:pt x="1638230" y="0"/>
                </a:lnTo>
              </a:path>
            </a:pathLst>
          </a:custGeom>
          <a:ln w="27401">
            <a:solidFill>
              <a:srgbClr val="1C46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08182" y="1626913"/>
            <a:ext cx="1638300" cy="1196340"/>
          </a:xfrm>
          <a:custGeom>
            <a:avLst/>
            <a:gdLst/>
            <a:ahLst/>
            <a:cxnLst/>
            <a:rect l="l" t="t" r="r" b="b"/>
            <a:pathLst>
              <a:path w="1638300" h="1196339">
                <a:moveTo>
                  <a:pt x="0" y="1196194"/>
                </a:moveTo>
                <a:lnTo>
                  <a:pt x="818353" y="808142"/>
                </a:lnTo>
                <a:lnTo>
                  <a:pt x="1638230" y="0"/>
                </a:lnTo>
              </a:path>
            </a:pathLst>
          </a:custGeom>
          <a:ln w="27407">
            <a:solidFill>
              <a:srgbClr val="0000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356242" y="3306400"/>
            <a:ext cx="514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-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098633" y="2897611"/>
            <a:ext cx="36703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50,0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034018" y="2489165"/>
            <a:ext cx="43116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100,000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034018" y="2080274"/>
            <a:ext cx="43116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150,000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034018" y="903477"/>
            <a:ext cx="3476625" cy="927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67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33: ESP (200 </a:t>
            </a:r>
            <a:r>
              <a:rPr sz="1000" b="1" dirty="0">
                <a:latin typeface="Arial"/>
                <a:cs typeface="Arial"/>
              </a:rPr>
              <a:t>HP Motor) </a:t>
            </a:r>
            <a:r>
              <a:rPr sz="1000" b="1" spc="-5" dirty="0">
                <a:latin typeface="Arial"/>
                <a:cs typeface="Arial"/>
              </a:rPr>
              <a:t>Size vs. Cost - </a:t>
            </a:r>
            <a:r>
              <a:rPr sz="1000" b="1" dirty="0">
                <a:latin typeface="Arial"/>
                <a:cs typeface="Arial"/>
              </a:rPr>
              <a:t>By</a:t>
            </a:r>
            <a:r>
              <a:rPr sz="1000" b="1" spc="5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Material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250,000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65"/>
              </a:spcBef>
            </a:pPr>
            <a:r>
              <a:rPr sz="1000" spc="-5" dirty="0">
                <a:latin typeface="Calibri"/>
                <a:cs typeface="Calibri"/>
              </a:rPr>
              <a:t>200,000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950907" y="3471377"/>
            <a:ext cx="1276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5"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589392" y="3471377"/>
            <a:ext cx="1276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9"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496742" y="2216254"/>
            <a:ext cx="497205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9700" marR="5080" indent="-140335">
              <a:lnSpc>
                <a:spcPct val="101899"/>
              </a:lnSpc>
            </a:pPr>
            <a:r>
              <a:rPr sz="1000" b="1" spc="-5" dirty="0">
                <a:latin typeface="Calibri"/>
                <a:cs typeface="Calibri"/>
              </a:rPr>
              <a:t>Unit</a:t>
            </a:r>
            <a:r>
              <a:rPr sz="1000" b="1" spc="-7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Cost  ($k)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425740" y="3471377"/>
            <a:ext cx="812800" cy="351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270" algn="ctr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7"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320"/>
              </a:spcBef>
            </a:pPr>
            <a:r>
              <a:rPr sz="1000" b="1" spc="-5" dirty="0">
                <a:latin typeface="Calibri"/>
                <a:cs typeface="Calibri"/>
              </a:rPr>
              <a:t>Inner</a:t>
            </a:r>
            <a:r>
              <a:rPr sz="1000" b="1" spc="-8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Diameter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233128" y="1948040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29" y="0"/>
                </a:lnTo>
              </a:path>
            </a:pathLst>
          </a:custGeom>
          <a:ln w="27394">
            <a:solidFill>
              <a:srgbClr val="1C46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5502865" y="1854798"/>
            <a:ext cx="525145" cy="469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1400"/>
              </a:lnSpc>
            </a:pPr>
            <a:r>
              <a:rPr sz="1000" spc="-5" dirty="0">
                <a:latin typeface="Calibri"/>
                <a:cs typeface="Calibri"/>
              </a:rPr>
              <a:t>Carbon  Steel/  Tool</a:t>
            </a:r>
            <a:r>
              <a:rPr sz="1000" spc="-7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Steel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233128" y="2547678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29" y="0"/>
                </a:lnTo>
              </a:path>
            </a:pathLst>
          </a:custGeom>
          <a:ln w="27394">
            <a:solidFill>
              <a:srgbClr val="0000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502865" y="2457457"/>
            <a:ext cx="513080" cy="623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316</a:t>
            </a:r>
            <a:endParaRPr sz="1000">
              <a:latin typeface="Calibri"/>
              <a:cs typeface="Calibri"/>
            </a:endParaRPr>
          </a:p>
          <a:p>
            <a:pPr marR="5080">
              <a:lnSpc>
                <a:spcPct val="101400"/>
              </a:lnSpc>
              <a:spcBef>
                <a:spcPts val="5"/>
              </a:spcBef>
            </a:pPr>
            <a:r>
              <a:rPr sz="1000" spc="-10" dirty="0">
                <a:latin typeface="Calibri"/>
                <a:cs typeface="Calibri"/>
              </a:rPr>
              <a:t>S</a:t>
            </a:r>
            <a:r>
              <a:rPr sz="1000" dirty="0">
                <a:latin typeface="Calibri"/>
                <a:cs typeface="Calibri"/>
              </a:rPr>
              <a:t>t</a:t>
            </a:r>
            <a:r>
              <a:rPr sz="1000" spc="-5" dirty="0">
                <a:latin typeface="Calibri"/>
                <a:cs typeface="Calibri"/>
              </a:rPr>
              <a:t>ainl</a:t>
            </a:r>
            <a:r>
              <a:rPr sz="1000" dirty="0">
                <a:latin typeface="Calibri"/>
                <a:cs typeface="Calibri"/>
              </a:rPr>
              <a:t>e</a:t>
            </a:r>
            <a:r>
              <a:rPr sz="1000" spc="-10" dirty="0">
                <a:latin typeface="Calibri"/>
                <a:cs typeface="Calibri"/>
              </a:rPr>
              <a:t>s</a:t>
            </a:r>
            <a:r>
              <a:rPr sz="1000" dirty="0">
                <a:latin typeface="Calibri"/>
                <a:cs typeface="Calibri"/>
              </a:rPr>
              <a:t>s</a:t>
            </a:r>
            <a:r>
              <a:rPr sz="1000" spc="-5" dirty="0">
                <a:latin typeface="Calibri"/>
                <a:cs typeface="Calibri"/>
              </a:rPr>
              <a:t>/  Super  Duplex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432432" y="1217471"/>
            <a:ext cx="4692650" cy="2672715"/>
          </a:xfrm>
          <a:custGeom>
            <a:avLst/>
            <a:gdLst/>
            <a:ahLst/>
            <a:cxnLst/>
            <a:rect l="l" t="t" r="r" b="b"/>
            <a:pathLst>
              <a:path w="4692650" h="2672715">
                <a:moveTo>
                  <a:pt x="0" y="2672499"/>
                </a:moveTo>
                <a:lnTo>
                  <a:pt x="4692197" y="2672499"/>
                </a:lnTo>
                <a:lnTo>
                  <a:pt x="4692197" y="0"/>
                </a:lnTo>
                <a:lnTo>
                  <a:pt x="0" y="0"/>
                </a:lnTo>
                <a:lnTo>
                  <a:pt x="0" y="2672499"/>
                </a:lnTo>
                <a:close/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672916" y="6904721"/>
            <a:ext cx="2418715" cy="0"/>
          </a:xfrm>
          <a:custGeom>
            <a:avLst/>
            <a:gdLst/>
            <a:ahLst/>
            <a:cxnLst/>
            <a:rect l="l" t="t" r="r" b="b"/>
            <a:pathLst>
              <a:path w="2418715">
                <a:moveTo>
                  <a:pt x="0" y="0"/>
                </a:moveTo>
                <a:lnTo>
                  <a:pt x="2418485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672916" y="6638806"/>
            <a:ext cx="2418715" cy="0"/>
          </a:xfrm>
          <a:custGeom>
            <a:avLst/>
            <a:gdLst/>
            <a:ahLst/>
            <a:cxnLst/>
            <a:rect l="l" t="t" r="r" b="b"/>
            <a:pathLst>
              <a:path w="2418715">
                <a:moveTo>
                  <a:pt x="0" y="0"/>
                </a:moveTo>
                <a:lnTo>
                  <a:pt x="2418485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672916" y="6374410"/>
            <a:ext cx="2418715" cy="0"/>
          </a:xfrm>
          <a:custGeom>
            <a:avLst/>
            <a:gdLst/>
            <a:ahLst/>
            <a:cxnLst/>
            <a:rect l="l" t="t" r="r" b="b"/>
            <a:pathLst>
              <a:path w="2418715">
                <a:moveTo>
                  <a:pt x="0" y="0"/>
                </a:moveTo>
                <a:lnTo>
                  <a:pt x="2418485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672916" y="6110066"/>
            <a:ext cx="2418715" cy="0"/>
          </a:xfrm>
          <a:custGeom>
            <a:avLst/>
            <a:gdLst/>
            <a:ahLst/>
            <a:cxnLst/>
            <a:rect l="l" t="t" r="r" b="b"/>
            <a:pathLst>
              <a:path w="2418715">
                <a:moveTo>
                  <a:pt x="0" y="0"/>
                </a:moveTo>
                <a:lnTo>
                  <a:pt x="2418485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672916" y="5845670"/>
            <a:ext cx="2418715" cy="0"/>
          </a:xfrm>
          <a:custGeom>
            <a:avLst/>
            <a:gdLst/>
            <a:ahLst/>
            <a:cxnLst/>
            <a:rect l="l" t="t" r="r" b="b"/>
            <a:pathLst>
              <a:path w="2418715">
                <a:moveTo>
                  <a:pt x="0" y="0"/>
                </a:moveTo>
                <a:lnTo>
                  <a:pt x="2418485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672916" y="5581275"/>
            <a:ext cx="2418715" cy="0"/>
          </a:xfrm>
          <a:custGeom>
            <a:avLst/>
            <a:gdLst/>
            <a:ahLst/>
            <a:cxnLst/>
            <a:rect l="l" t="t" r="r" b="b"/>
            <a:pathLst>
              <a:path w="2418715">
                <a:moveTo>
                  <a:pt x="0" y="0"/>
                </a:moveTo>
                <a:lnTo>
                  <a:pt x="2418485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672916" y="5316879"/>
            <a:ext cx="2418715" cy="0"/>
          </a:xfrm>
          <a:custGeom>
            <a:avLst/>
            <a:gdLst/>
            <a:ahLst/>
            <a:cxnLst/>
            <a:rect l="l" t="t" r="r" b="b"/>
            <a:pathLst>
              <a:path w="2418715">
                <a:moveTo>
                  <a:pt x="0" y="0"/>
                </a:moveTo>
                <a:lnTo>
                  <a:pt x="2418485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672916" y="5052484"/>
            <a:ext cx="2418715" cy="0"/>
          </a:xfrm>
          <a:custGeom>
            <a:avLst/>
            <a:gdLst/>
            <a:ahLst/>
            <a:cxnLst/>
            <a:rect l="l" t="t" r="r" b="b"/>
            <a:pathLst>
              <a:path w="2418715">
                <a:moveTo>
                  <a:pt x="0" y="0"/>
                </a:moveTo>
                <a:lnTo>
                  <a:pt x="2418485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672916" y="5052484"/>
            <a:ext cx="0" cy="2117090"/>
          </a:xfrm>
          <a:custGeom>
            <a:avLst/>
            <a:gdLst/>
            <a:ahLst/>
            <a:cxnLst/>
            <a:rect l="l" t="t" r="r" b="b"/>
            <a:pathLst>
              <a:path h="2117090">
                <a:moveTo>
                  <a:pt x="0" y="2116632"/>
                </a:moveTo>
                <a:lnTo>
                  <a:pt x="0" y="0"/>
                </a:lnTo>
              </a:path>
            </a:pathLst>
          </a:custGeom>
          <a:ln w="914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633294" y="7169116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2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633294" y="6904721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2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633294" y="6638806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2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633294" y="6374410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2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633294" y="6110066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2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633294" y="5845670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2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633294" y="5581275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2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633294" y="5316879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2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633294" y="5052484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2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672916" y="7169116"/>
            <a:ext cx="2418715" cy="0"/>
          </a:xfrm>
          <a:custGeom>
            <a:avLst/>
            <a:gdLst/>
            <a:ahLst/>
            <a:cxnLst/>
            <a:rect l="l" t="t" r="r" b="b"/>
            <a:pathLst>
              <a:path w="2418715">
                <a:moveTo>
                  <a:pt x="0" y="0"/>
                </a:moveTo>
                <a:lnTo>
                  <a:pt x="2418485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672916" y="7169116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07"/>
                </a:lnTo>
              </a:path>
            </a:pathLst>
          </a:custGeom>
          <a:ln w="914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479078" y="7169116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07"/>
                </a:lnTo>
              </a:path>
            </a:pathLst>
          </a:custGeom>
          <a:ln w="914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285240" y="7169116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07"/>
                </a:lnTo>
              </a:path>
            </a:pathLst>
          </a:custGeom>
          <a:ln w="914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091402" y="7169116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07"/>
                </a:lnTo>
              </a:path>
            </a:pathLst>
          </a:custGeom>
          <a:ln w="914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075235" y="5889736"/>
            <a:ext cx="1612900" cy="594360"/>
          </a:xfrm>
          <a:custGeom>
            <a:avLst/>
            <a:gdLst/>
            <a:ahLst/>
            <a:cxnLst/>
            <a:rect l="l" t="t" r="r" b="b"/>
            <a:pathLst>
              <a:path w="1612900" h="594360">
                <a:moveTo>
                  <a:pt x="0" y="594079"/>
                </a:moveTo>
                <a:lnTo>
                  <a:pt x="806161" y="220329"/>
                </a:lnTo>
                <a:lnTo>
                  <a:pt x="1612323" y="0"/>
                </a:lnTo>
              </a:path>
            </a:pathLst>
          </a:custGeom>
          <a:ln w="27360">
            <a:solidFill>
              <a:srgbClr val="1C46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075235" y="5309282"/>
            <a:ext cx="1612900" cy="864869"/>
          </a:xfrm>
          <a:custGeom>
            <a:avLst/>
            <a:gdLst/>
            <a:ahLst/>
            <a:cxnLst/>
            <a:rect l="l" t="t" r="r" b="b"/>
            <a:pathLst>
              <a:path w="1612900" h="864870">
                <a:moveTo>
                  <a:pt x="0" y="864603"/>
                </a:moveTo>
                <a:lnTo>
                  <a:pt x="806161" y="320617"/>
                </a:lnTo>
                <a:lnTo>
                  <a:pt x="1612323" y="0"/>
                </a:lnTo>
              </a:path>
            </a:pathLst>
          </a:custGeom>
          <a:ln w="27369">
            <a:solidFill>
              <a:srgbClr val="0000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2430610" y="7078584"/>
            <a:ext cx="514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-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172696" y="6284790"/>
            <a:ext cx="367030" cy="688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30,0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85"/>
              </a:spcBef>
            </a:pPr>
            <a:r>
              <a:rPr sz="1000" spc="-5" dirty="0">
                <a:latin typeface="Calibri"/>
                <a:cs typeface="Calibri"/>
              </a:rPr>
              <a:t>20,0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85"/>
              </a:spcBef>
            </a:pPr>
            <a:r>
              <a:rPr sz="1000" spc="-5" dirty="0">
                <a:latin typeface="Calibri"/>
                <a:cs typeface="Calibri"/>
              </a:rPr>
              <a:t>10,0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2979481" y="7243300"/>
            <a:ext cx="20637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1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592186" y="7243300"/>
            <a:ext cx="20637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2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602199" y="4961952"/>
            <a:ext cx="937260" cy="1217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0230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80,0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  <a:p>
            <a:pPr marL="570230">
              <a:lnSpc>
                <a:spcPct val="100000"/>
              </a:lnSpc>
              <a:spcBef>
                <a:spcPts val="880"/>
              </a:spcBef>
            </a:pPr>
            <a:r>
              <a:rPr sz="1000" spc="-5" dirty="0">
                <a:latin typeface="Calibri"/>
                <a:cs typeface="Calibri"/>
              </a:rPr>
              <a:t>70,0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  <a:p>
            <a:pPr marL="570230">
              <a:lnSpc>
                <a:spcPct val="100000"/>
              </a:lnSpc>
              <a:spcBef>
                <a:spcPts val="875"/>
              </a:spcBef>
            </a:pPr>
            <a:r>
              <a:rPr sz="1000" spc="-5" dirty="0">
                <a:latin typeface="Calibri"/>
                <a:cs typeface="Calibri"/>
              </a:rPr>
              <a:t>60,0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  <a:p>
            <a:pPr marL="570230">
              <a:lnSpc>
                <a:spcPct val="100000"/>
              </a:lnSpc>
              <a:spcBef>
                <a:spcPts val="880"/>
              </a:spcBef>
            </a:pPr>
            <a:r>
              <a:rPr sz="1000" spc="-5" dirty="0">
                <a:latin typeface="Calibri"/>
                <a:cs typeface="Calibri"/>
              </a:rPr>
              <a:t>50,0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r>
              <a:rPr sz="1000" b="1" spc="-5" dirty="0">
                <a:latin typeface="Calibri"/>
                <a:cs typeface="Calibri"/>
              </a:rPr>
              <a:t>Unit Cost </a:t>
            </a:r>
            <a:r>
              <a:rPr sz="1000" b="1" spc="155" dirty="0">
                <a:latin typeface="Calibri"/>
                <a:cs typeface="Calibri"/>
              </a:rPr>
              <a:t> </a:t>
            </a:r>
            <a:r>
              <a:rPr sz="1500" baseline="-30555" dirty="0">
                <a:latin typeface="Calibri"/>
                <a:cs typeface="Calibri"/>
              </a:rPr>
              <a:t>40,000</a:t>
            </a:r>
            <a:endParaRPr sz="1500" baseline="-30555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742401" y="6105133"/>
            <a:ext cx="2171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b="1" spc="-5" dirty="0">
                <a:latin typeface="Calibri"/>
                <a:cs typeface="Calibri"/>
              </a:rPr>
              <a:t>($k)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373927" y="7243300"/>
            <a:ext cx="1026160" cy="337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635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150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204"/>
              </a:spcBef>
            </a:pPr>
            <a:r>
              <a:rPr sz="1000" b="1" spc="-5" dirty="0">
                <a:latin typeface="Calibri"/>
                <a:cs typeface="Calibri"/>
              </a:rPr>
              <a:t>Motor</a:t>
            </a:r>
            <a:r>
              <a:rPr sz="1000" b="1" spc="-6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Horsepower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5231604" y="5760577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29" y="0"/>
                </a:lnTo>
              </a:path>
            </a:pathLst>
          </a:custGeom>
          <a:ln w="27351">
            <a:solidFill>
              <a:srgbClr val="1C46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5501595" y="5668318"/>
            <a:ext cx="523240" cy="469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1299"/>
              </a:lnSpc>
            </a:pPr>
            <a:r>
              <a:rPr sz="1000" spc="-5" dirty="0">
                <a:latin typeface="Calibri"/>
                <a:cs typeface="Calibri"/>
              </a:rPr>
              <a:t>Carbon  Steel/  Tool</a:t>
            </a:r>
            <a:r>
              <a:rPr sz="1000" spc="-8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Steel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5231604" y="6448867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29" y="0"/>
                </a:lnTo>
              </a:path>
            </a:pathLst>
          </a:custGeom>
          <a:ln w="27351">
            <a:solidFill>
              <a:srgbClr val="0000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5501595" y="6358639"/>
            <a:ext cx="511175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316</a:t>
            </a:r>
            <a:endParaRPr sz="1000">
              <a:latin typeface="Calibri"/>
              <a:cs typeface="Calibri"/>
            </a:endParaRPr>
          </a:p>
          <a:p>
            <a:pPr marR="5080">
              <a:lnSpc>
                <a:spcPct val="101299"/>
              </a:lnSpc>
              <a:spcBef>
                <a:spcPts val="5"/>
              </a:spcBef>
            </a:pPr>
            <a:r>
              <a:rPr sz="1000" spc="-10" dirty="0">
                <a:latin typeface="Calibri"/>
                <a:cs typeface="Calibri"/>
              </a:rPr>
              <a:t>St</a:t>
            </a:r>
            <a:r>
              <a:rPr sz="1000" spc="-5" dirty="0">
                <a:latin typeface="Calibri"/>
                <a:cs typeface="Calibri"/>
              </a:rPr>
              <a:t>ainl</a:t>
            </a:r>
            <a:r>
              <a:rPr sz="1000" dirty="0">
                <a:latin typeface="Calibri"/>
                <a:cs typeface="Calibri"/>
              </a:rPr>
              <a:t>e</a:t>
            </a:r>
            <a:r>
              <a:rPr sz="1000" spc="-10" dirty="0">
                <a:latin typeface="Calibri"/>
                <a:cs typeface="Calibri"/>
              </a:rPr>
              <a:t>s</a:t>
            </a:r>
            <a:r>
              <a:rPr sz="1000" dirty="0">
                <a:latin typeface="Calibri"/>
                <a:cs typeface="Calibri"/>
              </a:rPr>
              <a:t>s</a:t>
            </a:r>
            <a:r>
              <a:rPr sz="1000" spc="-5" dirty="0">
                <a:latin typeface="Calibri"/>
                <a:cs typeface="Calibri"/>
              </a:rPr>
              <a:t>/  Super  Duplex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1432432" y="4941510"/>
            <a:ext cx="4692650" cy="2659380"/>
          </a:xfrm>
          <a:custGeom>
            <a:avLst/>
            <a:gdLst/>
            <a:ahLst/>
            <a:cxnLst/>
            <a:rect l="l" t="t" r="r" b="b"/>
            <a:pathLst>
              <a:path w="4692650" h="2659379">
                <a:moveTo>
                  <a:pt x="0" y="2659149"/>
                </a:moveTo>
                <a:lnTo>
                  <a:pt x="4692197" y="2659149"/>
                </a:lnTo>
                <a:lnTo>
                  <a:pt x="4692197" y="0"/>
                </a:lnTo>
                <a:lnTo>
                  <a:pt x="0" y="0"/>
                </a:lnTo>
                <a:lnTo>
                  <a:pt x="0" y="2659149"/>
                </a:lnTo>
                <a:close/>
              </a:path>
            </a:pathLst>
          </a:custGeom>
          <a:ln w="912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83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4229531"/>
            <a:ext cx="5574030" cy="1480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800"/>
              </a:lnSpc>
            </a:pPr>
            <a:r>
              <a:rPr sz="1000" spc="-5" dirty="0">
                <a:latin typeface="Arial"/>
                <a:cs typeface="Arial"/>
              </a:rPr>
              <a:t>There are </a:t>
            </a:r>
            <a:r>
              <a:rPr sz="1000" dirty="0">
                <a:latin typeface="Arial"/>
                <a:cs typeface="Arial"/>
              </a:rPr>
              <a:t>economies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spc="-10" dirty="0">
                <a:latin typeface="Arial"/>
                <a:cs typeface="Arial"/>
              </a:rPr>
              <a:t>scale </a:t>
            </a:r>
            <a:r>
              <a:rPr sz="1000" spc="-5" dirty="0">
                <a:latin typeface="Arial"/>
                <a:cs typeface="Arial"/>
              </a:rPr>
              <a:t>in ordering in </a:t>
            </a:r>
            <a:r>
              <a:rPr sz="1000" dirty="0">
                <a:latin typeface="Arial"/>
                <a:cs typeface="Arial"/>
              </a:rPr>
              <a:t>bulk, </a:t>
            </a:r>
            <a:r>
              <a:rPr sz="1000" spc="-10" dirty="0">
                <a:latin typeface="Arial"/>
                <a:cs typeface="Arial"/>
              </a:rPr>
              <a:t>somewhat </a:t>
            </a:r>
            <a:r>
              <a:rPr sz="1000" spc="-5" dirty="0">
                <a:latin typeface="Arial"/>
                <a:cs typeface="Arial"/>
              </a:rPr>
              <a:t>above 10 units and </a:t>
            </a:r>
            <a:r>
              <a:rPr sz="1000" dirty="0">
                <a:latin typeface="Arial"/>
                <a:cs typeface="Arial"/>
              </a:rPr>
              <a:t>especially </a:t>
            </a:r>
            <a:r>
              <a:rPr sz="1000" spc="-5" dirty="0">
                <a:latin typeface="Arial"/>
                <a:cs typeface="Arial"/>
              </a:rPr>
              <a:t>above  70 units, according to </a:t>
            </a:r>
            <a:r>
              <a:rPr sz="1000" dirty="0">
                <a:latin typeface="Arial"/>
                <a:cs typeface="Arial"/>
              </a:rPr>
              <a:t>supplier </a:t>
            </a:r>
            <a:r>
              <a:rPr sz="1000" spc="-5" dirty="0">
                <a:latin typeface="Arial"/>
                <a:cs typeface="Arial"/>
              </a:rPr>
              <a:t>interviews and actual </a:t>
            </a:r>
            <a:r>
              <a:rPr sz="1000" dirty="0">
                <a:latin typeface="Arial"/>
                <a:cs typeface="Arial"/>
              </a:rPr>
              <a:t>price </a:t>
            </a:r>
            <a:r>
              <a:rPr sz="1000" spc="-5" dirty="0">
                <a:latin typeface="Arial"/>
                <a:cs typeface="Arial"/>
              </a:rPr>
              <a:t>quotes obtained. </a:t>
            </a:r>
            <a:r>
              <a:rPr sz="1000" dirty="0">
                <a:latin typeface="Arial"/>
                <a:cs typeface="Arial"/>
              </a:rPr>
              <a:t>Economies </a:t>
            </a:r>
            <a:r>
              <a:rPr sz="1000" spc="-5" dirty="0">
                <a:latin typeface="Arial"/>
                <a:cs typeface="Arial"/>
              </a:rPr>
              <a:t>of scale are  less than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other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types and oil and gas equipment types, but discounts of 10% are  frequently encountered,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discounts of 20% </a:t>
            </a:r>
            <a:r>
              <a:rPr sz="1000" dirty="0">
                <a:latin typeface="Arial"/>
                <a:cs typeface="Arial"/>
              </a:rPr>
              <a:t>can be </a:t>
            </a:r>
            <a:r>
              <a:rPr sz="1000" spc="-5" dirty="0">
                <a:latin typeface="Arial"/>
                <a:cs typeface="Arial"/>
              </a:rPr>
              <a:t>negotiated as parts of large integrated  product-service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contracts.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158877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36: Economies of Scale in</a:t>
            </a:r>
            <a:r>
              <a:rPr sz="1000" b="1" spc="3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ESPs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358959" y="2946912"/>
            <a:ext cx="3637915" cy="0"/>
          </a:xfrm>
          <a:custGeom>
            <a:avLst/>
            <a:gdLst/>
            <a:ahLst/>
            <a:cxnLst/>
            <a:rect l="l" t="t" r="r" b="b"/>
            <a:pathLst>
              <a:path w="3637915">
                <a:moveTo>
                  <a:pt x="0" y="0"/>
                </a:moveTo>
                <a:lnTo>
                  <a:pt x="3637484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58959" y="2628714"/>
            <a:ext cx="3637915" cy="0"/>
          </a:xfrm>
          <a:custGeom>
            <a:avLst/>
            <a:gdLst/>
            <a:ahLst/>
            <a:cxnLst/>
            <a:rect l="l" t="t" r="r" b="b"/>
            <a:pathLst>
              <a:path w="3637915">
                <a:moveTo>
                  <a:pt x="0" y="0"/>
                </a:moveTo>
                <a:lnTo>
                  <a:pt x="3637484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358959" y="2312050"/>
            <a:ext cx="3637915" cy="0"/>
          </a:xfrm>
          <a:custGeom>
            <a:avLst/>
            <a:gdLst/>
            <a:ahLst/>
            <a:cxnLst/>
            <a:rect l="l" t="t" r="r" b="b"/>
            <a:pathLst>
              <a:path w="3637915">
                <a:moveTo>
                  <a:pt x="0" y="0"/>
                </a:moveTo>
                <a:lnTo>
                  <a:pt x="3637484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58959" y="1993852"/>
            <a:ext cx="3637915" cy="0"/>
          </a:xfrm>
          <a:custGeom>
            <a:avLst/>
            <a:gdLst/>
            <a:ahLst/>
            <a:cxnLst/>
            <a:rect l="l" t="t" r="r" b="b"/>
            <a:pathLst>
              <a:path w="3637915">
                <a:moveTo>
                  <a:pt x="0" y="0"/>
                </a:moveTo>
                <a:lnTo>
                  <a:pt x="3637484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58959" y="1675653"/>
            <a:ext cx="3637915" cy="0"/>
          </a:xfrm>
          <a:custGeom>
            <a:avLst/>
            <a:gdLst/>
            <a:ahLst/>
            <a:cxnLst/>
            <a:rect l="l" t="t" r="r" b="b"/>
            <a:pathLst>
              <a:path w="3637915">
                <a:moveTo>
                  <a:pt x="0" y="0"/>
                </a:moveTo>
                <a:lnTo>
                  <a:pt x="3637484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358959" y="1358977"/>
            <a:ext cx="3637915" cy="0"/>
          </a:xfrm>
          <a:custGeom>
            <a:avLst/>
            <a:gdLst/>
            <a:ahLst/>
            <a:cxnLst/>
            <a:rect l="l" t="t" r="r" b="b"/>
            <a:pathLst>
              <a:path w="3637915">
                <a:moveTo>
                  <a:pt x="0" y="0"/>
                </a:moveTo>
                <a:lnTo>
                  <a:pt x="3637484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358959" y="1358977"/>
            <a:ext cx="0" cy="1906270"/>
          </a:xfrm>
          <a:custGeom>
            <a:avLst/>
            <a:gdLst/>
            <a:ahLst/>
            <a:cxnLst/>
            <a:rect l="l" t="t" r="r" b="b"/>
            <a:pathLst>
              <a:path h="1906270">
                <a:moveTo>
                  <a:pt x="0" y="1906133"/>
                </a:moveTo>
                <a:lnTo>
                  <a:pt x="0" y="0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319305" y="3265111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53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19305" y="294691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53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19305" y="2628714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53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319305" y="2312050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53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319305" y="199385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53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319305" y="1675653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53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319305" y="1358977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53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358959" y="3265111"/>
            <a:ext cx="3637915" cy="0"/>
          </a:xfrm>
          <a:custGeom>
            <a:avLst/>
            <a:gdLst/>
            <a:ahLst/>
            <a:cxnLst/>
            <a:rect l="l" t="t" r="r" b="b"/>
            <a:pathLst>
              <a:path w="3637915">
                <a:moveTo>
                  <a:pt x="0" y="0"/>
                </a:moveTo>
                <a:lnTo>
                  <a:pt x="3637484" y="0"/>
                </a:lnTo>
              </a:path>
            </a:pathLst>
          </a:custGeom>
          <a:ln w="913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358959" y="326511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84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71454" y="326511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84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783949" y="326511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84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996444" y="3265111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84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965969" y="1728940"/>
            <a:ext cx="2425065" cy="300355"/>
          </a:xfrm>
          <a:custGeom>
            <a:avLst/>
            <a:gdLst/>
            <a:ahLst/>
            <a:cxnLst/>
            <a:rect l="l" t="t" r="r" b="b"/>
            <a:pathLst>
              <a:path w="2425065" h="300355">
                <a:moveTo>
                  <a:pt x="0" y="0"/>
                </a:moveTo>
                <a:lnTo>
                  <a:pt x="1212494" y="220759"/>
                </a:lnTo>
                <a:lnTo>
                  <a:pt x="2424989" y="299928"/>
                </a:lnTo>
              </a:path>
            </a:pathLst>
          </a:custGeom>
          <a:ln w="27405">
            <a:solidFill>
              <a:srgbClr val="1C46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113104" y="2539472"/>
            <a:ext cx="141605" cy="795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20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Times New Roman"/>
              <a:cs typeface="Times New Roman"/>
            </a:endParaRPr>
          </a:p>
          <a:p>
            <a:pPr marR="5080" algn="ctr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10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Times New Roman"/>
              <a:cs typeface="Times New Roman"/>
            </a:endParaRPr>
          </a:p>
          <a:p>
            <a:pPr marL="51435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113104" y="903477"/>
            <a:ext cx="2928620" cy="1158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846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35: Cost per unit of Output –</a:t>
            </a:r>
            <a:r>
              <a:rPr sz="1000" b="1" spc="4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ESPs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60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50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40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908649" y="3340296"/>
            <a:ext cx="1276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5"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334274" y="3340296"/>
            <a:ext cx="1276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9"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618345" y="2150922"/>
            <a:ext cx="635635" cy="229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b="1" spc="-5" dirty="0">
                <a:latin typeface="Calibri"/>
                <a:cs typeface="Calibri"/>
              </a:rPr>
              <a:t>Cost </a:t>
            </a:r>
            <a:r>
              <a:rPr sz="1000" b="1" dirty="0">
                <a:latin typeface="Calibri"/>
                <a:cs typeface="Calibri"/>
              </a:rPr>
              <a:t>per</a:t>
            </a:r>
            <a:r>
              <a:rPr sz="1000" b="1" spc="145" dirty="0">
                <a:latin typeface="Calibri"/>
                <a:cs typeface="Calibri"/>
              </a:rPr>
              <a:t> </a:t>
            </a:r>
            <a:r>
              <a:rPr sz="1500" spc="-15" baseline="-30555" dirty="0">
                <a:latin typeface="Calibri"/>
                <a:cs typeface="Calibri"/>
              </a:rPr>
              <a:t>30</a:t>
            </a:r>
            <a:endParaRPr sz="1500" baseline="-30555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41223" y="2306215"/>
            <a:ext cx="40449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b="1" spc="-5" dirty="0">
                <a:latin typeface="Calibri"/>
                <a:cs typeface="Calibri"/>
              </a:rPr>
              <a:t>BPD</a:t>
            </a:r>
            <a:r>
              <a:rPr sz="1000" b="1" spc="-9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($)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777095" y="3340296"/>
            <a:ext cx="813435" cy="351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905" algn="ctr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7"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320"/>
              </a:spcBef>
            </a:pPr>
            <a:r>
              <a:rPr sz="1000" b="1" spc="-5" dirty="0">
                <a:latin typeface="Calibri"/>
                <a:cs typeface="Calibri"/>
              </a:rPr>
              <a:t>Inner</a:t>
            </a:r>
            <a:r>
              <a:rPr sz="1000" b="1" spc="-8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Diameter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440818" y="1217375"/>
            <a:ext cx="4696460" cy="2633980"/>
          </a:xfrm>
          <a:custGeom>
            <a:avLst/>
            <a:gdLst/>
            <a:ahLst/>
            <a:cxnLst/>
            <a:rect l="l" t="t" r="r" b="b"/>
            <a:pathLst>
              <a:path w="4696460" h="2633979">
                <a:moveTo>
                  <a:pt x="0" y="2633892"/>
                </a:moveTo>
                <a:lnTo>
                  <a:pt x="4695939" y="2633892"/>
                </a:lnTo>
                <a:lnTo>
                  <a:pt x="4695939" y="0"/>
                </a:lnTo>
                <a:lnTo>
                  <a:pt x="0" y="0"/>
                </a:lnTo>
                <a:lnTo>
                  <a:pt x="0" y="2633892"/>
                </a:lnTo>
                <a:close/>
              </a:path>
            </a:pathLst>
          </a:custGeom>
          <a:ln w="913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666175" y="6082251"/>
            <a:ext cx="0" cy="2266315"/>
          </a:xfrm>
          <a:custGeom>
            <a:avLst/>
            <a:gdLst/>
            <a:ahLst/>
            <a:cxnLst/>
            <a:rect l="l" t="t" r="r" b="b"/>
            <a:pathLst>
              <a:path h="2266315">
                <a:moveTo>
                  <a:pt x="0" y="2265783"/>
                </a:moveTo>
                <a:lnTo>
                  <a:pt x="0" y="0"/>
                </a:lnTo>
              </a:path>
            </a:pathLst>
          </a:custGeom>
          <a:ln w="851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629271" y="834803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0" y="0"/>
                </a:moveTo>
                <a:lnTo>
                  <a:pt x="36903" y="0"/>
                </a:lnTo>
              </a:path>
            </a:pathLst>
          </a:custGeom>
          <a:ln w="850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629271" y="806464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0" y="0"/>
                </a:moveTo>
                <a:lnTo>
                  <a:pt x="36903" y="0"/>
                </a:lnTo>
              </a:path>
            </a:pathLst>
          </a:custGeom>
          <a:ln w="850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629271" y="7781198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0" y="0"/>
                </a:moveTo>
                <a:lnTo>
                  <a:pt x="36903" y="0"/>
                </a:lnTo>
              </a:path>
            </a:pathLst>
          </a:custGeom>
          <a:ln w="850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629271" y="7497804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0" y="0"/>
                </a:moveTo>
                <a:lnTo>
                  <a:pt x="36903" y="0"/>
                </a:lnTo>
              </a:path>
            </a:pathLst>
          </a:custGeom>
          <a:ln w="850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629271" y="721441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0" y="0"/>
                </a:moveTo>
                <a:lnTo>
                  <a:pt x="36903" y="0"/>
                </a:lnTo>
              </a:path>
            </a:pathLst>
          </a:custGeom>
          <a:ln w="850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629271" y="693243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0" y="0"/>
                </a:moveTo>
                <a:lnTo>
                  <a:pt x="36903" y="0"/>
                </a:lnTo>
              </a:path>
            </a:pathLst>
          </a:custGeom>
          <a:ln w="850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629271" y="6649039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0" y="0"/>
                </a:moveTo>
                <a:lnTo>
                  <a:pt x="36903" y="0"/>
                </a:lnTo>
              </a:path>
            </a:pathLst>
          </a:custGeom>
          <a:ln w="850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629271" y="6365645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0" y="0"/>
                </a:moveTo>
                <a:lnTo>
                  <a:pt x="36903" y="0"/>
                </a:lnTo>
              </a:path>
            </a:pathLst>
          </a:custGeom>
          <a:ln w="850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629271" y="6082251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0" y="0"/>
                </a:moveTo>
                <a:lnTo>
                  <a:pt x="36903" y="0"/>
                </a:lnTo>
              </a:path>
            </a:pathLst>
          </a:custGeom>
          <a:ln w="850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666175" y="8348033"/>
            <a:ext cx="3255010" cy="0"/>
          </a:xfrm>
          <a:custGeom>
            <a:avLst/>
            <a:gdLst/>
            <a:ahLst/>
            <a:cxnLst/>
            <a:rect l="l" t="t" r="r" b="b"/>
            <a:pathLst>
              <a:path w="3255010">
                <a:moveTo>
                  <a:pt x="0" y="0"/>
                </a:moveTo>
                <a:lnTo>
                  <a:pt x="3254563" y="0"/>
                </a:lnTo>
              </a:path>
            </a:pathLst>
          </a:custGeom>
          <a:ln w="850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666175" y="834803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841"/>
                </a:lnTo>
              </a:path>
            </a:pathLst>
          </a:custGeom>
          <a:ln w="851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962818" y="834803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841"/>
                </a:lnTo>
              </a:path>
            </a:pathLst>
          </a:custGeom>
          <a:ln w="851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258042" y="834803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841"/>
                </a:lnTo>
              </a:path>
            </a:pathLst>
          </a:custGeom>
          <a:ln w="851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554686" y="834803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841"/>
                </a:lnTo>
              </a:path>
            </a:pathLst>
          </a:custGeom>
          <a:ln w="851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849910" y="834803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841"/>
                </a:lnTo>
              </a:path>
            </a:pathLst>
          </a:custGeom>
          <a:ln w="851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145134" y="834803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841"/>
                </a:lnTo>
              </a:path>
            </a:pathLst>
          </a:custGeom>
          <a:ln w="851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441778" y="834803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841"/>
                </a:lnTo>
              </a:path>
            </a:pathLst>
          </a:custGeom>
          <a:ln w="851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737002" y="834803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841"/>
                </a:lnTo>
              </a:path>
            </a:pathLst>
          </a:custGeom>
          <a:ln w="851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033646" y="834803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841"/>
                </a:lnTo>
              </a:path>
            </a:pathLst>
          </a:custGeom>
          <a:ln w="851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328870" y="834803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841"/>
                </a:lnTo>
              </a:path>
            </a:pathLst>
          </a:custGeom>
          <a:ln w="851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624094" y="834803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841"/>
                </a:lnTo>
              </a:path>
            </a:pathLst>
          </a:custGeom>
          <a:ln w="851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920738" y="8348033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841"/>
                </a:lnTo>
              </a:path>
            </a:pathLst>
          </a:custGeom>
          <a:ln w="851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815206" y="6270708"/>
            <a:ext cx="2958465" cy="1369060"/>
          </a:xfrm>
          <a:custGeom>
            <a:avLst/>
            <a:gdLst/>
            <a:ahLst/>
            <a:cxnLst/>
            <a:rect l="l" t="t" r="r" b="b"/>
            <a:pathLst>
              <a:path w="2958465" h="1369059">
                <a:moveTo>
                  <a:pt x="0" y="0"/>
                </a:moveTo>
                <a:lnTo>
                  <a:pt x="295224" y="45343"/>
                </a:lnTo>
                <a:lnTo>
                  <a:pt x="590448" y="92103"/>
                </a:lnTo>
                <a:lnTo>
                  <a:pt x="887092" y="137446"/>
                </a:lnTo>
                <a:lnTo>
                  <a:pt x="1182316" y="273475"/>
                </a:lnTo>
                <a:lnTo>
                  <a:pt x="1478959" y="410921"/>
                </a:lnTo>
                <a:lnTo>
                  <a:pt x="1774184" y="548367"/>
                </a:lnTo>
                <a:lnTo>
                  <a:pt x="2069408" y="684396"/>
                </a:lnTo>
                <a:lnTo>
                  <a:pt x="2366051" y="912528"/>
                </a:lnTo>
                <a:lnTo>
                  <a:pt x="2661276" y="1140661"/>
                </a:lnTo>
                <a:lnTo>
                  <a:pt x="2957919" y="1368793"/>
                </a:lnTo>
              </a:path>
            </a:pathLst>
          </a:custGeom>
          <a:ln w="25513">
            <a:solidFill>
              <a:srgbClr val="4F88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1448375" y="5855581"/>
            <a:ext cx="4699635" cy="3117850"/>
          </a:xfrm>
          <a:prstGeom prst="rect">
            <a:avLst/>
          </a:prstGeom>
          <a:ln w="8506">
            <a:solidFill>
              <a:srgbClr val="858585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950">
              <a:latin typeface="Times New Roman"/>
              <a:cs typeface="Times New Roman"/>
            </a:endParaRPr>
          </a:p>
          <a:p>
            <a:pPr marL="687705">
              <a:lnSpc>
                <a:spcPct val="100000"/>
              </a:lnSpc>
            </a:pPr>
            <a:r>
              <a:rPr sz="900" spc="10" dirty="0">
                <a:latin typeface="Calibri"/>
                <a:cs typeface="Calibri"/>
              </a:rPr>
              <a:t>$49,000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50">
              <a:latin typeface="Times New Roman"/>
              <a:cs typeface="Times New Roman"/>
            </a:endParaRPr>
          </a:p>
          <a:p>
            <a:pPr marL="687705">
              <a:lnSpc>
                <a:spcPct val="100000"/>
              </a:lnSpc>
            </a:pPr>
            <a:r>
              <a:rPr sz="900" spc="10" dirty="0">
                <a:latin typeface="Calibri"/>
                <a:cs typeface="Calibri"/>
              </a:rPr>
              <a:t>$48,000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marL="687705">
              <a:lnSpc>
                <a:spcPct val="100000"/>
              </a:lnSpc>
            </a:pPr>
            <a:r>
              <a:rPr sz="900" spc="10" dirty="0">
                <a:latin typeface="Calibri"/>
                <a:cs typeface="Calibri"/>
              </a:rPr>
              <a:t>$47,000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marL="687705">
              <a:lnSpc>
                <a:spcPts val="1040"/>
              </a:lnSpc>
            </a:pPr>
            <a:r>
              <a:rPr sz="900" spc="10" dirty="0">
                <a:latin typeface="Calibri"/>
                <a:cs typeface="Calibri"/>
              </a:rPr>
              <a:t>$46,000</a:t>
            </a:r>
            <a:endParaRPr sz="900">
              <a:latin typeface="Calibri"/>
              <a:cs typeface="Calibri"/>
            </a:endParaRPr>
          </a:p>
          <a:p>
            <a:pPr marL="95885">
              <a:lnSpc>
                <a:spcPts val="1040"/>
              </a:lnSpc>
            </a:pPr>
            <a:r>
              <a:rPr sz="900" b="1" spc="10" dirty="0">
                <a:latin typeface="Calibri"/>
                <a:cs typeface="Calibri"/>
              </a:rPr>
              <a:t>Unit</a:t>
            </a:r>
            <a:r>
              <a:rPr sz="900" b="1" spc="-85" dirty="0">
                <a:latin typeface="Calibri"/>
                <a:cs typeface="Calibri"/>
              </a:rPr>
              <a:t> </a:t>
            </a:r>
            <a:r>
              <a:rPr sz="900" b="1" spc="10" dirty="0">
                <a:latin typeface="Calibri"/>
                <a:cs typeface="Calibri"/>
              </a:rPr>
              <a:t>Cost</a:t>
            </a:r>
            <a:endParaRPr sz="900">
              <a:latin typeface="Calibri"/>
              <a:cs typeface="Calibri"/>
            </a:endParaRPr>
          </a:p>
          <a:p>
            <a:pPr marL="239395">
              <a:lnSpc>
                <a:spcPct val="100000"/>
              </a:lnSpc>
              <a:spcBef>
                <a:spcPts val="150"/>
              </a:spcBef>
              <a:tabLst>
                <a:tab pos="687705" algn="l"/>
              </a:tabLst>
            </a:pPr>
            <a:r>
              <a:rPr sz="1350" b="1" spc="15" baseline="6172" dirty="0">
                <a:latin typeface="Calibri"/>
                <a:cs typeface="Calibri"/>
              </a:rPr>
              <a:t>($k)	</a:t>
            </a:r>
            <a:r>
              <a:rPr sz="900" spc="10" dirty="0">
                <a:latin typeface="Calibri"/>
                <a:cs typeface="Calibri"/>
              </a:rPr>
              <a:t>$45,000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marL="687705">
              <a:lnSpc>
                <a:spcPct val="100000"/>
              </a:lnSpc>
            </a:pPr>
            <a:r>
              <a:rPr sz="900" spc="10" dirty="0">
                <a:latin typeface="Calibri"/>
                <a:cs typeface="Calibri"/>
              </a:rPr>
              <a:t>$44,000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marL="687705">
              <a:lnSpc>
                <a:spcPct val="100000"/>
              </a:lnSpc>
            </a:pPr>
            <a:r>
              <a:rPr sz="900" spc="10" dirty="0">
                <a:latin typeface="Calibri"/>
                <a:cs typeface="Calibri"/>
              </a:rPr>
              <a:t>$43,000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50">
              <a:latin typeface="Times New Roman"/>
              <a:cs typeface="Times New Roman"/>
            </a:endParaRPr>
          </a:p>
          <a:p>
            <a:pPr marL="687705">
              <a:lnSpc>
                <a:spcPct val="100000"/>
              </a:lnSpc>
            </a:pPr>
            <a:r>
              <a:rPr sz="900" spc="10" dirty="0">
                <a:latin typeface="Calibri"/>
                <a:cs typeface="Calibri"/>
              </a:rPr>
              <a:t>$42,000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marL="687705">
              <a:lnSpc>
                <a:spcPct val="100000"/>
              </a:lnSpc>
            </a:pPr>
            <a:r>
              <a:rPr sz="900" spc="10" dirty="0">
                <a:latin typeface="Calibri"/>
                <a:cs typeface="Calibri"/>
              </a:rPr>
              <a:t>$41,000</a:t>
            </a:r>
            <a:endParaRPr sz="900">
              <a:latin typeface="Calibri"/>
              <a:cs typeface="Calibri"/>
            </a:endParaRPr>
          </a:p>
          <a:p>
            <a:pPr marL="1051560" algn="ctr">
              <a:lnSpc>
                <a:spcPct val="100000"/>
              </a:lnSpc>
              <a:spcBef>
                <a:spcPts val="130"/>
              </a:spcBef>
              <a:tabLst>
                <a:tab pos="1317625" algn="l"/>
                <a:tab pos="1613535" algn="l"/>
                <a:tab pos="1909445" algn="l"/>
                <a:tab pos="2204720" algn="l"/>
                <a:tab pos="2501265" algn="l"/>
                <a:tab pos="2797175" algn="l"/>
                <a:tab pos="3092450" algn="l"/>
                <a:tab pos="3388995" algn="l"/>
                <a:tab pos="3684270" algn="l"/>
                <a:tab pos="3950335" algn="l"/>
              </a:tabLst>
            </a:pPr>
            <a:r>
              <a:rPr sz="900" spc="10" dirty="0">
                <a:latin typeface="Calibri"/>
                <a:cs typeface="Calibri"/>
              </a:rPr>
              <a:t>1	10	20	30	40	50	60	70	80	90	</a:t>
            </a:r>
            <a:r>
              <a:rPr sz="900" spc="15" dirty="0">
                <a:latin typeface="Calibri"/>
                <a:cs typeface="Calibri"/>
              </a:rPr>
              <a:t>100</a:t>
            </a:r>
            <a:endParaRPr sz="900">
              <a:latin typeface="Calibri"/>
              <a:cs typeface="Calibri"/>
            </a:endParaRPr>
          </a:p>
          <a:p>
            <a:pPr marL="989965" algn="ctr">
              <a:lnSpc>
                <a:spcPct val="100000"/>
              </a:lnSpc>
              <a:spcBef>
                <a:spcPts val="335"/>
              </a:spcBef>
            </a:pPr>
            <a:r>
              <a:rPr sz="900" b="1" spc="10" dirty="0">
                <a:latin typeface="Calibri"/>
                <a:cs typeface="Calibri"/>
              </a:rPr>
              <a:t>Units</a:t>
            </a:r>
            <a:r>
              <a:rPr sz="900" b="1" spc="-55" dirty="0">
                <a:latin typeface="Calibri"/>
                <a:cs typeface="Calibri"/>
              </a:rPr>
              <a:t> </a:t>
            </a:r>
            <a:r>
              <a:rPr sz="900" b="1" spc="10" dirty="0">
                <a:latin typeface="Calibri"/>
                <a:cs typeface="Calibri"/>
              </a:rPr>
              <a:t>Ordered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6" name="object 5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84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4811" y="6256019"/>
            <a:ext cx="358140" cy="1888489"/>
          </a:xfrm>
          <a:custGeom>
            <a:avLst/>
            <a:gdLst/>
            <a:ahLst/>
            <a:cxnLst/>
            <a:rect l="l" t="t" r="r" b="b"/>
            <a:pathLst>
              <a:path w="358139" h="1888490">
                <a:moveTo>
                  <a:pt x="0" y="1888236"/>
                </a:moveTo>
                <a:lnTo>
                  <a:pt x="358139" y="1888236"/>
                </a:lnTo>
                <a:lnTo>
                  <a:pt x="358139" y="0"/>
                </a:lnTo>
                <a:lnTo>
                  <a:pt x="0" y="0"/>
                </a:lnTo>
                <a:lnTo>
                  <a:pt x="0" y="1888236"/>
                </a:lnTo>
                <a:close/>
              </a:path>
            </a:pathLst>
          </a:custGeom>
          <a:solidFill>
            <a:srgbClr val="B8CD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24811" y="6256019"/>
            <a:ext cx="358140" cy="1888489"/>
          </a:xfrm>
          <a:custGeom>
            <a:avLst/>
            <a:gdLst/>
            <a:ahLst/>
            <a:cxnLst/>
            <a:rect l="l" t="t" r="r" b="b"/>
            <a:pathLst>
              <a:path w="358139" h="1888490">
                <a:moveTo>
                  <a:pt x="0" y="1888236"/>
                </a:moveTo>
                <a:lnTo>
                  <a:pt x="358139" y="1888236"/>
                </a:lnTo>
                <a:lnTo>
                  <a:pt x="358139" y="0"/>
                </a:lnTo>
                <a:lnTo>
                  <a:pt x="0" y="0"/>
                </a:lnTo>
                <a:lnTo>
                  <a:pt x="0" y="1888236"/>
                </a:lnTo>
                <a:close/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268211" y="7482840"/>
            <a:ext cx="360045" cy="661670"/>
          </a:xfrm>
          <a:custGeom>
            <a:avLst/>
            <a:gdLst/>
            <a:ahLst/>
            <a:cxnLst/>
            <a:rect l="l" t="t" r="r" b="b"/>
            <a:pathLst>
              <a:path w="360045" h="661670">
                <a:moveTo>
                  <a:pt x="0" y="661416"/>
                </a:moveTo>
                <a:lnTo>
                  <a:pt x="359663" y="661416"/>
                </a:lnTo>
                <a:lnTo>
                  <a:pt x="359663" y="0"/>
                </a:lnTo>
                <a:lnTo>
                  <a:pt x="0" y="0"/>
                </a:lnTo>
                <a:lnTo>
                  <a:pt x="0" y="661416"/>
                </a:lnTo>
                <a:close/>
              </a:path>
            </a:pathLst>
          </a:custGeom>
          <a:solidFill>
            <a:srgbClr val="B8CD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268211" y="7482840"/>
            <a:ext cx="360045" cy="661670"/>
          </a:xfrm>
          <a:custGeom>
            <a:avLst/>
            <a:gdLst/>
            <a:ahLst/>
            <a:cxnLst/>
            <a:rect l="l" t="t" r="r" b="b"/>
            <a:pathLst>
              <a:path w="360045" h="661670">
                <a:moveTo>
                  <a:pt x="0" y="661416"/>
                </a:moveTo>
                <a:lnTo>
                  <a:pt x="359663" y="661416"/>
                </a:lnTo>
                <a:lnTo>
                  <a:pt x="359663" y="0"/>
                </a:lnTo>
                <a:lnTo>
                  <a:pt x="0" y="0"/>
                </a:lnTo>
                <a:lnTo>
                  <a:pt x="0" y="661416"/>
                </a:lnTo>
                <a:close/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23288" y="5800343"/>
            <a:ext cx="0" cy="2344420"/>
          </a:xfrm>
          <a:custGeom>
            <a:avLst/>
            <a:gdLst/>
            <a:ahLst/>
            <a:cxnLst/>
            <a:rect l="l" t="t" r="r" b="b"/>
            <a:pathLst>
              <a:path h="2344420">
                <a:moveTo>
                  <a:pt x="0" y="2343912"/>
                </a:moveTo>
                <a:lnTo>
                  <a:pt x="0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82139" y="8144255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82139" y="7754111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82139" y="7362443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82139" y="6972300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82139" y="6582155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82139" y="6192011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82139" y="5800343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48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23288" y="8144255"/>
            <a:ext cx="4706620" cy="0"/>
          </a:xfrm>
          <a:custGeom>
            <a:avLst/>
            <a:gdLst/>
            <a:ahLst/>
            <a:cxnLst/>
            <a:rect l="l" t="t" r="r" b="b"/>
            <a:pathLst>
              <a:path w="4706620">
                <a:moveTo>
                  <a:pt x="0" y="0"/>
                </a:moveTo>
                <a:lnTo>
                  <a:pt x="4706112" y="0"/>
                </a:lnTo>
              </a:path>
            </a:pathLst>
          </a:custGeom>
          <a:ln w="9144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040382" y="7117841"/>
            <a:ext cx="1409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48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648711" y="6256019"/>
            <a:ext cx="358140" cy="1039494"/>
          </a:xfrm>
          <a:prstGeom prst="rect">
            <a:avLst/>
          </a:prstGeom>
          <a:solidFill>
            <a:srgbClr val="B8CDE4"/>
          </a:solidFill>
          <a:ln w="9144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950">
              <a:latin typeface="Times New Roman"/>
              <a:cs typeface="Times New Roman"/>
            </a:endParaRPr>
          </a:p>
          <a:p>
            <a:pPr marL="111125">
              <a:lnSpc>
                <a:spcPct val="100000"/>
              </a:lnSpc>
            </a:pP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27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20694" y="7212330"/>
            <a:ext cx="768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96511" y="7295388"/>
            <a:ext cx="358140" cy="187960"/>
          </a:xfrm>
          <a:prstGeom prst="rect">
            <a:avLst/>
          </a:prstGeom>
          <a:solidFill>
            <a:srgbClr val="B8CDE4"/>
          </a:solidFill>
          <a:ln w="9144">
            <a:solidFill>
              <a:srgbClr val="7E7E7E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50"/>
              </a:spcBef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968875" y="7400925"/>
            <a:ext cx="768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693028" y="7400925"/>
            <a:ext cx="768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85305" y="7731379"/>
            <a:ext cx="1409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17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680971" y="8054720"/>
            <a:ext cx="514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648033" y="7664322"/>
            <a:ext cx="14160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10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647964" y="7273543"/>
            <a:ext cx="1409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20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647964" y="6492366"/>
            <a:ext cx="1409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40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02004" y="903477"/>
            <a:ext cx="5708015" cy="5356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lvl="2" indent="-456565">
              <a:lnSpc>
                <a:spcPct val="100000"/>
              </a:lnSpc>
              <a:buAutoNum type="arabicPeriod" startAt="2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Should-Cost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Analysis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50"/>
              </a:spcBef>
              <a:buFont typeface="Arial"/>
              <a:buAutoNum type="arabicPeriod" startAt="2"/>
            </a:pPr>
            <a:endParaRPr sz="850">
              <a:latin typeface="Times New Roman"/>
              <a:cs typeface="Times New Roman"/>
            </a:endParaRPr>
          </a:p>
          <a:p>
            <a:pPr marL="12700" marR="313690">
              <a:lnSpc>
                <a:spcPct val="11000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Strategic sourcing would emphasize negotiated, bundled, solution pricing with an emphasis on  leveraging suppliers’ engineering and </a:t>
            </a:r>
            <a:r>
              <a:rPr sz="1000" dirty="0">
                <a:latin typeface="Arial"/>
                <a:cs typeface="Arial"/>
              </a:rPr>
              <a:t>technology </a:t>
            </a:r>
            <a:r>
              <a:rPr sz="1000" spc="-5" dirty="0">
                <a:latin typeface="Arial"/>
                <a:cs typeface="Arial"/>
              </a:rPr>
              <a:t>capabilities. However, the main source of cost  reduction potential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ESPs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competitive bidding, </a:t>
            </a:r>
            <a:r>
              <a:rPr sz="1000" dirty="0">
                <a:latin typeface="Arial"/>
                <a:cs typeface="Arial"/>
              </a:rPr>
              <a:t>especially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using suppliers from </a:t>
            </a:r>
            <a:r>
              <a:rPr sz="1000" dirty="0">
                <a:latin typeface="Arial"/>
                <a:cs typeface="Arial"/>
              </a:rPr>
              <a:t>low-cost  </a:t>
            </a:r>
            <a:r>
              <a:rPr sz="1000" spc="-5" dirty="0">
                <a:latin typeface="Arial"/>
                <a:cs typeface="Arial"/>
              </a:rPr>
              <a:t>countries as negotiating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levers.</a:t>
            </a:r>
            <a:endParaRPr sz="1000">
              <a:latin typeface="Arial"/>
              <a:cs typeface="Arial"/>
            </a:endParaRPr>
          </a:p>
          <a:p>
            <a:pPr marL="127000" marR="70485">
              <a:lnSpc>
                <a:spcPct val="143800"/>
              </a:lnSpc>
              <a:spcBef>
                <a:spcPts val="590"/>
              </a:spcBef>
            </a:pPr>
            <a:r>
              <a:rPr sz="1000" dirty="0">
                <a:latin typeface="Arial"/>
                <a:cs typeface="Arial"/>
              </a:rPr>
              <a:t>The most </a:t>
            </a:r>
            <a:r>
              <a:rPr sz="1000" spc="-5" dirty="0">
                <a:latin typeface="Arial"/>
                <a:cs typeface="Arial"/>
              </a:rPr>
              <a:t>effective </a:t>
            </a:r>
            <a:r>
              <a:rPr sz="1000" dirty="0">
                <a:latin typeface="Arial"/>
                <a:cs typeface="Arial"/>
              </a:rPr>
              <a:t>way </a:t>
            </a:r>
            <a:r>
              <a:rPr sz="1000" spc="-5" dirty="0">
                <a:latin typeface="Arial"/>
                <a:cs typeface="Arial"/>
              </a:rPr>
              <a:t>to procure ESPs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through </a:t>
            </a:r>
            <a:r>
              <a:rPr sz="1000" spc="-5" dirty="0">
                <a:latin typeface="Arial"/>
                <a:cs typeface="Arial"/>
              </a:rPr>
              <a:t>a solution bundle, as the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suppliers such  as Schlumberger emphasize. This enables large buyers to </a:t>
            </a:r>
            <a:r>
              <a:rPr sz="1000" dirty="0">
                <a:latin typeface="Arial"/>
                <a:cs typeface="Arial"/>
              </a:rPr>
              <a:t>take </a:t>
            </a:r>
            <a:r>
              <a:rPr sz="1000" spc="-5" dirty="0">
                <a:latin typeface="Arial"/>
                <a:cs typeface="Arial"/>
              </a:rPr>
              <a:t>advantage of the full research and  development, and technological product innovation, of these large and capable suppliers. This </a:t>
            </a:r>
            <a:r>
              <a:rPr sz="1000" spc="-10" dirty="0">
                <a:latin typeface="Arial"/>
                <a:cs typeface="Arial"/>
              </a:rPr>
              <a:t>is  </a:t>
            </a:r>
            <a:r>
              <a:rPr sz="1000" spc="-5" dirty="0">
                <a:latin typeface="Arial"/>
                <a:cs typeface="Arial"/>
              </a:rPr>
              <a:t>especially effective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getting the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value from suppliers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complex fields requiring advanced  solutions.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If, </a:t>
            </a:r>
            <a:r>
              <a:rPr sz="1000" spc="-5" dirty="0">
                <a:latin typeface="Arial"/>
                <a:cs typeface="Arial"/>
              </a:rPr>
              <a:t>however, the </a:t>
            </a:r>
            <a:r>
              <a:rPr sz="1000" dirty="0">
                <a:latin typeface="Arial"/>
                <a:cs typeface="Arial"/>
              </a:rPr>
              <a:t>goal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reduce unit cost, several measures should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effectively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taken:</a:t>
            </a:r>
            <a:endParaRPr sz="1000">
              <a:latin typeface="Arial"/>
              <a:cs typeface="Arial"/>
            </a:endParaRPr>
          </a:p>
          <a:p>
            <a:pPr marL="583565" marR="5080" lvl="3" indent="-227965">
              <a:lnSpc>
                <a:spcPct val="143800"/>
              </a:lnSpc>
              <a:spcBef>
                <a:spcPts val="66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Competitive bidding can reduce cost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up </a:t>
            </a:r>
            <a:r>
              <a:rPr sz="1000" spc="-5" dirty="0">
                <a:latin typeface="Arial"/>
                <a:cs typeface="Arial"/>
              </a:rPr>
              <a:t>to 55%, based on a sample of bids received.  Most of this reduction potential </a:t>
            </a:r>
            <a:r>
              <a:rPr sz="1000" dirty="0">
                <a:latin typeface="Arial"/>
                <a:cs typeface="Arial"/>
              </a:rPr>
              <a:t>comes </a:t>
            </a:r>
            <a:r>
              <a:rPr sz="1000" spc="-5" dirty="0">
                <a:latin typeface="Arial"/>
                <a:cs typeface="Arial"/>
              </a:rPr>
              <a:t>from suppliers </a:t>
            </a:r>
            <a:r>
              <a:rPr sz="1000" dirty="0">
                <a:latin typeface="Arial"/>
                <a:cs typeface="Arial"/>
              </a:rPr>
              <a:t>in low-cost </a:t>
            </a:r>
            <a:r>
              <a:rPr sz="1000" spc="-5" dirty="0">
                <a:latin typeface="Arial"/>
                <a:cs typeface="Arial"/>
              </a:rPr>
              <a:t>countries that can </a:t>
            </a:r>
            <a:r>
              <a:rPr sz="1000" dirty="0">
                <a:latin typeface="Arial"/>
                <a:cs typeface="Arial"/>
              </a:rPr>
              <a:t>capably  </a:t>
            </a:r>
            <a:r>
              <a:rPr sz="1000" spc="-5" dirty="0">
                <a:latin typeface="Arial"/>
                <a:cs typeface="Arial"/>
              </a:rPr>
              <a:t>produce the specified equipment. Discerning which suppliers can and which cannot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  time-consuming and </a:t>
            </a:r>
            <a:r>
              <a:rPr sz="1000" dirty="0">
                <a:latin typeface="Arial"/>
                <a:cs typeface="Arial"/>
              </a:rPr>
              <a:t>costly task. </a:t>
            </a:r>
            <a:r>
              <a:rPr sz="1000" spc="-5" dirty="0">
                <a:latin typeface="Arial"/>
                <a:cs typeface="Arial"/>
              </a:rPr>
              <a:t>However,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benefits are clear. </a:t>
            </a:r>
            <a:r>
              <a:rPr sz="1000" dirty="0">
                <a:latin typeface="Arial"/>
                <a:cs typeface="Arial"/>
              </a:rPr>
              <a:t>They are </a:t>
            </a:r>
            <a:r>
              <a:rPr sz="1000" spc="-5" dirty="0">
                <a:latin typeface="Arial"/>
                <a:cs typeface="Arial"/>
              </a:rPr>
              <a:t>also inevitable.  Even the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10" dirty="0">
                <a:latin typeface="Arial"/>
                <a:cs typeface="Arial"/>
              </a:rPr>
              <a:t>ESP </a:t>
            </a:r>
            <a:r>
              <a:rPr sz="1000" spc="-5" dirty="0">
                <a:latin typeface="Arial"/>
                <a:cs typeface="Arial"/>
              </a:rPr>
              <a:t>suppliers are using </a:t>
            </a:r>
            <a:r>
              <a:rPr sz="1000" dirty="0">
                <a:latin typeface="Arial"/>
                <a:cs typeface="Arial"/>
              </a:rPr>
              <a:t>low-cost </a:t>
            </a:r>
            <a:r>
              <a:rPr sz="1000" spc="-5" dirty="0">
                <a:latin typeface="Arial"/>
                <a:cs typeface="Arial"/>
              </a:rPr>
              <a:t>suppliers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their </a:t>
            </a:r>
            <a:r>
              <a:rPr sz="1000" dirty="0">
                <a:latin typeface="Arial"/>
                <a:cs typeface="Arial"/>
              </a:rPr>
              <a:t>supply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chains.</a:t>
            </a:r>
            <a:endParaRPr sz="1000">
              <a:latin typeface="Arial"/>
              <a:cs typeface="Arial"/>
            </a:endParaRPr>
          </a:p>
          <a:p>
            <a:pPr marL="583565" marR="43180" lvl="3" indent="-227965">
              <a:lnSpc>
                <a:spcPct val="143600"/>
              </a:lnSpc>
              <a:spcBef>
                <a:spcPts val="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Economies of scale can save 10-11%, </a:t>
            </a:r>
            <a:r>
              <a:rPr sz="1000" dirty="0">
                <a:latin typeface="Arial"/>
                <a:cs typeface="Arial"/>
              </a:rPr>
              <a:t>assuming </a:t>
            </a:r>
            <a:r>
              <a:rPr sz="1000" spc="-5" dirty="0">
                <a:latin typeface="Arial"/>
                <a:cs typeface="Arial"/>
              </a:rPr>
              <a:t>sufficient demand can generate orders of  70 or </a:t>
            </a:r>
            <a:r>
              <a:rPr sz="1000" dirty="0">
                <a:latin typeface="Arial"/>
                <a:cs typeface="Arial"/>
              </a:rPr>
              <a:t>more. </a:t>
            </a:r>
            <a:r>
              <a:rPr sz="1000" spc="-5" dirty="0">
                <a:latin typeface="Arial"/>
                <a:cs typeface="Arial"/>
              </a:rPr>
              <a:t>Smaller orders can save less, and smaller suppliers typically </a:t>
            </a:r>
            <a:r>
              <a:rPr sz="1000" dirty="0">
                <a:latin typeface="Arial"/>
                <a:cs typeface="Arial"/>
              </a:rPr>
              <a:t>offer </a:t>
            </a:r>
            <a:r>
              <a:rPr sz="1000" spc="-5" dirty="0">
                <a:latin typeface="Arial"/>
                <a:cs typeface="Arial"/>
              </a:rPr>
              <a:t>steeper  discounts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bulk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orders.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50">
              <a:latin typeface="Times New Roman"/>
              <a:cs typeface="Times New Roman"/>
            </a:endParaRPr>
          </a:p>
          <a:p>
            <a:pPr marL="1896110">
              <a:lnSpc>
                <a:spcPct val="100000"/>
              </a:lnSpc>
              <a:spcBef>
                <a:spcPts val="5"/>
              </a:spcBef>
            </a:pPr>
            <a:r>
              <a:rPr sz="1000" b="1" spc="-5" dirty="0">
                <a:latin typeface="Arial"/>
                <a:cs typeface="Arial"/>
              </a:rPr>
              <a:t>Figure 37: Should-Cost </a:t>
            </a:r>
            <a:r>
              <a:rPr sz="1000" b="1" dirty="0">
                <a:latin typeface="Arial"/>
                <a:cs typeface="Arial"/>
              </a:rPr>
              <a:t>for</a:t>
            </a:r>
            <a:r>
              <a:rPr sz="1000" b="1" spc="-5" dirty="0">
                <a:latin typeface="Arial"/>
                <a:cs typeface="Arial"/>
              </a:rPr>
              <a:t> ESPs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>
              <a:latin typeface="Times New Roman"/>
              <a:cs typeface="Times New Roman"/>
            </a:endParaRPr>
          </a:p>
          <a:p>
            <a:pPr marL="745490">
              <a:lnSpc>
                <a:spcPct val="100000"/>
              </a:lnSpc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60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marL="745490">
              <a:lnSpc>
                <a:spcPct val="100000"/>
              </a:lnSpc>
              <a:spcBef>
                <a:spcPts val="720"/>
              </a:spcBef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50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995170" y="8208771"/>
            <a:ext cx="231140" cy="287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" marR="5080" indent="-7620">
              <a:lnSpc>
                <a:spcPct val="102499"/>
              </a:lnSpc>
            </a:pPr>
            <a:r>
              <a:rPr sz="900" dirty="0">
                <a:solidFill>
                  <a:srgbClr val="404040"/>
                </a:solidFill>
                <a:latin typeface="Calibri"/>
                <a:cs typeface="Calibri"/>
              </a:rPr>
              <a:t>Ba</a:t>
            </a:r>
            <a:r>
              <a:rPr sz="9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900" dirty="0">
                <a:solidFill>
                  <a:srgbClr val="404040"/>
                </a:solidFill>
                <a:latin typeface="Calibri"/>
                <a:cs typeface="Calibri"/>
              </a:rPr>
              <a:t>e  </a:t>
            </a:r>
            <a:r>
              <a:rPr sz="900" spc="-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9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9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90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545079" y="8208771"/>
            <a:ext cx="2719705" cy="287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9220" marR="5080" indent="-109855">
              <a:lnSpc>
                <a:spcPct val="102499"/>
              </a:lnSpc>
              <a:tabLst>
                <a:tab pos="732155" algn="l"/>
                <a:tab pos="875665" algn="l"/>
                <a:tab pos="1479550" algn="l"/>
                <a:tab pos="1551305" algn="l"/>
                <a:tab pos="2203450" algn="l"/>
                <a:tab pos="2268855" algn="l"/>
              </a:tabLst>
            </a:pPr>
            <a:r>
              <a:rPr sz="900" spc="-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9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900" spc="-15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900" spc="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900" spc="-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90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900" spc="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90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900" spc="-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900" dirty="0">
                <a:solidFill>
                  <a:srgbClr val="404040"/>
                </a:solidFill>
                <a:latin typeface="Calibri"/>
                <a:cs typeface="Calibri"/>
              </a:rPr>
              <a:t>ve		V</a:t>
            </a:r>
            <a:r>
              <a:rPr sz="9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900" spc="5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900" spc="-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900" dirty="0">
                <a:solidFill>
                  <a:srgbClr val="404040"/>
                </a:solidFill>
                <a:latin typeface="Calibri"/>
                <a:cs typeface="Calibri"/>
              </a:rPr>
              <a:t>e	E</a:t>
            </a: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9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9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900" dirty="0">
                <a:solidFill>
                  <a:srgbClr val="404040"/>
                </a:solidFill>
                <a:latin typeface="Calibri"/>
                <a:cs typeface="Calibri"/>
              </a:rPr>
              <a:t>omi</a:t>
            </a: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900" dirty="0">
                <a:solidFill>
                  <a:srgbClr val="404040"/>
                </a:solidFill>
                <a:latin typeface="Calibri"/>
                <a:cs typeface="Calibri"/>
              </a:rPr>
              <a:t>s	E</a:t>
            </a: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9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9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900" dirty="0">
                <a:solidFill>
                  <a:srgbClr val="404040"/>
                </a:solidFill>
                <a:latin typeface="Calibri"/>
                <a:cs typeface="Calibri"/>
              </a:rPr>
              <a:t>omi</a:t>
            </a: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900" dirty="0">
                <a:solidFill>
                  <a:srgbClr val="404040"/>
                </a:solidFill>
                <a:latin typeface="Calibri"/>
                <a:cs typeface="Calibri"/>
              </a:rPr>
              <a:t>s  </a:t>
            </a:r>
            <a:r>
              <a:rPr sz="900" spc="-5" dirty="0">
                <a:solidFill>
                  <a:srgbClr val="404040"/>
                </a:solidFill>
                <a:latin typeface="Calibri"/>
                <a:cs typeface="Calibri"/>
              </a:rPr>
              <a:t>Bidding	Engineering		</a:t>
            </a:r>
            <a:r>
              <a:rPr sz="9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404040"/>
                </a:solidFill>
                <a:latin typeface="Calibri"/>
                <a:cs typeface="Calibri"/>
              </a:rPr>
              <a:t>Scale		</a:t>
            </a:r>
            <a:r>
              <a:rPr sz="9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9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404040"/>
                </a:solidFill>
                <a:latin typeface="Calibri"/>
                <a:cs typeface="Calibri"/>
              </a:rPr>
              <a:t>Scope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453507" y="8209732"/>
            <a:ext cx="530225" cy="424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indent="635" algn="ctr">
              <a:lnSpc>
                <a:spcPct val="101800"/>
              </a:lnSpc>
            </a:pPr>
            <a:r>
              <a:rPr sz="900" spc="-5" dirty="0">
                <a:solidFill>
                  <a:srgbClr val="404040"/>
                </a:solidFill>
                <a:latin typeface="Calibri"/>
                <a:cs typeface="Calibri"/>
              </a:rPr>
              <a:t>Supply  Chain  </a:t>
            </a:r>
            <a:r>
              <a:rPr sz="90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9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90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900" spc="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900" spc="-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900" dirty="0">
                <a:solidFill>
                  <a:srgbClr val="404040"/>
                </a:solidFill>
                <a:latin typeface="Calibri"/>
                <a:cs typeface="Calibri"/>
              </a:rPr>
              <a:t>ra</a:t>
            </a:r>
            <a:r>
              <a:rPr sz="900" spc="-5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900" spc="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90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289802" y="8061705"/>
            <a:ext cx="332105" cy="434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445" algn="ctr">
              <a:lnSpc>
                <a:spcPts val="1195"/>
              </a:lnSpc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ts val="1110"/>
              </a:lnSpc>
              <a:spcBef>
                <a:spcPts val="5"/>
              </a:spcBef>
            </a:pP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900" spc="5" dirty="0">
                <a:solidFill>
                  <a:srgbClr val="404040"/>
                </a:solidFill>
                <a:latin typeface="Calibri"/>
                <a:cs typeface="Calibri"/>
              </a:rPr>
              <a:t>h</a:t>
            </a:r>
            <a:r>
              <a:rPr sz="9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900" spc="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900" spc="-5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900" dirty="0">
                <a:solidFill>
                  <a:srgbClr val="404040"/>
                </a:solidFill>
                <a:latin typeface="Calibri"/>
                <a:cs typeface="Calibri"/>
              </a:rPr>
              <a:t>d  </a:t>
            </a:r>
            <a:r>
              <a:rPr sz="900" spc="-5" dirty="0">
                <a:solidFill>
                  <a:srgbClr val="404040"/>
                </a:solidFill>
                <a:latin typeface="Calibri"/>
                <a:cs typeface="Calibri"/>
              </a:rPr>
              <a:t>Cost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436877" y="6889750"/>
            <a:ext cx="35242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b="1" spc="-5" dirty="0">
                <a:latin typeface="Calibri"/>
                <a:cs typeface="Calibri"/>
              </a:rPr>
              <a:t>$k </a:t>
            </a:r>
            <a:r>
              <a:rPr sz="1000" b="1" spc="135" dirty="0">
                <a:latin typeface="Calibri"/>
                <a:cs typeface="Calibri"/>
              </a:rPr>
              <a:t> </a:t>
            </a:r>
            <a:r>
              <a:rPr sz="1500" spc="-7" baseline="2777" dirty="0">
                <a:solidFill>
                  <a:srgbClr val="404040"/>
                </a:solidFill>
                <a:latin typeface="Calibri"/>
                <a:cs typeface="Calibri"/>
              </a:rPr>
              <a:t>30</a:t>
            </a:r>
            <a:endParaRPr sz="1500" baseline="2777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028700" y="5695568"/>
            <a:ext cx="5732145" cy="3053715"/>
          </a:xfrm>
          <a:custGeom>
            <a:avLst/>
            <a:gdLst/>
            <a:ahLst/>
            <a:cxnLst/>
            <a:rect l="l" t="t" r="r" b="b"/>
            <a:pathLst>
              <a:path w="5732145" h="3053715">
                <a:moveTo>
                  <a:pt x="0" y="3053715"/>
                </a:moveTo>
                <a:lnTo>
                  <a:pt x="5732145" y="3053715"/>
                </a:lnTo>
                <a:lnTo>
                  <a:pt x="5732145" y="0"/>
                </a:lnTo>
                <a:lnTo>
                  <a:pt x="0" y="0"/>
                </a:lnTo>
                <a:lnTo>
                  <a:pt x="0" y="3053715"/>
                </a:lnTo>
                <a:close/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85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86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903985"/>
            <a:ext cx="5502910" cy="19735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7.4	</a:t>
            </a:r>
            <a:r>
              <a:rPr sz="1200" b="1" i="1" dirty="0">
                <a:latin typeface="Arial"/>
                <a:cs typeface="Arial"/>
              </a:rPr>
              <a:t>Price </a:t>
            </a:r>
            <a:r>
              <a:rPr sz="1200" b="1" i="1" spc="-5" dirty="0">
                <a:latin typeface="Arial"/>
                <a:cs typeface="Arial"/>
              </a:rPr>
              <a:t>Negotiation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Strategies</a:t>
            </a:r>
            <a:endParaRPr sz="1200">
              <a:latin typeface="Arial"/>
              <a:cs typeface="Arial"/>
            </a:endParaRPr>
          </a:p>
          <a:p>
            <a:pPr marL="127000" marR="5080">
              <a:lnSpc>
                <a:spcPct val="144000"/>
              </a:lnSpc>
              <a:spcBef>
                <a:spcPts val="700"/>
              </a:spcBef>
            </a:pPr>
            <a:r>
              <a:rPr sz="1000" spc="-5" dirty="0">
                <a:latin typeface="Arial"/>
                <a:cs typeface="Arial"/>
              </a:rPr>
              <a:t>Bundling ESPs with the purchase of other products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services from </a:t>
            </a:r>
            <a:r>
              <a:rPr sz="1000" spc="-10" dirty="0">
                <a:latin typeface="Arial"/>
                <a:cs typeface="Arial"/>
              </a:rPr>
              <a:t>ESP </a:t>
            </a:r>
            <a:r>
              <a:rPr sz="1000" spc="-5" dirty="0">
                <a:latin typeface="Arial"/>
                <a:cs typeface="Arial"/>
              </a:rPr>
              <a:t>manufacturers can  achieve non-price benefits such as technological innovation, production efficiency, as </a:t>
            </a:r>
            <a:r>
              <a:rPr sz="1000" spc="-10" dirty="0">
                <a:latin typeface="Arial"/>
                <a:cs typeface="Arial"/>
              </a:rPr>
              <a:t>well </a:t>
            </a:r>
            <a:r>
              <a:rPr sz="1000" spc="-5" dirty="0">
                <a:latin typeface="Arial"/>
                <a:cs typeface="Arial"/>
              </a:rPr>
              <a:t>as  economies of scope savings on other artificial lift products and services – if those are needed to  begin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with.</a:t>
            </a:r>
            <a:endParaRPr sz="1000">
              <a:latin typeface="Arial"/>
              <a:cs typeface="Arial"/>
            </a:endParaRPr>
          </a:p>
          <a:p>
            <a:pPr marL="127000" marR="116839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Otherwise, low-cost </a:t>
            </a:r>
            <a:r>
              <a:rPr sz="1000" dirty="0">
                <a:latin typeface="Arial"/>
                <a:cs typeface="Arial"/>
              </a:rPr>
              <a:t>country sourcing, particularly </a:t>
            </a:r>
            <a:r>
              <a:rPr sz="1000" spc="-5" dirty="0">
                <a:latin typeface="Arial"/>
                <a:cs typeface="Arial"/>
              </a:rPr>
              <a:t>from Russia, which has a large number of  experienced suppliers, should be maximized to achieve maximum savings on </a:t>
            </a:r>
            <a:r>
              <a:rPr sz="1000" dirty="0">
                <a:latin typeface="Arial"/>
                <a:cs typeface="Arial"/>
              </a:rPr>
              <a:t>per-unit</a:t>
            </a:r>
            <a:r>
              <a:rPr sz="1000" spc="1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pricing.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Also, ordering in bulk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major projects </a:t>
            </a:r>
            <a:r>
              <a:rPr sz="1000" dirty="0">
                <a:latin typeface="Arial"/>
                <a:cs typeface="Arial"/>
              </a:rPr>
              <a:t>can </a:t>
            </a:r>
            <a:r>
              <a:rPr sz="1000" spc="-5" dirty="0">
                <a:latin typeface="Arial"/>
                <a:cs typeface="Arial"/>
              </a:rPr>
              <a:t>save </a:t>
            </a:r>
            <a:r>
              <a:rPr sz="1000" dirty="0">
                <a:latin typeface="Arial"/>
                <a:cs typeface="Arial"/>
              </a:rPr>
              <a:t>substantially </a:t>
            </a:r>
            <a:r>
              <a:rPr sz="1000" spc="-5" dirty="0">
                <a:latin typeface="Arial"/>
                <a:cs typeface="Arial"/>
              </a:rPr>
              <a:t>on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price.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87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99921"/>
            <a:ext cx="3757929" cy="8487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74320">
              <a:lnSpc>
                <a:spcPct val="100000"/>
              </a:lnSpc>
              <a:buFont typeface="Arial"/>
              <a:buAutoNum type="arabicPlain" startAt="8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Arial"/>
                <a:cs typeface="Arial"/>
              </a:rPr>
              <a:t>Reference product definitions and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scope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AutoNum type="arabicPlain" startAt="8"/>
            </a:pPr>
            <a:endParaRPr sz="1200">
              <a:latin typeface="Times New Roman"/>
              <a:cs typeface="Times New Roman"/>
            </a:endParaRPr>
          </a:p>
          <a:p>
            <a:pPr marL="377825" lvl="1" indent="-365125">
              <a:lnSpc>
                <a:spcPct val="100000"/>
              </a:lnSpc>
              <a:buFont typeface="Arial"/>
              <a:buAutoNum type="arabicPeriod"/>
              <a:tabLst>
                <a:tab pos="377825" algn="l"/>
                <a:tab pos="378460" algn="l"/>
              </a:tabLst>
            </a:pPr>
            <a:r>
              <a:rPr sz="1200" b="1" i="1" spc="-5" dirty="0">
                <a:latin typeface="Arial"/>
                <a:cs typeface="Arial"/>
              </a:rPr>
              <a:t>Electric Submersible </a:t>
            </a:r>
            <a:r>
              <a:rPr sz="1200" b="1" i="1" dirty="0">
                <a:latin typeface="Arial"/>
                <a:cs typeface="Arial"/>
              </a:rPr>
              <a:t>Pumps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(ESPs)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Font typeface="Arial"/>
              <a:buAutoNum type="arabicPeriod"/>
            </a:pPr>
            <a:endParaRPr sz="1100">
              <a:latin typeface="Times New Roman"/>
              <a:cs typeface="Times New Roman"/>
            </a:endParaRPr>
          </a:p>
          <a:p>
            <a:pPr marL="469265" lvl="2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Application: </a:t>
            </a:r>
            <a:r>
              <a:rPr sz="1000" dirty="0">
                <a:latin typeface="Arial"/>
                <a:cs typeface="Arial"/>
              </a:rPr>
              <a:t>heavy </a:t>
            </a:r>
            <a:r>
              <a:rPr sz="1000" spc="-5" dirty="0">
                <a:latin typeface="Arial"/>
                <a:cs typeface="Arial"/>
              </a:rPr>
              <a:t>crude </a:t>
            </a:r>
            <a:r>
              <a:rPr sz="1000" dirty="0">
                <a:latin typeface="Arial"/>
                <a:cs typeface="Arial"/>
              </a:rPr>
              <a:t>(10-15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API)</a:t>
            </a:r>
            <a:endParaRPr sz="1000">
              <a:latin typeface="Arial"/>
              <a:cs typeface="Arial"/>
            </a:endParaRPr>
          </a:p>
          <a:p>
            <a:pPr marL="241300">
              <a:lnSpc>
                <a:spcPct val="100000"/>
              </a:lnSpc>
              <a:spcBef>
                <a:spcPts val="585"/>
              </a:spcBef>
              <a:tabLst>
                <a:tab pos="469265" algn="l"/>
              </a:tabLst>
            </a:pPr>
            <a:r>
              <a:rPr sz="1000" spc="-5" dirty="0">
                <a:latin typeface="Symbol"/>
                <a:cs typeface="Symbol"/>
              </a:rPr>
              <a:t></a:t>
            </a:r>
            <a:r>
              <a:rPr sz="1000" spc="-5" dirty="0">
                <a:latin typeface="Times New Roman"/>
                <a:cs typeface="Times New Roman"/>
              </a:rPr>
              <a:t>	</a:t>
            </a:r>
            <a:r>
              <a:rPr sz="1000" spc="-5" dirty="0">
                <a:latin typeface="Arial"/>
                <a:cs typeface="Arial"/>
              </a:rPr>
              <a:t>5.5” inlet (10”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alt)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1k bpd (2k &amp; 4k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alt)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200 hp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motor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316 stainless steel (Super duplex stainless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alt)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60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For downhole oil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pumping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00">
              <a:latin typeface="Times New Roman"/>
              <a:cs typeface="Times New Roman"/>
            </a:endParaRPr>
          </a:p>
          <a:p>
            <a:pPr marL="299085" indent="-274320">
              <a:lnSpc>
                <a:spcPct val="100000"/>
              </a:lnSpc>
              <a:buFont typeface="Arial"/>
              <a:buAutoNum type="arabicPlain" startAt="9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Arial"/>
                <a:cs typeface="Arial"/>
              </a:rPr>
              <a:t>Reference product definitions and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scope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AutoNum type="arabicPlain" startAt="9"/>
            </a:pPr>
            <a:endParaRPr sz="1200">
              <a:latin typeface="Times New Roman"/>
              <a:cs typeface="Times New Roman"/>
            </a:endParaRPr>
          </a:p>
          <a:p>
            <a:pPr marL="377825" lvl="1" indent="-365125">
              <a:lnSpc>
                <a:spcPct val="100000"/>
              </a:lnSpc>
              <a:buFont typeface="Arial"/>
              <a:buAutoNum type="arabicPeriod"/>
              <a:tabLst>
                <a:tab pos="377825" algn="l"/>
                <a:tab pos="378460" algn="l"/>
              </a:tabLst>
            </a:pPr>
            <a:r>
              <a:rPr sz="1200" b="1" i="1" spc="-5" dirty="0">
                <a:latin typeface="Arial"/>
                <a:cs typeface="Arial"/>
              </a:rPr>
              <a:t>Centrifugal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Engineered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Arial"/>
              <a:buAutoNum type="arabicPeriod"/>
            </a:pPr>
            <a:endParaRPr sz="1100">
              <a:latin typeface="Times New Roman"/>
              <a:cs typeface="Times New Roman"/>
            </a:endParaRPr>
          </a:p>
          <a:p>
            <a:pPr marL="469265" lvl="2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10" dirty="0">
                <a:latin typeface="Arial"/>
                <a:cs typeface="Arial"/>
              </a:rPr>
              <a:t>API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610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Application: crude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oil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2-stage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Horizontally </a:t>
            </a:r>
            <a:r>
              <a:rPr sz="1000" dirty="0">
                <a:latin typeface="Arial"/>
                <a:cs typeface="Arial"/>
              </a:rPr>
              <a:t>split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case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Head: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500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Flow: 5,000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gpm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300 hp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motor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Carbon </a:t>
            </a:r>
            <a:r>
              <a:rPr sz="1000" dirty="0">
                <a:latin typeface="Arial"/>
                <a:cs typeface="Arial"/>
              </a:rPr>
              <a:t>steel </a:t>
            </a:r>
            <a:r>
              <a:rPr sz="1000" spc="-5" dirty="0">
                <a:latin typeface="Arial"/>
                <a:cs typeface="Arial"/>
              </a:rPr>
              <a:t>casing, </a:t>
            </a:r>
            <a:r>
              <a:rPr sz="1000" dirty="0">
                <a:latin typeface="Arial"/>
                <a:cs typeface="Arial"/>
              </a:rPr>
              <a:t>chrome </a:t>
            </a:r>
            <a:r>
              <a:rPr sz="1000" spc="-5" dirty="0">
                <a:latin typeface="Arial"/>
                <a:cs typeface="Arial"/>
              </a:rPr>
              <a:t>steel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impeller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5"/>
              </a:spcBef>
              <a:buFont typeface="Symbol"/>
              <a:buChar char=""/>
            </a:pPr>
            <a:endParaRPr sz="1450">
              <a:latin typeface="Times New Roman"/>
              <a:cs typeface="Times New Roman"/>
            </a:endParaRPr>
          </a:p>
          <a:p>
            <a:pPr marL="377825" lvl="1" indent="-365125">
              <a:lnSpc>
                <a:spcPct val="100000"/>
              </a:lnSpc>
              <a:spcBef>
                <a:spcPts val="5"/>
              </a:spcBef>
              <a:buFont typeface="Arial"/>
              <a:buAutoNum type="arabicPeriod"/>
              <a:tabLst>
                <a:tab pos="377825" algn="l"/>
                <a:tab pos="378460" algn="l"/>
              </a:tabLst>
            </a:pPr>
            <a:r>
              <a:rPr sz="1200" b="1" i="1" spc="-5" dirty="0">
                <a:latin typeface="Arial"/>
                <a:cs typeface="Arial"/>
              </a:rPr>
              <a:t>Progressing</a:t>
            </a:r>
            <a:r>
              <a:rPr sz="1200" b="1" i="1" spc="-4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Cavity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Arial"/>
              <a:buAutoNum type="arabicPeriod"/>
            </a:pPr>
            <a:endParaRPr sz="1100">
              <a:latin typeface="Times New Roman"/>
              <a:cs typeface="Times New Roman"/>
            </a:endParaRPr>
          </a:p>
          <a:p>
            <a:pPr marL="469265" lvl="2" indent="-227965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10" dirty="0">
                <a:latin typeface="Arial"/>
                <a:cs typeface="Arial"/>
              </a:rPr>
              <a:t>API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676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Application: </a:t>
            </a:r>
            <a:r>
              <a:rPr sz="1000" dirty="0">
                <a:latin typeface="Arial"/>
                <a:cs typeface="Arial"/>
              </a:rPr>
              <a:t>heavy </a:t>
            </a:r>
            <a:r>
              <a:rPr sz="1000" spc="-5" dirty="0">
                <a:latin typeface="Arial"/>
                <a:cs typeface="Arial"/>
              </a:rPr>
              <a:t>crude </a:t>
            </a:r>
            <a:r>
              <a:rPr sz="1000" dirty="0">
                <a:latin typeface="Arial"/>
                <a:cs typeface="Arial"/>
              </a:rPr>
              <a:t>(10-15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API)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Single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stage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Carbon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steel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Standard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nitrile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Single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screw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1.5k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bpd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150 hp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motor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5"/>
              </a:spcBef>
              <a:buFont typeface="Symbol"/>
              <a:buChar char=""/>
            </a:pPr>
            <a:endParaRPr sz="1450">
              <a:latin typeface="Times New Roman"/>
              <a:cs typeface="Times New Roman"/>
            </a:endParaRPr>
          </a:p>
          <a:p>
            <a:pPr marL="377825" lvl="1" indent="-365125">
              <a:lnSpc>
                <a:spcPct val="100000"/>
              </a:lnSpc>
              <a:buFont typeface="Arial"/>
              <a:buAutoNum type="arabicPeriod"/>
              <a:tabLst>
                <a:tab pos="377825" algn="l"/>
                <a:tab pos="378460" algn="l"/>
              </a:tabLst>
            </a:pPr>
            <a:r>
              <a:rPr sz="1200" b="1" i="1" dirty="0">
                <a:latin typeface="Arial"/>
                <a:cs typeface="Arial"/>
              </a:rPr>
              <a:t>Multiphase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AutoNum type="arabicPeriod"/>
            </a:pPr>
            <a:endParaRPr sz="1100">
              <a:latin typeface="Times New Roman"/>
              <a:cs typeface="Times New Roman"/>
            </a:endParaRPr>
          </a:p>
          <a:p>
            <a:pPr marL="469265" lvl="2" indent="-227965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Application: </a:t>
            </a:r>
            <a:r>
              <a:rPr sz="1000" dirty="0">
                <a:latin typeface="Arial"/>
                <a:cs typeface="Arial"/>
              </a:rPr>
              <a:t>heavy </a:t>
            </a:r>
            <a:r>
              <a:rPr sz="1000" spc="-5" dirty="0">
                <a:latin typeface="Arial"/>
                <a:cs typeface="Arial"/>
              </a:rPr>
              <a:t>crude </a:t>
            </a:r>
            <a:r>
              <a:rPr sz="1000" dirty="0">
                <a:latin typeface="Arial"/>
                <a:cs typeface="Arial"/>
              </a:rPr>
              <a:t>(10-15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API)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Twin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Screw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Carbon </a:t>
            </a:r>
            <a:r>
              <a:rPr sz="1000" dirty="0">
                <a:latin typeface="Arial"/>
                <a:cs typeface="Arial"/>
              </a:rPr>
              <a:t>steel </a:t>
            </a:r>
            <a:r>
              <a:rPr sz="1000" spc="-5" dirty="0">
                <a:latin typeface="Arial"/>
                <a:cs typeface="Arial"/>
              </a:rPr>
              <a:t>casing and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liner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1.5k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bpd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88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914145"/>
            <a:ext cx="4493260" cy="179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200 hp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motor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50">
              <a:latin typeface="Times New Roman"/>
              <a:cs typeface="Times New Roman"/>
            </a:endParaRPr>
          </a:p>
          <a:p>
            <a:pPr marL="377825" lvl="1" indent="-365125">
              <a:lnSpc>
                <a:spcPct val="100000"/>
              </a:lnSpc>
              <a:buFont typeface="Arial"/>
              <a:buAutoNum type="arabicPeriod" startAt="4"/>
              <a:tabLst>
                <a:tab pos="377825" algn="l"/>
                <a:tab pos="378460" algn="l"/>
              </a:tabLst>
            </a:pPr>
            <a:r>
              <a:rPr sz="1200" b="1" i="1" spc="-5" dirty="0">
                <a:latin typeface="Arial"/>
                <a:cs typeface="Arial"/>
              </a:rPr>
              <a:t>Electric Submersible </a:t>
            </a:r>
            <a:r>
              <a:rPr sz="1200" b="1" i="1" dirty="0">
                <a:latin typeface="Arial"/>
                <a:cs typeface="Arial"/>
              </a:rPr>
              <a:t>Pumps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(ESPs)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Font typeface="Arial"/>
              <a:buAutoNum type="arabicPeriod" startAt="4"/>
            </a:pPr>
            <a:endParaRPr sz="1100">
              <a:latin typeface="Times New Roman"/>
              <a:cs typeface="Times New Roman"/>
            </a:endParaRPr>
          </a:p>
          <a:p>
            <a:pPr marL="469265" lvl="2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5.5” inlet (10”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alternate)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1k bpd (2000k &amp; 4000k bpd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alternate)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200 hp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motor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316 stainless steel (Super duplex stainless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alternate)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Application: pumping </a:t>
            </a:r>
            <a:r>
              <a:rPr sz="1000" dirty="0">
                <a:latin typeface="Arial"/>
                <a:cs typeface="Arial"/>
              </a:rPr>
              <a:t>heavy </a:t>
            </a:r>
            <a:r>
              <a:rPr sz="1000" spc="-5" dirty="0">
                <a:latin typeface="Arial"/>
                <a:cs typeface="Arial"/>
              </a:rPr>
              <a:t>crude (10-15 API) under </a:t>
            </a:r>
            <a:r>
              <a:rPr sz="1000" dirty="0">
                <a:latin typeface="Arial"/>
                <a:cs typeface="Arial"/>
              </a:rPr>
              <a:t>65 </a:t>
            </a:r>
            <a:r>
              <a:rPr sz="1000" spc="-5" dirty="0">
                <a:latin typeface="Arial"/>
                <a:cs typeface="Arial"/>
              </a:rPr>
              <a:t>meters of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head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89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99921"/>
            <a:ext cx="4834890" cy="6783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765">
              <a:lnSpc>
                <a:spcPct val="100000"/>
              </a:lnSpc>
            </a:pPr>
            <a:r>
              <a:rPr sz="1400" b="1" spc="-5" dirty="0">
                <a:latin typeface="Arial"/>
                <a:cs typeface="Arial"/>
              </a:rPr>
              <a:t>10</a:t>
            </a:r>
            <a:r>
              <a:rPr sz="1400" b="1" spc="13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Notes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suppliers </a:t>
            </a:r>
            <a:r>
              <a:rPr sz="1000" spc="-10" dirty="0">
                <a:latin typeface="Arial"/>
                <a:cs typeface="Arial"/>
              </a:rPr>
              <a:t>who </a:t>
            </a:r>
            <a:r>
              <a:rPr sz="1000" spc="-5" dirty="0">
                <a:latin typeface="Arial"/>
                <a:cs typeface="Arial"/>
              </a:rPr>
              <a:t>were contacted </a:t>
            </a:r>
            <a:r>
              <a:rPr sz="1000" dirty="0">
                <a:latin typeface="Arial"/>
                <a:cs typeface="Arial"/>
              </a:rPr>
              <a:t>directly for </a:t>
            </a:r>
            <a:r>
              <a:rPr sz="1000" spc="-5" dirty="0">
                <a:latin typeface="Arial"/>
                <a:cs typeface="Arial"/>
              </a:rPr>
              <a:t>this study include, but are not </a:t>
            </a:r>
            <a:r>
              <a:rPr sz="1000" dirty="0">
                <a:latin typeface="Arial"/>
                <a:cs typeface="Arial"/>
              </a:rPr>
              <a:t>limited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to: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Afton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Amarinth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Axflow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Baker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Hughes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Bornemann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Colfax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Deep Blue </a:t>
            </a:r>
            <a:r>
              <a:rPr sz="1000" dirty="0">
                <a:latin typeface="Arial"/>
                <a:cs typeface="Arial"/>
              </a:rPr>
              <a:t>Pump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Co.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Dragon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Pump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Flowserve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Godwin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Hyosung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ITT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Kirloskar Brothers,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Limited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KSB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Leistritz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Netzsch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dirty="0">
                <a:latin typeface="Arial"/>
                <a:cs typeface="Arial"/>
              </a:rPr>
              <a:t>Novomet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dirty="0">
                <a:latin typeface="Arial"/>
                <a:cs typeface="Arial"/>
              </a:rPr>
              <a:t>Novomet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O’Drill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MCM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PCM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Ruhrpumpen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Shengli Highland Petroleum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Equipment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10" dirty="0">
                <a:latin typeface="Arial"/>
                <a:cs typeface="Arial"/>
              </a:rPr>
              <a:t>SPX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Sulzer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Sundyne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Torishima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dirty="0">
                <a:latin typeface="Arial"/>
                <a:cs typeface="Arial"/>
              </a:rPr>
              <a:t>Weir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493002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10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2004" y="899921"/>
            <a:ext cx="5725160" cy="8662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765">
              <a:lnSpc>
                <a:spcPct val="100000"/>
              </a:lnSpc>
              <a:tabLst>
                <a:tab pos="299085" algn="l"/>
              </a:tabLst>
            </a:pPr>
            <a:r>
              <a:rPr sz="1400" b="1" dirty="0">
                <a:latin typeface="Arial"/>
                <a:cs typeface="Arial"/>
              </a:rPr>
              <a:t>1	</a:t>
            </a:r>
            <a:r>
              <a:rPr sz="1400" b="1" spc="-5" dirty="0">
                <a:latin typeface="Arial"/>
                <a:cs typeface="Arial"/>
              </a:rPr>
              <a:t>Scope</a:t>
            </a:r>
            <a:endParaRPr sz="1400">
              <a:latin typeface="Arial"/>
              <a:cs typeface="Arial"/>
            </a:endParaRPr>
          </a:p>
          <a:p>
            <a:pPr marL="12700" marR="372745">
              <a:lnSpc>
                <a:spcPct val="144000"/>
              </a:lnSpc>
              <a:spcBef>
                <a:spcPts val="880"/>
              </a:spcBef>
            </a:pPr>
            <a:r>
              <a:rPr sz="1000" spc="-5" dirty="0">
                <a:latin typeface="Arial"/>
                <a:cs typeface="Arial"/>
              </a:rPr>
              <a:t>This study focuses on engineered 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use in upstream and downstream oil production and  refining. It examines the following </a:t>
            </a:r>
            <a:r>
              <a:rPr sz="1000" dirty="0">
                <a:latin typeface="Arial"/>
                <a:cs typeface="Arial"/>
              </a:rPr>
              <a:t>equipment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types: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Times New Roman"/>
              <a:cs typeface="Times New Roman"/>
            </a:endParaRPr>
          </a:p>
          <a:p>
            <a:pPr marL="469265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Centrifugal Engineered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focusing on those built to </a:t>
            </a:r>
            <a:r>
              <a:rPr sz="1000" spc="-10" dirty="0">
                <a:latin typeface="Arial"/>
                <a:cs typeface="Arial"/>
              </a:rPr>
              <a:t>API </a:t>
            </a:r>
            <a:r>
              <a:rPr sz="1000" spc="-5" dirty="0">
                <a:latin typeface="Arial"/>
                <a:cs typeface="Arial"/>
              </a:rPr>
              <a:t>610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specifications</a:t>
            </a:r>
            <a:endParaRPr sz="1000">
              <a:latin typeface="Arial"/>
              <a:cs typeface="Arial"/>
            </a:endParaRPr>
          </a:p>
          <a:p>
            <a:pPr marL="469265" marR="579120" indent="-227965">
              <a:lnSpc>
                <a:spcPct val="110000"/>
              </a:lnSpc>
              <a:spcBef>
                <a:spcPts val="7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Progressing </a:t>
            </a:r>
            <a:r>
              <a:rPr sz="1000" dirty="0">
                <a:latin typeface="Arial"/>
                <a:cs typeface="Arial"/>
              </a:rPr>
              <a:t>Cavity Pumps </a:t>
            </a:r>
            <a:r>
              <a:rPr sz="1000" spc="-5" dirty="0">
                <a:latin typeface="Arial"/>
                <a:cs typeface="Arial"/>
              </a:rPr>
              <a:t>(a.k.a. screw </a:t>
            </a:r>
            <a:r>
              <a:rPr sz="1000" dirty="0">
                <a:latin typeface="Arial"/>
                <a:cs typeface="Arial"/>
              </a:rPr>
              <a:t>pumps), </a:t>
            </a:r>
            <a:r>
              <a:rPr sz="1000" spc="-5" dirty="0">
                <a:latin typeface="Arial"/>
                <a:cs typeface="Arial"/>
              </a:rPr>
              <a:t>focusing on those built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10" dirty="0">
                <a:latin typeface="Arial"/>
                <a:cs typeface="Arial"/>
              </a:rPr>
              <a:t>API </a:t>
            </a:r>
            <a:r>
              <a:rPr sz="1000" spc="-5" dirty="0">
                <a:latin typeface="Arial"/>
                <a:cs typeface="Arial"/>
              </a:rPr>
              <a:t>676  specifications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19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Multiphase </a:t>
            </a:r>
            <a:r>
              <a:rPr sz="1000" dirty="0">
                <a:latin typeface="Arial"/>
                <a:cs typeface="Arial"/>
              </a:rPr>
              <a:t>Pumps, </a:t>
            </a:r>
            <a:r>
              <a:rPr sz="1000" spc="-5" dirty="0">
                <a:latin typeface="Arial"/>
                <a:cs typeface="Arial"/>
              </a:rPr>
              <a:t>also built to API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676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19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Electric Submersible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Pumps</a:t>
            </a:r>
            <a:endParaRPr sz="1000">
              <a:latin typeface="Arial"/>
              <a:cs typeface="Arial"/>
            </a:endParaRPr>
          </a:p>
          <a:p>
            <a:pPr marL="12700" marR="192405">
              <a:lnSpc>
                <a:spcPct val="110200"/>
              </a:lnSpc>
              <a:spcBef>
                <a:spcPts val="1000"/>
              </a:spcBef>
            </a:pPr>
            <a:r>
              <a:rPr sz="1000" spc="-5" dirty="0">
                <a:latin typeface="Arial"/>
                <a:cs typeface="Arial"/>
              </a:rPr>
              <a:t>Not included in this </a:t>
            </a:r>
            <a:r>
              <a:rPr sz="1000" dirty="0">
                <a:latin typeface="Arial"/>
                <a:cs typeface="Arial"/>
              </a:rPr>
              <a:t>study </a:t>
            </a:r>
            <a:r>
              <a:rPr sz="1000" spc="-5" dirty="0">
                <a:latin typeface="Arial"/>
                <a:cs typeface="Arial"/>
              </a:rPr>
              <a:t>are other types of positive displacement </a:t>
            </a:r>
            <a:r>
              <a:rPr sz="1000" dirty="0">
                <a:latin typeface="Arial"/>
                <a:cs typeface="Arial"/>
              </a:rPr>
              <a:t>pumps (e.g. </a:t>
            </a:r>
            <a:r>
              <a:rPr sz="1000" spc="-5" dirty="0">
                <a:latin typeface="Arial"/>
                <a:cs typeface="Arial"/>
              </a:rPr>
              <a:t>reciprocating, gear,  lobe, and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diaphragm).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Times New Roman"/>
              <a:cs typeface="Times New Roman"/>
            </a:endParaRPr>
          </a:p>
          <a:p>
            <a:pPr marL="377825" lvl="1" indent="-365125">
              <a:lnSpc>
                <a:spcPct val="100000"/>
              </a:lnSpc>
              <a:buFont typeface="Arial"/>
              <a:buAutoNum type="arabicPeriod"/>
              <a:tabLst>
                <a:tab pos="377825" algn="l"/>
                <a:tab pos="378460" algn="l"/>
              </a:tabLst>
            </a:pPr>
            <a:r>
              <a:rPr sz="1200" b="1" i="1" spc="-5" dirty="0">
                <a:latin typeface="Arial"/>
                <a:cs typeface="Arial"/>
              </a:rPr>
              <a:t>Centrifugal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Engineered</a:t>
            </a:r>
            <a:endParaRPr sz="1200">
              <a:latin typeface="Arial"/>
              <a:cs typeface="Arial"/>
            </a:endParaRPr>
          </a:p>
          <a:p>
            <a:pPr marL="12700" marR="117475">
              <a:lnSpc>
                <a:spcPct val="143800"/>
              </a:lnSpc>
              <a:spcBef>
                <a:spcPts val="705"/>
              </a:spcBef>
            </a:pPr>
            <a:r>
              <a:rPr sz="1000" spc="-5" dirty="0">
                <a:latin typeface="Arial"/>
                <a:cs typeface="Arial"/>
              </a:rPr>
              <a:t>Centrifugal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use a rotating impeller to impart energy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 fluid, maintain flow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creating lower  pressure on the inlet </a:t>
            </a:r>
            <a:r>
              <a:rPr sz="1000" dirty="0">
                <a:latin typeface="Arial"/>
                <a:cs typeface="Arial"/>
              </a:rPr>
              <a:t>side of </a:t>
            </a:r>
            <a:r>
              <a:rPr sz="1000" spc="-5" dirty="0">
                <a:latin typeface="Arial"/>
                <a:cs typeface="Arial"/>
              </a:rPr>
              <a:t>the impeller, and higher </a:t>
            </a:r>
            <a:r>
              <a:rPr sz="1000" dirty="0">
                <a:latin typeface="Arial"/>
                <a:cs typeface="Arial"/>
              </a:rPr>
              <a:t>pressure </a:t>
            </a:r>
            <a:r>
              <a:rPr sz="1000" spc="-5" dirty="0">
                <a:latin typeface="Arial"/>
                <a:cs typeface="Arial"/>
              </a:rPr>
              <a:t>on the outlet side.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term  “Engineered” differentiates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designed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particular end user application in a particular  environment from those that can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purchased “off the shelf.” Although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are made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 set of  specifications, the specifications cover a broad </a:t>
            </a:r>
            <a:r>
              <a:rPr sz="1000" dirty="0">
                <a:latin typeface="Arial"/>
                <a:cs typeface="Arial"/>
              </a:rPr>
              <a:t>range of </a:t>
            </a:r>
            <a:r>
              <a:rPr sz="1000" spc="-5" dirty="0">
                <a:latin typeface="Arial"/>
                <a:cs typeface="Arial"/>
              </a:rPr>
              <a:t>design characteristics and </a:t>
            </a:r>
            <a:r>
              <a:rPr sz="1000" dirty="0">
                <a:latin typeface="Arial"/>
                <a:cs typeface="Arial"/>
              </a:rPr>
              <a:t>nearly every  </a:t>
            </a:r>
            <a:r>
              <a:rPr sz="1000" spc="-5" dirty="0">
                <a:latin typeface="Arial"/>
                <a:cs typeface="Arial"/>
              </a:rPr>
              <a:t>engineered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10" dirty="0">
                <a:latin typeface="Arial"/>
                <a:cs typeface="Arial"/>
              </a:rPr>
              <a:t>is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unique.</a:t>
            </a:r>
            <a:endParaRPr sz="1000">
              <a:latin typeface="Arial"/>
              <a:cs typeface="Arial"/>
            </a:endParaRPr>
          </a:p>
          <a:p>
            <a:pPr marL="12700" marR="114935">
              <a:lnSpc>
                <a:spcPct val="143800"/>
              </a:lnSpc>
              <a:spcBef>
                <a:spcPts val="605"/>
              </a:spcBef>
            </a:pPr>
            <a:r>
              <a:rPr sz="1000" spc="-10" dirty="0">
                <a:latin typeface="Arial"/>
                <a:cs typeface="Arial"/>
              </a:rPr>
              <a:t>API </a:t>
            </a:r>
            <a:r>
              <a:rPr sz="1000" spc="-5" dirty="0">
                <a:latin typeface="Arial"/>
                <a:cs typeface="Arial"/>
              </a:rPr>
              <a:t>610 specifies minimum requirements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centrifugal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used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oil &amp; gas, chemical  industries, and power generation industries,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applications including oil &amp; gas </a:t>
            </a:r>
            <a:r>
              <a:rPr sz="1000" dirty="0">
                <a:latin typeface="Arial"/>
                <a:cs typeface="Arial"/>
              </a:rPr>
              <a:t>production,  </a:t>
            </a:r>
            <a:r>
              <a:rPr sz="1000" spc="-5" dirty="0">
                <a:latin typeface="Arial"/>
                <a:cs typeface="Arial"/>
              </a:rPr>
              <a:t>processing, refining, and </a:t>
            </a:r>
            <a:r>
              <a:rPr sz="1000" dirty="0">
                <a:latin typeface="Arial"/>
                <a:cs typeface="Arial"/>
              </a:rPr>
              <a:t>transfer, </a:t>
            </a:r>
            <a:r>
              <a:rPr sz="1000" spc="-5" dirty="0">
                <a:latin typeface="Arial"/>
                <a:cs typeface="Arial"/>
              </a:rPr>
              <a:t>as well as boiler </a:t>
            </a:r>
            <a:r>
              <a:rPr sz="1000" dirty="0">
                <a:latin typeface="Arial"/>
                <a:cs typeface="Arial"/>
              </a:rPr>
              <a:t>feed pumps </a:t>
            </a:r>
            <a:r>
              <a:rPr sz="1000" spc="-5" dirty="0">
                <a:latin typeface="Arial"/>
                <a:cs typeface="Arial"/>
              </a:rPr>
              <a:t>used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power stations or  cogeneration applications.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standard addresses specifications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components such as casing,  rotors, seals, bearings, drivers, and baseplates, with </a:t>
            </a:r>
            <a:r>
              <a:rPr sz="1000" dirty="0">
                <a:latin typeface="Arial"/>
                <a:cs typeface="Arial"/>
              </a:rPr>
              <a:t>the requirement </a:t>
            </a:r>
            <a:r>
              <a:rPr sz="1000" spc="-5" dirty="0">
                <a:latin typeface="Arial"/>
                <a:cs typeface="Arial"/>
              </a:rPr>
              <a:t>that the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designed and  built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minimum service life of 20 years, with at least three years of uninterrupted</a:t>
            </a:r>
            <a:r>
              <a:rPr sz="1000" spc="2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operation.</a:t>
            </a:r>
            <a:endParaRPr sz="1000">
              <a:latin typeface="Arial"/>
              <a:cs typeface="Arial"/>
            </a:endParaRPr>
          </a:p>
          <a:p>
            <a:pPr marL="12700" marR="142240">
              <a:lnSpc>
                <a:spcPct val="144000"/>
              </a:lnSpc>
              <a:spcBef>
                <a:spcPts val="585"/>
              </a:spcBef>
            </a:pPr>
            <a:r>
              <a:rPr sz="1000" dirty="0">
                <a:latin typeface="Arial"/>
                <a:cs typeface="Arial"/>
              </a:rPr>
              <a:t>Pump </a:t>
            </a:r>
            <a:r>
              <a:rPr sz="1000" spc="-5" dirty="0">
                <a:latin typeface="Arial"/>
                <a:cs typeface="Arial"/>
              </a:rPr>
              <a:t>variations include vertical and horizontal units, </a:t>
            </a:r>
            <a:r>
              <a:rPr sz="1000" dirty="0">
                <a:latin typeface="Arial"/>
                <a:cs typeface="Arial"/>
              </a:rPr>
              <a:t>radially </a:t>
            </a:r>
            <a:r>
              <a:rPr sz="1000" spc="-5" dirty="0">
                <a:latin typeface="Arial"/>
                <a:cs typeface="Arial"/>
              </a:rPr>
              <a:t>or </a:t>
            </a:r>
            <a:r>
              <a:rPr sz="1000" dirty="0">
                <a:latin typeface="Arial"/>
                <a:cs typeface="Arial"/>
              </a:rPr>
              <a:t>horizontally-split </a:t>
            </a:r>
            <a:r>
              <a:rPr sz="1000" spc="-5" dirty="0">
                <a:latin typeface="Arial"/>
                <a:cs typeface="Arial"/>
              </a:rPr>
              <a:t>casing units, and  single or double casing.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can be single or </a:t>
            </a:r>
            <a:r>
              <a:rPr sz="1000" dirty="0">
                <a:latin typeface="Arial"/>
                <a:cs typeface="Arial"/>
              </a:rPr>
              <a:t>multi-stage </a:t>
            </a:r>
            <a:r>
              <a:rPr sz="1000" spc="-5" dirty="0">
                <a:latin typeface="Arial"/>
                <a:cs typeface="Arial"/>
              </a:rPr>
              <a:t>(as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as 10-12 stages are used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high pressure applications), which </a:t>
            </a:r>
            <a:r>
              <a:rPr sz="1000" dirty="0">
                <a:latin typeface="Arial"/>
                <a:cs typeface="Arial"/>
              </a:rPr>
              <a:t>refers </a:t>
            </a:r>
            <a:r>
              <a:rPr sz="1000" spc="-5" dirty="0">
                <a:latin typeface="Arial"/>
                <a:cs typeface="Arial"/>
              </a:rPr>
              <a:t>to the number of impellers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centrifugal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pump.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50">
              <a:latin typeface="Times New Roman"/>
              <a:cs typeface="Times New Roman"/>
            </a:endParaRPr>
          </a:p>
          <a:p>
            <a:pPr marL="377825" lvl="1" indent="-365125">
              <a:lnSpc>
                <a:spcPct val="100000"/>
              </a:lnSpc>
              <a:buFont typeface="Arial"/>
              <a:buAutoNum type="arabicPeriod" startAt="2"/>
              <a:tabLst>
                <a:tab pos="377825" algn="l"/>
                <a:tab pos="378460" algn="l"/>
              </a:tabLst>
            </a:pPr>
            <a:r>
              <a:rPr sz="1200" b="1" i="1" spc="-5" dirty="0">
                <a:latin typeface="Arial"/>
                <a:cs typeface="Arial"/>
              </a:rPr>
              <a:t>Progressing</a:t>
            </a:r>
            <a:r>
              <a:rPr sz="1200" b="1" i="1" spc="-4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Cavity</a:t>
            </a:r>
            <a:endParaRPr sz="1200">
              <a:latin typeface="Arial"/>
              <a:cs typeface="Arial"/>
            </a:endParaRPr>
          </a:p>
          <a:p>
            <a:pPr marL="12700" marR="252729">
              <a:lnSpc>
                <a:spcPct val="143800"/>
              </a:lnSpc>
              <a:spcBef>
                <a:spcPts val="715"/>
              </a:spcBef>
            </a:pPr>
            <a:r>
              <a:rPr sz="1000" spc="-5" dirty="0">
                <a:latin typeface="Arial"/>
                <a:cs typeface="Arial"/>
              </a:rPr>
              <a:t>Progressing </a:t>
            </a:r>
            <a:r>
              <a:rPr sz="1000" dirty="0">
                <a:latin typeface="Arial"/>
                <a:cs typeface="Arial"/>
              </a:rPr>
              <a:t>Cavity Pumps </a:t>
            </a:r>
            <a:r>
              <a:rPr sz="1000" spc="-5" dirty="0">
                <a:latin typeface="Arial"/>
                <a:cs typeface="Arial"/>
              </a:rPr>
              <a:t>(PCPs, also </a:t>
            </a:r>
            <a:r>
              <a:rPr sz="1000" dirty="0">
                <a:latin typeface="Arial"/>
                <a:cs typeface="Arial"/>
              </a:rPr>
              <a:t>referred to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dirty="0">
                <a:latin typeface="Arial"/>
                <a:cs typeface="Arial"/>
              </a:rPr>
              <a:t>“screw pumps”) </a:t>
            </a:r>
            <a:r>
              <a:rPr sz="1000" spc="-5" dirty="0">
                <a:latin typeface="Arial"/>
                <a:cs typeface="Arial"/>
              </a:rPr>
              <a:t>use a helical rotor or rotors  turning inside a double-helical stator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push fluid through a series of cavities </a:t>
            </a:r>
            <a:r>
              <a:rPr sz="1000" dirty="0">
                <a:latin typeface="Arial"/>
                <a:cs typeface="Arial"/>
              </a:rPr>
              <a:t>formed </a:t>
            </a:r>
            <a:r>
              <a:rPr sz="1000" spc="-5" dirty="0">
                <a:latin typeface="Arial"/>
                <a:cs typeface="Arial"/>
              </a:rPr>
              <a:t>between the  rotating elements and the stator. Rotors are </a:t>
            </a:r>
            <a:r>
              <a:rPr sz="1000" dirty="0">
                <a:latin typeface="Arial"/>
                <a:cs typeface="Arial"/>
              </a:rPr>
              <a:t>typically chrome-plated to </a:t>
            </a:r>
            <a:r>
              <a:rPr sz="1000" spc="-5" dirty="0">
                <a:latin typeface="Arial"/>
                <a:cs typeface="Arial"/>
              </a:rPr>
              <a:t>reduce abrasion, </a:t>
            </a:r>
            <a:r>
              <a:rPr sz="1000" spc="-10" dirty="0">
                <a:latin typeface="Arial"/>
                <a:cs typeface="Arial"/>
              </a:rPr>
              <a:t>while </a:t>
            </a:r>
            <a:r>
              <a:rPr sz="1000" spc="-5" dirty="0">
                <a:latin typeface="Arial"/>
                <a:cs typeface="Arial"/>
              </a:rPr>
              <a:t>the  stator is typically elastomer-coated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maintain a seal with the rotor </a:t>
            </a:r>
            <a:r>
              <a:rPr sz="1000" dirty="0">
                <a:latin typeface="Arial"/>
                <a:cs typeface="Arial"/>
              </a:rPr>
              <a:t>and to </a:t>
            </a:r>
            <a:r>
              <a:rPr sz="1000" spc="-5" dirty="0">
                <a:latin typeface="Arial"/>
                <a:cs typeface="Arial"/>
              </a:rPr>
              <a:t>withstand corrosion or  abrasion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process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fluid.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Similar to API 610, API standard 676 defines the minimum requirements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rotary positive  displacement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used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oil &amp; gas and </a:t>
            </a:r>
            <a:r>
              <a:rPr sz="1000" dirty="0">
                <a:latin typeface="Arial"/>
                <a:cs typeface="Arial"/>
              </a:rPr>
              <a:t>petrochemical </a:t>
            </a:r>
            <a:r>
              <a:rPr sz="1000" spc="-5" dirty="0">
                <a:latin typeface="Arial"/>
                <a:cs typeface="Arial"/>
              </a:rPr>
              <a:t>industries. It covers specifications </a:t>
            </a:r>
            <a:r>
              <a:rPr sz="1000" dirty="0">
                <a:latin typeface="Arial"/>
                <a:cs typeface="Arial"/>
              </a:rPr>
              <a:t>for  major </a:t>
            </a:r>
            <a:r>
              <a:rPr sz="1000" spc="-5" dirty="0">
                <a:latin typeface="Arial"/>
                <a:cs typeface="Arial"/>
              </a:rPr>
              <a:t>components including rotors, elastomers, gears, bearings, seals, coupling, and flanges </a:t>
            </a:r>
            <a:r>
              <a:rPr sz="1000" dirty="0">
                <a:latin typeface="Arial"/>
                <a:cs typeface="Arial"/>
              </a:rPr>
              <a:t>typically  </a:t>
            </a:r>
            <a:r>
              <a:rPr sz="1000" spc="-5" dirty="0">
                <a:latin typeface="Arial"/>
                <a:cs typeface="Arial"/>
              </a:rPr>
              <a:t>required to ensure at least 20 </a:t>
            </a:r>
            <a:r>
              <a:rPr sz="1000" spc="-10" dirty="0">
                <a:latin typeface="Arial"/>
                <a:cs typeface="Arial"/>
              </a:rPr>
              <a:t>years </a:t>
            </a:r>
            <a:r>
              <a:rPr sz="1000" spc="-5" dirty="0">
                <a:latin typeface="Arial"/>
                <a:cs typeface="Arial"/>
              </a:rPr>
              <a:t>of service </a:t>
            </a:r>
            <a:r>
              <a:rPr sz="1000" dirty="0">
                <a:latin typeface="Arial"/>
                <a:cs typeface="Arial"/>
              </a:rPr>
              <a:t>life </a:t>
            </a:r>
            <a:r>
              <a:rPr sz="1000" spc="-5" dirty="0">
                <a:latin typeface="Arial"/>
                <a:cs typeface="Arial"/>
              </a:rPr>
              <a:t>and three </a:t>
            </a:r>
            <a:r>
              <a:rPr sz="1000" spc="-10" dirty="0">
                <a:latin typeface="Arial"/>
                <a:cs typeface="Arial"/>
              </a:rPr>
              <a:t>years </a:t>
            </a:r>
            <a:r>
              <a:rPr sz="1000" spc="-5" dirty="0">
                <a:latin typeface="Arial"/>
                <a:cs typeface="Arial"/>
              </a:rPr>
              <a:t>of uninterrupted</a:t>
            </a:r>
            <a:r>
              <a:rPr sz="1000" spc="25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operation.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20524</Words>
  <Application>Microsoft Office PowerPoint</Application>
  <PresentationFormat>Custom</PresentationFormat>
  <Paragraphs>3012</Paragraphs>
  <Slides>88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4" baseType="lpstr">
      <vt:lpstr>Arial</vt:lpstr>
      <vt:lpstr>Calibri</vt:lpstr>
      <vt:lpstr>Courier New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IPS</dc:creator>
  <cp:lastModifiedBy>Austin Reed</cp:lastModifiedBy>
  <cp:revision>1</cp:revision>
  <dcterms:created xsi:type="dcterms:W3CDTF">2016-10-26T07:35:38Z</dcterms:created>
  <dcterms:modified xsi:type="dcterms:W3CDTF">2019-10-15T18:31:45Z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2013-06-02T00:00:00Z</vt:filetime>
  </property>
  <property fmtid="{D5CDD505-2E9C-101B-9397-08002B2CF9AE}" pid="3" name="Creator">
    <vt:lpwstr>Microsoft® Word 2010</vt:lpwstr>
  </property>
  <property fmtid="{D5CDD505-2E9C-101B-9397-08002B2CF9AE}" pid="4" name="LastSaved">
    <vt:filetime>2016-10-26T00:00:00Z</vt:filetime>
  </property>
</Properties>
</file>