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</p:sldIdLst>
  <p:sldSz cx="7556500" cy="10693400"/>
  <p:notesSz cx="7556500" cy="10693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1707" y="2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480302" y="9586976"/>
            <a:ext cx="194309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36.xml"/><Relationship Id="rId18" Type="http://schemas.openxmlformats.org/officeDocument/2006/relationships/slide" Target="slide51.xml"/><Relationship Id="rId3" Type="http://schemas.openxmlformats.org/officeDocument/2006/relationships/slide" Target="slide9.xml"/><Relationship Id="rId21" Type="http://schemas.openxmlformats.org/officeDocument/2006/relationships/slide" Target="slide59.xml"/><Relationship Id="rId7" Type="http://schemas.openxmlformats.org/officeDocument/2006/relationships/slide" Target="slide17.xml"/><Relationship Id="rId12" Type="http://schemas.openxmlformats.org/officeDocument/2006/relationships/slide" Target="slide31.xml"/><Relationship Id="rId17" Type="http://schemas.openxmlformats.org/officeDocument/2006/relationships/slide" Target="slide46.xml"/><Relationship Id="rId2" Type="http://schemas.openxmlformats.org/officeDocument/2006/relationships/slide" Target="slide8.xml"/><Relationship Id="rId16" Type="http://schemas.openxmlformats.org/officeDocument/2006/relationships/slide" Target="slide42.xml"/><Relationship Id="rId20" Type="http://schemas.openxmlformats.org/officeDocument/2006/relationships/slide" Target="slide55.xml"/><Relationship Id="rId1" Type="http://schemas.openxmlformats.org/officeDocument/2006/relationships/slideLayout" Target="../slideLayouts/slideLayout5.xml"/><Relationship Id="rId6" Type="http://schemas.openxmlformats.org/officeDocument/2006/relationships/slide" Target="slide13.xml"/><Relationship Id="rId11" Type="http://schemas.openxmlformats.org/officeDocument/2006/relationships/slide" Target="slide28.xml"/><Relationship Id="rId5" Type="http://schemas.openxmlformats.org/officeDocument/2006/relationships/slide" Target="slide12.xml"/><Relationship Id="rId15" Type="http://schemas.openxmlformats.org/officeDocument/2006/relationships/slide" Target="slide39.xml"/><Relationship Id="rId10" Type="http://schemas.openxmlformats.org/officeDocument/2006/relationships/slide" Target="slide27.xml"/><Relationship Id="rId19" Type="http://schemas.openxmlformats.org/officeDocument/2006/relationships/slide" Target="slide54.xml"/><Relationship Id="rId4" Type="http://schemas.openxmlformats.org/officeDocument/2006/relationships/slide" Target="slide11.xml"/><Relationship Id="rId9" Type="http://schemas.openxmlformats.org/officeDocument/2006/relationships/slide" Target="slide26.xml"/><Relationship Id="rId14" Type="http://schemas.openxmlformats.org/officeDocument/2006/relationships/slide" Target="slide37.xml"/><Relationship Id="rId22" Type="http://schemas.openxmlformats.org/officeDocument/2006/relationships/slide" Target="slide6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66.xml"/><Relationship Id="rId2" Type="http://schemas.openxmlformats.org/officeDocument/2006/relationships/slide" Target="slide64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13" Type="http://schemas.openxmlformats.org/officeDocument/2006/relationships/slide" Target="slide43.xml"/><Relationship Id="rId18" Type="http://schemas.openxmlformats.org/officeDocument/2006/relationships/slide" Target="slide62.xml"/><Relationship Id="rId3" Type="http://schemas.openxmlformats.org/officeDocument/2006/relationships/slide" Target="slide18.xml"/><Relationship Id="rId7" Type="http://schemas.openxmlformats.org/officeDocument/2006/relationships/slide" Target="slide33.xml"/><Relationship Id="rId12" Type="http://schemas.openxmlformats.org/officeDocument/2006/relationships/slide" Target="slide42.xml"/><Relationship Id="rId17" Type="http://schemas.openxmlformats.org/officeDocument/2006/relationships/slide" Target="slide61.xml"/><Relationship Id="rId2" Type="http://schemas.openxmlformats.org/officeDocument/2006/relationships/slide" Target="slide17.xml"/><Relationship Id="rId16" Type="http://schemas.openxmlformats.org/officeDocument/2006/relationships/slide" Target="slide57.xml"/><Relationship Id="rId20" Type="http://schemas.openxmlformats.org/officeDocument/2006/relationships/slide" Target="slide64.xml"/><Relationship Id="rId1" Type="http://schemas.openxmlformats.org/officeDocument/2006/relationships/slideLayout" Target="../slideLayouts/slideLayout5.xml"/><Relationship Id="rId6" Type="http://schemas.openxmlformats.org/officeDocument/2006/relationships/slide" Target="slide29.xml"/><Relationship Id="rId11" Type="http://schemas.openxmlformats.org/officeDocument/2006/relationships/slide" Target="slide37.xml"/><Relationship Id="rId5" Type="http://schemas.openxmlformats.org/officeDocument/2006/relationships/slide" Target="slide27.xml"/><Relationship Id="rId15" Type="http://schemas.openxmlformats.org/officeDocument/2006/relationships/slide" Target="slide53.xml"/><Relationship Id="rId10" Type="http://schemas.openxmlformats.org/officeDocument/2006/relationships/slide" Target="slide36.xml"/><Relationship Id="rId19" Type="http://schemas.openxmlformats.org/officeDocument/2006/relationships/slide" Target="slide63.xml"/><Relationship Id="rId4" Type="http://schemas.openxmlformats.org/officeDocument/2006/relationships/slide" Target="slide20.xml"/><Relationship Id="rId9" Type="http://schemas.openxmlformats.org/officeDocument/2006/relationships/slide" Target="slide35.xml"/><Relationship Id="rId14" Type="http://schemas.openxmlformats.org/officeDocument/2006/relationships/slide" Target="slide4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9.xml"/><Relationship Id="rId13" Type="http://schemas.openxmlformats.org/officeDocument/2006/relationships/slide" Target="slide61.xml"/><Relationship Id="rId3" Type="http://schemas.openxmlformats.org/officeDocument/2006/relationships/slide" Target="slide13.xml"/><Relationship Id="rId7" Type="http://schemas.openxmlformats.org/officeDocument/2006/relationships/slide" Target="slide32.xml"/><Relationship Id="rId12" Type="http://schemas.openxmlformats.org/officeDocument/2006/relationships/slide" Target="slide60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5.xml"/><Relationship Id="rId6" Type="http://schemas.openxmlformats.org/officeDocument/2006/relationships/slide" Target="slide30.xml"/><Relationship Id="rId11" Type="http://schemas.openxmlformats.org/officeDocument/2006/relationships/slide" Target="slide59.xml"/><Relationship Id="rId5" Type="http://schemas.openxmlformats.org/officeDocument/2006/relationships/slide" Target="slide24.xml"/><Relationship Id="rId10" Type="http://schemas.openxmlformats.org/officeDocument/2006/relationships/slide" Target="slide50.xml"/><Relationship Id="rId4" Type="http://schemas.openxmlformats.org/officeDocument/2006/relationships/slide" Target="slide21.xml"/><Relationship Id="rId9" Type="http://schemas.openxmlformats.org/officeDocument/2006/relationships/slide" Target="slide4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903477"/>
            <a:ext cx="5752465" cy="8452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Contents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/>
              <a:tabLst>
                <a:tab pos="266700" algn="l"/>
                <a:tab pos="267335" algn="l"/>
                <a:tab pos="5668645" algn="l"/>
              </a:tabLst>
            </a:pPr>
            <a:r>
              <a:rPr sz="1000" b="1" spc="-10" dirty="0">
                <a:latin typeface="Arial"/>
                <a:cs typeface="Arial"/>
                <a:hlinkClick r:id="rId2" action="ppaction://hlinksldjump"/>
              </a:rPr>
              <a:t>S</a:t>
            </a:r>
            <a:r>
              <a:rPr sz="1000" b="1" spc="-5" dirty="0">
                <a:latin typeface="Arial"/>
                <a:cs typeface="Arial"/>
                <a:hlinkClick r:id="rId2" action="ppaction://hlinksldjump"/>
              </a:rPr>
              <a:t>cope </a:t>
            </a:r>
            <a:r>
              <a:rPr sz="1000" b="1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b="1" spc="-5" dirty="0">
                <a:latin typeface="Arial"/>
                <a:cs typeface="Arial"/>
                <a:hlinkClick r:id="rId2" action="ppaction://hlinksldjump"/>
              </a:rPr>
              <a:t>8</a:t>
            </a:r>
            <a:endParaRPr sz="1000">
              <a:latin typeface="Arial"/>
              <a:cs typeface="Arial"/>
            </a:endParaRPr>
          </a:p>
          <a:p>
            <a:pPr marL="520065" lvl="1" indent="-381000">
              <a:lnSpc>
                <a:spcPct val="100000"/>
              </a:lnSpc>
              <a:spcBef>
                <a:spcPts val="545"/>
              </a:spcBef>
              <a:buAutoNum type="arabicPeriod"/>
              <a:tabLst>
                <a:tab pos="520065" algn="l"/>
                <a:tab pos="520700" algn="l"/>
                <a:tab pos="5668645" algn="l"/>
              </a:tabLst>
            </a:pP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rocess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Ce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i="1" spc="5" dirty="0">
                <a:latin typeface="Arial"/>
                <a:cs typeface="Arial"/>
                <a:hlinkClick r:id="rId2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fu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g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al 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8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0065" algn="l"/>
                <a:tab pos="520700" algn="l"/>
                <a:tab pos="5668645" algn="l"/>
              </a:tabLst>
            </a:pP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rocess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Rec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pro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c</a:t>
            </a:r>
            <a:r>
              <a:rPr sz="1000" i="1" spc="5" dirty="0">
                <a:latin typeface="Arial"/>
                <a:cs typeface="Arial"/>
                <a:hlinkClick r:id="rId3" action="ppaction://hlinksldjump"/>
              </a:rPr>
              <a:t>a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t</a:t>
            </a:r>
            <a:r>
              <a:rPr sz="1000" i="1" spc="-15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g 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9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Font typeface="Arial"/>
              <a:buAutoNum type="arabicPeriod"/>
            </a:pPr>
            <a:endParaRPr sz="15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/>
              <a:tabLst>
                <a:tab pos="266700" algn="l"/>
                <a:tab pos="267335" algn="l"/>
                <a:tab pos="5597525" algn="l"/>
              </a:tabLst>
            </a:pPr>
            <a:r>
              <a:rPr sz="1000" b="1" spc="10" dirty="0">
                <a:latin typeface="Arial"/>
                <a:cs typeface="Arial"/>
                <a:hlinkClick r:id="rId4" action="ppaction://hlinksldjump"/>
              </a:rPr>
              <a:t>M</a:t>
            </a:r>
            <a:r>
              <a:rPr sz="1000" b="1" spc="-5" dirty="0">
                <a:latin typeface="Arial"/>
                <a:cs typeface="Arial"/>
                <a:hlinkClick r:id="rId4" action="ppaction://hlinksldjump"/>
              </a:rPr>
              <a:t>e</a:t>
            </a:r>
            <a:r>
              <a:rPr sz="1000" b="1" spc="-15" dirty="0">
                <a:latin typeface="Arial"/>
                <a:cs typeface="Arial"/>
                <a:hlinkClick r:id="rId4" action="ppaction://hlinksldjump"/>
              </a:rPr>
              <a:t>t</a:t>
            </a:r>
            <a:r>
              <a:rPr sz="1000" b="1" spc="-5" dirty="0">
                <a:latin typeface="Arial"/>
                <a:cs typeface="Arial"/>
                <a:hlinkClick r:id="rId4" action="ppaction://hlinksldjump"/>
              </a:rPr>
              <a:t>hodolo</a:t>
            </a:r>
            <a:r>
              <a:rPr sz="1000" b="1" dirty="0">
                <a:latin typeface="Arial"/>
                <a:cs typeface="Arial"/>
                <a:hlinkClick r:id="rId4" action="ppaction://hlinksldjump"/>
              </a:rPr>
              <a:t>g</a:t>
            </a:r>
            <a:r>
              <a:rPr sz="1000" b="1" spc="-5" dirty="0">
                <a:latin typeface="Arial"/>
                <a:cs typeface="Arial"/>
                <a:hlinkClick r:id="rId4" action="ppaction://hlinksldjump"/>
              </a:rPr>
              <a:t>ic</a:t>
            </a:r>
            <a:r>
              <a:rPr sz="1000" b="1" spc="-10" dirty="0">
                <a:latin typeface="Arial"/>
                <a:cs typeface="Arial"/>
                <a:hlinkClick r:id="rId4" action="ppaction://hlinksldjump"/>
              </a:rPr>
              <a:t>a</a:t>
            </a:r>
            <a:r>
              <a:rPr sz="1000" b="1" spc="-5" dirty="0">
                <a:latin typeface="Arial"/>
                <a:cs typeface="Arial"/>
                <a:hlinkClick r:id="rId4" action="ppaction://hlinksldjump"/>
              </a:rPr>
              <a:t>l No</a:t>
            </a:r>
            <a:r>
              <a:rPr sz="1000" b="1" dirty="0">
                <a:latin typeface="Arial"/>
                <a:cs typeface="Arial"/>
                <a:hlinkClick r:id="rId4" action="ppaction://hlinksldjump"/>
              </a:rPr>
              <a:t>t</a:t>
            </a:r>
            <a:r>
              <a:rPr sz="1000" b="1" spc="-5" dirty="0">
                <a:latin typeface="Arial"/>
                <a:cs typeface="Arial"/>
                <a:hlinkClick r:id="rId4" action="ppaction://hlinksldjump"/>
              </a:rPr>
              <a:t>es </a:t>
            </a:r>
            <a:r>
              <a:rPr sz="1000" b="1" dirty="0">
                <a:latin typeface="Arial"/>
                <a:cs typeface="Arial"/>
                <a:hlinkClick r:id="rId4" action="ppaction://hlinksldjump"/>
              </a:rPr>
              <a:t>	</a:t>
            </a:r>
            <a:r>
              <a:rPr sz="1000" b="1" spc="-10" dirty="0">
                <a:latin typeface="Arial"/>
                <a:cs typeface="Arial"/>
                <a:hlinkClick r:id="rId4" action="ppaction://hlinksldjump"/>
              </a:rPr>
              <a:t>11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AutoNum type="arabicPlain"/>
            </a:pPr>
            <a:endParaRPr sz="95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/>
              <a:tabLst>
                <a:tab pos="266700" algn="l"/>
                <a:tab pos="267335" algn="l"/>
                <a:tab pos="5597525" algn="l"/>
              </a:tabLst>
            </a:pPr>
            <a:r>
              <a:rPr sz="1000" b="1" spc="-10" dirty="0">
                <a:latin typeface="Arial"/>
                <a:cs typeface="Arial"/>
                <a:hlinkClick r:id="rId5" action="ppaction://hlinksldjump"/>
              </a:rPr>
              <a:t>V</a:t>
            </a:r>
            <a:r>
              <a:rPr sz="1000" b="1" spc="-5" dirty="0">
                <a:latin typeface="Arial"/>
                <a:cs typeface="Arial"/>
                <a:hlinkClick r:id="rId5" action="ppaction://hlinksldjump"/>
              </a:rPr>
              <a:t>ital</a:t>
            </a:r>
            <a:r>
              <a:rPr sz="1000" b="1" spc="5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b="1" spc="-10" dirty="0">
                <a:latin typeface="Arial"/>
                <a:cs typeface="Arial"/>
                <a:hlinkClick r:id="rId5" action="ppaction://hlinksldjump"/>
              </a:rPr>
              <a:t>S</a:t>
            </a:r>
            <a:r>
              <a:rPr sz="1000" b="1" spc="-5" dirty="0">
                <a:latin typeface="Arial"/>
                <a:cs typeface="Arial"/>
                <a:hlinkClick r:id="rId5" action="ppaction://hlinksldjump"/>
              </a:rPr>
              <a:t>tatisti</a:t>
            </a:r>
            <a:r>
              <a:rPr sz="1000" b="1" dirty="0">
                <a:latin typeface="Arial"/>
                <a:cs typeface="Arial"/>
                <a:hlinkClick r:id="rId5" action="ppaction://hlinksldjump"/>
              </a:rPr>
              <a:t>c</a:t>
            </a:r>
            <a:r>
              <a:rPr sz="1000" b="1" spc="-5" dirty="0">
                <a:latin typeface="Arial"/>
                <a:cs typeface="Arial"/>
                <a:hlinkClick r:id="rId5" action="ppaction://hlinksldjump"/>
              </a:rPr>
              <a:t>s </a:t>
            </a:r>
            <a:r>
              <a:rPr sz="1000" b="1" dirty="0">
                <a:latin typeface="Arial"/>
                <a:cs typeface="Arial"/>
                <a:hlinkClick r:id="rId5" action="ppaction://hlinksldjump"/>
              </a:rPr>
              <a:t>	</a:t>
            </a:r>
            <a:r>
              <a:rPr sz="1000" b="1" spc="-10" dirty="0">
                <a:latin typeface="Arial"/>
                <a:cs typeface="Arial"/>
                <a:hlinkClick r:id="rId5" action="ppaction://hlinksldjump"/>
              </a:rPr>
              <a:t>12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rabicPlain"/>
            </a:pPr>
            <a:endParaRPr sz="10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/>
              <a:tabLst>
                <a:tab pos="266700" algn="l"/>
                <a:tab pos="267335" algn="l"/>
                <a:tab pos="5597525" algn="l"/>
              </a:tabLst>
            </a:pPr>
            <a:r>
              <a:rPr sz="1000" b="1" spc="-5" dirty="0">
                <a:latin typeface="Arial"/>
                <a:cs typeface="Arial"/>
                <a:hlinkClick r:id="rId6" action="ppaction://hlinksldjump"/>
              </a:rPr>
              <a:t>Cen</a:t>
            </a:r>
            <a:r>
              <a:rPr sz="1000" b="1" dirty="0">
                <a:latin typeface="Arial"/>
                <a:cs typeface="Arial"/>
                <a:hlinkClick r:id="rId6" action="ppaction://hlinksldjump"/>
              </a:rPr>
              <a:t>t</a:t>
            </a:r>
            <a:r>
              <a:rPr sz="1000" b="1" spc="-10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b="1" spc="-5" dirty="0">
                <a:latin typeface="Arial"/>
                <a:cs typeface="Arial"/>
                <a:hlinkClick r:id="rId6" action="ppaction://hlinksldjump"/>
              </a:rPr>
              <a:t>ifugal G</a:t>
            </a:r>
            <a:r>
              <a:rPr sz="1000" b="1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b="1" spc="-5" dirty="0">
                <a:latin typeface="Arial"/>
                <a:cs typeface="Arial"/>
                <a:hlinkClick r:id="rId6" action="ppaction://hlinksldjump"/>
              </a:rPr>
              <a:t>s Comp</a:t>
            </a:r>
            <a:r>
              <a:rPr sz="1000" b="1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b="1" spc="-5" dirty="0">
                <a:latin typeface="Arial"/>
                <a:cs typeface="Arial"/>
                <a:hlinkClick r:id="rId6" action="ppaction://hlinksldjump"/>
              </a:rPr>
              <a:t>e</a:t>
            </a:r>
            <a:r>
              <a:rPr sz="1000" b="1" dirty="0">
                <a:latin typeface="Arial"/>
                <a:cs typeface="Arial"/>
                <a:hlinkClick r:id="rId6" action="ppaction://hlinksldjump"/>
              </a:rPr>
              <a:t>s</a:t>
            </a:r>
            <a:r>
              <a:rPr sz="1000" b="1" spc="-5" dirty="0">
                <a:latin typeface="Arial"/>
                <a:cs typeface="Arial"/>
                <a:hlinkClick r:id="rId6" action="ppaction://hlinksldjump"/>
              </a:rPr>
              <a:t>sors </a:t>
            </a:r>
            <a:r>
              <a:rPr sz="1000" b="1" dirty="0">
                <a:latin typeface="Arial"/>
                <a:cs typeface="Arial"/>
                <a:hlinkClick r:id="rId6" action="ppaction://hlinksldjump"/>
              </a:rPr>
              <a:t>	</a:t>
            </a:r>
            <a:r>
              <a:rPr sz="1000" b="1" spc="-10" dirty="0">
                <a:latin typeface="Arial"/>
                <a:cs typeface="Arial"/>
                <a:hlinkClick r:id="rId6" action="ppaction://hlinksldjump"/>
              </a:rPr>
              <a:t>13</a:t>
            </a:r>
            <a:endParaRPr sz="1000">
              <a:latin typeface="Arial"/>
              <a:cs typeface="Arial"/>
            </a:endParaRPr>
          </a:p>
          <a:p>
            <a:pPr marL="520065" lvl="1" indent="-381000">
              <a:lnSpc>
                <a:spcPct val="100000"/>
              </a:lnSpc>
              <a:spcBef>
                <a:spcPts val="555"/>
              </a:spcBef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5" dirty="0">
                <a:latin typeface="Arial"/>
                <a:cs typeface="Arial"/>
                <a:hlinkClick r:id="rId6" action="ppaction://hlinksldjump"/>
              </a:rPr>
              <a:t>M</a:t>
            </a:r>
            <a:r>
              <a:rPr sz="1000" i="1" spc="-10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i="1" spc="-5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i="1" dirty="0">
                <a:latin typeface="Arial"/>
                <a:cs typeface="Arial"/>
                <a:hlinkClick r:id="rId6" action="ppaction://hlinksldjump"/>
              </a:rPr>
              <a:t>k</a:t>
            </a:r>
            <a:r>
              <a:rPr sz="1000" i="1" spc="-5" dirty="0">
                <a:latin typeface="Arial"/>
                <a:cs typeface="Arial"/>
                <a:hlinkClick r:id="rId6" action="ppaction://hlinksldjump"/>
              </a:rPr>
              <a:t>et O</a:t>
            </a:r>
            <a:r>
              <a:rPr sz="1000" i="1" dirty="0">
                <a:latin typeface="Arial"/>
                <a:cs typeface="Arial"/>
                <a:hlinkClick r:id="rId6" action="ppaction://hlinksldjump"/>
              </a:rPr>
              <a:t>v</a:t>
            </a:r>
            <a:r>
              <a:rPr sz="1000" i="1" spc="-5" dirty="0">
                <a:latin typeface="Arial"/>
                <a:cs typeface="Arial"/>
                <a:hlinkClick r:id="rId6" action="ppaction://hlinksldjump"/>
              </a:rPr>
              <a:t>er</a:t>
            </a:r>
            <a:r>
              <a:rPr sz="1000" i="1" dirty="0">
                <a:latin typeface="Arial"/>
                <a:cs typeface="Arial"/>
                <a:hlinkClick r:id="rId6" action="ppaction://hlinksldjump"/>
              </a:rPr>
              <a:t>v</a:t>
            </a:r>
            <a:r>
              <a:rPr sz="1000" i="1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6" action="ppaction://hlinksldjump"/>
              </a:rPr>
              <a:t>ew </a:t>
            </a:r>
            <a:r>
              <a:rPr sz="1000" i="1" dirty="0">
                <a:latin typeface="Arial"/>
                <a:cs typeface="Arial"/>
                <a:hlinkClick r:id="rId6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6" action="ppaction://hlinksldjump"/>
              </a:rPr>
              <a:t>13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6" action="ppaction://hlinksldjump"/>
              </a:rPr>
              <a:t>De</a:t>
            </a:r>
            <a:r>
              <a:rPr sz="1000" spc="10" dirty="0">
                <a:latin typeface="Arial"/>
                <a:cs typeface="Arial"/>
                <a:hlinkClick r:id="rId6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d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13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7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(C</a:t>
            </a:r>
            <a:r>
              <a:rPr sz="1000" spc="0" dirty="0">
                <a:latin typeface="Arial"/>
                <a:cs typeface="Arial"/>
                <a:hlinkClick r:id="rId7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c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7" action="ppaction://hlinksldjump"/>
              </a:rPr>
              <a:t>t</a:t>
            </a:r>
            <a:r>
              <a:rPr sz="1000" spc="-25" dirty="0">
                <a:latin typeface="Arial"/>
                <a:cs typeface="Arial"/>
                <a:hlinkClick r:id="rId7" action="ppaction://hlinksldjump"/>
              </a:rPr>
              <a:t>y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)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17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spc="0" dirty="0">
                <a:latin typeface="Arial"/>
                <a:cs typeface="Arial"/>
                <a:hlinkClick r:id="rId8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w</a:t>
            </a:r>
            <a:r>
              <a:rPr sz="1000" spc="-1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co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t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acts 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22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9" action="ppaction://hlinksldjump"/>
              </a:rPr>
              <a:t>A</a:t>
            </a:r>
            <a:r>
              <a:rPr sz="1000" i="1" spc="-5" dirty="0">
                <a:latin typeface="Arial"/>
                <a:cs typeface="Arial"/>
                <a:hlinkClick r:id="rId9" action="ppaction://hlinksldjump"/>
              </a:rPr>
              <a:t>n</a:t>
            </a:r>
            <a:r>
              <a:rPr sz="1000" i="1" dirty="0">
                <a:latin typeface="Arial"/>
                <a:cs typeface="Arial"/>
                <a:hlinkClick r:id="rId9" action="ppaction://hlinksldjump"/>
              </a:rPr>
              <a:t>a</a:t>
            </a:r>
            <a:r>
              <a:rPr sz="1000" i="1" spc="-10" dirty="0">
                <a:latin typeface="Arial"/>
                <a:cs typeface="Arial"/>
                <a:hlinkClick r:id="rId9" action="ppaction://hlinksldjump"/>
              </a:rPr>
              <a:t>l</a:t>
            </a:r>
            <a:r>
              <a:rPr sz="1000" i="1" dirty="0">
                <a:latin typeface="Arial"/>
                <a:cs typeface="Arial"/>
                <a:hlinkClick r:id="rId9" action="ppaction://hlinksldjump"/>
              </a:rPr>
              <a:t>ys</a:t>
            </a:r>
            <a:r>
              <a:rPr sz="1000" i="1" spc="-10" dirty="0">
                <a:latin typeface="Arial"/>
                <a:cs typeface="Arial"/>
                <a:hlinkClick r:id="rId9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9" action="ppaction://hlinksldjump"/>
              </a:rPr>
              <a:t>s </a:t>
            </a:r>
            <a:r>
              <a:rPr sz="1000" i="1" dirty="0">
                <a:latin typeface="Arial"/>
                <a:cs typeface="Arial"/>
                <a:hlinkClick r:id="rId9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9" action="ppaction://hlinksldjump"/>
              </a:rPr>
              <a:t>26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9" action="ppaction://hlinksldjump"/>
              </a:rPr>
              <a:t>Costs 	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26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0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ro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t 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a</a:t>
            </a:r>
            <a:r>
              <a:rPr sz="1000" spc="0" dirty="0">
                <a:latin typeface="Arial"/>
                <a:cs typeface="Arial"/>
                <a:hlinkClick r:id="rId10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g</a:t>
            </a:r>
            <a:r>
              <a:rPr sz="1000" spc="-15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ns 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27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11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11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11" action="ppaction://hlinksldjump"/>
              </a:rPr>
              <a:t>c</a:t>
            </a:r>
            <a:r>
              <a:rPr sz="1000" i="1" spc="-5" dirty="0">
                <a:latin typeface="Arial"/>
                <a:cs typeface="Arial"/>
                <a:hlinkClick r:id="rId11" action="ppaction://hlinksldjump"/>
              </a:rPr>
              <a:t>es </a:t>
            </a:r>
            <a:r>
              <a:rPr sz="1000" i="1" dirty="0">
                <a:latin typeface="Arial"/>
                <a:cs typeface="Arial"/>
                <a:hlinkClick r:id="rId11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11" action="ppaction://hlinksldjump"/>
              </a:rPr>
              <a:t>28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2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D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12" action="ppaction://hlinksldjump"/>
              </a:rPr>
              <a:t>ff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erences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 b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1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ech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o</a:t>
            </a:r>
            <a:r>
              <a:rPr sz="1000" spc="-15" dirty="0">
                <a:latin typeface="Arial"/>
                <a:cs typeface="Arial"/>
                <a:hlinkClick r:id="rId12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og</a:t>
            </a:r>
            <a:r>
              <a:rPr sz="1000" spc="-25" dirty="0">
                <a:latin typeface="Arial"/>
                <a:cs typeface="Arial"/>
                <a:hlinkClick r:id="rId12" action="ppaction://hlinksldjump"/>
              </a:rPr>
              <a:t>y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,</a:t>
            </a:r>
            <a:r>
              <a:rPr sz="1000" spc="5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M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d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,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nd F</a:t>
            </a:r>
            <a:r>
              <a:rPr sz="1000" spc="0" dirty="0">
                <a:latin typeface="Arial"/>
                <a:cs typeface="Arial"/>
                <a:hlinkClick r:id="rId1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at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re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31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3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h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uld-Cost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al</a:t>
            </a:r>
            <a:r>
              <a:rPr sz="1000" spc="-25" dirty="0">
                <a:latin typeface="Arial"/>
                <a:cs typeface="Arial"/>
                <a:hlinkClick r:id="rId13" action="ppaction://hlinksldjump"/>
              </a:rPr>
              <a:t>y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s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36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c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e 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e</a:t>
            </a: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g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o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t</a:t>
            </a: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a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t</a:t>
            </a: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o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n Strat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g</a:t>
            </a:r>
            <a:r>
              <a:rPr sz="1000" i="1" spc="-15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s 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37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Font typeface="Arial"/>
              <a:buAutoNum type="arabicPeriod"/>
            </a:pPr>
            <a:endParaRPr sz="15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/>
              <a:tabLst>
                <a:tab pos="266700" algn="l"/>
                <a:tab pos="267335" algn="l"/>
                <a:tab pos="5597525" algn="l"/>
              </a:tabLst>
            </a:pPr>
            <a:r>
              <a:rPr sz="1000" b="1" spc="-10" dirty="0">
                <a:latin typeface="Arial"/>
                <a:cs typeface="Arial"/>
                <a:hlinkClick r:id="rId15" action="ppaction://hlinksldjump"/>
              </a:rPr>
              <a:t>Pr</a:t>
            </a:r>
            <a:r>
              <a:rPr sz="1000" b="1" spc="-5" dirty="0">
                <a:latin typeface="Arial"/>
                <a:cs typeface="Arial"/>
                <a:hlinkClick r:id="rId15" action="ppaction://hlinksldjump"/>
              </a:rPr>
              <a:t>o</a:t>
            </a:r>
            <a:r>
              <a:rPr sz="1000" b="1" dirty="0">
                <a:latin typeface="Arial"/>
                <a:cs typeface="Arial"/>
                <a:hlinkClick r:id="rId15" action="ppaction://hlinksldjump"/>
              </a:rPr>
              <a:t>c</a:t>
            </a:r>
            <a:r>
              <a:rPr sz="1000" b="1" spc="-5" dirty="0">
                <a:latin typeface="Arial"/>
                <a:cs typeface="Arial"/>
                <a:hlinkClick r:id="rId15" action="ppaction://hlinksldjump"/>
              </a:rPr>
              <a:t>e</a:t>
            </a:r>
            <a:r>
              <a:rPr sz="1000" b="1" spc="-10" dirty="0">
                <a:latin typeface="Arial"/>
                <a:cs typeface="Arial"/>
                <a:hlinkClick r:id="rId15" action="ppaction://hlinksldjump"/>
              </a:rPr>
              <a:t>s</a:t>
            </a:r>
            <a:r>
              <a:rPr sz="1000" b="1" spc="-5" dirty="0">
                <a:latin typeface="Arial"/>
                <a:cs typeface="Arial"/>
                <a:hlinkClick r:id="rId15" action="ppaction://hlinksldjump"/>
              </a:rPr>
              <a:t>s</a:t>
            </a:r>
            <a:r>
              <a:rPr sz="1000" b="1" spc="5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b="1" spc="-5" dirty="0">
                <a:latin typeface="Arial"/>
                <a:cs typeface="Arial"/>
                <a:hlinkClick r:id="rId15" action="ppaction://hlinksldjump"/>
              </a:rPr>
              <a:t>Re</a:t>
            </a:r>
            <a:r>
              <a:rPr sz="1000" b="1" dirty="0">
                <a:latin typeface="Arial"/>
                <a:cs typeface="Arial"/>
                <a:hlinkClick r:id="rId15" action="ppaction://hlinksldjump"/>
              </a:rPr>
              <a:t>c</a:t>
            </a:r>
            <a:r>
              <a:rPr sz="1000" b="1" spc="-5" dirty="0">
                <a:latin typeface="Arial"/>
                <a:cs typeface="Arial"/>
                <a:hlinkClick r:id="rId15" action="ppaction://hlinksldjump"/>
              </a:rPr>
              <a:t>iprocating </a:t>
            </a:r>
            <a:r>
              <a:rPr sz="1000" b="1" dirty="0">
                <a:latin typeface="Arial"/>
                <a:cs typeface="Arial"/>
                <a:hlinkClick r:id="rId15" action="ppaction://hlinksldjump"/>
              </a:rPr>
              <a:t>	</a:t>
            </a:r>
            <a:r>
              <a:rPr sz="1000" b="1" spc="-10" dirty="0">
                <a:latin typeface="Arial"/>
                <a:cs typeface="Arial"/>
                <a:hlinkClick r:id="rId15" action="ppaction://hlinksldjump"/>
              </a:rPr>
              <a:t>39</a:t>
            </a:r>
            <a:endParaRPr sz="1000">
              <a:latin typeface="Arial"/>
              <a:cs typeface="Arial"/>
            </a:endParaRPr>
          </a:p>
          <a:p>
            <a:pPr marL="520065" lvl="1" indent="-381000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5" dirty="0">
                <a:latin typeface="Arial"/>
                <a:cs typeface="Arial"/>
                <a:hlinkClick r:id="rId15" action="ppaction://hlinksldjump"/>
              </a:rPr>
              <a:t>M</a:t>
            </a:r>
            <a:r>
              <a:rPr sz="1000" i="1" spc="-10" dirty="0">
                <a:latin typeface="Arial"/>
                <a:cs typeface="Arial"/>
                <a:hlinkClick r:id="rId15" action="ppaction://hlinksldjump"/>
              </a:rPr>
              <a:t>a</a:t>
            </a:r>
            <a:r>
              <a:rPr sz="1000" i="1" spc="-5" dirty="0">
                <a:latin typeface="Arial"/>
                <a:cs typeface="Arial"/>
                <a:hlinkClick r:id="rId15" action="ppaction://hlinksldjump"/>
              </a:rPr>
              <a:t>r</a:t>
            </a:r>
            <a:r>
              <a:rPr sz="1000" i="1" dirty="0">
                <a:latin typeface="Arial"/>
                <a:cs typeface="Arial"/>
                <a:hlinkClick r:id="rId15" action="ppaction://hlinksldjump"/>
              </a:rPr>
              <a:t>k</a:t>
            </a:r>
            <a:r>
              <a:rPr sz="1000" i="1" spc="-5" dirty="0">
                <a:latin typeface="Arial"/>
                <a:cs typeface="Arial"/>
                <a:hlinkClick r:id="rId15" action="ppaction://hlinksldjump"/>
              </a:rPr>
              <a:t>et O</a:t>
            </a:r>
            <a:r>
              <a:rPr sz="1000" i="1" dirty="0">
                <a:latin typeface="Arial"/>
                <a:cs typeface="Arial"/>
                <a:hlinkClick r:id="rId15" action="ppaction://hlinksldjump"/>
              </a:rPr>
              <a:t>v</a:t>
            </a:r>
            <a:r>
              <a:rPr sz="1000" i="1" spc="-5" dirty="0">
                <a:latin typeface="Arial"/>
                <a:cs typeface="Arial"/>
                <a:hlinkClick r:id="rId15" action="ppaction://hlinksldjump"/>
              </a:rPr>
              <a:t>er</a:t>
            </a:r>
            <a:r>
              <a:rPr sz="1000" i="1" dirty="0">
                <a:latin typeface="Arial"/>
                <a:cs typeface="Arial"/>
                <a:hlinkClick r:id="rId15" action="ppaction://hlinksldjump"/>
              </a:rPr>
              <a:t>v</a:t>
            </a:r>
            <a:r>
              <a:rPr sz="1000" i="1" spc="-10" dirty="0">
                <a:latin typeface="Arial"/>
                <a:cs typeface="Arial"/>
                <a:hlinkClick r:id="rId15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15" action="ppaction://hlinksldjump"/>
              </a:rPr>
              <a:t>ew </a:t>
            </a:r>
            <a:r>
              <a:rPr sz="1000" i="1" dirty="0">
                <a:latin typeface="Arial"/>
                <a:cs typeface="Arial"/>
                <a:hlinkClick r:id="rId15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15" action="ppaction://hlinksldjump"/>
              </a:rPr>
              <a:t>39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15" action="ppaction://hlinksldjump"/>
              </a:rPr>
              <a:t>De</a:t>
            </a:r>
            <a:r>
              <a:rPr sz="1000" spc="10" dirty="0">
                <a:latin typeface="Arial"/>
                <a:cs typeface="Arial"/>
                <a:hlinkClick r:id="rId15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d 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39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6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p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(C</a:t>
            </a:r>
            <a:r>
              <a:rPr sz="1000" spc="0" dirty="0">
                <a:latin typeface="Arial"/>
                <a:cs typeface="Arial"/>
                <a:hlinkClick r:id="rId16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c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16" action="ppaction://hlinksldjump"/>
              </a:rPr>
              <a:t>t</a:t>
            </a:r>
            <a:r>
              <a:rPr sz="1000" spc="-25" dirty="0">
                <a:latin typeface="Arial"/>
                <a:cs typeface="Arial"/>
                <a:hlinkClick r:id="rId16" action="ppaction://hlinksldjump"/>
              </a:rPr>
              <a:t>y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) 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42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17" action="ppaction://hlinksldjump"/>
              </a:rPr>
              <a:t>N</a:t>
            </a:r>
            <a:r>
              <a:rPr sz="1000" spc="0" dirty="0">
                <a:latin typeface="Arial"/>
                <a:cs typeface="Arial"/>
                <a:hlinkClick r:id="rId17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w</a:t>
            </a:r>
            <a:r>
              <a:rPr sz="1000" spc="-15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co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t</a:t>
            </a:r>
            <a:r>
              <a:rPr sz="1000" spc="5" dirty="0">
                <a:latin typeface="Arial"/>
                <a:cs typeface="Arial"/>
                <a:hlinkClick r:id="rId17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acts 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46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18" action="ppaction://hlinksldjump"/>
              </a:rPr>
              <a:t>A</a:t>
            </a:r>
            <a:r>
              <a:rPr sz="1000" i="1" spc="-5" dirty="0">
                <a:latin typeface="Arial"/>
                <a:cs typeface="Arial"/>
                <a:hlinkClick r:id="rId18" action="ppaction://hlinksldjump"/>
              </a:rPr>
              <a:t>n</a:t>
            </a:r>
            <a:r>
              <a:rPr sz="1000" i="1" dirty="0">
                <a:latin typeface="Arial"/>
                <a:cs typeface="Arial"/>
                <a:hlinkClick r:id="rId18" action="ppaction://hlinksldjump"/>
              </a:rPr>
              <a:t>a</a:t>
            </a:r>
            <a:r>
              <a:rPr sz="1000" i="1" spc="-10" dirty="0">
                <a:latin typeface="Arial"/>
                <a:cs typeface="Arial"/>
                <a:hlinkClick r:id="rId18" action="ppaction://hlinksldjump"/>
              </a:rPr>
              <a:t>l</a:t>
            </a:r>
            <a:r>
              <a:rPr sz="1000" i="1" dirty="0">
                <a:latin typeface="Arial"/>
                <a:cs typeface="Arial"/>
                <a:hlinkClick r:id="rId18" action="ppaction://hlinksldjump"/>
              </a:rPr>
              <a:t>ys</a:t>
            </a:r>
            <a:r>
              <a:rPr sz="1000" i="1" spc="-10" dirty="0">
                <a:latin typeface="Arial"/>
                <a:cs typeface="Arial"/>
                <a:hlinkClick r:id="rId18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18" action="ppaction://hlinksldjump"/>
              </a:rPr>
              <a:t>s </a:t>
            </a:r>
            <a:r>
              <a:rPr sz="1000" i="1" dirty="0">
                <a:latin typeface="Arial"/>
                <a:cs typeface="Arial"/>
                <a:hlinkClick r:id="rId18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18" action="ppaction://hlinksldjump"/>
              </a:rPr>
              <a:t>51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18" action="ppaction://hlinksldjump"/>
              </a:rPr>
              <a:t>Costs 	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51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9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ro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t 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a</a:t>
            </a:r>
            <a:r>
              <a:rPr sz="1000" spc="0" dirty="0">
                <a:latin typeface="Arial"/>
                <a:cs typeface="Arial"/>
                <a:hlinkClick r:id="rId19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g</a:t>
            </a:r>
            <a:r>
              <a:rPr sz="1000" spc="-15" dirty="0">
                <a:latin typeface="Arial"/>
                <a:cs typeface="Arial"/>
                <a:hlinkClick r:id="rId1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ns 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54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20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20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20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20" action="ppaction://hlinksldjump"/>
              </a:rPr>
              <a:t>c</a:t>
            </a:r>
            <a:r>
              <a:rPr sz="1000" i="1" spc="-5" dirty="0">
                <a:latin typeface="Arial"/>
                <a:cs typeface="Arial"/>
                <a:hlinkClick r:id="rId20" action="ppaction://hlinksldjump"/>
              </a:rPr>
              <a:t>es </a:t>
            </a:r>
            <a:r>
              <a:rPr sz="1000" i="1" dirty="0">
                <a:latin typeface="Arial"/>
                <a:cs typeface="Arial"/>
                <a:hlinkClick r:id="rId20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20" action="ppaction://hlinksldjump"/>
              </a:rPr>
              <a:t>55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21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D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21" action="ppaction://hlinksldjump"/>
              </a:rPr>
              <a:t>ff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erences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 b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21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21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ech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o</a:t>
            </a:r>
            <a:r>
              <a:rPr sz="1000" spc="-15" dirty="0">
                <a:latin typeface="Arial"/>
                <a:cs typeface="Arial"/>
                <a:hlinkClick r:id="rId21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og</a:t>
            </a:r>
            <a:r>
              <a:rPr sz="1000" spc="-25" dirty="0">
                <a:latin typeface="Arial"/>
                <a:cs typeface="Arial"/>
                <a:hlinkClick r:id="rId21" action="ppaction://hlinksldjump"/>
              </a:rPr>
              <a:t>y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,</a:t>
            </a:r>
            <a:r>
              <a:rPr sz="1000" spc="5" dirty="0">
                <a:latin typeface="Arial"/>
                <a:cs typeface="Arial"/>
                <a:hlinkClick r:id="rId21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M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d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, 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nd F</a:t>
            </a:r>
            <a:r>
              <a:rPr sz="1000" spc="0" dirty="0">
                <a:latin typeface="Arial"/>
                <a:cs typeface="Arial"/>
                <a:hlinkClick r:id="rId21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at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re 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59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22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h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uld-Cost 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al</a:t>
            </a:r>
            <a:r>
              <a:rPr sz="1000" spc="-25" dirty="0">
                <a:latin typeface="Arial"/>
                <a:cs typeface="Arial"/>
                <a:hlinkClick r:id="rId22" action="ppaction://hlinksldjump"/>
              </a:rPr>
              <a:t>y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s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63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51930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1</a:t>
            </a:fld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99921"/>
            <a:ext cx="5736590" cy="78079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  <a:tabLst>
                <a:tab pos="299085" algn="l"/>
              </a:tabLst>
            </a:pPr>
            <a:r>
              <a:rPr sz="1400" b="1" dirty="0">
                <a:latin typeface="Arial"/>
                <a:cs typeface="Arial"/>
              </a:rPr>
              <a:t>2	</a:t>
            </a:r>
            <a:r>
              <a:rPr sz="1400" b="1" spc="-5" dirty="0">
                <a:latin typeface="Arial"/>
                <a:cs typeface="Arial"/>
              </a:rPr>
              <a:t>Methodological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Notes</a:t>
            </a:r>
            <a:endParaRPr sz="1400">
              <a:latin typeface="Arial"/>
              <a:cs typeface="Arial"/>
            </a:endParaRPr>
          </a:p>
          <a:p>
            <a:pPr marL="241300" marR="62865" indent="-228600">
              <a:lnSpc>
                <a:spcPct val="143800"/>
              </a:lnSpc>
              <a:spcBef>
                <a:spcPts val="880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References to </a:t>
            </a:r>
            <a:r>
              <a:rPr sz="1000" dirty="0">
                <a:latin typeface="Arial"/>
                <a:cs typeface="Arial"/>
              </a:rPr>
              <a:t>equipment </a:t>
            </a:r>
            <a:r>
              <a:rPr sz="1000" spc="-5" dirty="0">
                <a:latin typeface="Arial"/>
                <a:cs typeface="Arial"/>
              </a:rPr>
              <a:t>types as proper nouns (where capitalization is used, </a:t>
            </a:r>
            <a:r>
              <a:rPr sz="1000" dirty="0">
                <a:latin typeface="Arial"/>
                <a:cs typeface="Arial"/>
              </a:rPr>
              <a:t>e.g., “Process  </a:t>
            </a:r>
            <a:r>
              <a:rPr sz="1000" spc="-5" dirty="0">
                <a:latin typeface="Arial"/>
                <a:cs typeface="Arial"/>
              </a:rPr>
              <a:t>Centrifugal </a:t>
            </a:r>
            <a:r>
              <a:rPr sz="1000" dirty="0">
                <a:latin typeface="Arial"/>
                <a:cs typeface="Arial"/>
              </a:rPr>
              <a:t>Compressor”) </a:t>
            </a:r>
            <a:r>
              <a:rPr sz="1000" spc="-1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specific to the scope of </a:t>
            </a:r>
            <a:r>
              <a:rPr sz="1000" dirty="0">
                <a:latin typeface="Arial"/>
                <a:cs typeface="Arial"/>
              </a:rPr>
              <a:t>equipment </a:t>
            </a:r>
            <a:r>
              <a:rPr sz="1000" spc="-5" dirty="0">
                <a:latin typeface="Arial"/>
                <a:cs typeface="Arial"/>
              </a:rPr>
              <a:t>as outlined in the Scope section  and further clarified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Reference Product (see </a:t>
            </a:r>
            <a:r>
              <a:rPr sz="1000" dirty="0">
                <a:latin typeface="Arial"/>
                <a:cs typeface="Arial"/>
              </a:rPr>
              <a:t>Reference </a:t>
            </a:r>
            <a:r>
              <a:rPr sz="1000" spc="-5" dirty="0">
                <a:latin typeface="Arial"/>
                <a:cs typeface="Arial"/>
              </a:rPr>
              <a:t>Product Definitions and </a:t>
            </a:r>
            <a:r>
              <a:rPr sz="1000" dirty="0">
                <a:latin typeface="Arial"/>
                <a:cs typeface="Arial"/>
              </a:rPr>
              <a:t>Scope).  </a:t>
            </a:r>
            <a:r>
              <a:rPr sz="1000" spc="-5" dirty="0">
                <a:latin typeface="Arial"/>
                <a:cs typeface="Arial"/>
              </a:rPr>
              <a:t>Continuing with the preceding example, </a:t>
            </a:r>
            <a:r>
              <a:rPr sz="1000" dirty="0">
                <a:latin typeface="Arial"/>
                <a:cs typeface="Arial"/>
              </a:rPr>
              <a:t>“Process </a:t>
            </a:r>
            <a:r>
              <a:rPr sz="1000" spc="-5" dirty="0">
                <a:latin typeface="Arial"/>
                <a:cs typeface="Arial"/>
              </a:rPr>
              <a:t>Centrifugal </a:t>
            </a:r>
            <a:r>
              <a:rPr sz="1000" dirty="0">
                <a:latin typeface="Arial"/>
                <a:cs typeface="Arial"/>
              </a:rPr>
              <a:t>Compressor” </a:t>
            </a:r>
            <a:r>
              <a:rPr sz="1000" spc="-10" dirty="0">
                <a:latin typeface="Arial"/>
                <a:cs typeface="Arial"/>
              </a:rPr>
              <a:t>would </a:t>
            </a:r>
            <a:r>
              <a:rPr sz="1000" spc="-5" dirty="0">
                <a:latin typeface="Arial"/>
                <a:cs typeface="Arial"/>
              </a:rPr>
              <a:t>be </a:t>
            </a:r>
            <a:r>
              <a:rPr sz="1000" dirty="0">
                <a:latin typeface="Arial"/>
                <a:cs typeface="Arial"/>
              </a:rPr>
              <a:t>more  </a:t>
            </a:r>
            <a:r>
              <a:rPr sz="1000" spc="-5" dirty="0">
                <a:latin typeface="Arial"/>
                <a:cs typeface="Arial"/>
              </a:rPr>
              <a:t>specific than </a:t>
            </a:r>
            <a:r>
              <a:rPr sz="1000" dirty="0">
                <a:latin typeface="Arial"/>
                <a:cs typeface="Arial"/>
              </a:rPr>
              <a:t>“centrifugal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compressor”).</a:t>
            </a:r>
            <a:endParaRPr sz="1000">
              <a:latin typeface="Arial"/>
              <a:cs typeface="Arial"/>
            </a:endParaRPr>
          </a:p>
          <a:p>
            <a:pPr marL="241300" marR="213360" indent="-228600">
              <a:lnSpc>
                <a:spcPct val="144000"/>
              </a:lnSpc>
              <a:spcBef>
                <a:spcPts val="595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Demand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nominal (not real, inflation-adjusted), and </a:t>
            </a:r>
            <a:r>
              <a:rPr sz="100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based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Sales </a:t>
            </a:r>
            <a:r>
              <a:rPr sz="1000" dirty="0">
                <a:latin typeface="Arial"/>
                <a:cs typeface="Arial"/>
              </a:rPr>
              <a:t>excluding </a:t>
            </a:r>
            <a:r>
              <a:rPr sz="1000" spc="-5" dirty="0">
                <a:latin typeface="Arial"/>
                <a:cs typeface="Arial"/>
              </a:rPr>
              <a:t>backlog that  has not </a:t>
            </a:r>
            <a:r>
              <a:rPr sz="1000" spc="-10" dirty="0">
                <a:latin typeface="Arial"/>
                <a:cs typeface="Arial"/>
              </a:rPr>
              <a:t>yet </a:t>
            </a:r>
            <a:r>
              <a:rPr sz="1000" spc="-5" dirty="0">
                <a:latin typeface="Arial"/>
                <a:cs typeface="Arial"/>
              </a:rPr>
              <a:t>been recognized as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revenue.</a:t>
            </a:r>
            <a:endParaRPr sz="1000">
              <a:latin typeface="Arial"/>
              <a:cs typeface="Arial"/>
            </a:endParaRPr>
          </a:p>
          <a:p>
            <a:pPr marL="241300" marR="10795" indent="-228600" algn="just">
              <a:lnSpc>
                <a:spcPct val="144000"/>
              </a:lnSpc>
              <a:spcBef>
                <a:spcPts val="585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Prices are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new </a:t>
            </a:r>
            <a:r>
              <a:rPr sz="1000" dirty="0">
                <a:latin typeface="Arial"/>
                <a:cs typeface="Arial"/>
              </a:rPr>
              <a:t>commitments. </a:t>
            </a:r>
            <a:r>
              <a:rPr sz="1000" spc="-5" dirty="0">
                <a:latin typeface="Arial"/>
                <a:cs typeface="Arial"/>
              </a:rPr>
              <a:t>Average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prices typically lag the index based on the </a:t>
            </a:r>
            <a:r>
              <a:rPr sz="1000" dirty="0">
                <a:latin typeface="Arial"/>
                <a:cs typeface="Arial"/>
              </a:rPr>
              <a:t>time  </a:t>
            </a:r>
            <a:r>
              <a:rPr sz="1000" spc="-5" dirty="0">
                <a:latin typeface="Arial"/>
                <a:cs typeface="Arial"/>
              </a:rPr>
              <a:t>it </a:t>
            </a:r>
            <a:r>
              <a:rPr sz="1000" dirty="0">
                <a:latin typeface="Arial"/>
                <a:cs typeface="Arial"/>
              </a:rPr>
              <a:t>takes for </a:t>
            </a:r>
            <a:r>
              <a:rPr sz="1000" spc="-5" dirty="0">
                <a:latin typeface="Arial"/>
                <a:cs typeface="Arial"/>
              </a:rPr>
              <a:t>pre-existing contracts to end or roll over. Price changes are </a:t>
            </a:r>
            <a:r>
              <a:rPr sz="1000" dirty="0">
                <a:latin typeface="Arial"/>
                <a:cs typeface="Arial"/>
              </a:rPr>
              <a:t>nominal </a:t>
            </a:r>
            <a:r>
              <a:rPr sz="1000" spc="-5" dirty="0">
                <a:latin typeface="Arial"/>
                <a:cs typeface="Arial"/>
              </a:rPr>
              <a:t>(not real, </a:t>
            </a:r>
            <a:r>
              <a:rPr sz="1000" dirty="0">
                <a:latin typeface="Arial"/>
                <a:cs typeface="Arial"/>
              </a:rPr>
              <a:t>inflation-  </a:t>
            </a:r>
            <a:r>
              <a:rPr sz="1000" spc="-5" dirty="0">
                <a:latin typeface="Arial"/>
                <a:cs typeface="Arial"/>
              </a:rPr>
              <a:t>adjusted). Price changes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net of the cost of quality improvements, so actual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prices </a:t>
            </a:r>
            <a:r>
              <a:rPr sz="1000" spc="5" dirty="0">
                <a:latin typeface="Arial"/>
                <a:cs typeface="Arial"/>
              </a:rPr>
              <a:t>may  </a:t>
            </a:r>
            <a:r>
              <a:rPr sz="1000" spc="-5" dirty="0">
                <a:latin typeface="Arial"/>
                <a:cs typeface="Arial"/>
              </a:rPr>
              <a:t>exceed the amounts indicated.</a:t>
            </a:r>
            <a:endParaRPr sz="1000">
              <a:latin typeface="Arial"/>
              <a:cs typeface="Arial"/>
            </a:endParaRPr>
          </a:p>
          <a:p>
            <a:pPr marL="241300" marR="141605" indent="-228600">
              <a:lnSpc>
                <a:spcPct val="143800"/>
              </a:lnSpc>
              <a:spcBef>
                <a:spcPts val="585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Capacity includes base production capability plus plant openings and </a:t>
            </a:r>
            <a:r>
              <a:rPr sz="1000" dirty="0">
                <a:latin typeface="Arial"/>
                <a:cs typeface="Arial"/>
              </a:rPr>
              <a:t>temporary capacity  </a:t>
            </a:r>
            <a:r>
              <a:rPr sz="1000" spc="-5" dirty="0">
                <a:latin typeface="Arial"/>
                <a:cs typeface="Arial"/>
              </a:rPr>
              <a:t>increases such as extra </a:t>
            </a:r>
            <a:r>
              <a:rPr sz="1000" dirty="0">
                <a:latin typeface="Arial"/>
                <a:cs typeface="Arial"/>
              </a:rPr>
              <a:t>shifts, </a:t>
            </a:r>
            <a:r>
              <a:rPr sz="1000" spc="-5" dirty="0">
                <a:latin typeface="Arial"/>
                <a:cs typeface="Arial"/>
              </a:rPr>
              <a:t>minus plant closings </a:t>
            </a:r>
            <a:r>
              <a:rPr sz="1000" dirty="0">
                <a:latin typeface="Arial"/>
                <a:cs typeface="Arial"/>
              </a:rPr>
              <a:t>and temporary capacity </a:t>
            </a:r>
            <a:r>
              <a:rPr sz="1000" spc="-5" dirty="0">
                <a:latin typeface="Arial"/>
                <a:cs typeface="Arial"/>
              </a:rPr>
              <a:t>reductions such as  reductions of working hours or suspension of operations. Capacity estimates are unadjusted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possible efficiencies from process improvements. Capacity is adjusted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productivity  improvements.</a:t>
            </a:r>
            <a:endParaRPr sz="1000">
              <a:latin typeface="Arial"/>
              <a:cs typeface="Arial"/>
            </a:endParaRPr>
          </a:p>
          <a:p>
            <a:pPr marL="241300" marR="35560" indent="-228600">
              <a:lnSpc>
                <a:spcPct val="143800"/>
              </a:lnSpc>
              <a:spcBef>
                <a:spcPts val="600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Capacity utilization means output as a percent of possible production, given no major investment.  Capacity utilization </a:t>
            </a:r>
            <a:r>
              <a:rPr sz="1000" dirty="0">
                <a:latin typeface="Arial"/>
                <a:cs typeface="Arial"/>
              </a:rPr>
              <a:t>rates are </a:t>
            </a:r>
            <a:r>
              <a:rPr sz="1000" spc="-5" dirty="0">
                <a:latin typeface="Arial"/>
                <a:cs typeface="Arial"/>
              </a:rPr>
              <a:t>either self-reported or </a:t>
            </a:r>
            <a:r>
              <a:rPr sz="1000" dirty="0">
                <a:latin typeface="Arial"/>
                <a:cs typeface="Arial"/>
              </a:rPr>
              <a:t>estimated. </a:t>
            </a:r>
            <a:r>
              <a:rPr sz="1000" spc="-5" dirty="0">
                <a:latin typeface="Arial"/>
                <a:cs typeface="Arial"/>
              </a:rPr>
              <a:t>Orders above </a:t>
            </a:r>
            <a:r>
              <a:rPr sz="1000" dirty="0">
                <a:latin typeface="Arial"/>
                <a:cs typeface="Arial"/>
              </a:rPr>
              <a:t>capacity to </a:t>
            </a:r>
            <a:r>
              <a:rPr sz="1000" spc="-5" dirty="0">
                <a:latin typeface="Arial"/>
                <a:cs typeface="Arial"/>
              </a:rPr>
              <a:t>produce  are considered backlog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do not result in </a:t>
            </a:r>
            <a:r>
              <a:rPr sz="1000" dirty="0">
                <a:latin typeface="Arial"/>
                <a:cs typeface="Arial"/>
              </a:rPr>
              <a:t>capacity utilization rates </a:t>
            </a:r>
            <a:r>
              <a:rPr sz="1000" spc="-5" dirty="0">
                <a:latin typeface="Arial"/>
                <a:cs typeface="Arial"/>
              </a:rPr>
              <a:t>above 100%. Overtime  increases the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rate and could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</a:t>
            </a:r>
            <a:r>
              <a:rPr sz="1000" dirty="0">
                <a:latin typeface="Arial"/>
                <a:cs typeface="Arial"/>
              </a:rPr>
              <a:t>rates </a:t>
            </a:r>
            <a:r>
              <a:rPr sz="1000" spc="-5" dirty="0">
                <a:latin typeface="Arial"/>
                <a:cs typeface="Arial"/>
              </a:rPr>
              <a:t>exceed 100%,  whereas extra shifts count toward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and would not </a:t>
            </a:r>
            <a:r>
              <a:rPr sz="1000" dirty="0">
                <a:latin typeface="Arial"/>
                <a:cs typeface="Arial"/>
              </a:rPr>
              <a:t>normally </a:t>
            </a:r>
            <a:r>
              <a:rPr sz="1000" spc="-5" dirty="0">
                <a:latin typeface="Arial"/>
                <a:cs typeface="Arial"/>
              </a:rPr>
              <a:t>result in capacity utilization  rates exceeding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100%.</a:t>
            </a:r>
            <a:endParaRPr sz="1000">
              <a:latin typeface="Arial"/>
              <a:cs typeface="Arial"/>
            </a:endParaRPr>
          </a:p>
          <a:p>
            <a:pPr marL="241300" marR="213360" indent="-228600">
              <a:lnSpc>
                <a:spcPct val="143500"/>
              </a:lnSpc>
              <a:spcBef>
                <a:spcPts val="600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Capacity Margin is the aggregate amount of available (unutilized)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based on utilization  rates and total capacity. It is not adjusted </a:t>
            </a:r>
            <a:r>
              <a:rPr sz="1000" dirty="0">
                <a:latin typeface="Arial"/>
                <a:cs typeface="Arial"/>
              </a:rPr>
              <a:t>for capacity </a:t>
            </a:r>
            <a:r>
              <a:rPr sz="1000" spc="-5" dirty="0">
                <a:latin typeface="Arial"/>
                <a:cs typeface="Arial"/>
              </a:rPr>
              <a:t>that suppliers </a:t>
            </a:r>
            <a:r>
              <a:rPr sz="1000" spc="5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have reserved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specific customers, so actual available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5" dirty="0">
                <a:latin typeface="Arial"/>
                <a:cs typeface="Arial"/>
              </a:rPr>
              <a:t>may </a:t>
            </a:r>
            <a:r>
              <a:rPr sz="1000" dirty="0">
                <a:latin typeface="Arial"/>
                <a:cs typeface="Arial"/>
              </a:rPr>
              <a:t>be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lower.</a:t>
            </a:r>
            <a:endParaRPr sz="1000">
              <a:latin typeface="Arial"/>
              <a:cs typeface="Arial"/>
            </a:endParaRPr>
          </a:p>
          <a:p>
            <a:pPr marL="241300" marR="5080" indent="-228600">
              <a:lnSpc>
                <a:spcPct val="143700"/>
              </a:lnSpc>
              <a:spcBef>
                <a:spcPts val="600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Order Lead </a:t>
            </a:r>
            <a:r>
              <a:rPr sz="1000" spc="5" dirty="0">
                <a:latin typeface="Arial"/>
                <a:cs typeface="Arial"/>
              </a:rPr>
              <a:t>Time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Configure-to-Order (also called Assemble-to-Order), Make-to-Order, and  where specified, Engineered-to-Order </a:t>
            </a:r>
            <a:r>
              <a:rPr sz="1000" dirty="0">
                <a:latin typeface="Arial"/>
                <a:cs typeface="Arial"/>
              </a:rPr>
              <a:t>items, </a:t>
            </a:r>
            <a:r>
              <a:rPr sz="1000" spc="-5" dirty="0">
                <a:latin typeface="Arial"/>
                <a:cs typeface="Arial"/>
              </a:rPr>
              <a:t>not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stocked/inventories </a:t>
            </a:r>
            <a:r>
              <a:rPr sz="1000" dirty="0">
                <a:latin typeface="Arial"/>
                <a:cs typeface="Arial"/>
              </a:rPr>
              <a:t>items </a:t>
            </a:r>
            <a:r>
              <a:rPr sz="1000" spc="-5" dirty="0">
                <a:latin typeface="Arial"/>
                <a:cs typeface="Arial"/>
              </a:rPr>
              <a:t>(for which lead </a:t>
            </a:r>
            <a:r>
              <a:rPr sz="1000" dirty="0">
                <a:latin typeface="Arial"/>
                <a:cs typeface="Arial"/>
              </a:rPr>
              <a:t>time  </a:t>
            </a:r>
            <a:r>
              <a:rPr sz="1000" spc="-5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very </a:t>
            </a:r>
            <a:r>
              <a:rPr sz="1000" spc="-5" dirty="0">
                <a:latin typeface="Arial"/>
                <a:cs typeface="Arial"/>
              </a:rPr>
              <a:t>short). If categories consist only of stocked/inventoried </a:t>
            </a:r>
            <a:r>
              <a:rPr sz="1000" dirty="0">
                <a:latin typeface="Arial"/>
                <a:cs typeface="Arial"/>
              </a:rPr>
              <a:t>items, </a:t>
            </a:r>
            <a:r>
              <a:rPr sz="1000" spc="-10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not </a:t>
            </a:r>
            <a:r>
              <a:rPr sz="1000" dirty="0">
                <a:latin typeface="Arial"/>
                <a:cs typeface="Arial"/>
              </a:rPr>
              <a:t>tracked. The  </a:t>
            </a:r>
            <a:r>
              <a:rPr sz="1000" spc="-5" dirty="0">
                <a:latin typeface="Arial"/>
                <a:cs typeface="Arial"/>
              </a:rPr>
              <a:t>basis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ex-works </a:t>
            </a:r>
            <a:r>
              <a:rPr sz="1000" spc="-5" dirty="0">
                <a:latin typeface="Arial"/>
                <a:cs typeface="Arial"/>
              </a:rPr>
              <a:t>(from the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the order is placed until it is </a:t>
            </a:r>
            <a:r>
              <a:rPr sz="1000" dirty="0">
                <a:latin typeface="Arial"/>
                <a:cs typeface="Arial"/>
              </a:rPr>
              <a:t>ready for </a:t>
            </a:r>
            <a:r>
              <a:rPr sz="1000" spc="-5" dirty="0">
                <a:latin typeface="Arial"/>
                <a:cs typeface="Arial"/>
              </a:rPr>
              <a:t>shipping). </a:t>
            </a:r>
            <a:r>
              <a:rPr sz="1000" dirty="0">
                <a:latin typeface="Arial"/>
                <a:cs typeface="Arial"/>
              </a:rPr>
              <a:t>Where </a:t>
            </a:r>
            <a:r>
              <a:rPr sz="1000" spc="-5" dirty="0">
                <a:latin typeface="Arial"/>
                <a:cs typeface="Arial"/>
              </a:rPr>
              <a:t>there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  choice, Order 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based on oil and gas applications of </a:t>
            </a:r>
            <a:r>
              <a:rPr sz="1000" dirty="0">
                <a:latin typeface="Arial"/>
                <a:cs typeface="Arial"/>
              </a:rPr>
              <a:t>higher-value </a:t>
            </a:r>
            <a:r>
              <a:rPr sz="1000" spc="-5" dirty="0">
                <a:latin typeface="Arial"/>
                <a:cs typeface="Arial"/>
              </a:rPr>
              <a:t>items within each  </a:t>
            </a:r>
            <a:r>
              <a:rPr sz="1000" dirty="0">
                <a:latin typeface="Arial"/>
                <a:cs typeface="Arial"/>
              </a:rPr>
              <a:t>category </a:t>
            </a:r>
            <a:r>
              <a:rPr sz="1000" spc="-5" dirty="0">
                <a:latin typeface="Arial"/>
                <a:cs typeface="Arial"/>
              </a:rPr>
              <a:t>(e.g., stainless steel rather than carbon steel, or with customizations such as </a:t>
            </a:r>
            <a:r>
              <a:rPr sz="1000" dirty="0">
                <a:latin typeface="Arial"/>
                <a:cs typeface="Arial"/>
              </a:rPr>
              <a:t>ceramic  </a:t>
            </a:r>
            <a:r>
              <a:rPr sz="1000" spc="-5" dirty="0">
                <a:latin typeface="Arial"/>
                <a:cs typeface="Arial"/>
              </a:rPr>
              <a:t>coating).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899921"/>
            <a:ext cx="4912995" cy="557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86385" algn="l"/>
              </a:tabLst>
            </a:pPr>
            <a:r>
              <a:rPr sz="1400" b="1" dirty="0">
                <a:latin typeface="Arial"/>
                <a:cs typeface="Arial"/>
              </a:rPr>
              <a:t>3	</a:t>
            </a:r>
            <a:r>
              <a:rPr sz="1400" b="1" spc="-5" dirty="0">
                <a:latin typeface="Arial"/>
                <a:cs typeface="Arial"/>
              </a:rPr>
              <a:t>Vital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Statistics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00">
              <a:latin typeface="Times New Roman"/>
              <a:cs typeface="Times New Roman"/>
            </a:endParaRPr>
          </a:p>
          <a:p>
            <a:pPr marL="852169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1: Demand, Order Lead Time, </a:t>
            </a:r>
            <a:r>
              <a:rPr sz="1000" b="1" dirty="0">
                <a:latin typeface="Arial"/>
                <a:cs typeface="Arial"/>
              </a:rPr>
              <a:t>Capacity </a:t>
            </a:r>
            <a:r>
              <a:rPr sz="1000" b="1" spc="-5" dirty="0">
                <a:latin typeface="Arial"/>
                <a:cs typeface="Arial"/>
              </a:rPr>
              <a:t>Utilization, and</a:t>
            </a:r>
            <a:r>
              <a:rPr sz="1000" b="1" spc="5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Prices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14982" y="1600453"/>
            <a:ext cx="967105" cy="295910"/>
          </a:xfrm>
          <a:custGeom>
            <a:avLst/>
            <a:gdLst/>
            <a:ahLst/>
            <a:cxnLst/>
            <a:rect l="l" t="t" r="r" b="b"/>
            <a:pathLst>
              <a:path w="967105" h="295910">
                <a:moveTo>
                  <a:pt x="0" y="295655"/>
                </a:moveTo>
                <a:lnTo>
                  <a:pt x="966520" y="295655"/>
                </a:lnTo>
                <a:lnTo>
                  <a:pt x="966520" y="0"/>
                </a:lnTo>
                <a:lnTo>
                  <a:pt x="0" y="0"/>
                </a:lnTo>
                <a:lnTo>
                  <a:pt x="0" y="295655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14982" y="1896109"/>
            <a:ext cx="68580" cy="320040"/>
          </a:xfrm>
          <a:custGeom>
            <a:avLst/>
            <a:gdLst/>
            <a:ahLst/>
            <a:cxnLst/>
            <a:rect l="l" t="t" r="r" b="b"/>
            <a:pathLst>
              <a:path w="68580" h="320039">
                <a:moveTo>
                  <a:pt x="0" y="320040"/>
                </a:moveTo>
                <a:lnTo>
                  <a:pt x="68580" y="320040"/>
                </a:lnTo>
                <a:lnTo>
                  <a:pt x="68580" y="0"/>
                </a:lnTo>
                <a:lnTo>
                  <a:pt x="0" y="0"/>
                </a:lnTo>
                <a:lnTo>
                  <a:pt x="0" y="32004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12998" y="1896109"/>
            <a:ext cx="68580" cy="320040"/>
          </a:xfrm>
          <a:custGeom>
            <a:avLst/>
            <a:gdLst/>
            <a:ahLst/>
            <a:cxnLst/>
            <a:rect l="l" t="t" r="r" b="b"/>
            <a:pathLst>
              <a:path w="68580" h="320039">
                <a:moveTo>
                  <a:pt x="0" y="320040"/>
                </a:moveTo>
                <a:lnTo>
                  <a:pt x="68580" y="320040"/>
                </a:lnTo>
                <a:lnTo>
                  <a:pt x="68580" y="0"/>
                </a:lnTo>
                <a:lnTo>
                  <a:pt x="0" y="0"/>
                </a:lnTo>
                <a:lnTo>
                  <a:pt x="0" y="32004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14982" y="2216149"/>
            <a:ext cx="967105" cy="295910"/>
          </a:xfrm>
          <a:custGeom>
            <a:avLst/>
            <a:gdLst/>
            <a:ahLst/>
            <a:cxnLst/>
            <a:rect l="l" t="t" r="r" b="b"/>
            <a:pathLst>
              <a:path w="967105" h="295910">
                <a:moveTo>
                  <a:pt x="0" y="295655"/>
                </a:moveTo>
                <a:lnTo>
                  <a:pt x="966520" y="295655"/>
                </a:lnTo>
                <a:lnTo>
                  <a:pt x="966520" y="0"/>
                </a:lnTo>
                <a:lnTo>
                  <a:pt x="0" y="0"/>
                </a:lnTo>
                <a:lnTo>
                  <a:pt x="0" y="295655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83561" y="1896109"/>
            <a:ext cx="829944" cy="320040"/>
          </a:xfrm>
          <a:custGeom>
            <a:avLst/>
            <a:gdLst/>
            <a:ahLst/>
            <a:cxnLst/>
            <a:rect l="l" t="t" r="r" b="b"/>
            <a:pathLst>
              <a:path w="829944" h="320039">
                <a:moveTo>
                  <a:pt x="0" y="320040"/>
                </a:moveTo>
                <a:lnTo>
                  <a:pt x="829360" y="320040"/>
                </a:lnTo>
                <a:lnTo>
                  <a:pt x="829360" y="0"/>
                </a:lnTo>
                <a:lnTo>
                  <a:pt x="0" y="0"/>
                </a:lnTo>
                <a:lnTo>
                  <a:pt x="0" y="32004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316607" y="1946402"/>
            <a:ext cx="36322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etric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981579" y="1600453"/>
            <a:ext cx="727075" cy="196850"/>
          </a:xfrm>
          <a:custGeom>
            <a:avLst/>
            <a:gdLst/>
            <a:ahLst/>
            <a:cxnLst/>
            <a:rect l="l" t="t" r="r" b="b"/>
            <a:pathLst>
              <a:path w="727075" h="196850">
                <a:moveTo>
                  <a:pt x="0" y="196596"/>
                </a:moveTo>
                <a:lnTo>
                  <a:pt x="726947" y="196596"/>
                </a:lnTo>
                <a:lnTo>
                  <a:pt x="726947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81579" y="1797049"/>
            <a:ext cx="68580" cy="516890"/>
          </a:xfrm>
          <a:custGeom>
            <a:avLst/>
            <a:gdLst/>
            <a:ahLst/>
            <a:cxnLst/>
            <a:rect l="l" t="t" r="r" b="b"/>
            <a:pathLst>
              <a:path w="68580" h="516889">
                <a:moveTo>
                  <a:pt x="0" y="516635"/>
                </a:moveTo>
                <a:lnTo>
                  <a:pt x="68580" y="516635"/>
                </a:lnTo>
                <a:lnTo>
                  <a:pt x="68580" y="0"/>
                </a:lnTo>
                <a:lnTo>
                  <a:pt x="0" y="0"/>
                </a:lnTo>
                <a:lnTo>
                  <a:pt x="0" y="516635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39946" y="1797049"/>
            <a:ext cx="68580" cy="516890"/>
          </a:xfrm>
          <a:custGeom>
            <a:avLst/>
            <a:gdLst/>
            <a:ahLst/>
            <a:cxnLst/>
            <a:rect l="l" t="t" r="r" b="b"/>
            <a:pathLst>
              <a:path w="68579" h="516889">
                <a:moveTo>
                  <a:pt x="0" y="516635"/>
                </a:moveTo>
                <a:lnTo>
                  <a:pt x="68579" y="516635"/>
                </a:lnTo>
                <a:lnTo>
                  <a:pt x="68579" y="0"/>
                </a:lnTo>
                <a:lnTo>
                  <a:pt x="0" y="0"/>
                </a:lnTo>
                <a:lnTo>
                  <a:pt x="0" y="516635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81579" y="2313685"/>
            <a:ext cx="727075" cy="198120"/>
          </a:xfrm>
          <a:custGeom>
            <a:avLst/>
            <a:gdLst/>
            <a:ahLst/>
            <a:cxnLst/>
            <a:rect l="l" t="t" r="r" b="b"/>
            <a:pathLst>
              <a:path w="727075" h="198119">
                <a:moveTo>
                  <a:pt x="0" y="198120"/>
                </a:moveTo>
                <a:lnTo>
                  <a:pt x="726947" y="198120"/>
                </a:lnTo>
                <a:lnTo>
                  <a:pt x="726947" y="0"/>
                </a:lnTo>
                <a:lnTo>
                  <a:pt x="0" y="0"/>
                </a:lnTo>
                <a:lnTo>
                  <a:pt x="0" y="19812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50158" y="1797049"/>
            <a:ext cx="589915" cy="259079"/>
          </a:xfrm>
          <a:custGeom>
            <a:avLst/>
            <a:gdLst/>
            <a:ahLst/>
            <a:cxnLst/>
            <a:rect l="l" t="t" r="r" b="b"/>
            <a:pathLst>
              <a:path w="589914" h="259080">
                <a:moveTo>
                  <a:pt x="0" y="259079"/>
                </a:moveTo>
                <a:lnTo>
                  <a:pt x="589788" y="259079"/>
                </a:lnTo>
                <a:lnTo>
                  <a:pt x="589788" y="0"/>
                </a:lnTo>
                <a:lnTo>
                  <a:pt x="0" y="0"/>
                </a:lnTo>
                <a:lnTo>
                  <a:pt x="0" y="259079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050158" y="2056129"/>
            <a:ext cx="589915" cy="257810"/>
          </a:xfrm>
          <a:custGeom>
            <a:avLst/>
            <a:gdLst/>
            <a:ahLst/>
            <a:cxnLst/>
            <a:rect l="l" t="t" r="r" b="b"/>
            <a:pathLst>
              <a:path w="589914" h="257810">
                <a:moveTo>
                  <a:pt x="0" y="257555"/>
                </a:moveTo>
                <a:lnTo>
                  <a:pt x="589788" y="257555"/>
                </a:lnTo>
                <a:lnTo>
                  <a:pt x="589788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119754" y="1786442"/>
            <a:ext cx="451484" cy="410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78740">
              <a:lnSpc>
                <a:spcPct val="144400"/>
              </a:lnSpc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Time  Hori</a:t>
            </a:r>
            <a:r>
              <a:rPr sz="900" b="1" spc="5" dirty="0">
                <a:solidFill>
                  <a:srgbClr val="FFFFFF"/>
                </a:solidFill>
                <a:latin typeface="Arial"/>
                <a:cs typeface="Arial"/>
              </a:rPr>
              <a:t>z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708527" y="1600453"/>
            <a:ext cx="884555" cy="99060"/>
          </a:xfrm>
          <a:custGeom>
            <a:avLst/>
            <a:gdLst/>
            <a:ahLst/>
            <a:cxnLst/>
            <a:rect l="l" t="t" r="r" b="b"/>
            <a:pathLst>
              <a:path w="884554" h="99060">
                <a:moveTo>
                  <a:pt x="0" y="99059"/>
                </a:moveTo>
                <a:lnTo>
                  <a:pt x="884224" y="99059"/>
                </a:lnTo>
                <a:lnTo>
                  <a:pt x="884224" y="0"/>
                </a:lnTo>
                <a:lnTo>
                  <a:pt x="0" y="0"/>
                </a:lnTo>
                <a:lnTo>
                  <a:pt x="0" y="99059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08527" y="1699513"/>
            <a:ext cx="69215" cy="713740"/>
          </a:xfrm>
          <a:custGeom>
            <a:avLst/>
            <a:gdLst/>
            <a:ahLst/>
            <a:cxnLst/>
            <a:rect l="l" t="t" r="r" b="b"/>
            <a:pathLst>
              <a:path w="69214" h="713739">
                <a:moveTo>
                  <a:pt x="0" y="713231"/>
                </a:moveTo>
                <a:lnTo>
                  <a:pt x="68884" y="713231"/>
                </a:lnTo>
                <a:lnTo>
                  <a:pt x="68884" y="0"/>
                </a:lnTo>
                <a:lnTo>
                  <a:pt x="0" y="0"/>
                </a:lnTo>
                <a:lnTo>
                  <a:pt x="0" y="713231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22596" y="1699513"/>
            <a:ext cx="70485" cy="713740"/>
          </a:xfrm>
          <a:custGeom>
            <a:avLst/>
            <a:gdLst/>
            <a:ahLst/>
            <a:cxnLst/>
            <a:rect l="l" t="t" r="r" b="b"/>
            <a:pathLst>
              <a:path w="70485" h="713739">
                <a:moveTo>
                  <a:pt x="0" y="713231"/>
                </a:moveTo>
                <a:lnTo>
                  <a:pt x="70103" y="713231"/>
                </a:lnTo>
                <a:lnTo>
                  <a:pt x="70103" y="0"/>
                </a:lnTo>
                <a:lnTo>
                  <a:pt x="0" y="0"/>
                </a:lnTo>
                <a:lnTo>
                  <a:pt x="0" y="713231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08527" y="2412745"/>
            <a:ext cx="884555" cy="99060"/>
          </a:xfrm>
          <a:custGeom>
            <a:avLst/>
            <a:gdLst/>
            <a:ahLst/>
            <a:cxnLst/>
            <a:rect l="l" t="t" r="r" b="b"/>
            <a:pathLst>
              <a:path w="884554" h="99060">
                <a:moveTo>
                  <a:pt x="0" y="99059"/>
                </a:moveTo>
                <a:lnTo>
                  <a:pt x="884224" y="99059"/>
                </a:lnTo>
                <a:lnTo>
                  <a:pt x="884224" y="0"/>
                </a:lnTo>
                <a:lnTo>
                  <a:pt x="0" y="0"/>
                </a:lnTo>
                <a:lnTo>
                  <a:pt x="0" y="99059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777360" y="1699513"/>
            <a:ext cx="745490" cy="257810"/>
          </a:xfrm>
          <a:custGeom>
            <a:avLst/>
            <a:gdLst/>
            <a:ahLst/>
            <a:cxnLst/>
            <a:rect l="l" t="t" r="r" b="b"/>
            <a:pathLst>
              <a:path w="745489" h="257810">
                <a:moveTo>
                  <a:pt x="0" y="257555"/>
                </a:moveTo>
                <a:lnTo>
                  <a:pt x="745236" y="257555"/>
                </a:lnTo>
                <a:lnTo>
                  <a:pt x="745236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777360" y="1957069"/>
            <a:ext cx="745490" cy="198120"/>
          </a:xfrm>
          <a:custGeom>
            <a:avLst/>
            <a:gdLst/>
            <a:ahLst/>
            <a:cxnLst/>
            <a:rect l="l" t="t" r="r" b="b"/>
            <a:pathLst>
              <a:path w="745489" h="198119">
                <a:moveTo>
                  <a:pt x="0" y="198120"/>
                </a:moveTo>
                <a:lnTo>
                  <a:pt x="745236" y="198120"/>
                </a:lnTo>
                <a:lnTo>
                  <a:pt x="745236" y="0"/>
                </a:lnTo>
                <a:lnTo>
                  <a:pt x="0" y="0"/>
                </a:lnTo>
                <a:lnTo>
                  <a:pt x="0" y="19812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777360" y="2155189"/>
            <a:ext cx="745490" cy="257810"/>
          </a:xfrm>
          <a:custGeom>
            <a:avLst/>
            <a:gdLst/>
            <a:ahLst/>
            <a:cxnLst/>
            <a:rect l="l" t="t" r="r" b="b"/>
            <a:pathLst>
              <a:path w="745489" h="257810">
                <a:moveTo>
                  <a:pt x="0" y="257555"/>
                </a:moveTo>
                <a:lnTo>
                  <a:pt x="745236" y="257555"/>
                </a:lnTo>
                <a:lnTo>
                  <a:pt x="745236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767709" y="1689592"/>
            <a:ext cx="763905" cy="606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43900"/>
              </a:lnSpc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Centrifugal  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Gas  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Compre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ssors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592701" y="1600453"/>
            <a:ext cx="67310" cy="911860"/>
          </a:xfrm>
          <a:custGeom>
            <a:avLst/>
            <a:gdLst/>
            <a:ahLst/>
            <a:cxnLst/>
            <a:rect l="l" t="t" r="r" b="b"/>
            <a:pathLst>
              <a:path w="67310" h="911860">
                <a:moveTo>
                  <a:pt x="0" y="911351"/>
                </a:moveTo>
                <a:lnTo>
                  <a:pt x="67055" y="911351"/>
                </a:lnTo>
                <a:lnTo>
                  <a:pt x="67055" y="0"/>
                </a:lnTo>
                <a:lnTo>
                  <a:pt x="0" y="0"/>
                </a:lnTo>
                <a:lnTo>
                  <a:pt x="0" y="911351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478526" y="1600453"/>
            <a:ext cx="68580" cy="911860"/>
          </a:xfrm>
          <a:custGeom>
            <a:avLst/>
            <a:gdLst/>
            <a:ahLst/>
            <a:cxnLst/>
            <a:rect l="l" t="t" r="r" b="b"/>
            <a:pathLst>
              <a:path w="68579" h="911860">
                <a:moveTo>
                  <a:pt x="0" y="911351"/>
                </a:moveTo>
                <a:lnTo>
                  <a:pt x="68579" y="911351"/>
                </a:lnTo>
                <a:lnTo>
                  <a:pt x="68579" y="0"/>
                </a:lnTo>
                <a:lnTo>
                  <a:pt x="0" y="0"/>
                </a:lnTo>
                <a:lnTo>
                  <a:pt x="0" y="911351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659757" y="1600453"/>
            <a:ext cx="819150" cy="257810"/>
          </a:xfrm>
          <a:custGeom>
            <a:avLst/>
            <a:gdLst/>
            <a:ahLst/>
            <a:cxnLst/>
            <a:rect l="l" t="t" r="r" b="b"/>
            <a:pathLst>
              <a:path w="819150" h="257810">
                <a:moveTo>
                  <a:pt x="0" y="257555"/>
                </a:moveTo>
                <a:lnTo>
                  <a:pt x="818692" y="257555"/>
                </a:lnTo>
                <a:lnTo>
                  <a:pt x="818692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659757" y="1858009"/>
            <a:ext cx="819150" cy="198120"/>
          </a:xfrm>
          <a:custGeom>
            <a:avLst/>
            <a:gdLst/>
            <a:ahLst/>
            <a:cxnLst/>
            <a:rect l="l" t="t" r="r" b="b"/>
            <a:pathLst>
              <a:path w="819150" h="198119">
                <a:moveTo>
                  <a:pt x="0" y="198120"/>
                </a:moveTo>
                <a:lnTo>
                  <a:pt x="818692" y="198120"/>
                </a:lnTo>
                <a:lnTo>
                  <a:pt x="818692" y="0"/>
                </a:lnTo>
                <a:lnTo>
                  <a:pt x="0" y="0"/>
                </a:lnTo>
                <a:lnTo>
                  <a:pt x="0" y="19812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659757" y="2056129"/>
            <a:ext cx="819150" cy="196850"/>
          </a:xfrm>
          <a:custGeom>
            <a:avLst/>
            <a:gdLst/>
            <a:ahLst/>
            <a:cxnLst/>
            <a:rect l="l" t="t" r="r" b="b"/>
            <a:pathLst>
              <a:path w="819150" h="196850">
                <a:moveTo>
                  <a:pt x="0" y="196596"/>
                </a:moveTo>
                <a:lnTo>
                  <a:pt x="818692" y="196596"/>
                </a:lnTo>
                <a:lnTo>
                  <a:pt x="818692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59757" y="2252725"/>
            <a:ext cx="819150" cy="259079"/>
          </a:xfrm>
          <a:custGeom>
            <a:avLst/>
            <a:gdLst/>
            <a:ahLst/>
            <a:cxnLst/>
            <a:rect l="l" t="t" r="r" b="b"/>
            <a:pathLst>
              <a:path w="819150" h="259080">
                <a:moveTo>
                  <a:pt x="0" y="259079"/>
                </a:moveTo>
                <a:lnTo>
                  <a:pt x="818692" y="259079"/>
                </a:lnTo>
                <a:lnTo>
                  <a:pt x="818692" y="0"/>
                </a:lnTo>
                <a:lnTo>
                  <a:pt x="0" y="0"/>
                </a:lnTo>
                <a:lnTo>
                  <a:pt x="0" y="259079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672965" y="1590806"/>
            <a:ext cx="788035" cy="80264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065" marR="5080" algn="ctr">
              <a:lnSpc>
                <a:spcPct val="143300"/>
              </a:lnSpc>
              <a:spcBef>
                <a:spcPts val="5"/>
              </a:spcBef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Process  Rec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iprocat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ng</a:t>
            </a:r>
            <a:endParaRPr sz="900">
              <a:latin typeface="Arial"/>
              <a:cs typeface="Arial"/>
            </a:endParaRPr>
          </a:p>
          <a:p>
            <a:pPr marL="26034" marR="15240" indent="-1270" algn="ctr">
              <a:lnSpc>
                <a:spcPct val="143300"/>
              </a:lnSpc>
              <a:spcBef>
                <a:spcPts val="10"/>
              </a:spcBef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Gas  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Compre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ssors</a:t>
            </a:r>
            <a:endParaRPr sz="900">
              <a:latin typeface="Arial"/>
              <a:cs typeface="Arial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12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127250" y="2995294"/>
            <a:ext cx="73787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dirty="0">
                <a:latin typeface="Arial"/>
                <a:cs typeface="Arial"/>
              </a:rPr>
              <a:t>Demand</a:t>
            </a:r>
            <a:r>
              <a:rPr sz="900" b="1" spc="-9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($M,</a:t>
            </a:r>
            <a:endParaRPr sz="9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248026" y="5763132"/>
            <a:ext cx="50482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dirty="0">
                <a:latin typeface="Arial"/>
                <a:cs typeface="Arial"/>
              </a:rPr>
              <a:t>Capaci</a:t>
            </a:r>
            <a:r>
              <a:rPr sz="900" b="1" spc="10" dirty="0">
                <a:latin typeface="Arial"/>
                <a:cs typeface="Arial"/>
              </a:rPr>
              <a:t>t</a:t>
            </a:r>
            <a:r>
              <a:rPr sz="900" b="1" spc="-5" dirty="0">
                <a:latin typeface="Arial"/>
                <a:cs typeface="Arial"/>
              </a:rPr>
              <a:t>y</a:t>
            </a:r>
            <a:endParaRPr sz="900">
              <a:latin typeface="Arial"/>
              <a:cs typeface="Arial"/>
            </a:endParaRPr>
          </a:p>
        </p:txBody>
      </p:sp>
      <p:graphicFrame>
        <p:nvGraphicFramePr>
          <p:cNvPr id="33" name="object 33"/>
          <p:cNvGraphicFramePr>
            <a:graphicFrameLocks noGrp="1"/>
          </p:cNvGraphicFramePr>
          <p:nvPr/>
        </p:nvGraphicFramePr>
        <p:xfrm>
          <a:off x="2011172" y="2586640"/>
          <a:ext cx="3540125" cy="54641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65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60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8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2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30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58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07104">
                <a:tc rowSpan="2"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ts val="994"/>
                        </a:lnSpc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2013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ts val="1019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1,310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9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1,039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32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540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1,397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858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191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1,135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858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0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per</a:t>
                      </a:r>
                      <a:r>
                        <a:rPr sz="90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latin typeface="Arial"/>
                          <a:cs typeface="Arial"/>
                        </a:rPr>
                        <a:t>quarter)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5405" marB="0">
                    <a:lnB w="762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762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762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1,733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8580" marB="0">
                    <a:lnB w="762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3820" marB="0">
                    <a:lnB w="762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1,493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8580" marB="0">
                    <a:lnB w="7620">
                      <a:solidFill>
                        <a:srgbClr val="C5D9F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984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lnT w="762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762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762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6.6%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762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762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9.2%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762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939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9054" marB="0"/>
                </a:tc>
                <a:tc>
                  <a:txBody>
                    <a:bodyPr/>
                    <a:lstStyle/>
                    <a:p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32.4%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43.7%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2013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53.9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29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894"/>
                        </a:lnSpc>
                        <a:spcBef>
                          <a:spcPts val="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Order</a:t>
                      </a:r>
                      <a:r>
                        <a:rPr sz="900" b="1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latin typeface="Arial"/>
                          <a:cs typeface="Arial"/>
                        </a:rPr>
                        <a:t>Lead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3500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1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8419" marB="0"/>
                </a:tc>
                <a:tc>
                  <a:txBody>
                    <a:bodyPr/>
                    <a:lstStyle/>
                    <a:p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54.5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6675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191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31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6675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Time</a:t>
                      </a:r>
                      <a:r>
                        <a:rPr sz="9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(Weeks)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0795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1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54.5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7429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31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1889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B w="762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762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8419" marB="0"/>
                </a:tc>
                <a:tc>
                  <a:txBody>
                    <a:bodyPr/>
                    <a:lstStyle/>
                    <a:p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762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1.2%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9055" marB="0">
                    <a:lnB w="762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6675" marB="0">
                    <a:lnB w="762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3.8%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9055" marB="0">
                    <a:lnB w="7620">
                      <a:solidFill>
                        <a:srgbClr val="C5D9F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4812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6096">
                      <a:solidFill>
                        <a:srgbClr val="FFFFFF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lnT w="762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>
                      <a:solidFill>
                        <a:srgbClr val="FFFFFF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762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>
                      <a:solidFill>
                        <a:srgbClr val="FFFFFF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≡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B w="6096">
                      <a:solidFill>
                        <a:srgbClr val="FFFFFF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762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>
                      <a:solidFill>
                        <a:srgbClr val="FFFFFF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1.2%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762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>
                      <a:solidFill>
                        <a:srgbClr val="FFFFFF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≡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762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>
                      <a:solidFill>
                        <a:srgbClr val="FFFFFF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3.6%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762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>
                      <a:solidFill>
                        <a:srgbClr val="FFFFFF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9559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096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2013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5405" marB="0">
                    <a:lnT w="6096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096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096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096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890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92%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8580" marB="0">
                    <a:lnT w="6096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096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88%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8580" marB="0">
                    <a:lnT w="6096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dirty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▼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2890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91%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667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191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91%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6675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34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Utilization</a:t>
                      </a:r>
                      <a:r>
                        <a:rPr sz="900" b="1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latin typeface="Arial"/>
                          <a:cs typeface="Arial"/>
                        </a:rPr>
                        <a:t>(%)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5405" marB="0"/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dirty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▼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890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91%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8580" marB="0"/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191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93%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858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▼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-0.8%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905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905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2.4%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9055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5843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▼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-0.6%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4.0%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2013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139.9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141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75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Prices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7937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3500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1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8419" marB="0"/>
                </a:tc>
                <a:tc>
                  <a:txBody>
                    <a:bodyPr/>
                    <a:lstStyle/>
                    <a:p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145.8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6675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191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147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6675" marB="0">
                    <a:lnB w="15240">
                      <a:solidFill>
                        <a:srgbClr val="C5D9F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74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(Index</a:t>
                      </a:r>
                      <a:r>
                        <a:rPr sz="900" b="1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2005Q1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1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162.2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7429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165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T w="15240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algn="ctr">
                        <a:lnSpc>
                          <a:spcPts val="844"/>
                        </a:lnSpc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=100)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B w="7619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7619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785" marB="0"/>
                </a:tc>
                <a:tc>
                  <a:txBody>
                    <a:bodyPr/>
                    <a:lstStyle/>
                    <a:p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7619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4.2%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B w="7619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7945" marB="0">
                    <a:lnB w="7619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4.4%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B w="7619">
                      <a:solidFill>
                        <a:srgbClr val="C5D9F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56794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7619">
                      <a:solidFill>
                        <a:srgbClr val="FFFFFF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lnT w="7619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19">
                      <a:solidFill>
                        <a:srgbClr val="FFFFFF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7619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19">
                      <a:solidFill>
                        <a:srgbClr val="FFFFFF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B w="7619">
                      <a:solidFill>
                        <a:srgbClr val="FFFFFF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7619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19">
                      <a:solidFill>
                        <a:srgbClr val="FFFFFF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15.9%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7619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19">
                      <a:solidFill>
                        <a:srgbClr val="FFFFFF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7619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19">
                      <a:solidFill>
                        <a:srgbClr val="FFFFFF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18.5%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T w="7619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19">
                      <a:solidFill>
                        <a:srgbClr val="FFFFFF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99921"/>
            <a:ext cx="4603750" cy="1197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86385" algn="l"/>
              </a:tabLst>
            </a:pPr>
            <a:r>
              <a:rPr sz="1400" b="1" dirty="0">
                <a:latin typeface="Arial"/>
                <a:cs typeface="Arial"/>
              </a:rPr>
              <a:t>4	</a:t>
            </a:r>
            <a:r>
              <a:rPr sz="1400" b="1" spc="-5" dirty="0">
                <a:latin typeface="Arial"/>
                <a:cs typeface="Arial"/>
              </a:rPr>
              <a:t>Centrifugal </a:t>
            </a:r>
            <a:r>
              <a:rPr sz="1400" b="1" dirty="0">
                <a:latin typeface="Arial"/>
                <a:cs typeface="Arial"/>
              </a:rPr>
              <a:t>Gas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Compressors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4.1	Market</a:t>
            </a:r>
            <a:r>
              <a:rPr sz="1200" b="1" i="1" spc="-6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Overview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1149985" algn="ctr">
              <a:lnSpc>
                <a:spcPct val="100000"/>
              </a:lnSpc>
              <a:spcBef>
                <a:spcPts val="5"/>
              </a:spcBef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2: Key Indicators for Centrifugal Gas</a:t>
            </a:r>
            <a:r>
              <a:rPr sz="1000" b="1" spc="5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  <a:p>
            <a:pPr marL="1149985" algn="ctr">
              <a:lnSpc>
                <a:spcPct val="100000"/>
              </a:lnSpc>
              <a:spcBef>
                <a:spcPts val="565"/>
              </a:spcBef>
            </a:pPr>
            <a:r>
              <a:rPr sz="1000" dirty="0">
                <a:latin typeface="Arial"/>
                <a:cs typeface="Arial"/>
              </a:rPr>
              <a:t>(Total </a:t>
            </a:r>
            <a:r>
              <a:rPr sz="1000" spc="-5" dirty="0">
                <a:latin typeface="Arial"/>
                <a:cs typeface="Arial"/>
              </a:rPr>
              <a:t>Change over </a:t>
            </a:r>
            <a:r>
              <a:rPr sz="1000" dirty="0">
                <a:latin typeface="Arial"/>
                <a:cs typeface="Arial"/>
              </a:rPr>
              <a:t>Each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Period)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71497" y="2234437"/>
          <a:ext cx="4422140" cy="13538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9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5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5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8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45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1271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Key</a:t>
                      </a:r>
                      <a:r>
                        <a:rPr sz="10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Indicators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lnL w="6096">
                      <a:solidFill>
                        <a:srgbClr val="000000"/>
                      </a:solidFill>
                      <a:prstDash val="solid"/>
                    </a:lnL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8511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 2013 –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0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 2013 –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</a:t>
                      </a:r>
                      <a:r>
                        <a:rPr sz="10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300"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Demand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Growth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6.6%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32.4%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528"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Demand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1,310-1,397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143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1,310-1,733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Capacity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Utilization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▼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-0.8%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▼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-0.6%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271"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Prices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4.2%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16%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5">
                      <a:solidFill>
                        <a:srgbClr val="000000"/>
                      </a:solidFill>
                      <a:prstDash val="solid"/>
                    </a:lnR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02004" y="3948810"/>
            <a:ext cx="5702300" cy="5090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Demand</a:t>
            </a:r>
            <a:endParaRPr sz="1000">
              <a:latin typeface="Arial"/>
              <a:cs typeface="Arial"/>
            </a:endParaRPr>
          </a:p>
          <a:p>
            <a:pPr marL="12700" marR="210185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Demand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Process Centrifugal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grow steadily at </a:t>
            </a:r>
            <a:r>
              <a:rPr sz="1000" spc="-5" dirty="0">
                <a:latin typeface="Arial"/>
                <a:cs typeface="Arial"/>
              </a:rPr>
              <a:t>a compound annual rate of 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3.2% </a:t>
            </a:r>
            <a:r>
              <a:rPr sz="1000" dirty="0">
                <a:latin typeface="Arial"/>
                <a:cs typeface="Arial"/>
              </a:rPr>
              <a:t>through </a:t>
            </a:r>
            <a:r>
              <a:rPr sz="1000" spc="-5" dirty="0">
                <a:latin typeface="Arial"/>
                <a:cs typeface="Arial"/>
              </a:rPr>
              <a:t>2020, as investments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LNG, </a:t>
            </a:r>
            <a:r>
              <a:rPr sz="1000" spc="-5" dirty="0">
                <a:latin typeface="Arial"/>
                <a:cs typeface="Arial"/>
              </a:rPr>
              <a:t>CCS, EOR, and gas pipelines surpass  conventional </a:t>
            </a:r>
            <a:r>
              <a:rPr sz="1000" dirty="0">
                <a:latin typeface="Arial"/>
                <a:cs typeface="Arial"/>
              </a:rPr>
              <a:t>oil </a:t>
            </a:r>
            <a:r>
              <a:rPr sz="1000" spc="-5" dirty="0">
                <a:latin typeface="Arial"/>
                <a:cs typeface="Arial"/>
              </a:rPr>
              <a:t>exploration and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production.</a:t>
            </a:r>
            <a:endParaRPr sz="1000">
              <a:latin typeface="Arial"/>
              <a:cs typeface="Arial"/>
            </a:endParaRPr>
          </a:p>
          <a:p>
            <a:pPr marL="127000" marR="25400">
              <a:lnSpc>
                <a:spcPct val="143800"/>
              </a:lnSpc>
              <a:spcBef>
                <a:spcPts val="590"/>
              </a:spcBef>
            </a:pPr>
            <a:r>
              <a:rPr sz="1000" dirty="0">
                <a:latin typeface="Arial"/>
                <a:cs typeface="Arial"/>
              </a:rPr>
              <a:t>While </a:t>
            </a:r>
            <a:r>
              <a:rPr sz="1000" spc="-5" dirty="0">
                <a:latin typeface="Arial"/>
                <a:cs typeface="Arial"/>
              </a:rPr>
              <a:t>overall demand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Process Centrifugal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dirty="0">
                <a:latin typeface="Arial"/>
                <a:cs typeface="Arial"/>
              </a:rPr>
              <a:t>rocked by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Great </a:t>
            </a:r>
            <a:r>
              <a:rPr sz="1000" spc="-5" dirty="0">
                <a:latin typeface="Arial"/>
                <a:cs typeface="Arial"/>
              </a:rPr>
              <a:t>Recession  (demand fell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about 25% from the peak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2008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trough </a:t>
            </a:r>
            <a:r>
              <a:rPr sz="1000" spc="-5" dirty="0">
                <a:latin typeface="Arial"/>
                <a:cs typeface="Arial"/>
              </a:rPr>
              <a:t>in 2009), a global shift from oil to  gas </a:t>
            </a:r>
            <a:r>
              <a:rPr sz="1000" dirty="0">
                <a:latin typeface="Arial"/>
                <a:cs typeface="Arial"/>
              </a:rPr>
              <a:t>promises </a:t>
            </a:r>
            <a:r>
              <a:rPr sz="1000" spc="-5" dirty="0">
                <a:latin typeface="Arial"/>
                <a:cs typeface="Arial"/>
              </a:rPr>
              <a:t>a bright </a:t>
            </a:r>
            <a:r>
              <a:rPr sz="1000" dirty="0">
                <a:latin typeface="Arial"/>
                <a:cs typeface="Arial"/>
              </a:rPr>
              <a:t>future </a:t>
            </a:r>
            <a:r>
              <a:rPr sz="1000" spc="-5" dirty="0">
                <a:latin typeface="Arial"/>
                <a:cs typeface="Arial"/>
              </a:rPr>
              <a:t>in the long </a:t>
            </a:r>
            <a:r>
              <a:rPr sz="1000" dirty="0">
                <a:latin typeface="Arial"/>
                <a:cs typeface="Arial"/>
              </a:rPr>
              <a:t>run. </a:t>
            </a:r>
            <a:r>
              <a:rPr sz="1000" spc="-5" dirty="0">
                <a:latin typeface="Arial"/>
                <a:cs typeface="Arial"/>
              </a:rPr>
              <a:t>Gas demand is stimulating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projects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gas  gathering and processing, liquefaction, and transport (pipelines). In addition, gas injection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CCS,  EOR, and non-hydraulic fracturing are extending the range of applications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both Centrifugal and  Reciprocating gas </a:t>
            </a:r>
            <a:r>
              <a:rPr sz="1000" dirty="0">
                <a:latin typeface="Arial"/>
                <a:cs typeface="Arial"/>
              </a:rPr>
              <a:t>compressors. </a:t>
            </a:r>
            <a:r>
              <a:rPr sz="1000" spc="-5" dirty="0">
                <a:latin typeface="Arial"/>
                <a:cs typeface="Arial"/>
              </a:rPr>
              <a:t>Finally, increasing </a:t>
            </a:r>
            <a:r>
              <a:rPr sz="1000" dirty="0">
                <a:latin typeface="Arial"/>
                <a:cs typeface="Arial"/>
              </a:rPr>
              <a:t>demand for </a:t>
            </a:r>
            <a:r>
              <a:rPr sz="1000" spc="-5" dirty="0">
                <a:latin typeface="Arial"/>
                <a:cs typeface="Arial"/>
              </a:rPr>
              <a:t>electricity worldwide has a </a:t>
            </a:r>
            <a:r>
              <a:rPr sz="1000" dirty="0">
                <a:latin typeface="Arial"/>
                <a:cs typeface="Arial"/>
              </a:rPr>
              <a:t>number  </a:t>
            </a:r>
            <a:r>
              <a:rPr sz="1000" spc="-5" dirty="0">
                <a:latin typeface="Arial"/>
                <a:cs typeface="Arial"/>
              </a:rPr>
              <a:t>of power companies building up gas storage </a:t>
            </a:r>
            <a:r>
              <a:rPr sz="1000" dirty="0">
                <a:latin typeface="Arial"/>
                <a:cs typeface="Arial"/>
              </a:rPr>
              <a:t>capacity to drive </a:t>
            </a:r>
            <a:r>
              <a:rPr sz="1000" spc="-5" dirty="0">
                <a:latin typeface="Arial"/>
                <a:cs typeface="Arial"/>
              </a:rPr>
              <a:t>their turbines.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result is that while  the </a:t>
            </a:r>
            <a:r>
              <a:rPr sz="1000" dirty="0">
                <a:latin typeface="Arial"/>
                <a:cs typeface="Arial"/>
              </a:rPr>
              <a:t>demand for </a:t>
            </a:r>
            <a:r>
              <a:rPr sz="1000" spc="-5" dirty="0">
                <a:latin typeface="Arial"/>
                <a:cs typeface="Arial"/>
              </a:rPr>
              <a:t>oil will rise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0.9% on a compound annual growth </a:t>
            </a:r>
            <a:r>
              <a:rPr sz="1000" dirty="0">
                <a:latin typeface="Arial"/>
                <a:cs typeface="Arial"/>
              </a:rPr>
              <a:t>rate </a:t>
            </a:r>
            <a:r>
              <a:rPr sz="1000" spc="-5" dirty="0">
                <a:latin typeface="Arial"/>
                <a:cs typeface="Arial"/>
              </a:rPr>
              <a:t>through 2035, </a:t>
            </a:r>
            <a:r>
              <a:rPr sz="1000" dirty="0">
                <a:latin typeface="Arial"/>
                <a:cs typeface="Arial"/>
              </a:rPr>
              <a:t>demand for  </a:t>
            </a:r>
            <a:r>
              <a:rPr sz="1000" spc="-5" dirty="0">
                <a:latin typeface="Arial"/>
                <a:cs typeface="Arial"/>
              </a:rPr>
              <a:t>gas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rise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2.0% per year during the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period, according to the IEA’s Global Energy  Outlook’s “current policies”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scenario.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Gas gathering and processing has been driving demand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compressors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worldwide.</a:t>
            </a:r>
            <a:endParaRPr sz="1000">
              <a:latin typeface="Arial"/>
              <a:cs typeface="Arial"/>
            </a:endParaRPr>
          </a:p>
          <a:p>
            <a:pPr marL="697865" marR="5080" lvl="3" indent="-228600">
              <a:lnSpc>
                <a:spcPct val="143300"/>
              </a:lnSpc>
              <a:spcBef>
                <a:spcPts val="67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Saudi </a:t>
            </a:r>
            <a:r>
              <a:rPr sz="1000" dirty="0">
                <a:latin typeface="Arial"/>
                <a:cs typeface="Arial"/>
              </a:rPr>
              <a:t>Aramco </a:t>
            </a:r>
            <a:r>
              <a:rPr sz="1000" spc="-5" dirty="0">
                <a:latin typeface="Arial"/>
                <a:cs typeface="Arial"/>
              </a:rPr>
              <a:t>ordered centrifugal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(sized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handle 1.2m cfd of gas) to  process rising production from its Shaybah gas field. Saudi </a:t>
            </a:r>
            <a:r>
              <a:rPr sz="1000" dirty="0">
                <a:latin typeface="Arial"/>
                <a:cs typeface="Arial"/>
              </a:rPr>
              <a:t>Aramco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boosting </a:t>
            </a:r>
            <a:r>
              <a:rPr sz="1000" spc="-5" dirty="0">
                <a:latin typeface="Arial"/>
                <a:cs typeface="Arial"/>
              </a:rPr>
              <a:t>the field’s  crude oil production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33%, to about </a:t>
            </a:r>
            <a:r>
              <a:rPr sz="1000" spc="-10" dirty="0">
                <a:latin typeface="Arial"/>
                <a:cs typeface="Arial"/>
              </a:rPr>
              <a:t>1m </a:t>
            </a:r>
            <a:r>
              <a:rPr sz="1000" spc="-5" dirty="0">
                <a:latin typeface="Arial"/>
                <a:cs typeface="Arial"/>
              </a:rPr>
              <a:t>bpd,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-5" dirty="0">
                <a:latin typeface="Arial"/>
                <a:cs typeface="Arial"/>
              </a:rPr>
              <a:t>from the current 750k, increasing the  </a:t>
            </a:r>
            <a:r>
              <a:rPr sz="1000" dirty="0">
                <a:latin typeface="Arial"/>
                <a:cs typeface="Arial"/>
              </a:rPr>
              <a:t>amount </a:t>
            </a:r>
            <a:r>
              <a:rPr sz="1000" spc="-5" dirty="0">
                <a:latin typeface="Arial"/>
                <a:cs typeface="Arial"/>
              </a:rPr>
              <a:t>of associated gas produced there to 2.4 mmscfd (originally contracted in</a:t>
            </a:r>
            <a:r>
              <a:rPr sz="1000" spc="1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2011).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Petrobras has ordered 80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trains to be installed on </a:t>
            </a:r>
            <a:r>
              <a:rPr sz="1000" dirty="0">
                <a:latin typeface="Arial"/>
                <a:cs typeface="Arial"/>
              </a:rPr>
              <a:t>eight </a:t>
            </a:r>
            <a:r>
              <a:rPr sz="1000" spc="-5" dirty="0">
                <a:latin typeface="Arial"/>
                <a:cs typeface="Arial"/>
              </a:rPr>
              <a:t>FPSO units,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totaling</a:t>
            </a:r>
            <a:endParaRPr sz="1000">
              <a:latin typeface="Arial"/>
              <a:cs typeface="Arial"/>
            </a:endParaRPr>
          </a:p>
          <a:p>
            <a:pPr marL="697865" marR="422275">
              <a:lnSpc>
                <a:spcPct val="143000"/>
              </a:lnSpc>
              <a:spcBef>
                <a:spcPts val="10"/>
              </a:spcBef>
            </a:pPr>
            <a:r>
              <a:rPr sz="1000" spc="-10" dirty="0">
                <a:latin typeface="Arial"/>
                <a:cs typeface="Arial"/>
              </a:rPr>
              <a:t>$700m </a:t>
            </a:r>
            <a:r>
              <a:rPr sz="1000" spc="-5" dirty="0">
                <a:latin typeface="Arial"/>
                <a:cs typeface="Arial"/>
              </a:rPr>
              <a:t>(originally contracted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2011 and </a:t>
            </a:r>
            <a:r>
              <a:rPr sz="1000" dirty="0">
                <a:latin typeface="Arial"/>
                <a:cs typeface="Arial"/>
              </a:rPr>
              <a:t>currently </a:t>
            </a:r>
            <a:r>
              <a:rPr sz="1000" spc="-5" dirty="0">
                <a:latin typeface="Arial"/>
                <a:cs typeface="Arial"/>
              </a:rPr>
              <a:t>underway as part of a massive  program to build the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FPSOs).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47851"/>
            <a:ext cx="5636260" cy="8559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3565" marR="131445" indent="-228600">
              <a:lnSpc>
                <a:spcPct val="143500"/>
              </a:lnSpc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dirty="0">
                <a:latin typeface="Arial"/>
                <a:cs typeface="Arial"/>
              </a:rPr>
              <a:t>Aker </a:t>
            </a:r>
            <a:r>
              <a:rPr sz="1000" spc="-5" dirty="0">
                <a:latin typeface="Arial"/>
                <a:cs typeface="Arial"/>
              </a:rPr>
              <a:t>Solutions ordered four subsea </a:t>
            </a:r>
            <a:r>
              <a:rPr sz="1000" dirty="0">
                <a:latin typeface="Arial"/>
                <a:cs typeface="Arial"/>
              </a:rPr>
              <a:t>process </a:t>
            </a:r>
            <a:r>
              <a:rPr sz="1000" spc="-5" dirty="0">
                <a:latin typeface="Arial"/>
                <a:cs typeface="Arial"/>
              </a:rPr>
              <a:t>centrifugal compressors to produce natural  gas from Statoil’s Åsgard </a:t>
            </a:r>
            <a:r>
              <a:rPr sz="1000" spc="-10" dirty="0">
                <a:latin typeface="Arial"/>
                <a:cs typeface="Arial"/>
              </a:rPr>
              <a:t>FPSO </a:t>
            </a:r>
            <a:r>
              <a:rPr sz="1000" spc="-5" dirty="0">
                <a:latin typeface="Arial"/>
                <a:cs typeface="Arial"/>
              </a:rPr>
              <a:t>oilfield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North Sea (originally contracted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2011,  final </a:t>
            </a:r>
            <a:r>
              <a:rPr sz="1000" dirty="0">
                <a:latin typeface="Arial"/>
                <a:cs typeface="Arial"/>
              </a:rPr>
              <a:t>delivery </a:t>
            </a:r>
            <a:r>
              <a:rPr sz="1000" spc="-5" dirty="0">
                <a:latin typeface="Arial"/>
                <a:cs typeface="Arial"/>
              </a:rPr>
              <a:t>is expected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the end of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2014).</a:t>
            </a:r>
            <a:endParaRPr sz="1000">
              <a:latin typeface="Arial"/>
              <a:cs typeface="Arial"/>
            </a:endParaRPr>
          </a:p>
          <a:p>
            <a:pPr marL="583565" marR="205104" indent="-228600">
              <a:lnSpc>
                <a:spcPct val="143000"/>
              </a:lnSpc>
              <a:spcBef>
                <a:spcPts val="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Nuevo Midstream upgraded the capacity of its </a:t>
            </a:r>
            <a:r>
              <a:rPr sz="1000" dirty="0">
                <a:latin typeface="Arial"/>
                <a:cs typeface="Arial"/>
              </a:rPr>
              <a:t>Ramsey </a:t>
            </a:r>
            <a:r>
              <a:rPr sz="1000" spc="-5" dirty="0">
                <a:latin typeface="Arial"/>
                <a:cs typeface="Arial"/>
              </a:rPr>
              <a:t>gas gathering system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Texas  (US) (the project began in 2011 and concluded </a:t>
            </a:r>
            <a:r>
              <a:rPr sz="1000" spc="5" dirty="0">
                <a:latin typeface="Arial"/>
                <a:cs typeface="Arial"/>
              </a:rPr>
              <a:t>in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2013).</a:t>
            </a:r>
            <a:endParaRPr sz="1000">
              <a:latin typeface="Arial"/>
              <a:cs typeface="Arial"/>
            </a:endParaRPr>
          </a:p>
          <a:p>
            <a:pPr marL="583565" marR="59690" indent="-228600">
              <a:lnSpc>
                <a:spcPct val="143000"/>
              </a:lnSpc>
              <a:spcBef>
                <a:spcPts val="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Abu Dhabi </a:t>
            </a:r>
            <a:r>
              <a:rPr sz="1000" dirty="0">
                <a:latin typeface="Arial"/>
                <a:cs typeface="Arial"/>
              </a:rPr>
              <a:t>National </a:t>
            </a:r>
            <a:r>
              <a:rPr sz="1000" spc="-5" dirty="0">
                <a:latin typeface="Arial"/>
                <a:cs typeface="Arial"/>
              </a:rPr>
              <a:t>Energy </a:t>
            </a:r>
            <a:r>
              <a:rPr sz="1000" dirty="0">
                <a:latin typeface="Arial"/>
                <a:cs typeface="Arial"/>
              </a:rPr>
              <a:t>Company </a:t>
            </a:r>
            <a:r>
              <a:rPr sz="1000" spc="-5" dirty="0">
                <a:latin typeface="Arial"/>
                <a:cs typeface="Arial"/>
              </a:rPr>
              <a:t>is building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underground gas storage facility  in Alkmaar, the Netherlands, which </a:t>
            </a:r>
            <a:r>
              <a:rPr sz="1000" dirty="0">
                <a:latin typeface="Arial"/>
                <a:cs typeface="Arial"/>
              </a:rPr>
              <a:t>uses </a:t>
            </a:r>
            <a:r>
              <a:rPr sz="1000" spc="-5" dirty="0">
                <a:latin typeface="Arial"/>
                <a:cs typeface="Arial"/>
              </a:rPr>
              <a:t>six integrated motor-compressor</a:t>
            </a:r>
            <a:r>
              <a:rPr sz="1000" spc="1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systems.</a:t>
            </a:r>
            <a:endParaRPr sz="1000">
              <a:latin typeface="Arial"/>
              <a:cs typeface="Arial"/>
            </a:endParaRPr>
          </a:p>
          <a:p>
            <a:pPr marL="12700" marR="26670">
              <a:lnSpc>
                <a:spcPct val="1436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More gas pipelines are being built worldwide, which require </a:t>
            </a:r>
            <a:r>
              <a:rPr sz="1000" dirty="0">
                <a:latin typeface="Arial"/>
                <a:cs typeface="Arial"/>
              </a:rPr>
              <a:t>compression </a:t>
            </a:r>
            <a:r>
              <a:rPr sz="1000" spc="5" dirty="0">
                <a:latin typeface="Arial"/>
                <a:cs typeface="Arial"/>
              </a:rPr>
              <a:t>before </a:t>
            </a:r>
            <a:r>
              <a:rPr sz="1000" spc="-5" dirty="0">
                <a:latin typeface="Arial"/>
                <a:cs typeface="Arial"/>
              </a:rPr>
              <a:t>and during gas  transport. As pointed out in the Valves report, 30k </a:t>
            </a:r>
            <a:r>
              <a:rPr sz="1000" dirty="0">
                <a:latin typeface="Arial"/>
                <a:cs typeface="Arial"/>
              </a:rPr>
              <a:t>miles </a:t>
            </a:r>
            <a:r>
              <a:rPr sz="1000" spc="-5" dirty="0">
                <a:latin typeface="Arial"/>
                <a:cs typeface="Arial"/>
              </a:rPr>
              <a:t>are under construction worldwide, </a:t>
            </a:r>
            <a:r>
              <a:rPr sz="1000" dirty="0">
                <a:latin typeface="Arial"/>
                <a:cs typeface="Arial"/>
              </a:rPr>
              <a:t>mostly </a:t>
            </a:r>
            <a:r>
              <a:rPr sz="1000" spc="-15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Russia, Eastern Europe, and South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America.</a:t>
            </a:r>
            <a:endParaRPr sz="1000">
              <a:latin typeface="Arial"/>
              <a:cs typeface="Arial"/>
            </a:endParaRPr>
          </a:p>
          <a:p>
            <a:pPr marL="583565" marR="5080" indent="-228600">
              <a:lnSpc>
                <a:spcPct val="143800"/>
              </a:lnSpc>
              <a:spcBef>
                <a:spcPts val="6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Most of the mileage is being built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India, China, and Australia – there are 14k miles of  pipeline being constructed there and 20k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in the design phase. China’s second </a:t>
            </a:r>
            <a:r>
              <a:rPr sz="1000" spc="5" dirty="0">
                <a:latin typeface="Arial"/>
                <a:cs typeface="Arial"/>
              </a:rPr>
              <a:t>West  </a:t>
            </a:r>
            <a:r>
              <a:rPr sz="1000" spc="-5" dirty="0">
                <a:latin typeface="Arial"/>
                <a:cs typeface="Arial"/>
              </a:rPr>
              <a:t>to East natural gas pipeline, which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dirty="0">
                <a:latin typeface="Arial"/>
                <a:cs typeface="Arial"/>
              </a:rPr>
              <a:t>recently </a:t>
            </a:r>
            <a:r>
              <a:rPr sz="1000" spc="-5" dirty="0">
                <a:latin typeface="Arial"/>
                <a:cs typeface="Arial"/>
              </a:rPr>
              <a:t>completed,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carry </a:t>
            </a:r>
            <a:r>
              <a:rPr sz="1000" spc="-5" dirty="0">
                <a:latin typeface="Arial"/>
                <a:cs typeface="Arial"/>
              </a:rPr>
              <a:t>30 bcm per </a:t>
            </a:r>
            <a:r>
              <a:rPr sz="1000" spc="-10" dirty="0">
                <a:latin typeface="Arial"/>
                <a:cs typeface="Arial"/>
              </a:rPr>
              <a:t>year  </a:t>
            </a:r>
            <a:r>
              <a:rPr sz="1000" spc="-5" dirty="0">
                <a:latin typeface="Arial"/>
                <a:cs typeface="Arial"/>
              </a:rPr>
              <a:t>from central Asia to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Yangtze and Pearl </a:t>
            </a:r>
            <a:r>
              <a:rPr sz="1000" dirty="0">
                <a:latin typeface="Arial"/>
                <a:cs typeface="Arial"/>
              </a:rPr>
              <a:t>River Deltas. </a:t>
            </a:r>
            <a:r>
              <a:rPr sz="1000" spc="-5" dirty="0">
                <a:latin typeface="Arial"/>
                <a:cs typeface="Arial"/>
              </a:rPr>
              <a:t>A third, fourth, </a:t>
            </a:r>
            <a:r>
              <a:rPr sz="1000" spc="10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fifth </a:t>
            </a:r>
            <a:r>
              <a:rPr sz="1000" spc="-5" dirty="0">
                <a:latin typeface="Arial"/>
                <a:cs typeface="Arial"/>
              </a:rPr>
              <a:t>version  of this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pipeline are also in the planning </a:t>
            </a:r>
            <a:r>
              <a:rPr sz="1000" dirty="0">
                <a:latin typeface="Arial"/>
                <a:cs typeface="Arial"/>
              </a:rPr>
              <a:t>phase. As </a:t>
            </a:r>
            <a:r>
              <a:rPr sz="1000" spc="-5" dirty="0">
                <a:latin typeface="Arial"/>
                <a:cs typeface="Arial"/>
              </a:rPr>
              <a:t>part of the </a:t>
            </a:r>
            <a:r>
              <a:rPr sz="1000" dirty="0">
                <a:latin typeface="Arial"/>
                <a:cs typeface="Arial"/>
              </a:rPr>
              <a:t>WEPP, </a:t>
            </a:r>
            <a:r>
              <a:rPr sz="1000" spc="-5" dirty="0">
                <a:latin typeface="Arial"/>
                <a:cs typeface="Arial"/>
              </a:rPr>
              <a:t>China will build  a 3k km pipeline to Kazakhstan to have an alternative to importing LNG </a:t>
            </a:r>
            <a:r>
              <a:rPr sz="1000" spc="5" dirty="0">
                <a:latin typeface="Arial"/>
                <a:cs typeface="Arial"/>
              </a:rPr>
              <a:t>by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sea.</a:t>
            </a:r>
            <a:endParaRPr sz="1000">
              <a:latin typeface="Arial"/>
              <a:cs typeface="Arial"/>
            </a:endParaRPr>
          </a:p>
          <a:p>
            <a:pPr marL="583565" marR="20955" indent="-228600">
              <a:lnSpc>
                <a:spcPct val="143800"/>
              </a:lnSpc>
              <a:spcBef>
                <a:spcPts val="6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dirty="0">
                <a:latin typeface="Arial"/>
                <a:cs typeface="Arial"/>
              </a:rPr>
              <a:t>The former </a:t>
            </a:r>
            <a:r>
              <a:rPr sz="1000" spc="-10" dirty="0">
                <a:latin typeface="Arial"/>
                <a:cs typeface="Arial"/>
              </a:rPr>
              <a:t>Soviet </a:t>
            </a:r>
            <a:r>
              <a:rPr sz="1000" spc="-5" dirty="0">
                <a:latin typeface="Arial"/>
                <a:cs typeface="Arial"/>
              </a:rPr>
              <a:t>Union countries have also </a:t>
            </a:r>
            <a:r>
              <a:rPr sz="1000" dirty="0">
                <a:latin typeface="Arial"/>
                <a:cs typeface="Arial"/>
              </a:rPr>
              <a:t>ramped up </a:t>
            </a:r>
            <a:r>
              <a:rPr sz="1000" spc="-5" dirty="0">
                <a:latin typeface="Arial"/>
                <a:cs typeface="Arial"/>
              </a:rPr>
              <a:t>pipeline </a:t>
            </a:r>
            <a:r>
              <a:rPr sz="1000" dirty="0">
                <a:latin typeface="Arial"/>
                <a:cs typeface="Arial"/>
              </a:rPr>
              <a:t>construction </a:t>
            </a:r>
            <a:r>
              <a:rPr sz="1000" spc="-5" dirty="0">
                <a:latin typeface="Arial"/>
                <a:cs typeface="Arial"/>
              </a:rPr>
              <a:t>to link </a:t>
            </a:r>
            <a:r>
              <a:rPr sz="1000" spc="-10" dirty="0">
                <a:latin typeface="Arial"/>
                <a:cs typeface="Arial"/>
              </a:rPr>
              <a:t>them  </a:t>
            </a:r>
            <a:r>
              <a:rPr sz="1000" spc="-5" dirty="0">
                <a:latin typeface="Arial"/>
                <a:cs typeface="Arial"/>
              </a:rPr>
              <a:t>with Asia and Europe. For example, Nord Stream’s twin 760-mile, 55 bcm/year pipeline  began operation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June 2011 and </a:t>
            </a:r>
            <a:r>
              <a:rPr sz="1000" dirty="0">
                <a:latin typeface="Arial"/>
                <a:cs typeface="Arial"/>
              </a:rPr>
              <a:t>November </a:t>
            </a:r>
            <a:r>
              <a:rPr sz="1000" spc="-10" dirty="0">
                <a:latin typeface="Arial"/>
                <a:cs typeface="Arial"/>
              </a:rPr>
              <a:t>2012. </a:t>
            </a:r>
            <a:r>
              <a:rPr sz="1000" spc="-5" dirty="0">
                <a:latin typeface="Arial"/>
                <a:cs typeface="Arial"/>
              </a:rPr>
              <a:t>Also, the 916-mile Kazakhstan to  China pipeline was completed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late 2012, and a </a:t>
            </a:r>
            <a:r>
              <a:rPr sz="1000" dirty="0">
                <a:latin typeface="Arial"/>
                <a:cs typeface="Arial"/>
              </a:rPr>
              <a:t>193-mile </a:t>
            </a:r>
            <a:r>
              <a:rPr sz="1000" spc="-5" dirty="0">
                <a:latin typeface="Arial"/>
                <a:cs typeface="Arial"/>
              </a:rPr>
              <a:t>addition is planned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2014-  15 from Beineu–Bozoy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 compressor station in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Karaozek.</a:t>
            </a:r>
            <a:endParaRPr sz="1000">
              <a:latin typeface="Arial"/>
              <a:cs typeface="Arial"/>
            </a:endParaRPr>
          </a:p>
          <a:p>
            <a:pPr marL="583565" marR="155575" indent="-228600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Latin American oil producers have several plans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constructing new pipelines, notably  Petrobras’s pipeline from </a:t>
            </a:r>
            <a:r>
              <a:rPr sz="1000" spc="-10" dirty="0">
                <a:latin typeface="Arial"/>
                <a:cs typeface="Arial"/>
              </a:rPr>
              <a:t>Minas </a:t>
            </a:r>
            <a:r>
              <a:rPr sz="1000" spc="-5" dirty="0">
                <a:latin typeface="Arial"/>
                <a:cs typeface="Arial"/>
              </a:rPr>
              <a:t>Gerais and Sao Paulo to Rio </a:t>
            </a:r>
            <a:r>
              <a:rPr sz="1000" dirty="0">
                <a:latin typeface="Arial"/>
                <a:cs typeface="Arial"/>
              </a:rPr>
              <a:t>de Janeiro, </a:t>
            </a:r>
            <a:r>
              <a:rPr sz="1000" spc="-5" dirty="0">
                <a:latin typeface="Arial"/>
                <a:cs typeface="Arial"/>
              </a:rPr>
              <a:t>and a plan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Colombia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export LNG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the La Creciente gas field to the Caribbean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coast.</a:t>
            </a:r>
            <a:endParaRPr sz="1000">
              <a:latin typeface="Arial"/>
              <a:cs typeface="Arial"/>
            </a:endParaRPr>
          </a:p>
          <a:p>
            <a:pPr marL="583565" marR="120650" indent="-228600" algn="just">
              <a:lnSpc>
                <a:spcPct val="143500"/>
              </a:lnSpc>
              <a:spcBef>
                <a:spcPts val="65"/>
              </a:spcBef>
              <a:buFont typeface="Symbol"/>
              <a:buChar char=""/>
              <a:tabLst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In the Middle East, 9k </a:t>
            </a:r>
            <a:r>
              <a:rPr sz="1000" dirty="0">
                <a:latin typeface="Arial"/>
                <a:cs typeface="Arial"/>
              </a:rPr>
              <a:t>miles </a:t>
            </a:r>
            <a:r>
              <a:rPr sz="1000" spc="-5" dirty="0">
                <a:latin typeface="Arial"/>
                <a:cs typeface="Arial"/>
              </a:rPr>
              <a:t>of pipelines are being designed and around 2,700 </a:t>
            </a:r>
            <a:r>
              <a:rPr sz="1000" dirty="0">
                <a:latin typeface="Arial"/>
                <a:cs typeface="Arial"/>
              </a:rPr>
              <a:t>miles </a:t>
            </a:r>
            <a:r>
              <a:rPr sz="1000" spc="-5" dirty="0">
                <a:latin typeface="Arial"/>
                <a:cs typeface="Arial"/>
              </a:rPr>
              <a:t>are  being built.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Iranian and Pakistani governments are building a 559-mile pipeline that  will link the </a:t>
            </a:r>
            <a:r>
              <a:rPr sz="100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countries’ national gas grids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together.</a:t>
            </a:r>
            <a:endParaRPr sz="1000">
              <a:latin typeface="Arial"/>
              <a:cs typeface="Arial"/>
            </a:endParaRPr>
          </a:p>
          <a:p>
            <a:pPr marL="583565" marR="47625" indent="-228600">
              <a:lnSpc>
                <a:spcPct val="144200"/>
              </a:lnSpc>
              <a:spcBef>
                <a:spcPts val="6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Africa and Europe, </a:t>
            </a:r>
            <a:r>
              <a:rPr sz="1000" dirty="0">
                <a:latin typeface="Arial"/>
                <a:cs typeface="Arial"/>
              </a:rPr>
              <a:t>suffering </a:t>
            </a:r>
            <a:r>
              <a:rPr sz="1000" spc="-5" dirty="0">
                <a:latin typeface="Arial"/>
                <a:cs typeface="Arial"/>
              </a:rPr>
              <a:t>from economic and political malaise, plan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build only 7,617  </a:t>
            </a:r>
            <a:r>
              <a:rPr sz="1000" spc="-1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2,172 miles of pipeline,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respectively.</a:t>
            </a:r>
            <a:endParaRPr sz="1000">
              <a:latin typeface="Arial"/>
              <a:cs typeface="Arial"/>
            </a:endParaRPr>
          </a:p>
          <a:p>
            <a:pPr marL="583565" marR="222250" indent="-228600">
              <a:lnSpc>
                <a:spcPct val="143800"/>
              </a:lnSpc>
              <a:spcBef>
                <a:spcPts val="5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American pipelines are </a:t>
            </a:r>
            <a:r>
              <a:rPr sz="1000" dirty="0">
                <a:latin typeface="Arial"/>
                <a:cs typeface="Arial"/>
              </a:rPr>
              <a:t>numerous, </a:t>
            </a:r>
            <a:r>
              <a:rPr sz="1000" spc="-5" dirty="0">
                <a:latin typeface="Arial"/>
                <a:cs typeface="Arial"/>
              </a:rPr>
              <a:t>but each one is relatively short, and while US gas  pipeline spending spiked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2008, 2009, and 2011,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dirty="0">
                <a:latin typeface="Arial"/>
                <a:cs typeface="Arial"/>
              </a:rPr>
              <a:t>slumped </a:t>
            </a:r>
            <a:r>
              <a:rPr sz="1000" spc="-5" dirty="0">
                <a:latin typeface="Arial"/>
                <a:cs typeface="Arial"/>
              </a:rPr>
              <a:t>sharply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2012. Three 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projects (Appalachian Gateway, Sunrise, and </a:t>
            </a:r>
            <a:r>
              <a:rPr sz="1000" spc="5" dirty="0">
                <a:latin typeface="Arial"/>
                <a:cs typeface="Arial"/>
              </a:rPr>
              <a:t>Texas </a:t>
            </a:r>
            <a:r>
              <a:rPr sz="1000" spc="-5" dirty="0">
                <a:latin typeface="Arial"/>
                <a:cs typeface="Arial"/>
              </a:rPr>
              <a:t>Eastern Appalachian </a:t>
            </a:r>
            <a:r>
              <a:rPr sz="1000" dirty="0">
                <a:latin typeface="Arial"/>
                <a:cs typeface="Arial"/>
              </a:rPr>
              <a:t>to  </a:t>
            </a:r>
            <a:r>
              <a:rPr sz="1000" spc="-5" dirty="0">
                <a:latin typeface="Arial"/>
                <a:cs typeface="Arial"/>
              </a:rPr>
              <a:t>Markets expansion) totaled $1.1b in capex.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pending pipelines </a:t>
            </a:r>
            <a:r>
              <a:rPr sz="1000" spc="5" dirty="0">
                <a:latin typeface="Arial"/>
                <a:cs typeface="Arial"/>
              </a:rPr>
              <a:t>could </a:t>
            </a:r>
            <a:r>
              <a:rPr sz="1000" spc="-5" dirty="0">
                <a:latin typeface="Arial"/>
                <a:cs typeface="Arial"/>
              </a:rPr>
              <a:t>drive  significant demand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pipeline </a:t>
            </a:r>
            <a:r>
              <a:rPr sz="1000" dirty="0">
                <a:latin typeface="Arial"/>
                <a:cs typeface="Arial"/>
              </a:rPr>
              <a:t>compressors, </a:t>
            </a:r>
            <a:r>
              <a:rPr sz="1000" spc="-5" dirty="0">
                <a:latin typeface="Arial"/>
                <a:cs typeface="Arial"/>
              </a:rPr>
              <a:t>such as the ‘Sandhills’ Pipeline </a:t>
            </a:r>
            <a:r>
              <a:rPr sz="1000" dirty="0">
                <a:latin typeface="Arial"/>
                <a:cs typeface="Arial"/>
              </a:rPr>
              <a:t>from  West Texas </a:t>
            </a:r>
            <a:r>
              <a:rPr sz="1000" spc="-5" dirty="0">
                <a:latin typeface="Arial"/>
                <a:cs typeface="Arial"/>
              </a:rPr>
              <a:t>to East Texas, the Greencore </a:t>
            </a:r>
            <a:r>
              <a:rPr sz="1000" dirty="0">
                <a:latin typeface="Arial"/>
                <a:cs typeface="Arial"/>
              </a:rPr>
              <a:t>CO</a:t>
            </a:r>
            <a:r>
              <a:rPr sz="975" baseline="-12820" dirty="0">
                <a:latin typeface="Arial"/>
                <a:cs typeface="Arial"/>
              </a:rPr>
              <a:t>2 </a:t>
            </a:r>
            <a:r>
              <a:rPr sz="1000" spc="-5" dirty="0">
                <a:latin typeface="Arial"/>
                <a:cs typeface="Arial"/>
              </a:rPr>
              <a:t>pipeline from </a:t>
            </a:r>
            <a:r>
              <a:rPr sz="1000" dirty="0">
                <a:latin typeface="Arial"/>
                <a:cs typeface="Arial"/>
              </a:rPr>
              <a:t>Wyoming </a:t>
            </a:r>
            <a:r>
              <a:rPr sz="1000" spc="-5" dirty="0">
                <a:latin typeface="Arial"/>
                <a:cs typeface="Arial"/>
              </a:rPr>
              <a:t>to Montana to  support enhanced oil </a:t>
            </a:r>
            <a:r>
              <a:rPr sz="1000" dirty="0">
                <a:latin typeface="Arial"/>
                <a:cs typeface="Arial"/>
              </a:rPr>
              <a:t>recovery </a:t>
            </a:r>
            <a:r>
              <a:rPr sz="1000" spc="-5" dirty="0">
                <a:latin typeface="Arial"/>
                <a:cs typeface="Arial"/>
              </a:rPr>
              <a:t>pressure pumping, Kinder Morgan’s Cochin Marcellus  Lateral Pipeline, and a </a:t>
            </a:r>
            <a:r>
              <a:rPr sz="1000" dirty="0">
                <a:latin typeface="Arial"/>
                <a:cs typeface="Arial"/>
              </a:rPr>
              <a:t>1,717-mile </a:t>
            </a:r>
            <a:r>
              <a:rPr sz="1000" spc="-5" dirty="0">
                <a:latin typeface="Arial"/>
                <a:cs typeface="Arial"/>
              </a:rPr>
              <a:t>pipeline from Alaska’s North Slope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 Alaska/Canada border </a:t>
            </a:r>
            <a:r>
              <a:rPr sz="1000" dirty="0">
                <a:latin typeface="Arial"/>
                <a:cs typeface="Arial"/>
              </a:rPr>
              <a:t>by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ExxonMobil.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7946"/>
            <a:ext cx="5635625" cy="8545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47498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An increasing </a:t>
            </a:r>
            <a:r>
              <a:rPr sz="1000" dirty="0">
                <a:latin typeface="Arial"/>
                <a:cs typeface="Arial"/>
              </a:rPr>
              <a:t>number </a:t>
            </a:r>
            <a:r>
              <a:rPr sz="1000" spc="-5" dirty="0">
                <a:latin typeface="Arial"/>
                <a:cs typeface="Arial"/>
              </a:rPr>
              <a:t>of LNG investments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driving the need </a:t>
            </a:r>
            <a:r>
              <a:rPr sz="1000" dirty="0">
                <a:latin typeface="Arial"/>
                <a:cs typeface="Arial"/>
              </a:rPr>
              <a:t>for more </a:t>
            </a:r>
            <a:r>
              <a:rPr sz="1000" spc="-5" dirty="0">
                <a:latin typeface="Arial"/>
                <a:cs typeface="Arial"/>
              </a:rPr>
              <a:t>gas compression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liquefaction.</a:t>
            </a:r>
            <a:endParaRPr sz="1000">
              <a:latin typeface="Arial"/>
              <a:cs typeface="Arial"/>
            </a:endParaRPr>
          </a:p>
          <a:p>
            <a:pPr marL="583565" marR="20320" indent="-228600">
              <a:lnSpc>
                <a:spcPct val="144000"/>
              </a:lnSpc>
              <a:spcBef>
                <a:spcPts val="66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In the Middle East, </a:t>
            </a:r>
            <a:r>
              <a:rPr sz="1000" dirty="0">
                <a:latin typeface="Arial"/>
                <a:cs typeface="Arial"/>
              </a:rPr>
              <a:t>Qatargas </a:t>
            </a:r>
            <a:r>
              <a:rPr sz="1000" spc="-5" dirty="0">
                <a:latin typeface="Arial"/>
                <a:cs typeface="Arial"/>
              </a:rPr>
              <a:t>and RasGas ordered six process centrifugal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10" dirty="0">
                <a:latin typeface="Arial"/>
                <a:cs typeface="Arial"/>
              </a:rPr>
              <a:t>to  </a:t>
            </a:r>
            <a:r>
              <a:rPr sz="1000" spc="-5" dirty="0">
                <a:latin typeface="Arial"/>
                <a:cs typeface="Arial"/>
              </a:rPr>
              <a:t>maintain pipeline and tank pressure at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port of Ras </a:t>
            </a:r>
            <a:r>
              <a:rPr sz="1000" dirty="0">
                <a:latin typeface="Arial"/>
                <a:cs typeface="Arial"/>
              </a:rPr>
              <a:t>Laffan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order to reduce </a:t>
            </a:r>
            <a:r>
              <a:rPr sz="1000" dirty="0">
                <a:latin typeface="Arial"/>
                <a:cs typeface="Arial"/>
              </a:rPr>
              <a:t>the  amount </a:t>
            </a:r>
            <a:r>
              <a:rPr sz="1000" spc="-5" dirty="0">
                <a:latin typeface="Arial"/>
                <a:cs typeface="Arial"/>
              </a:rPr>
              <a:t>of gas wasted during regasification. Also, Israel Natural Gas Lines will build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  <a:p>
            <a:pPr marL="583565">
              <a:lnSpc>
                <a:spcPct val="100000"/>
              </a:lnSpc>
              <a:spcBef>
                <a:spcPts val="515"/>
              </a:spcBef>
            </a:pPr>
            <a:r>
              <a:rPr sz="1000" spc="-5" dirty="0">
                <a:latin typeface="Arial"/>
                <a:cs typeface="Arial"/>
              </a:rPr>
              <a:t>$140m offshore LNG terminal with 2.5b </a:t>
            </a:r>
            <a:r>
              <a:rPr sz="1000" spc="5" dirty="0">
                <a:latin typeface="Arial"/>
                <a:cs typeface="Arial"/>
              </a:rPr>
              <a:t>m3 </a:t>
            </a:r>
            <a:r>
              <a:rPr sz="1000" spc="-5" dirty="0">
                <a:latin typeface="Arial"/>
                <a:cs typeface="Arial"/>
              </a:rPr>
              <a:t>annual </a:t>
            </a:r>
            <a:r>
              <a:rPr sz="1000" dirty="0">
                <a:latin typeface="Arial"/>
                <a:cs typeface="Arial"/>
              </a:rPr>
              <a:t>processing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capacity.</a:t>
            </a:r>
            <a:endParaRPr sz="1000">
              <a:latin typeface="Arial"/>
              <a:cs typeface="Arial"/>
            </a:endParaRPr>
          </a:p>
          <a:p>
            <a:pPr marL="583565" marR="308610" indent="-228600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In Europe, Shell is building an LNG receiving </a:t>
            </a:r>
            <a:r>
              <a:rPr sz="1000" dirty="0">
                <a:latin typeface="Arial"/>
                <a:cs typeface="Arial"/>
              </a:rPr>
              <a:t>terminal </a:t>
            </a:r>
            <a:r>
              <a:rPr sz="1000" spc="-5" dirty="0">
                <a:latin typeface="Arial"/>
                <a:cs typeface="Arial"/>
              </a:rPr>
              <a:t>at its Zeeland </a:t>
            </a:r>
            <a:r>
              <a:rPr sz="1000" dirty="0">
                <a:latin typeface="Arial"/>
                <a:cs typeface="Arial"/>
              </a:rPr>
              <a:t>refinery </a:t>
            </a:r>
            <a:r>
              <a:rPr sz="1000" spc="-5" dirty="0">
                <a:latin typeface="Arial"/>
                <a:cs typeface="Arial"/>
              </a:rPr>
              <a:t>in the  Netherlands, due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commissioning in 2016 (as noted in the Reciprocating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chapter).</a:t>
            </a:r>
            <a:endParaRPr sz="1000">
              <a:latin typeface="Arial"/>
              <a:cs typeface="Arial"/>
            </a:endParaRPr>
          </a:p>
          <a:p>
            <a:pPr marL="583565" marR="375285" indent="-228600">
              <a:lnSpc>
                <a:spcPct val="143600"/>
              </a:lnSpc>
              <a:spcBef>
                <a:spcPts val="7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In Asia, rising Japanese </a:t>
            </a:r>
            <a:r>
              <a:rPr sz="1000" dirty="0">
                <a:latin typeface="Arial"/>
                <a:cs typeface="Arial"/>
              </a:rPr>
              <a:t>LNG </a:t>
            </a:r>
            <a:r>
              <a:rPr sz="1000" spc="-5" dirty="0">
                <a:latin typeface="Arial"/>
                <a:cs typeface="Arial"/>
              </a:rPr>
              <a:t>imports </a:t>
            </a:r>
            <a:r>
              <a:rPr sz="1000" spc="-10" dirty="0">
                <a:latin typeface="Arial"/>
                <a:cs typeface="Arial"/>
              </a:rPr>
              <a:t>have </a:t>
            </a:r>
            <a:r>
              <a:rPr sz="1000" spc="-5" dirty="0">
                <a:latin typeface="Arial"/>
                <a:cs typeface="Arial"/>
              </a:rPr>
              <a:t>fueled a </a:t>
            </a:r>
            <a:r>
              <a:rPr sz="1000" dirty="0">
                <a:latin typeface="Arial"/>
                <a:cs typeface="Arial"/>
              </a:rPr>
              <a:t>number </a:t>
            </a:r>
            <a:r>
              <a:rPr sz="1000" spc="-5" dirty="0">
                <a:latin typeface="Arial"/>
                <a:cs typeface="Arial"/>
              </a:rPr>
              <a:t>of LNG projects </a:t>
            </a:r>
            <a:r>
              <a:rPr sz="1000" spc="1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increased regasification capacity, and China’s Quangdong Dapeng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expanding </a:t>
            </a:r>
            <a:r>
              <a:rPr sz="1000" spc="-5" dirty="0">
                <a:latin typeface="Arial"/>
                <a:cs typeface="Arial"/>
              </a:rPr>
              <a:t>its  receiving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capacity.</a:t>
            </a:r>
            <a:endParaRPr sz="1000">
              <a:latin typeface="Arial"/>
              <a:cs typeface="Arial"/>
            </a:endParaRPr>
          </a:p>
          <a:p>
            <a:pPr marL="583565" marR="144780" indent="-228600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In the US, 19 LNG export </a:t>
            </a:r>
            <a:r>
              <a:rPr sz="1000" dirty="0">
                <a:latin typeface="Arial"/>
                <a:cs typeface="Arial"/>
              </a:rPr>
              <a:t>terminal </a:t>
            </a:r>
            <a:r>
              <a:rPr sz="1000" spc="-5" dirty="0">
                <a:latin typeface="Arial"/>
                <a:cs typeface="Arial"/>
              </a:rPr>
              <a:t>projects have applied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approval from the federal  government, with planned commissioning </a:t>
            </a:r>
            <a:r>
              <a:rPr sz="1000" dirty="0">
                <a:latin typeface="Arial"/>
                <a:cs typeface="Arial"/>
              </a:rPr>
              <a:t>dates </a:t>
            </a:r>
            <a:r>
              <a:rPr sz="1000" spc="-5" dirty="0">
                <a:latin typeface="Arial"/>
                <a:cs typeface="Arial"/>
              </a:rPr>
              <a:t>ranging from 2017 to 2021 (as </a:t>
            </a:r>
            <a:r>
              <a:rPr sz="1000" dirty="0">
                <a:latin typeface="Arial"/>
                <a:cs typeface="Arial"/>
              </a:rPr>
              <a:t>noted </a:t>
            </a:r>
            <a:r>
              <a:rPr sz="1000" spc="-5" dirty="0">
                <a:latin typeface="Arial"/>
                <a:cs typeface="Arial"/>
              </a:rPr>
              <a:t>in  the Reciprocating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chapter).</a:t>
            </a:r>
            <a:endParaRPr sz="1000">
              <a:latin typeface="Arial"/>
              <a:cs typeface="Arial"/>
            </a:endParaRPr>
          </a:p>
          <a:p>
            <a:pPr marL="583565" marR="5080" indent="-228600">
              <a:lnSpc>
                <a:spcPct val="143700"/>
              </a:lnSpc>
              <a:spcBef>
                <a:spcPts val="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In Australasia, eight liquefied natural gas facilities </a:t>
            </a:r>
            <a:r>
              <a:rPr sz="1000" spc="5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scheduled to open before 2015. For  example, ExxonMobil began construction of a new </a:t>
            </a:r>
            <a:r>
              <a:rPr sz="1000" dirty="0">
                <a:latin typeface="Arial"/>
                <a:cs typeface="Arial"/>
              </a:rPr>
              <a:t>LNG </a:t>
            </a:r>
            <a:r>
              <a:rPr sz="1000" spc="-5" dirty="0">
                <a:latin typeface="Arial"/>
                <a:cs typeface="Arial"/>
              </a:rPr>
              <a:t>export facility in Papua </a:t>
            </a:r>
            <a:r>
              <a:rPr sz="1000" dirty="0">
                <a:latin typeface="Arial"/>
                <a:cs typeface="Arial"/>
              </a:rPr>
              <a:t>New  </a:t>
            </a:r>
            <a:r>
              <a:rPr sz="1000" spc="-5" dirty="0">
                <a:latin typeface="Arial"/>
                <a:cs typeface="Arial"/>
              </a:rPr>
              <a:t>Guinea. Shell began the construction of the world’s first floating LNG liquefaction </a:t>
            </a:r>
            <a:r>
              <a:rPr sz="1000" dirty="0">
                <a:latin typeface="Arial"/>
                <a:cs typeface="Arial"/>
              </a:rPr>
              <a:t>facility  off </a:t>
            </a:r>
            <a:r>
              <a:rPr sz="1000" spc="-5" dirty="0">
                <a:latin typeface="Arial"/>
                <a:cs typeface="Arial"/>
              </a:rPr>
              <a:t>the Australian Coast.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rig will be 480m </a:t>
            </a:r>
            <a:r>
              <a:rPr sz="1000" spc="-10" dirty="0">
                <a:latin typeface="Arial"/>
                <a:cs typeface="Arial"/>
              </a:rPr>
              <a:t>long </a:t>
            </a:r>
            <a:r>
              <a:rPr sz="1000" spc="-5" dirty="0">
                <a:latin typeface="Arial"/>
                <a:cs typeface="Arial"/>
              </a:rPr>
              <a:t>and weigh over 600k tonnes. </a:t>
            </a:r>
            <a:r>
              <a:rPr sz="1000" dirty="0">
                <a:latin typeface="Arial"/>
                <a:cs typeface="Arial"/>
              </a:rPr>
              <a:t>Also,  </a:t>
            </a:r>
            <a:r>
              <a:rPr sz="1000" spc="-5" dirty="0">
                <a:latin typeface="Arial"/>
                <a:cs typeface="Arial"/>
              </a:rPr>
              <a:t>Australia Pacific LNG (APLNG), ordered 10 </a:t>
            </a:r>
            <a:r>
              <a:rPr sz="1000" dirty="0">
                <a:latin typeface="Arial"/>
                <a:cs typeface="Arial"/>
              </a:rPr>
              <a:t>compression </a:t>
            </a:r>
            <a:r>
              <a:rPr sz="1000" spc="-5" dirty="0">
                <a:latin typeface="Arial"/>
                <a:cs typeface="Arial"/>
              </a:rPr>
              <a:t>trains to develop coal seam gas  fields.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units are </a:t>
            </a:r>
            <a:r>
              <a:rPr sz="1000" dirty="0">
                <a:latin typeface="Arial"/>
                <a:cs typeface="Arial"/>
              </a:rPr>
              <a:t>for compressing </a:t>
            </a:r>
            <a:r>
              <a:rPr sz="1000" spc="-5" dirty="0">
                <a:latin typeface="Arial"/>
                <a:cs typeface="Arial"/>
              </a:rPr>
              <a:t>low pressure </a:t>
            </a:r>
            <a:r>
              <a:rPr sz="1000" dirty="0">
                <a:latin typeface="Arial"/>
                <a:cs typeface="Arial"/>
              </a:rPr>
              <a:t>coal </a:t>
            </a:r>
            <a:r>
              <a:rPr sz="1000" spc="-5" dirty="0">
                <a:latin typeface="Arial"/>
                <a:cs typeface="Arial"/>
              </a:rPr>
              <a:t>seam gas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delivery via the main  pipeline to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LNG </a:t>
            </a:r>
            <a:r>
              <a:rPr sz="1000" dirty="0">
                <a:latin typeface="Arial"/>
                <a:cs typeface="Arial"/>
              </a:rPr>
              <a:t>facility </a:t>
            </a:r>
            <a:r>
              <a:rPr sz="1000" spc="-5" dirty="0">
                <a:latin typeface="Arial"/>
                <a:cs typeface="Arial"/>
              </a:rPr>
              <a:t>being built on Curtis Island, Australia. </a:t>
            </a:r>
            <a:r>
              <a:rPr sz="1000" dirty="0">
                <a:latin typeface="Arial"/>
                <a:cs typeface="Arial"/>
              </a:rPr>
              <a:t>Each </a:t>
            </a:r>
            <a:r>
              <a:rPr sz="1000" spc="-5" dirty="0">
                <a:latin typeface="Arial"/>
                <a:cs typeface="Arial"/>
              </a:rPr>
              <a:t>train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designed to  transport around 84m cubic feet of gas per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day.</a:t>
            </a:r>
            <a:endParaRPr sz="1000">
              <a:latin typeface="Arial"/>
              <a:cs typeface="Arial"/>
            </a:endParaRPr>
          </a:p>
          <a:p>
            <a:pPr marL="12700" marR="217170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Although not a core </a:t>
            </a:r>
            <a:r>
              <a:rPr sz="1000" dirty="0">
                <a:latin typeface="Arial"/>
                <a:cs typeface="Arial"/>
              </a:rPr>
              <a:t>focus of </a:t>
            </a:r>
            <a:r>
              <a:rPr sz="1000" spc="-5" dirty="0">
                <a:latin typeface="Arial"/>
                <a:cs typeface="Arial"/>
              </a:rPr>
              <a:t>this report, refineries, </a:t>
            </a:r>
            <a:r>
              <a:rPr sz="1000" dirty="0">
                <a:latin typeface="Arial"/>
                <a:cs typeface="Arial"/>
              </a:rPr>
              <a:t>petrochemical </a:t>
            </a:r>
            <a:r>
              <a:rPr sz="1000" spc="-5" dirty="0">
                <a:latin typeface="Arial"/>
                <a:cs typeface="Arial"/>
              </a:rPr>
              <a:t>plants, and air </a:t>
            </a:r>
            <a:r>
              <a:rPr sz="1000" dirty="0">
                <a:latin typeface="Arial"/>
                <a:cs typeface="Arial"/>
              </a:rPr>
              <a:t>separation </a:t>
            </a:r>
            <a:r>
              <a:rPr sz="1000" spc="-5" dirty="0">
                <a:latin typeface="Arial"/>
                <a:cs typeface="Arial"/>
              </a:rPr>
              <a:t>units  ordered centrifugal as well as axial and other gas compressors. For example, Gazprom ordered  eight barrel </a:t>
            </a:r>
            <a:r>
              <a:rPr sz="1000" dirty="0">
                <a:latin typeface="Arial"/>
                <a:cs typeface="Arial"/>
              </a:rPr>
              <a:t>compressors for </a:t>
            </a:r>
            <a:r>
              <a:rPr sz="1000" spc="-5" dirty="0">
                <a:latin typeface="Arial"/>
                <a:cs typeface="Arial"/>
              </a:rPr>
              <a:t>a hydrogen </a:t>
            </a:r>
            <a:r>
              <a:rPr sz="1000" dirty="0">
                <a:latin typeface="Arial"/>
                <a:cs typeface="Arial"/>
              </a:rPr>
              <a:t>recovery </a:t>
            </a:r>
            <a:r>
              <a:rPr sz="1000" spc="-5" dirty="0">
                <a:latin typeface="Arial"/>
                <a:cs typeface="Arial"/>
              </a:rPr>
              <a:t>unit at the </a:t>
            </a:r>
            <a:r>
              <a:rPr sz="1000" dirty="0">
                <a:latin typeface="Arial"/>
                <a:cs typeface="Arial"/>
              </a:rPr>
              <a:t>Omsk </a:t>
            </a:r>
            <a:r>
              <a:rPr sz="1000" spc="-5" dirty="0">
                <a:latin typeface="Arial"/>
                <a:cs typeface="Arial"/>
              </a:rPr>
              <a:t>oil refinery,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Sonatrach  ordered two refrigerant </a:t>
            </a:r>
            <a:r>
              <a:rPr sz="1000" dirty="0">
                <a:latin typeface="Arial"/>
                <a:cs typeface="Arial"/>
              </a:rPr>
              <a:t>compressors for </a:t>
            </a:r>
            <a:r>
              <a:rPr sz="1000" spc="-5" dirty="0">
                <a:latin typeface="Arial"/>
                <a:cs typeface="Arial"/>
              </a:rPr>
              <a:t>ethylene and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propylene.</a:t>
            </a:r>
            <a:endParaRPr sz="1000">
              <a:latin typeface="Arial"/>
              <a:cs typeface="Arial"/>
            </a:endParaRPr>
          </a:p>
          <a:p>
            <a:pPr marL="12700" marR="95250">
              <a:lnSpc>
                <a:spcPct val="1438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Overall,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of the growth in </a:t>
            </a:r>
            <a:r>
              <a:rPr sz="1000" dirty="0">
                <a:latin typeface="Arial"/>
                <a:cs typeface="Arial"/>
              </a:rPr>
              <a:t>demand for </a:t>
            </a:r>
            <a:r>
              <a:rPr sz="1000" spc="-5" dirty="0">
                <a:latin typeface="Arial"/>
                <a:cs typeface="Arial"/>
              </a:rPr>
              <a:t>Process Centrifugal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has </a:t>
            </a:r>
            <a:r>
              <a:rPr sz="1000" dirty="0">
                <a:latin typeface="Arial"/>
                <a:cs typeface="Arial"/>
              </a:rPr>
              <a:t>come </a:t>
            </a:r>
            <a:r>
              <a:rPr sz="1000" spc="-5" dirty="0">
                <a:latin typeface="Arial"/>
                <a:cs typeface="Arial"/>
              </a:rPr>
              <a:t>from Asia  </a:t>
            </a:r>
            <a:r>
              <a:rPr sz="1000" spc="-10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Middle </a:t>
            </a:r>
            <a:r>
              <a:rPr sz="1000" dirty="0">
                <a:latin typeface="Arial"/>
                <a:cs typeface="Arial"/>
              </a:rPr>
              <a:t>East. </a:t>
            </a:r>
            <a:r>
              <a:rPr sz="1000" spc="-5" dirty="0">
                <a:latin typeface="Arial"/>
                <a:cs typeface="Arial"/>
              </a:rPr>
              <a:t>Europe and the US are essentially </a:t>
            </a:r>
            <a:r>
              <a:rPr sz="1000" dirty="0">
                <a:latin typeface="Arial"/>
                <a:cs typeface="Arial"/>
              </a:rPr>
              <a:t>flat </a:t>
            </a:r>
            <a:r>
              <a:rPr sz="1000" spc="-5" dirty="0">
                <a:latin typeface="Arial"/>
                <a:cs typeface="Arial"/>
              </a:rPr>
              <a:t>and will remain so. Asian demand has  grown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1.8% to 3% per quarter since </a:t>
            </a:r>
            <a:r>
              <a:rPr sz="1000" dirty="0">
                <a:latin typeface="Arial"/>
                <a:cs typeface="Arial"/>
              </a:rPr>
              <a:t>2011, </a:t>
            </a:r>
            <a:r>
              <a:rPr sz="1000" spc="-5" dirty="0">
                <a:latin typeface="Arial"/>
                <a:cs typeface="Arial"/>
              </a:rPr>
              <a:t>while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Europe, the Middle East and Africa  has grown at 1.4% to 2.6% per quarter and growth in the Americas has </a:t>
            </a:r>
            <a:r>
              <a:rPr sz="1000" dirty="0">
                <a:latin typeface="Arial"/>
                <a:cs typeface="Arial"/>
              </a:rPr>
              <a:t>only squeaked </a:t>
            </a:r>
            <a:r>
              <a:rPr sz="1000" spc="-5" dirty="0">
                <a:latin typeface="Arial"/>
                <a:cs typeface="Arial"/>
              </a:rPr>
              <a:t>out 0.3% to  </a:t>
            </a:r>
            <a:r>
              <a:rPr sz="1000" spc="-10" dirty="0">
                <a:latin typeface="Arial"/>
                <a:cs typeface="Arial"/>
              </a:rPr>
              <a:t>0.8% </a:t>
            </a:r>
            <a:r>
              <a:rPr sz="1000" spc="-5" dirty="0">
                <a:latin typeface="Arial"/>
                <a:cs typeface="Arial"/>
              </a:rPr>
              <a:t>per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quarter.</a:t>
            </a:r>
            <a:endParaRPr sz="1000">
              <a:latin typeface="Arial"/>
              <a:cs typeface="Arial"/>
            </a:endParaRPr>
          </a:p>
          <a:p>
            <a:pPr marL="12700" marR="228600">
              <a:lnSpc>
                <a:spcPct val="1440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Moving forward,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grow </a:t>
            </a:r>
            <a:r>
              <a:rPr sz="1000" spc="-5" dirty="0">
                <a:latin typeface="Arial"/>
                <a:cs typeface="Arial"/>
              </a:rPr>
              <a:t>at 6.6% </a:t>
            </a:r>
            <a:r>
              <a:rPr sz="1000" dirty="0">
                <a:latin typeface="Arial"/>
                <a:cs typeface="Arial"/>
              </a:rPr>
              <a:t>globally </a:t>
            </a:r>
            <a:r>
              <a:rPr sz="1000" spc="-5" dirty="0">
                <a:latin typeface="Arial"/>
                <a:cs typeface="Arial"/>
              </a:rPr>
              <a:t>between now and 2015 Q2 (CAGR of 3.2%),  and 32.4% </a:t>
            </a:r>
            <a:r>
              <a:rPr sz="1000" dirty="0">
                <a:latin typeface="Arial"/>
                <a:cs typeface="Arial"/>
              </a:rPr>
              <a:t>globally </a:t>
            </a:r>
            <a:r>
              <a:rPr sz="1000" spc="-5" dirty="0">
                <a:latin typeface="Arial"/>
                <a:cs typeface="Arial"/>
              </a:rPr>
              <a:t>between now and 2020 Q2 (CAGR of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5.8%).</a:t>
            </a:r>
            <a:endParaRPr sz="1000">
              <a:latin typeface="Arial"/>
              <a:cs typeface="Arial"/>
            </a:endParaRPr>
          </a:p>
          <a:p>
            <a:pPr marL="12700" marR="93345">
              <a:lnSpc>
                <a:spcPct val="1441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Future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come </a:t>
            </a:r>
            <a:r>
              <a:rPr sz="1000" spc="-5" dirty="0">
                <a:latin typeface="Arial"/>
                <a:cs typeface="Arial"/>
              </a:rPr>
              <a:t>mostly from Asia. From 2013 through 2020, Asian demand will </a:t>
            </a:r>
            <a:r>
              <a:rPr sz="1000" dirty="0">
                <a:latin typeface="Arial"/>
                <a:cs typeface="Arial"/>
              </a:rPr>
              <a:t>grow </a:t>
            </a:r>
            <a:r>
              <a:rPr sz="1000" spc="-5" dirty="0">
                <a:latin typeface="Arial"/>
                <a:cs typeface="Arial"/>
              </a:rPr>
              <a:t>at a  compound </a:t>
            </a:r>
            <a:r>
              <a:rPr sz="1000" dirty="0">
                <a:latin typeface="Arial"/>
                <a:cs typeface="Arial"/>
              </a:rPr>
              <a:t>rate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spc="-10" dirty="0">
                <a:latin typeface="Arial"/>
                <a:cs typeface="Arial"/>
              </a:rPr>
              <a:t>7% </a:t>
            </a:r>
            <a:r>
              <a:rPr sz="1000" spc="-5" dirty="0">
                <a:latin typeface="Arial"/>
                <a:cs typeface="Arial"/>
              </a:rPr>
              <a:t>per year, compared to EMEA growth of </a:t>
            </a:r>
            <a:r>
              <a:rPr sz="1000" spc="-10" dirty="0">
                <a:latin typeface="Arial"/>
                <a:cs typeface="Arial"/>
              </a:rPr>
              <a:t>3% </a:t>
            </a:r>
            <a:r>
              <a:rPr sz="1000" spc="-5" dirty="0">
                <a:latin typeface="Arial"/>
                <a:cs typeface="Arial"/>
              </a:rPr>
              <a:t>and Americas growth at 1.5%.  Asian demand will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particularly important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pipeline </a:t>
            </a:r>
            <a:r>
              <a:rPr sz="1000" dirty="0">
                <a:latin typeface="Arial"/>
                <a:cs typeface="Arial"/>
              </a:rPr>
              <a:t>compressors, </a:t>
            </a:r>
            <a:r>
              <a:rPr sz="1000" spc="-5" dirty="0">
                <a:latin typeface="Arial"/>
                <a:cs typeface="Arial"/>
              </a:rPr>
              <a:t>given the large </a:t>
            </a:r>
            <a:r>
              <a:rPr sz="1000" dirty="0">
                <a:latin typeface="Arial"/>
                <a:cs typeface="Arial"/>
              </a:rPr>
              <a:t>number </a:t>
            </a:r>
            <a:r>
              <a:rPr sz="1000" spc="-5" dirty="0">
                <a:latin typeface="Arial"/>
                <a:cs typeface="Arial"/>
              </a:rPr>
              <a:t>of  pipeline underway there, including </a:t>
            </a:r>
            <a:r>
              <a:rPr sz="1000" dirty="0">
                <a:latin typeface="Arial"/>
                <a:cs typeface="Arial"/>
              </a:rPr>
              <a:t>India, </a:t>
            </a:r>
            <a:r>
              <a:rPr sz="1000" spc="-5" dirty="0">
                <a:latin typeface="Arial"/>
                <a:cs typeface="Arial"/>
              </a:rPr>
              <a:t>which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build three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pipelines totaling 2,500</a:t>
            </a:r>
            <a:r>
              <a:rPr sz="1000" spc="2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miles: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8708"/>
            <a:ext cx="5644515" cy="7270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06680" algn="just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Papua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Guinea, which will build a </a:t>
            </a:r>
            <a:r>
              <a:rPr sz="1000" dirty="0">
                <a:latin typeface="Arial"/>
                <a:cs typeface="Arial"/>
              </a:rPr>
              <a:t>435-mile </a:t>
            </a:r>
            <a:r>
              <a:rPr sz="1000" spc="-5" dirty="0">
                <a:latin typeface="Arial"/>
                <a:cs typeface="Arial"/>
              </a:rPr>
              <a:t>pipeline from Southern Highlands to Port Moresby,  and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others that </a:t>
            </a:r>
            <a:r>
              <a:rPr sz="1000" dirty="0">
                <a:latin typeface="Arial"/>
                <a:cs typeface="Arial"/>
              </a:rPr>
              <a:t>are currently </a:t>
            </a:r>
            <a:r>
              <a:rPr sz="1000" spc="-5" dirty="0">
                <a:latin typeface="Arial"/>
                <a:cs typeface="Arial"/>
              </a:rPr>
              <a:t>in the planning </a:t>
            </a:r>
            <a:r>
              <a:rPr sz="1000" dirty="0">
                <a:latin typeface="Arial"/>
                <a:cs typeface="Arial"/>
              </a:rPr>
              <a:t>stage; </a:t>
            </a:r>
            <a:r>
              <a:rPr sz="1000" spc="-5" dirty="0">
                <a:latin typeface="Arial"/>
                <a:cs typeface="Arial"/>
              </a:rPr>
              <a:t>Australia, which will build a 261-mile gas  pipeline from Gladstone to Curtis Island; and Thailand, which will build a </a:t>
            </a:r>
            <a:r>
              <a:rPr sz="1000" dirty="0">
                <a:latin typeface="Arial"/>
                <a:cs typeface="Arial"/>
              </a:rPr>
              <a:t>185-mile </a:t>
            </a:r>
            <a:r>
              <a:rPr sz="1000" spc="-5" dirty="0">
                <a:latin typeface="Arial"/>
                <a:cs typeface="Arial"/>
              </a:rPr>
              <a:t>LNG</a:t>
            </a:r>
            <a:r>
              <a:rPr sz="1000" spc="229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pipeline.</a:t>
            </a:r>
            <a:endParaRPr sz="1000">
              <a:latin typeface="Arial"/>
              <a:cs typeface="Arial"/>
            </a:endParaRPr>
          </a:p>
          <a:p>
            <a:pPr marL="12700" marR="493395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Emerging </a:t>
            </a:r>
            <a:r>
              <a:rPr sz="1000" dirty="0">
                <a:latin typeface="Arial"/>
                <a:cs typeface="Arial"/>
              </a:rPr>
              <a:t>compression </a:t>
            </a:r>
            <a:r>
              <a:rPr sz="1000" spc="-5" dirty="0">
                <a:latin typeface="Arial"/>
                <a:cs typeface="Arial"/>
              </a:rPr>
              <a:t>applications such as gas injection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CCS, EOR, and non-hydraulic  fracturing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extend the range of applications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both centrifugal and reciprocating gas  compressors through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2020.</a:t>
            </a:r>
            <a:endParaRPr sz="1000">
              <a:latin typeface="Arial"/>
              <a:cs typeface="Arial"/>
            </a:endParaRPr>
          </a:p>
          <a:p>
            <a:pPr marL="583565" marR="54610" indent="-228600">
              <a:lnSpc>
                <a:spcPct val="143700"/>
              </a:lnSpc>
              <a:spcBef>
                <a:spcPts val="66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Gas (usually nitrogen or carbon dioxide) injection can be used as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alternative </a:t>
            </a:r>
            <a:r>
              <a:rPr sz="1000" dirty="0">
                <a:latin typeface="Arial"/>
                <a:cs typeface="Arial"/>
              </a:rPr>
              <a:t>to  </a:t>
            </a:r>
            <a:r>
              <a:rPr sz="1000" spc="-5" dirty="0">
                <a:latin typeface="Arial"/>
                <a:cs typeface="Arial"/>
              </a:rPr>
              <a:t>hydraulic fracturing </a:t>
            </a:r>
            <a:r>
              <a:rPr sz="1000" spc="5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extract shale </a:t>
            </a:r>
            <a:r>
              <a:rPr sz="1000" dirty="0">
                <a:latin typeface="Arial"/>
                <a:cs typeface="Arial"/>
              </a:rPr>
              <a:t>gas. The </a:t>
            </a:r>
            <a:r>
              <a:rPr sz="1000" spc="-5" dirty="0">
                <a:latin typeface="Arial"/>
                <a:cs typeface="Arial"/>
              </a:rPr>
              <a:t>development of US LNG export facilities </a:t>
            </a:r>
            <a:r>
              <a:rPr sz="1000" spc="-10" dirty="0">
                <a:latin typeface="Arial"/>
                <a:cs typeface="Arial"/>
              </a:rPr>
              <a:t>will  </a:t>
            </a:r>
            <a:r>
              <a:rPr sz="1000" spc="-5" dirty="0">
                <a:latin typeface="Arial"/>
                <a:cs typeface="Arial"/>
              </a:rPr>
              <a:t>stimulate production of </a:t>
            </a:r>
            <a:r>
              <a:rPr sz="1000" dirty="0">
                <a:latin typeface="Arial"/>
                <a:cs typeface="Arial"/>
              </a:rPr>
              <a:t>shale </a:t>
            </a:r>
            <a:r>
              <a:rPr sz="1000" spc="-5" dirty="0">
                <a:latin typeface="Arial"/>
                <a:cs typeface="Arial"/>
              </a:rPr>
              <a:t>gas,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of which will involve gas injection.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China,  Sinopec and Petrochina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actively pursuing shale gas drilling </a:t>
            </a:r>
            <a:r>
              <a:rPr sz="1000" dirty="0">
                <a:latin typeface="Arial"/>
                <a:cs typeface="Arial"/>
              </a:rPr>
              <a:t>programs </a:t>
            </a:r>
            <a:r>
              <a:rPr sz="1000" spc="-5" dirty="0">
                <a:latin typeface="Arial"/>
                <a:cs typeface="Arial"/>
              </a:rPr>
              <a:t>In Eastern  Europe, Chevron has a </a:t>
            </a:r>
            <a:r>
              <a:rPr sz="1000" dirty="0">
                <a:latin typeface="Arial"/>
                <a:cs typeface="Arial"/>
              </a:rPr>
              <a:t>shale </a:t>
            </a:r>
            <a:r>
              <a:rPr sz="1000" spc="-5" dirty="0">
                <a:latin typeface="Arial"/>
                <a:cs typeface="Arial"/>
              </a:rPr>
              <a:t>gas drilling </a:t>
            </a:r>
            <a:r>
              <a:rPr sz="1000" dirty="0">
                <a:latin typeface="Arial"/>
                <a:cs typeface="Arial"/>
              </a:rPr>
              <a:t>program, </a:t>
            </a:r>
            <a:r>
              <a:rPr sz="1000" spc="-5" dirty="0">
                <a:latin typeface="Arial"/>
                <a:cs typeface="Arial"/>
              </a:rPr>
              <a:t>and Ukraine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negotiating </a:t>
            </a:r>
            <a:r>
              <a:rPr sz="1000" dirty="0">
                <a:latin typeface="Arial"/>
                <a:cs typeface="Arial"/>
              </a:rPr>
              <a:t>shale </a:t>
            </a:r>
            <a:r>
              <a:rPr sz="1000" spc="-5" dirty="0">
                <a:latin typeface="Arial"/>
                <a:cs typeface="Arial"/>
              </a:rPr>
              <a:t>gas  development agreements with Chevron, Shell, and ExxonMobil, and drilling there could  begin as </a:t>
            </a:r>
            <a:r>
              <a:rPr sz="1000" dirty="0">
                <a:latin typeface="Arial"/>
                <a:cs typeface="Arial"/>
              </a:rPr>
              <a:t>early </a:t>
            </a:r>
            <a:r>
              <a:rPr sz="1000" spc="-5" dirty="0">
                <a:latin typeface="Arial"/>
                <a:cs typeface="Arial"/>
              </a:rPr>
              <a:t>as 2014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Q1.</a:t>
            </a:r>
            <a:endParaRPr sz="1000">
              <a:latin typeface="Arial"/>
              <a:cs typeface="Arial"/>
            </a:endParaRPr>
          </a:p>
          <a:p>
            <a:pPr marL="583565" marR="68580" indent="-228600">
              <a:lnSpc>
                <a:spcPct val="144000"/>
              </a:lnSpc>
              <a:spcBef>
                <a:spcPts val="6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Carbon Capture and Sequestration (CCS) and Enhanced </a:t>
            </a:r>
            <a:r>
              <a:rPr sz="1000" dirty="0">
                <a:latin typeface="Arial"/>
                <a:cs typeface="Arial"/>
              </a:rPr>
              <a:t>Oil Recovery </a:t>
            </a:r>
            <a:r>
              <a:rPr sz="1000" spc="-5" dirty="0">
                <a:latin typeface="Arial"/>
                <a:cs typeface="Arial"/>
              </a:rPr>
              <a:t>(EOR) offer </a:t>
            </a:r>
            <a:r>
              <a:rPr sz="1000" dirty="0">
                <a:latin typeface="Arial"/>
                <a:cs typeface="Arial"/>
              </a:rPr>
              <a:t>more  </a:t>
            </a:r>
            <a:r>
              <a:rPr sz="1000" spc="-5" dirty="0">
                <a:latin typeface="Arial"/>
                <a:cs typeface="Arial"/>
              </a:rPr>
              <a:t>potential growth areas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centrifugal gas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compressors.</a:t>
            </a:r>
            <a:endParaRPr sz="1000">
              <a:latin typeface="Arial"/>
              <a:cs typeface="Arial"/>
            </a:endParaRPr>
          </a:p>
          <a:p>
            <a:pPr marL="1040765" marR="5080" lvl="1" indent="-228600">
              <a:lnSpc>
                <a:spcPts val="1730"/>
              </a:lnSpc>
              <a:spcBef>
                <a:spcPts val="125"/>
              </a:spcBef>
              <a:buFont typeface="Courier New"/>
              <a:buChar char="o"/>
              <a:tabLst>
                <a:tab pos="1040765" algn="l"/>
                <a:tab pos="1041400" algn="l"/>
              </a:tabLst>
            </a:pPr>
            <a:r>
              <a:rPr sz="1000" spc="-5" dirty="0">
                <a:latin typeface="Arial"/>
                <a:cs typeface="Arial"/>
              </a:rPr>
              <a:t>ADNOC (Abu Dhabi </a:t>
            </a:r>
            <a:r>
              <a:rPr sz="1000" dirty="0">
                <a:latin typeface="Arial"/>
                <a:cs typeface="Arial"/>
              </a:rPr>
              <a:t>National Oil </a:t>
            </a:r>
            <a:r>
              <a:rPr sz="1000" spc="-5" dirty="0">
                <a:latin typeface="Arial"/>
                <a:cs typeface="Arial"/>
              </a:rPr>
              <a:t>Company) successfully piloted a CO</a:t>
            </a:r>
            <a:r>
              <a:rPr sz="975" spc="-7" baseline="-12820" dirty="0">
                <a:latin typeface="Arial"/>
                <a:cs typeface="Arial"/>
              </a:rPr>
              <a:t>2 </a:t>
            </a:r>
            <a:r>
              <a:rPr sz="1000" spc="-5" dirty="0">
                <a:latin typeface="Arial"/>
                <a:cs typeface="Arial"/>
              </a:rPr>
              <a:t>injection  project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Abu Dhabi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United Arab </a:t>
            </a:r>
            <a:r>
              <a:rPr sz="1000" dirty="0">
                <a:latin typeface="Arial"/>
                <a:cs typeface="Arial"/>
              </a:rPr>
              <a:t>Emirates </a:t>
            </a:r>
            <a:r>
              <a:rPr sz="1000" spc="-5" dirty="0">
                <a:latin typeface="Arial"/>
                <a:cs typeface="Arial"/>
              </a:rPr>
              <a:t>with Praxair. Praxair supplied </a:t>
            </a:r>
            <a:r>
              <a:rPr sz="1000" dirty="0">
                <a:latin typeface="Arial"/>
                <a:cs typeface="Arial"/>
              </a:rPr>
              <a:t>60  </a:t>
            </a:r>
            <a:r>
              <a:rPr sz="1000" spc="-5" dirty="0">
                <a:latin typeface="Arial"/>
                <a:cs typeface="Arial"/>
              </a:rPr>
              <a:t>tons per </a:t>
            </a:r>
            <a:r>
              <a:rPr sz="1000" dirty="0">
                <a:latin typeface="Arial"/>
                <a:cs typeface="Arial"/>
              </a:rPr>
              <a:t>day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CO</a:t>
            </a:r>
            <a:r>
              <a:rPr sz="975" baseline="-12820" dirty="0">
                <a:latin typeface="Arial"/>
                <a:cs typeface="Arial"/>
              </a:rPr>
              <a:t>2  </a:t>
            </a:r>
            <a:r>
              <a:rPr sz="1000" spc="-5" dirty="0">
                <a:latin typeface="Arial"/>
                <a:cs typeface="Arial"/>
              </a:rPr>
              <a:t>to ADCO (Abu </a:t>
            </a:r>
            <a:r>
              <a:rPr sz="1000" dirty="0">
                <a:latin typeface="Arial"/>
                <a:cs typeface="Arial"/>
              </a:rPr>
              <a:t>Dhabi Company for </a:t>
            </a:r>
            <a:r>
              <a:rPr sz="1000" spc="-5" dirty="0">
                <a:latin typeface="Arial"/>
                <a:cs typeface="Arial"/>
              </a:rPr>
              <a:t>Onshore </a:t>
            </a:r>
            <a:r>
              <a:rPr sz="1000" dirty="0">
                <a:latin typeface="Arial"/>
                <a:cs typeface="Arial"/>
              </a:rPr>
              <a:t>Oil</a:t>
            </a:r>
            <a:r>
              <a:rPr sz="1000" spc="-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Operations),</a:t>
            </a:r>
            <a:endParaRPr sz="1000">
              <a:latin typeface="Arial"/>
              <a:cs typeface="Arial"/>
            </a:endParaRPr>
          </a:p>
          <a:p>
            <a:pPr marL="1040765" marR="478155">
              <a:lnSpc>
                <a:spcPts val="172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and ADCO is pumping that into its </a:t>
            </a:r>
            <a:r>
              <a:rPr sz="1000" dirty="0">
                <a:latin typeface="Arial"/>
                <a:cs typeface="Arial"/>
              </a:rPr>
              <a:t>offshore </a:t>
            </a:r>
            <a:r>
              <a:rPr sz="1000" spc="-5" dirty="0">
                <a:latin typeface="Arial"/>
                <a:cs typeface="Arial"/>
              </a:rPr>
              <a:t>Umm Shaif and Lower Zakum  oilfields. </a:t>
            </a:r>
            <a:r>
              <a:rPr sz="1000" dirty="0">
                <a:latin typeface="Arial"/>
                <a:cs typeface="Arial"/>
              </a:rPr>
              <a:t>The effort </a:t>
            </a:r>
            <a:r>
              <a:rPr sz="1000" spc="-5" dirty="0">
                <a:latin typeface="Arial"/>
                <a:cs typeface="Arial"/>
              </a:rPr>
              <a:t>has enhanced oil recovery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about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10%.</a:t>
            </a:r>
            <a:endParaRPr sz="1000">
              <a:latin typeface="Arial"/>
              <a:cs typeface="Arial"/>
            </a:endParaRPr>
          </a:p>
          <a:p>
            <a:pPr marL="1040765" lvl="1" indent="-228600">
              <a:lnSpc>
                <a:spcPct val="100000"/>
              </a:lnSpc>
              <a:spcBef>
                <a:spcPts val="384"/>
              </a:spcBef>
              <a:buFont typeface="Courier New"/>
              <a:buChar char="o"/>
              <a:tabLst>
                <a:tab pos="1040765" algn="l"/>
                <a:tab pos="1041400" algn="l"/>
              </a:tabLst>
            </a:pPr>
            <a:r>
              <a:rPr sz="1000" spc="-5" dirty="0">
                <a:latin typeface="Arial"/>
                <a:cs typeface="Arial"/>
              </a:rPr>
              <a:t>In Spain, </a:t>
            </a:r>
            <a:r>
              <a:rPr sz="1000" dirty="0">
                <a:latin typeface="Arial"/>
                <a:cs typeface="Arial"/>
              </a:rPr>
              <a:t>Leni </a:t>
            </a:r>
            <a:r>
              <a:rPr sz="1000" spc="-5" dirty="0">
                <a:latin typeface="Arial"/>
                <a:cs typeface="Arial"/>
              </a:rPr>
              <a:t>Gas &amp; Oil </a:t>
            </a:r>
            <a:r>
              <a:rPr sz="1000" dirty="0">
                <a:latin typeface="Arial"/>
                <a:cs typeface="Arial"/>
              </a:rPr>
              <a:t>PLC </a:t>
            </a:r>
            <a:r>
              <a:rPr sz="1000" spc="-5" dirty="0">
                <a:latin typeface="Arial"/>
                <a:cs typeface="Arial"/>
              </a:rPr>
              <a:t>(LGO) partnered with Praxair to use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nitrogen</a:t>
            </a:r>
            <a:endParaRPr sz="1000">
              <a:latin typeface="Arial"/>
              <a:cs typeface="Arial"/>
            </a:endParaRPr>
          </a:p>
          <a:p>
            <a:pPr marL="1040765" marR="39370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injection to stimulate production as nitrogen in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stimulation is effective and  has relatively </a:t>
            </a:r>
            <a:r>
              <a:rPr sz="1000" dirty="0">
                <a:latin typeface="Arial"/>
                <a:cs typeface="Arial"/>
              </a:rPr>
              <a:t>small </a:t>
            </a:r>
            <a:r>
              <a:rPr sz="1000" spc="-5" dirty="0">
                <a:latin typeface="Arial"/>
                <a:cs typeface="Arial"/>
              </a:rPr>
              <a:t>environmental </a:t>
            </a:r>
            <a:r>
              <a:rPr sz="1000" dirty="0">
                <a:latin typeface="Arial"/>
                <a:cs typeface="Arial"/>
              </a:rPr>
              <a:t>impact. </a:t>
            </a:r>
            <a:r>
              <a:rPr sz="1000" spc="-5" dirty="0">
                <a:latin typeface="Arial"/>
                <a:cs typeface="Arial"/>
              </a:rPr>
              <a:t>Nitrogen, which is inert and does not  corrode, can be used in conjunction with water or </a:t>
            </a:r>
            <a:r>
              <a:rPr sz="1000" dirty="0">
                <a:latin typeface="Arial"/>
                <a:cs typeface="Arial"/>
              </a:rPr>
              <a:t>polymer </a:t>
            </a:r>
            <a:r>
              <a:rPr sz="1000" spc="-5" dirty="0">
                <a:latin typeface="Arial"/>
                <a:cs typeface="Arial"/>
              </a:rPr>
              <a:t>flooding and can boost  production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about a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third.</a:t>
            </a:r>
            <a:endParaRPr sz="1000">
              <a:latin typeface="Arial"/>
              <a:cs typeface="Arial"/>
            </a:endParaRPr>
          </a:p>
          <a:p>
            <a:pPr marL="1040765" marR="111125" lvl="1" indent="-228600">
              <a:lnSpc>
                <a:spcPct val="143000"/>
              </a:lnSpc>
              <a:spcBef>
                <a:spcPts val="5"/>
              </a:spcBef>
              <a:buFont typeface="Courier New"/>
              <a:buChar char="o"/>
              <a:tabLst>
                <a:tab pos="1040765" algn="l"/>
                <a:tab pos="1041400" algn="l"/>
              </a:tabLst>
            </a:pPr>
            <a:r>
              <a:rPr sz="1000" spc="-5" dirty="0">
                <a:latin typeface="Arial"/>
                <a:cs typeface="Arial"/>
              </a:rPr>
              <a:t>GE launched its new integrated supercritical </a:t>
            </a:r>
            <a:r>
              <a:rPr sz="1000" spc="5" dirty="0">
                <a:latin typeface="Arial"/>
                <a:cs typeface="Arial"/>
              </a:rPr>
              <a:t>CO</a:t>
            </a:r>
            <a:r>
              <a:rPr sz="975" spc="7" baseline="-12820" dirty="0">
                <a:latin typeface="Arial"/>
                <a:cs typeface="Arial"/>
              </a:rPr>
              <a:t>2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system  in </a:t>
            </a:r>
            <a:r>
              <a:rPr sz="1000" dirty="0">
                <a:latin typeface="Arial"/>
                <a:cs typeface="Arial"/>
              </a:rPr>
              <a:t>February </a:t>
            </a:r>
            <a:r>
              <a:rPr sz="1000" spc="-5" dirty="0">
                <a:latin typeface="Arial"/>
                <a:cs typeface="Arial"/>
              </a:rPr>
              <a:t>2011 specifically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</a:t>
            </a:r>
            <a:r>
              <a:rPr sz="975" spc="-7" baseline="-12820" dirty="0">
                <a:latin typeface="Arial"/>
                <a:cs typeface="Arial"/>
              </a:rPr>
              <a:t>2</a:t>
            </a:r>
            <a:r>
              <a:rPr sz="975" spc="172" baseline="-128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re-injection.</a:t>
            </a:r>
            <a:endParaRPr sz="1000">
              <a:latin typeface="Arial"/>
              <a:cs typeface="Arial"/>
            </a:endParaRPr>
          </a:p>
          <a:p>
            <a:pPr marL="12700" marR="41275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In addition, increasing electricity consumption will lead to the development of additional gas storage  plants to </a:t>
            </a:r>
            <a:r>
              <a:rPr sz="1000" dirty="0">
                <a:latin typeface="Arial"/>
                <a:cs typeface="Arial"/>
              </a:rPr>
              <a:t>meet </a:t>
            </a:r>
            <a:r>
              <a:rPr sz="1000" spc="-5" dirty="0">
                <a:latin typeface="Arial"/>
                <a:cs typeface="Arial"/>
              </a:rPr>
              <a:t>future electricity </a:t>
            </a:r>
            <a:r>
              <a:rPr sz="1000" dirty="0">
                <a:latin typeface="Arial"/>
                <a:cs typeface="Arial"/>
              </a:rPr>
              <a:t>demand. </a:t>
            </a:r>
            <a:r>
              <a:rPr sz="1000" spc="-5" dirty="0">
                <a:latin typeface="Arial"/>
                <a:cs typeface="Arial"/>
              </a:rPr>
              <a:t>For example, </a:t>
            </a:r>
            <a:r>
              <a:rPr sz="1000" dirty="0">
                <a:latin typeface="Arial"/>
                <a:cs typeface="Arial"/>
              </a:rPr>
              <a:t>Taqa </a:t>
            </a:r>
            <a:r>
              <a:rPr sz="1000" spc="-5" dirty="0">
                <a:latin typeface="Arial"/>
                <a:cs typeface="Arial"/>
              </a:rPr>
              <a:t>Energy placed a </a:t>
            </a:r>
            <a:r>
              <a:rPr sz="1000" dirty="0">
                <a:latin typeface="Arial"/>
                <a:cs typeface="Arial"/>
              </a:rPr>
              <a:t>multi-million </a:t>
            </a:r>
            <a:r>
              <a:rPr sz="1000" spc="-5" dirty="0">
                <a:latin typeface="Arial"/>
                <a:cs typeface="Arial"/>
              </a:rPr>
              <a:t>dollar  order </a:t>
            </a:r>
            <a:r>
              <a:rPr sz="1000" dirty="0">
                <a:latin typeface="Arial"/>
                <a:cs typeface="Arial"/>
              </a:rPr>
              <a:t>for compressor </a:t>
            </a:r>
            <a:r>
              <a:rPr sz="1000" spc="-5" dirty="0">
                <a:latin typeface="Arial"/>
                <a:cs typeface="Arial"/>
              </a:rPr>
              <a:t>trains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Bergermeer gas storage project in the Netherlands, and Russian  Verkhnechonskneftegaz placed </a:t>
            </a:r>
            <a:r>
              <a:rPr sz="1000" dirty="0">
                <a:latin typeface="Arial"/>
                <a:cs typeface="Arial"/>
              </a:rPr>
              <a:t>orders for </a:t>
            </a:r>
            <a:r>
              <a:rPr sz="1000" spc="-5" dirty="0">
                <a:latin typeface="Arial"/>
                <a:cs typeface="Arial"/>
              </a:rPr>
              <a:t>barrel compressors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an underground gas storage  </a:t>
            </a:r>
            <a:r>
              <a:rPr sz="1000" dirty="0">
                <a:latin typeface="Arial"/>
                <a:cs typeface="Arial"/>
              </a:rPr>
              <a:t>facility </a:t>
            </a:r>
            <a:r>
              <a:rPr sz="1000" spc="-5" dirty="0">
                <a:latin typeface="Arial"/>
                <a:cs typeface="Arial"/>
              </a:rPr>
              <a:t>with </a:t>
            </a:r>
            <a:r>
              <a:rPr sz="1000" dirty="0">
                <a:latin typeface="Arial"/>
                <a:cs typeface="Arial"/>
              </a:rPr>
              <a:t>1b </a:t>
            </a:r>
            <a:r>
              <a:rPr sz="1000" spc="10" dirty="0">
                <a:latin typeface="Arial"/>
                <a:cs typeface="Arial"/>
              </a:rPr>
              <a:t>m</a:t>
            </a:r>
            <a:r>
              <a:rPr sz="975" spc="15" baseline="42735" dirty="0">
                <a:latin typeface="Arial"/>
                <a:cs typeface="Arial"/>
              </a:rPr>
              <a:t>3 </a:t>
            </a:r>
            <a:r>
              <a:rPr sz="1000" spc="-5" dirty="0">
                <a:latin typeface="Arial"/>
                <a:cs typeface="Arial"/>
              </a:rPr>
              <a:t>storage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capacity.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704" y="8194293"/>
            <a:ext cx="1829435" cy="0"/>
          </a:xfrm>
          <a:custGeom>
            <a:avLst/>
            <a:gdLst/>
            <a:ahLst/>
            <a:cxnLst/>
            <a:rect l="l" t="t" r="r" b="b"/>
            <a:pathLst>
              <a:path w="1829435">
                <a:moveTo>
                  <a:pt x="0" y="0"/>
                </a:moveTo>
                <a:lnTo>
                  <a:pt x="182905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02004" y="3855846"/>
            <a:ext cx="5753100" cy="5579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 startAt="2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Supply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(Capacity)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4000"/>
              </a:lnSpc>
              <a:spcBef>
                <a:spcPts val="61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top suppliers of Centrifugal gas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are investing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new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in strategic </a:t>
            </a:r>
            <a:r>
              <a:rPr sz="1000" dirty="0">
                <a:latin typeface="Arial"/>
                <a:cs typeface="Arial"/>
              </a:rPr>
              <a:t>oil </a:t>
            </a:r>
            <a:r>
              <a:rPr sz="1000" spc="-5" dirty="0">
                <a:latin typeface="Arial"/>
                <a:cs typeface="Arial"/>
              </a:rPr>
              <a:t>and gas  hot spots such as Australia, Russia, Saudi Arabia, and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China.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top gas processing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suppliers</a:t>
            </a:r>
            <a:r>
              <a:rPr sz="1000" dirty="0">
                <a:latin typeface="Arial"/>
                <a:cs typeface="Arial"/>
              </a:rPr>
              <a:t> are:</a:t>
            </a:r>
            <a:r>
              <a:rPr sz="975" baseline="42735" dirty="0">
                <a:latin typeface="Arial"/>
                <a:cs typeface="Arial"/>
              </a:rPr>
              <a:t>1</a:t>
            </a:r>
            <a:endParaRPr sz="975" baseline="42735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697865" lvl="3" indent="-228600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GE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(US)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Siemens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(Germany)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10" dirty="0">
                <a:latin typeface="Arial"/>
                <a:cs typeface="Arial"/>
              </a:rPr>
              <a:t>MAN </a:t>
            </a:r>
            <a:r>
              <a:rPr sz="1000" spc="-5" dirty="0">
                <a:latin typeface="Arial"/>
                <a:cs typeface="Arial"/>
              </a:rPr>
              <a:t>(including the </a:t>
            </a:r>
            <a:r>
              <a:rPr sz="1000" dirty="0">
                <a:latin typeface="Arial"/>
                <a:cs typeface="Arial"/>
              </a:rPr>
              <a:t>former </a:t>
            </a:r>
            <a:r>
              <a:rPr sz="1000" spc="-5" dirty="0">
                <a:latin typeface="Arial"/>
                <a:cs typeface="Arial"/>
              </a:rPr>
              <a:t>Sulzer </a:t>
            </a:r>
            <a:r>
              <a:rPr sz="1000" dirty="0">
                <a:latin typeface="Arial"/>
                <a:cs typeface="Arial"/>
              </a:rPr>
              <a:t>Turbo </a:t>
            </a:r>
            <a:r>
              <a:rPr sz="1000" spc="-5" dirty="0">
                <a:latin typeface="Arial"/>
                <a:cs typeface="Arial"/>
              </a:rPr>
              <a:t>product line)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(Germany)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MHI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(Japan)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dirty="0">
                <a:latin typeface="Arial"/>
                <a:cs typeface="Arial"/>
              </a:rPr>
              <a:t>Cameron</a:t>
            </a:r>
            <a:r>
              <a:rPr sz="1000" spc="-1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(US)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Rolls Royce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(UK)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Atlas Copco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(Sweden)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Dresser Rand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(US)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Howden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(UK)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IHI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(Japan)</a:t>
            </a:r>
            <a:endParaRPr sz="1000">
              <a:latin typeface="Arial"/>
              <a:cs typeface="Arial"/>
            </a:endParaRPr>
          </a:p>
          <a:p>
            <a:pPr lvl="3">
              <a:lnSpc>
                <a:spcPct val="100000"/>
              </a:lnSpc>
              <a:spcBef>
                <a:spcPts val="25"/>
              </a:spcBef>
              <a:buFont typeface="Symbol"/>
              <a:buChar char=""/>
            </a:pPr>
            <a:endParaRPr sz="95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top pipeline compressor suppliers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are: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697865" lvl="3" indent="-228600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10" dirty="0">
                <a:latin typeface="Arial"/>
                <a:cs typeface="Arial"/>
              </a:rPr>
              <a:t>MAN </a:t>
            </a:r>
            <a:r>
              <a:rPr sz="1000" spc="-5" dirty="0">
                <a:latin typeface="Arial"/>
                <a:cs typeface="Arial"/>
              </a:rPr>
              <a:t>(including the </a:t>
            </a:r>
            <a:r>
              <a:rPr sz="1000" dirty="0">
                <a:latin typeface="Arial"/>
                <a:cs typeface="Arial"/>
              </a:rPr>
              <a:t>former </a:t>
            </a:r>
            <a:r>
              <a:rPr sz="1000" spc="-5" dirty="0">
                <a:latin typeface="Arial"/>
                <a:cs typeface="Arial"/>
              </a:rPr>
              <a:t>Sulzer </a:t>
            </a:r>
            <a:r>
              <a:rPr sz="1000" dirty="0">
                <a:latin typeface="Arial"/>
                <a:cs typeface="Arial"/>
              </a:rPr>
              <a:t>Turbo </a:t>
            </a:r>
            <a:r>
              <a:rPr sz="1000" spc="-5" dirty="0">
                <a:latin typeface="Arial"/>
                <a:cs typeface="Arial"/>
              </a:rPr>
              <a:t>product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line)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Dresser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Rand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 marR="33655">
              <a:lnSpc>
                <a:spcPct val="143800"/>
              </a:lnSpc>
              <a:spcBef>
                <a:spcPts val="5"/>
              </a:spcBef>
            </a:pPr>
            <a:r>
              <a:rPr sz="975" spc="-7" baseline="42735" dirty="0">
                <a:latin typeface="Arial"/>
                <a:cs typeface="Arial"/>
              </a:rPr>
              <a:t>1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companies could be added to this list, but are tangential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focus of the study. For  example, Samsung </a:t>
            </a:r>
            <a:r>
              <a:rPr sz="1000" dirty="0">
                <a:latin typeface="Arial"/>
                <a:cs typeface="Arial"/>
              </a:rPr>
              <a:t>Techwin </a:t>
            </a:r>
            <a:r>
              <a:rPr sz="1000" spc="-5" dirty="0">
                <a:latin typeface="Arial"/>
                <a:cs typeface="Arial"/>
              </a:rPr>
              <a:t>sells its own air and gas compressors (including API 617 units), and also  distributes and packages </a:t>
            </a:r>
            <a:r>
              <a:rPr sz="1000" dirty="0">
                <a:latin typeface="Arial"/>
                <a:cs typeface="Arial"/>
              </a:rPr>
              <a:t>Dresser </a:t>
            </a:r>
            <a:r>
              <a:rPr sz="1000" spc="-5" dirty="0">
                <a:latin typeface="Arial"/>
                <a:cs typeface="Arial"/>
              </a:rPr>
              <a:t>Rand’s </a:t>
            </a:r>
            <a:r>
              <a:rPr sz="1000" dirty="0">
                <a:latin typeface="Arial"/>
                <a:cs typeface="Arial"/>
              </a:rPr>
              <a:t>DATUM® compressors. </a:t>
            </a:r>
            <a:r>
              <a:rPr sz="1000" spc="-5" dirty="0">
                <a:latin typeface="Arial"/>
                <a:cs typeface="Arial"/>
              </a:rPr>
              <a:t>Samsung sold compressors worth  about $140m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2010, but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of them </a:t>
            </a:r>
            <a:r>
              <a:rPr sz="1000" spc="-10" dirty="0">
                <a:latin typeface="Arial"/>
                <a:cs typeface="Arial"/>
              </a:rPr>
              <a:t>were </a:t>
            </a:r>
            <a:r>
              <a:rPr sz="1000" spc="-5" dirty="0">
                <a:latin typeface="Arial"/>
                <a:cs typeface="Arial"/>
              </a:rPr>
              <a:t>air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and the gas compressors are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special applications such </a:t>
            </a:r>
            <a:r>
              <a:rPr sz="1000" dirty="0">
                <a:latin typeface="Arial"/>
                <a:cs typeface="Arial"/>
              </a:rPr>
              <a:t>as </a:t>
            </a:r>
            <a:r>
              <a:rPr sz="1000" spc="-5" dirty="0">
                <a:latin typeface="Arial"/>
                <a:cs typeface="Arial"/>
              </a:rPr>
              <a:t>steam compressors, </a:t>
            </a:r>
            <a:r>
              <a:rPr sz="1000" dirty="0">
                <a:latin typeface="Arial"/>
                <a:cs typeface="Arial"/>
              </a:rPr>
              <a:t>blow-off </a:t>
            </a:r>
            <a:r>
              <a:rPr sz="1000" spc="-5" dirty="0">
                <a:latin typeface="Arial"/>
                <a:cs typeface="Arial"/>
              </a:rPr>
              <a:t>gas </a:t>
            </a:r>
            <a:r>
              <a:rPr sz="1000" dirty="0">
                <a:latin typeface="Arial"/>
                <a:cs typeface="Arial"/>
              </a:rPr>
              <a:t>compressors, </a:t>
            </a:r>
            <a:r>
              <a:rPr sz="1000" spc="-5" dirty="0">
                <a:latin typeface="Arial"/>
                <a:cs typeface="Arial"/>
              </a:rPr>
              <a:t>and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companders.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80209" y="1214354"/>
            <a:ext cx="4272915" cy="2124075"/>
          </a:xfrm>
          <a:custGeom>
            <a:avLst/>
            <a:gdLst/>
            <a:ahLst/>
            <a:cxnLst/>
            <a:rect l="l" t="t" r="r" b="b"/>
            <a:pathLst>
              <a:path w="4272915" h="2124075">
                <a:moveTo>
                  <a:pt x="0" y="2123574"/>
                </a:moveTo>
                <a:lnTo>
                  <a:pt x="4272581" y="2123575"/>
                </a:lnTo>
                <a:lnTo>
                  <a:pt x="4272581" y="0"/>
                </a:lnTo>
                <a:lnTo>
                  <a:pt x="0" y="0"/>
                </a:lnTo>
                <a:lnTo>
                  <a:pt x="0" y="212357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86076" y="2845774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952"/>
                </a:lnTo>
              </a:path>
            </a:pathLst>
          </a:custGeom>
          <a:ln w="10666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26455" y="2839697"/>
            <a:ext cx="0" cy="202565"/>
          </a:xfrm>
          <a:custGeom>
            <a:avLst/>
            <a:gdLst/>
            <a:ahLst/>
            <a:cxnLst/>
            <a:rect l="l" t="t" r="r" b="b"/>
            <a:pathLst>
              <a:path h="202564">
                <a:moveTo>
                  <a:pt x="0" y="0"/>
                </a:moveTo>
                <a:lnTo>
                  <a:pt x="0" y="202028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70644" y="2835141"/>
            <a:ext cx="0" cy="207010"/>
          </a:xfrm>
          <a:custGeom>
            <a:avLst/>
            <a:gdLst/>
            <a:ahLst/>
            <a:cxnLst/>
            <a:rect l="l" t="t" r="r" b="b"/>
            <a:pathLst>
              <a:path h="207010">
                <a:moveTo>
                  <a:pt x="0" y="0"/>
                </a:moveTo>
                <a:lnTo>
                  <a:pt x="0" y="206585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4832" y="2830584"/>
            <a:ext cx="0" cy="211454"/>
          </a:xfrm>
          <a:custGeom>
            <a:avLst/>
            <a:gdLst/>
            <a:ahLst/>
            <a:cxnLst/>
            <a:rect l="l" t="t" r="r" b="b"/>
            <a:pathLst>
              <a:path h="211455">
                <a:moveTo>
                  <a:pt x="0" y="0"/>
                </a:moveTo>
                <a:lnTo>
                  <a:pt x="0" y="211142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59021" y="2827546"/>
            <a:ext cx="0" cy="214629"/>
          </a:xfrm>
          <a:custGeom>
            <a:avLst/>
            <a:gdLst/>
            <a:ahLst/>
            <a:cxnLst/>
            <a:rect l="l" t="t" r="r" b="b"/>
            <a:pathLst>
              <a:path h="214630">
                <a:moveTo>
                  <a:pt x="0" y="0"/>
                </a:moveTo>
                <a:lnTo>
                  <a:pt x="0" y="214180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02447" y="2826026"/>
            <a:ext cx="0" cy="215900"/>
          </a:xfrm>
          <a:custGeom>
            <a:avLst/>
            <a:gdLst/>
            <a:ahLst/>
            <a:cxnLst/>
            <a:rect l="l" t="t" r="r" b="b"/>
            <a:pathLst>
              <a:path h="215900">
                <a:moveTo>
                  <a:pt x="0" y="0"/>
                </a:moveTo>
                <a:lnTo>
                  <a:pt x="0" y="215699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46636" y="2822988"/>
            <a:ext cx="0" cy="219075"/>
          </a:xfrm>
          <a:custGeom>
            <a:avLst/>
            <a:gdLst/>
            <a:ahLst/>
            <a:cxnLst/>
            <a:rect l="l" t="t" r="r" b="b"/>
            <a:pathLst>
              <a:path h="219075">
                <a:moveTo>
                  <a:pt x="0" y="0"/>
                </a:moveTo>
                <a:lnTo>
                  <a:pt x="0" y="218737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90825" y="2821470"/>
            <a:ext cx="0" cy="220345"/>
          </a:xfrm>
          <a:custGeom>
            <a:avLst/>
            <a:gdLst/>
            <a:ahLst/>
            <a:cxnLst/>
            <a:rect l="l" t="t" r="r" b="b"/>
            <a:pathLst>
              <a:path h="220344">
                <a:moveTo>
                  <a:pt x="0" y="0"/>
                </a:moveTo>
                <a:lnTo>
                  <a:pt x="0" y="220256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34251" y="2818432"/>
            <a:ext cx="0" cy="223520"/>
          </a:xfrm>
          <a:custGeom>
            <a:avLst/>
            <a:gdLst/>
            <a:ahLst/>
            <a:cxnLst/>
            <a:rect l="l" t="t" r="r" b="b"/>
            <a:pathLst>
              <a:path h="223519">
                <a:moveTo>
                  <a:pt x="0" y="0"/>
                </a:moveTo>
                <a:lnTo>
                  <a:pt x="0" y="223294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78440" y="2816912"/>
            <a:ext cx="0" cy="225425"/>
          </a:xfrm>
          <a:custGeom>
            <a:avLst/>
            <a:gdLst/>
            <a:ahLst/>
            <a:cxnLst/>
            <a:rect l="l" t="t" r="r" b="b"/>
            <a:pathLst>
              <a:path h="225425">
                <a:moveTo>
                  <a:pt x="0" y="0"/>
                </a:moveTo>
                <a:lnTo>
                  <a:pt x="0" y="224813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22629" y="2813874"/>
            <a:ext cx="0" cy="227965"/>
          </a:xfrm>
          <a:custGeom>
            <a:avLst/>
            <a:gdLst/>
            <a:ahLst/>
            <a:cxnLst/>
            <a:rect l="l" t="t" r="r" b="b"/>
            <a:pathLst>
              <a:path h="227964">
                <a:moveTo>
                  <a:pt x="0" y="0"/>
                </a:moveTo>
                <a:lnTo>
                  <a:pt x="0" y="227851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66817" y="2810836"/>
            <a:ext cx="0" cy="231140"/>
          </a:xfrm>
          <a:custGeom>
            <a:avLst/>
            <a:gdLst/>
            <a:ahLst/>
            <a:cxnLst/>
            <a:rect l="l" t="t" r="r" b="b"/>
            <a:pathLst>
              <a:path h="231139">
                <a:moveTo>
                  <a:pt x="0" y="0"/>
                </a:moveTo>
                <a:lnTo>
                  <a:pt x="0" y="230889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10244" y="2806279"/>
            <a:ext cx="0" cy="235585"/>
          </a:xfrm>
          <a:custGeom>
            <a:avLst/>
            <a:gdLst/>
            <a:ahLst/>
            <a:cxnLst/>
            <a:rect l="l" t="t" r="r" b="b"/>
            <a:pathLst>
              <a:path h="235585">
                <a:moveTo>
                  <a:pt x="0" y="0"/>
                </a:moveTo>
                <a:lnTo>
                  <a:pt x="0" y="235446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54433" y="2801722"/>
            <a:ext cx="0" cy="240029"/>
          </a:xfrm>
          <a:custGeom>
            <a:avLst/>
            <a:gdLst/>
            <a:ahLst/>
            <a:cxnLst/>
            <a:rect l="l" t="t" r="r" b="b"/>
            <a:pathLst>
              <a:path h="240030">
                <a:moveTo>
                  <a:pt x="0" y="0"/>
                </a:moveTo>
                <a:lnTo>
                  <a:pt x="0" y="240003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198621" y="2795646"/>
            <a:ext cx="0" cy="246379"/>
          </a:xfrm>
          <a:custGeom>
            <a:avLst/>
            <a:gdLst/>
            <a:ahLst/>
            <a:cxnLst/>
            <a:rect l="l" t="t" r="r" b="b"/>
            <a:pathLst>
              <a:path h="246380">
                <a:moveTo>
                  <a:pt x="0" y="0"/>
                </a:moveTo>
                <a:lnTo>
                  <a:pt x="0" y="246079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42810" y="2789570"/>
            <a:ext cx="0" cy="252729"/>
          </a:xfrm>
          <a:custGeom>
            <a:avLst/>
            <a:gdLst/>
            <a:ahLst/>
            <a:cxnLst/>
            <a:rect l="l" t="t" r="r" b="b"/>
            <a:pathLst>
              <a:path h="252730">
                <a:moveTo>
                  <a:pt x="0" y="0"/>
                </a:moveTo>
                <a:lnTo>
                  <a:pt x="0" y="252155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86237" y="2797165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560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330425" y="2803241"/>
            <a:ext cx="0" cy="238760"/>
          </a:xfrm>
          <a:custGeom>
            <a:avLst/>
            <a:gdLst/>
            <a:ahLst/>
            <a:cxnLst/>
            <a:rect l="l" t="t" r="r" b="b"/>
            <a:pathLst>
              <a:path h="238760">
                <a:moveTo>
                  <a:pt x="0" y="0"/>
                </a:moveTo>
                <a:lnTo>
                  <a:pt x="0" y="238484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374614" y="2809317"/>
            <a:ext cx="0" cy="232410"/>
          </a:xfrm>
          <a:custGeom>
            <a:avLst/>
            <a:gdLst/>
            <a:ahLst/>
            <a:cxnLst/>
            <a:rect l="l" t="t" r="r" b="b"/>
            <a:pathLst>
              <a:path h="232410">
                <a:moveTo>
                  <a:pt x="0" y="0"/>
                </a:moveTo>
                <a:lnTo>
                  <a:pt x="0" y="232408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418040" y="2815393"/>
            <a:ext cx="0" cy="226695"/>
          </a:xfrm>
          <a:custGeom>
            <a:avLst/>
            <a:gdLst/>
            <a:ahLst/>
            <a:cxnLst/>
            <a:rect l="l" t="t" r="r" b="b"/>
            <a:pathLst>
              <a:path h="226694">
                <a:moveTo>
                  <a:pt x="0" y="0"/>
                </a:moveTo>
                <a:lnTo>
                  <a:pt x="0" y="226332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462229" y="2812355"/>
            <a:ext cx="0" cy="229870"/>
          </a:xfrm>
          <a:custGeom>
            <a:avLst/>
            <a:gdLst/>
            <a:ahLst/>
            <a:cxnLst/>
            <a:rect l="l" t="t" r="r" b="b"/>
            <a:pathLst>
              <a:path h="229869">
                <a:moveTo>
                  <a:pt x="0" y="0"/>
                </a:moveTo>
                <a:lnTo>
                  <a:pt x="0" y="229370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506418" y="2809317"/>
            <a:ext cx="0" cy="232410"/>
          </a:xfrm>
          <a:custGeom>
            <a:avLst/>
            <a:gdLst/>
            <a:ahLst/>
            <a:cxnLst/>
            <a:rect l="l" t="t" r="r" b="b"/>
            <a:pathLst>
              <a:path h="232410">
                <a:moveTo>
                  <a:pt x="0" y="0"/>
                </a:moveTo>
                <a:lnTo>
                  <a:pt x="0" y="232408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550606" y="2804760"/>
            <a:ext cx="0" cy="237490"/>
          </a:xfrm>
          <a:custGeom>
            <a:avLst/>
            <a:gdLst/>
            <a:ahLst/>
            <a:cxnLst/>
            <a:rect l="l" t="t" r="r" b="b"/>
            <a:pathLst>
              <a:path h="237489">
                <a:moveTo>
                  <a:pt x="0" y="0"/>
                </a:moveTo>
                <a:lnTo>
                  <a:pt x="0" y="236965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594033" y="2801722"/>
            <a:ext cx="0" cy="240029"/>
          </a:xfrm>
          <a:custGeom>
            <a:avLst/>
            <a:gdLst/>
            <a:ahLst/>
            <a:cxnLst/>
            <a:rect l="l" t="t" r="r" b="b"/>
            <a:pathLst>
              <a:path h="240030">
                <a:moveTo>
                  <a:pt x="0" y="0"/>
                </a:moveTo>
                <a:lnTo>
                  <a:pt x="0" y="240003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38222" y="2798684"/>
            <a:ext cx="0" cy="243204"/>
          </a:xfrm>
          <a:custGeom>
            <a:avLst/>
            <a:gdLst/>
            <a:ahLst/>
            <a:cxnLst/>
            <a:rect l="l" t="t" r="r" b="b"/>
            <a:pathLst>
              <a:path h="243205">
                <a:moveTo>
                  <a:pt x="0" y="0"/>
                </a:moveTo>
                <a:lnTo>
                  <a:pt x="0" y="243041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682410" y="2795646"/>
            <a:ext cx="0" cy="246379"/>
          </a:xfrm>
          <a:custGeom>
            <a:avLst/>
            <a:gdLst/>
            <a:ahLst/>
            <a:cxnLst/>
            <a:rect l="l" t="t" r="r" b="b"/>
            <a:pathLst>
              <a:path h="246380">
                <a:moveTo>
                  <a:pt x="0" y="0"/>
                </a:moveTo>
                <a:lnTo>
                  <a:pt x="0" y="246079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726599" y="2792608"/>
            <a:ext cx="0" cy="249554"/>
          </a:xfrm>
          <a:custGeom>
            <a:avLst/>
            <a:gdLst/>
            <a:ahLst/>
            <a:cxnLst/>
            <a:rect l="l" t="t" r="r" b="b"/>
            <a:pathLst>
              <a:path h="249555">
                <a:moveTo>
                  <a:pt x="0" y="0"/>
                </a:moveTo>
                <a:lnTo>
                  <a:pt x="0" y="249117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770026" y="2789570"/>
            <a:ext cx="0" cy="252729"/>
          </a:xfrm>
          <a:custGeom>
            <a:avLst/>
            <a:gdLst/>
            <a:ahLst/>
            <a:cxnLst/>
            <a:rect l="l" t="t" r="r" b="b"/>
            <a:pathLst>
              <a:path h="252730">
                <a:moveTo>
                  <a:pt x="0" y="0"/>
                </a:moveTo>
                <a:lnTo>
                  <a:pt x="0" y="252155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14214" y="2789570"/>
            <a:ext cx="0" cy="252729"/>
          </a:xfrm>
          <a:custGeom>
            <a:avLst/>
            <a:gdLst/>
            <a:ahLst/>
            <a:cxnLst/>
            <a:rect l="l" t="t" r="r" b="b"/>
            <a:pathLst>
              <a:path h="252730">
                <a:moveTo>
                  <a:pt x="0" y="0"/>
                </a:moveTo>
                <a:lnTo>
                  <a:pt x="0" y="252155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58403" y="2789570"/>
            <a:ext cx="0" cy="252729"/>
          </a:xfrm>
          <a:custGeom>
            <a:avLst/>
            <a:gdLst/>
            <a:ahLst/>
            <a:cxnLst/>
            <a:rect l="l" t="t" r="r" b="b"/>
            <a:pathLst>
              <a:path h="252730">
                <a:moveTo>
                  <a:pt x="0" y="0"/>
                </a:moveTo>
                <a:lnTo>
                  <a:pt x="0" y="252155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901830" y="2789570"/>
            <a:ext cx="0" cy="252729"/>
          </a:xfrm>
          <a:custGeom>
            <a:avLst/>
            <a:gdLst/>
            <a:ahLst/>
            <a:cxnLst/>
            <a:rect l="l" t="t" r="r" b="b"/>
            <a:pathLst>
              <a:path h="252730">
                <a:moveTo>
                  <a:pt x="0" y="0"/>
                </a:moveTo>
                <a:lnTo>
                  <a:pt x="0" y="252155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946018" y="2788051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674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990207" y="2788051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674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034395" y="2788051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674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077822" y="2788051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674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122011" y="2788051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674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166199" y="2788051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674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09626" y="2788051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674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253815" y="2788051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674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298003" y="2788051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674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342192" y="2786532"/>
            <a:ext cx="0" cy="255270"/>
          </a:xfrm>
          <a:custGeom>
            <a:avLst/>
            <a:gdLst/>
            <a:ahLst/>
            <a:cxnLst/>
            <a:rect l="l" t="t" r="r" b="b"/>
            <a:pathLst>
              <a:path h="255269">
                <a:moveTo>
                  <a:pt x="0" y="0"/>
                </a:moveTo>
                <a:lnTo>
                  <a:pt x="0" y="255193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385619" y="2785013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6712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429807" y="2785013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6712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473996" y="2783494"/>
            <a:ext cx="0" cy="258445"/>
          </a:xfrm>
          <a:custGeom>
            <a:avLst/>
            <a:gdLst/>
            <a:ahLst/>
            <a:cxnLst/>
            <a:rect l="l" t="t" r="r" b="b"/>
            <a:pathLst>
              <a:path h="258444">
                <a:moveTo>
                  <a:pt x="0" y="0"/>
                </a:moveTo>
                <a:lnTo>
                  <a:pt x="0" y="258231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517423" y="2781975"/>
            <a:ext cx="0" cy="260350"/>
          </a:xfrm>
          <a:custGeom>
            <a:avLst/>
            <a:gdLst/>
            <a:ahLst/>
            <a:cxnLst/>
            <a:rect l="l" t="t" r="r" b="b"/>
            <a:pathLst>
              <a:path h="260350">
                <a:moveTo>
                  <a:pt x="0" y="0"/>
                </a:moveTo>
                <a:lnTo>
                  <a:pt x="0" y="259750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561611" y="2781975"/>
            <a:ext cx="0" cy="260350"/>
          </a:xfrm>
          <a:custGeom>
            <a:avLst/>
            <a:gdLst/>
            <a:ahLst/>
            <a:cxnLst/>
            <a:rect l="l" t="t" r="r" b="b"/>
            <a:pathLst>
              <a:path h="260350">
                <a:moveTo>
                  <a:pt x="0" y="0"/>
                </a:moveTo>
                <a:lnTo>
                  <a:pt x="0" y="259750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605800" y="2780456"/>
            <a:ext cx="0" cy="261620"/>
          </a:xfrm>
          <a:custGeom>
            <a:avLst/>
            <a:gdLst/>
            <a:ahLst/>
            <a:cxnLst/>
            <a:rect l="l" t="t" r="r" b="b"/>
            <a:pathLst>
              <a:path h="261619">
                <a:moveTo>
                  <a:pt x="0" y="0"/>
                </a:moveTo>
                <a:lnTo>
                  <a:pt x="0" y="261269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649989" y="2778937"/>
            <a:ext cx="0" cy="262890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788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693415" y="2777418"/>
            <a:ext cx="0" cy="264795"/>
          </a:xfrm>
          <a:custGeom>
            <a:avLst/>
            <a:gdLst/>
            <a:ahLst/>
            <a:cxnLst/>
            <a:rect l="l" t="t" r="r" b="b"/>
            <a:pathLst>
              <a:path h="264794">
                <a:moveTo>
                  <a:pt x="0" y="0"/>
                </a:moveTo>
                <a:lnTo>
                  <a:pt x="0" y="264307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737604" y="2777418"/>
            <a:ext cx="0" cy="264795"/>
          </a:xfrm>
          <a:custGeom>
            <a:avLst/>
            <a:gdLst/>
            <a:ahLst/>
            <a:cxnLst/>
            <a:rect l="l" t="t" r="r" b="b"/>
            <a:pathLst>
              <a:path h="264794">
                <a:moveTo>
                  <a:pt x="0" y="0"/>
                </a:moveTo>
                <a:lnTo>
                  <a:pt x="0" y="264307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781793" y="2775899"/>
            <a:ext cx="0" cy="266065"/>
          </a:xfrm>
          <a:custGeom>
            <a:avLst/>
            <a:gdLst/>
            <a:ahLst/>
            <a:cxnLst/>
            <a:rect l="l" t="t" r="r" b="b"/>
            <a:pathLst>
              <a:path h="266064">
                <a:moveTo>
                  <a:pt x="0" y="0"/>
                </a:moveTo>
                <a:lnTo>
                  <a:pt x="0" y="265826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825219" y="2774380"/>
            <a:ext cx="0" cy="267335"/>
          </a:xfrm>
          <a:custGeom>
            <a:avLst/>
            <a:gdLst/>
            <a:ahLst/>
            <a:cxnLst/>
            <a:rect l="l" t="t" r="r" b="b"/>
            <a:pathLst>
              <a:path h="267335">
                <a:moveTo>
                  <a:pt x="0" y="0"/>
                </a:moveTo>
                <a:lnTo>
                  <a:pt x="0" y="267345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869408" y="2774380"/>
            <a:ext cx="0" cy="267335"/>
          </a:xfrm>
          <a:custGeom>
            <a:avLst/>
            <a:gdLst/>
            <a:ahLst/>
            <a:cxnLst/>
            <a:rect l="l" t="t" r="r" b="b"/>
            <a:pathLst>
              <a:path h="267335">
                <a:moveTo>
                  <a:pt x="0" y="0"/>
                </a:moveTo>
                <a:lnTo>
                  <a:pt x="0" y="267345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913596" y="2772861"/>
            <a:ext cx="0" cy="269240"/>
          </a:xfrm>
          <a:custGeom>
            <a:avLst/>
            <a:gdLst/>
            <a:ahLst/>
            <a:cxnLst/>
            <a:rect l="l" t="t" r="r" b="b"/>
            <a:pathLst>
              <a:path h="269239">
                <a:moveTo>
                  <a:pt x="0" y="0"/>
                </a:moveTo>
                <a:lnTo>
                  <a:pt x="0" y="268864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957785" y="27713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10">
                <a:moveTo>
                  <a:pt x="0" y="0"/>
                </a:moveTo>
                <a:lnTo>
                  <a:pt x="0" y="270383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001212" y="2769823"/>
            <a:ext cx="0" cy="272415"/>
          </a:xfrm>
          <a:custGeom>
            <a:avLst/>
            <a:gdLst/>
            <a:ahLst/>
            <a:cxnLst/>
            <a:rect l="l" t="t" r="r" b="b"/>
            <a:pathLst>
              <a:path h="272414">
                <a:moveTo>
                  <a:pt x="0" y="0"/>
                </a:moveTo>
                <a:lnTo>
                  <a:pt x="0" y="271902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045400" y="2769823"/>
            <a:ext cx="0" cy="272415"/>
          </a:xfrm>
          <a:custGeom>
            <a:avLst/>
            <a:gdLst/>
            <a:ahLst/>
            <a:cxnLst/>
            <a:rect l="l" t="t" r="r" b="b"/>
            <a:pathLst>
              <a:path h="272414">
                <a:moveTo>
                  <a:pt x="0" y="0"/>
                </a:moveTo>
                <a:lnTo>
                  <a:pt x="0" y="271902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089589" y="2768304"/>
            <a:ext cx="0" cy="273685"/>
          </a:xfrm>
          <a:custGeom>
            <a:avLst/>
            <a:gdLst/>
            <a:ahLst/>
            <a:cxnLst/>
            <a:rect l="l" t="t" r="r" b="b"/>
            <a:pathLst>
              <a:path h="273685">
                <a:moveTo>
                  <a:pt x="0" y="0"/>
                </a:moveTo>
                <a:lnTo>
                  <a:pt x="0" y="273421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133016" y="2766785"/>
            <a:ext cx="0" cy="274955"/>
          </a:xfrm>
          <a:custGeom>
            <a:avLst/>
            <a:gdLst/>
            <a:ahLst/>
            <a:cxnLst/>
            <a:rect l="l" t="t" r="r" b="b"/>
            <a:pathLst>
              <a:path h="274955">
                <a:moveTo>
                  <a:pt x="0" y="0"/>
                </a:moveTo>
                <a:lnTo>
                  <a:pt x="0" y="274940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177204" y="2766785"/>
            <a:ext cx="0" cy="274955"/>
          </a:xfrm>
          <a:custGeom>
            <a:avLst/>
            <a:gdLst/>
            <a:ahLst/>
            <a:cxnLst/>
            <a:rect l="l" t="t" r="r" b="b"/>
            <a:pathLst>
              <a:path h="274955">
                <a:moveTo>
                  <a:pt x="0" y="0"/>
                </a:moveTo>
                <a:lnTo>
                  <a:pt x="0" y="274940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221393" y="2765266"/>
            <a:ext cx="0" cy="276860"/>
          </a:xfrm>
          <a:custGeom>
            <a:avLst/>
            <a:gdLst/>
            <a:ahLst/>
            <a:cxnLst/>
            <a:rect l="l" t="t" r="r" b="b"/>
            <a:pathLst>
              <a:path h="276860">
                <a:moveTo>
                  <a:pt x="0" y="0"/>
                </a:moveTo>
                <a:lnTo>
                  <a:pt x="0" y="276459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265582" y="2763747"/>
            <a:ext cx="0" cy="278130"/>
          </a:xfrm>
          <a:custGeom>
            <a:avLst/>
            <a:gdLst/>
            <a:ahLst/>
            <a:cxnLst/>
            <a:rect l="l" t="t" r="r" b="b"/>
            <a:pathLst>
              <a:path h="278130">
                <a:moveTo>
                  <a:pt x="0" y="0"/>
                </a:moveTo>
                <a:lnTo>
                  <a:pt x="0" y="277978"/>
                </a:lnTo>
              </a:path>
            </a:pathLst>
          </a:custGeom>
          <a:ln w="1828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309008" y="2762228"/>
            <a:ext cx="0" cy="280035"/>
          </a:xfrm>
          <a:custGeom>
            <a:avLst/>
            <a:gdLst/>
            <a:ahLst/>
            <a:cxnLst/>
            <a:rect l="l" t="t" r="r" b="b"/>
            <a:pathLst>
              <a:path h="280035">
                <a:moveTo>
                  <a:pt x="0" y="0"/>
                </a:moveTo>
                <a:lnTo>
                  <a:pt x="0" y="279497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353197" y="2762228"/>
            <a:ext cx="0" cy="280035"/>
          </a:xfrm>
          <a:custGeom>
            <a:avLst/>
            <a:gdLst/>
            <a:ahLst/>
            <a:cxnLst/>
            <a:rect l="l" t="t" r="r" b="b"/>
            <a:pathLst>
              <a:path h="280035">
                <a:moveTo>
                  <a:pt x="0" y="0"/>
                </a:moveTo>
                <a:lnTo>
                  <a:pt x="0" y="279497"/>
                </a:lnTo>
              </a:path>
            </a:pathLst>
          </a:custGeom>
          <a:ln w="167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586076" y="2634631"/>
            <a:ext cx="0" cy="211454"/>
          </a:xfrm>
          <a:custGeom>
            <a:avLst/>
            <a:gdLst/>
            <a:ahLst/>
            <a:cxnLst/>
            <a:rect l="l" t="t" r="r" b="b"/>
            <a:pathLst>
              <a:path h="211455">
                <a:moveTo>
                  <a:pt x="0" y="0"/>
                </a:moveTo>
                <a:lnTo>
                  <a:pt x="0" y="211142"/>
                </a:lnTo>
              </a:path>
            </a:pathLst>
          </a:custGeom>
          <a:ln w="1066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626455" y="2617922"/>
            <a:ext cx="0" cy="222250"/>
          </a:xfrm>
          <a:custGeom>
            <a:avLst/>
            <a:gdLst/>
            <a:ahLst/>
            <a:cxnLst/>
            <a:rect l="l" t="t" r="r" b="b"/>
            <a:pathLst>
              <a:path h="222250">
                <a:moveTo>
                  <a:pt x="0" y="0"/>
                </a:moveTo>
                <a:lnTo>
                  <a:pt x="0" y="221775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670644" y="2599694"/>
            <a:ext cx="0" cy="235585"/>
          </a:xfrm>
          <a:custGeom>
            <a:avLst/>
            <a:gdLst/>
            <a:ahLst/>
            <a:cxnLst/>
            <a:rect l="l" t="t" r="r" b="b"/>
            <a:pathLst>
              <a:path h="235585">
                <a:moveTo>
                  <a:pt x="0" y="0"/>
                </a:moveTo>
                <a:lnTo>
                  <a:pt x="0" y="235446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714832" y="2581466"/>
            <a:ext cx="0" cy="249554"/>
          </a:xfrm>
          <a:custGeom>
            <a:avLst/>
            <a:gdLst/>
            <a:ahLst/>
            <a:cxnLst/>
            <a:rect l="l" t="t" r="r" b="b"/>
            <a:pathLst>
              <a:path h="249555">
                <a:moveTo>
                  <a:pt x="0" y="0"/>
                </a:moveTo>
                <a:lnTo>
                  <a:pt x="0" y="249117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759021" y="2572352"/>
            <a:ext cx="0" cy="255270"/>
          </a:xfrm>
          <a:custGeom>
            <a:avLst/>
            <a:gdLst/>
            <a:ahLst/>
            <a:cxnLst/>
            <a:rect l="l" t="t" r="r" b="b"/>
            <a:pathLst>
              <a:path h="255269">
                <a:moveTo>
                  <a:pt x="0" y="0"/>
                </a:moveTo>
                <a:lnTo>
                  <a:pt x="0" y="255193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802447" y="2563238"/>
            <a:ext cx="0" cy="262890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788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846636" y="2552605"/>
            <a:ext cx="0" cy="270510"/>
          </a:xfrm>
          <a:custGeom>
            <a:avLst/>
            <a:gdLst/>
            <a:ahLst/>
            <a:cxnLst/>
            <a:rect l="l" t="t" r="r" b="b"/>
            <a:pathLst>
              <a:path h="270510">
                <a:moveTo>
                  <a:pt x="0" y="0"/>
                </a:moveTo>
                <a:lnTo>
                  <a:pt x="0" y="270383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890825" y="2543491"/>
            <a:ext cx="0" cy="278130"/>
          </a:xfrm>
          <a:custGeom>
            <a:avLst/>
            <a:gdLst/>
            <a:ahLst/>
            <a:cxnLst/>
            <a:rect l="l" t="t" r="r" b="b"/>
            <a:pathLst>
              <a:path h="278130">
                <a:moveTo>
                  <a:pt x="0" y="0"/>
                </a:moveTo>
                <a:lnTo>
                  <a:pt x="0" y="277978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934251" y="2532858"/>
            <a:ext cx="0" cy="285750"/>
          </a:xfrm>
          <a:custGeom>
            <a:avLst/>
            <a:gdLst/>
            <a:ahLst/>
            <a:cxnLst/>
            <a:rect l="l" t="t" r="r" b="b"/>
            <a:pathLst>
              <a:path h="285750">
                <a:moveTo>
                  <a:pt x="0" y="0"/>
                </a:moveTo>
                <a:lnTo>
                  <a:pt x="0" y="285573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978440" y="2522225"/>
            <a:ext cx="0" cy="295275"/>
          </a:xfrm>
          <a:custGeom>
            <a:avLst/>
            <a:gdLst/>
            <a:ahLst/>
            <a:cxnLst/>
            <a:rect l="l" t="t" r="r" b="b"/>
            <a:pathLst>
              <a:path h="295275">
                <a:moveTo>
                  <a:pt x="0" y="0"/>
                </a:moveTo>
                <a:lnTo>
                  <a:pt x="0" y="294687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022629" y="2511592"/>
            <a:ext cx="0" cy="302895"/>
          </a:xfrm>
          <a:custGeom>
            <a:avLst/>
            <a:gdLst/>
            <a:ahLst/>
            <a:cxnLst/>
            <a:rect l="l" t="t" r="r" b="b"/>
            <a:pathLst>
              <a:path h="302894">
                <a:moveTo>
                  <a:pt x="0" y="0"/>
                </a:moveTo>
                <a:lnTo>
                  <a:pt x="0" y="302282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066817" y="2500958"/>
            <a:ext cx="0" cy="309880"/>
          </a:xfrm>
          <a:custGeom>
            <a:avLst/>
            <a:gdLst/>
            <a:ahLst/>
            <a:cxnLst/>
            <a:rect l="l" t="t" r="r" b="b"/>
            <a:pathLst>
              <a:path h="309880">
                <a:moveTo>
                  <a:pt x="0" y="0"/>
                </a:moveTo>
                <a:lnTo>
                  <a:pt x="0" y="309877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110244" y="2476654"/>
            <a:ext cx="0" cy="330200"/>
          </a:xfrm>
          <a:custGeom>
            <a:avLst/>
            <a:gdLst/>
            <a:ahLst/>
            <a:cxnLst/>
            <a:rect l="l" t="t" r="r" b="b"/>
            <a:pathLst>
              <a:path h="330200">
                <a:moveTo>
                  <a:pt x="0" y="0"/>
                </a:moveTo>
                <a:lnTo>
                  <a:pt x="0" y="329625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154433" y="2452350"/>
            <a:ext cx="0" cy="349885"/>
          </a:xfrm>
          <a:custGeom>
            <a:avLst/>
            <a:gdLst/>
            <a:ahLst/>
            <a:cxnLst/>
            <a:rect l="l" t="t" r="r" b="b"/>
            <a:pathLst>
              <a:path h="349885">
                <a:moveTo>
                  <a:pt x="0" y="0"/>
                </a:moveTo>
                <a:lnTo>
                  <a:pt x="0" y="349372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198621" y="2426527"/>
            <a:ext cx="0" cy="369570"/>
          </a:xfrm>
          <a:custGeom>
            <a:avLst/>
            <a:gdLst/>
            <a:ahLst/>
            <a:cxnLst/>
            <a:rect l="l" t="t" r="r" b="b"/>
            <a:pathLst>
              <a:path h="369569">
                <a:moveTo>
                  <a:pt x="0" y="0"/>
                </a:moveTo>
                <a:lnTo>
                  <a:pt x="0" y="369119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242810" y="2399185"/>
            <a:ext cx="0" cy="390525"/>
          </a:xfrm>
          <a:custGeom>
            <a:avLst/>
            <a:gdLst/>
            <a:ahLst/>
            <a:cxnLst/>
            <a:rect l="l" t="t" r="r" b="b"/>
            <a:pathLst>
              <a:path h="390525">
                <a:moveTo>
                  <a:pt x="0" y="0"/>
                </a:moveTo>
                <a:lnTo>
                  <a:pt x="0" y="390385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286237" y="2428046"/>
            <a:ext cx="0" cy="369570"/>
          </a:xfrm>
          <a:custGeom>
            <a:avLst/>
            <a:gdLst/>
            <a:ahLst/>
            <a:cxnLst/>
            <a:rect l="l" t="t" r="r" b="b"/>
            <a:pathLst>
              <a:path h="369569">
                <a:moveTo>
                  <a:pt x="0" y="0"/>
                </a:moveTo>
                <a:lnTo>
                  <a:pt x="0" y="369119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330425" y="2456907"/>
            <a:ext cx="0" cy="346710"/>
          </a:xfrm>
          <a:custGeom>
            <a:avLst/>
            <a:gdLst/>
            <a:ahLst/>
            <a:cxnLst/>
            <a:rect l="l" t="t" r="r" b="b"/>
            <a:pathLst>
              <a:path h="346710">
                <a:moveTo>
                  <a:pt x="0" y="0"/>
                </a:moveTo>
                <a:lnTo>
                  <a:pt x="0" y="346334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374614" y="2482730"/>
            <a:ext cx="0" cy="327025"/>
          </a:xfrm>
          <a:custGeom>
            <a:avLst/>
            <a:gdLst/>
            <a:ahLst/>
            <a:cxnLst/>
            <a:rect l="l" t="t" r="r" b="b"/>
            <a:pathLst>
              <a:path h="327025">
                <a:moveTo>
                  <a:pt x="0" y="0"/>
                </a:moveTo>
                <a:lnTo>
                  <a:pt x="0" y="326586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418040" y="2507035"/>
            <a:ext cx="0" cy="308610"/>
          </a:xfrm>
          <a:custGeom>
            <a:avLst/>
            <a:gdLst/>
            <a:ahLst/>
            <a:cxnLst/>
            <a:rect l="l" t="t" r="r" b="b"/>
            <a:pathLst>
              <a:path h="308610">
                <a:moveTo>
                  <a:pt x="0" y="0"/>
                </a:moveTo>
                <a:lnTo>
                  <a:pt x="0" y="308358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462229" y="2493363"/>
            <a:ext cx="0" cy="319405"/>
          </a:xfrm>
          <a:custGeom>
            <a:avLst/>
            <a:gdLst/>
            <a:ahLst/>
            <a:cxnLst/>
            <a:rect l="l" t="t" r="r" b="b"/>
            <a:pathLst>
              <a:path h="319405">
                <a:moveTo>
                  <a:pt x="0" y="0"/>
                </a:moveTo>
                <a:lnTo>
                  <a:pt x="0" y="318991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506418" y="2476654"/>
            <a:ext cx="0" cy="332740"/>
          </a:xfrm>
          <a:custGeom>
            <a:avLst/>
            <a:gdLst/>
            <a:ahLst/>
            <a:cxnLst/>
            <a:rect l="l" t="t" r="r" b="b"/>
            <a:pathLst>
              <a:path h="332739">
                <a:moveTo>
                  <a:pt x="0" y="0"/>
                </a:moveTo>
                <a:lnTo>
                  <a:pt x="0" y="332663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550606" y="2461464"/>
            <a:ext cx="0" cy="343535"/>
          </a:xfrm>
          <a:custGeom>
            <a:avLst/>
            <a:gdLst/>
            <a:ahLst/>
            <a:cxnLst/>
            <a:rect l="l" t="t" r="r" b="b"/>
            <a:pathLst>
              <a:path h="343535">
                <a:moveTo>
                  <a:pt x="0" y="0"/>
                </a:moveTo>
                <a:lnTo>
                  <a:pt x="0" y="343296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594033" y="2444755"/>
            <a:ext cx="0" cy="357505"/>
          </a:xfrm>
          <a:custGeom>
            <a:avLst/>
            <a:gdLst/>
            <a:ahLst/>
            <a:cxnLst/>
            <a:rect l="l" t="t" r="r" b="b"/>
            <a:pathLst>
              <a:path h="357505">
                <a:moveTo>
                  <a:pt x="0" y="0"/>
                </a:moveTo>
                <a:lnTo>
                  <a:pt x="0" y="356967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638222" y="2428046"/>
            <a:ext cx="0" cy="370840"/>
          </a:xfrm>
          <a:custGeom>
            <a:avLst/>
            <a:gdLst/>
            <a:ahLst/>
            <a:cxnLst/>
            <a:rect l="l" t="t" r="r" b="b"/>
            <a:pathLst>
              <a:path h="370839">
                <a:moveTo>
                  <a:pt x="0" y="0"/>
                </a:moveTo>
                <a:lnTo>
                  <a:pt x="0" y="370638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682410" y="2409818"/>
            <a:ext cx="0" cy="386080"/>
          </a:xfrm>
          <a:custGeom>
            <a:avLst/>
            <a:gdLst/>
            <a:ahLst/>
            <a:cxnLst/>
            <a:rect l="l" t="t" r="r" b="b"/>
            <a:pathLst>
              <a:path h="386080">
                <a:moveTo>
                  <a:pt x="0" y="0"/>
                </a:moveTo>
                <a:lnTo>
                  <a:pt x="0" y="385828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726599" y="2390071"/>
            <a:ext cx="0" cy="402590"/>
          </a:xfrm>
          <a:custGeom>
            <a:avLst/>
            <a:gdLst/>
            <a:ahLst/>
            <a:cxnLst/>
            <a:rect l="l" t="t" r="r" b="b"/>
            <a:pathLst>
              <a:path h="402589">
                <a:moveTo>
                  <a:pt x="0" y="0"/>
                </a:moveTo>
                <a:lnTo>
                  <a:pt x="0" y="402537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770026" y="2371843"/>
            <a:ext cx="0" cy="417830"/>
          </a:xfrm>
          <a:custGeom>
            <a:avLst/>
            <a:gdLst/>
            <a:ahLst/>
            <a:cxnLst/>
            <a:rect l="l" t="t" r="r" b="b"/>
            <a:pathLst>
              <a:path h="417830">
                <a:moveTo>
                  <a:pt x="0" y="0"/>
                </a:moveTo>
                <a:lnTo>
                  <a:pt x="0" y="417727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814214" y="2368805"/>
            <a:ext cx="0" cy="421005"/>
          </a:xfrm>
          <a:custGeom>
            <a:avLst/>
            <a:gdLst/>
            <a:ahLst/>
            <a:cxnLst/>
            <a:rect l="l" t="t" r="r" b="b"/>
            <a:pathLst>
              <a:path h="421005">
                <a:moveTo>
                  <a:pt x="0" y="0"/>
                </a:moveTo>
                <a:lnTo>
                  <a:pt x="0" y="420765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858403" y="2365767"/>
            <a:ext cx="0" cy="424180"/>
          </a:xfrm>
          <a:custGeom>
            <a:avLst/>
            <a:gdLst/>
            <a:ahLst/>
            <a:cxnLst/>
            <a:rect l="l" t="t" r="r" b="b"/>
            <a:pathLst>
              <a:path h="424180">
                <a:moveTo>
                  <a:pt x="0" y="0"/>
                </a:moveTo>
                <a:lnTo>
                  <a:pt x="0" y="423803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901830" y="2362729"/>
            <a:ext cx="0" cy="427355"/>
          </a:xfrm>
          <a:custGeom>
            <a:avLst/>
            <a:gdLst/>
            <a:ahLst/>
            <a:cxnLst/>
            <a:rect l="l" t="t" r="r" b="b"/>
            <a:pathLst>
              <a:path h="427355">
                <a:moveTo>
                  <a:pt x="0" y="0"/>
                </a:moveTo>
                <a:lnTo>
                  <a:pt x="0" y="426841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946018" y="2361210"/>
            <a:ext cx="0" cy="427355"/>
          </a:xfrm>
          <a:custGeom>
            <a:avLst/>
            <a:gdLst/>
            <a:ahLst/>
            <a:cxnLst/>
            <a:rect l="l" t="t" r="r" b="b"/>
            <a:pathLst>
              <a:path h="427355">
                <a:moveTo>
                  <a:pt x="0" y="0"/>
                </a:moveTo>
                <a:lnTo>
                  <a:pt x="0" y="426841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3990207" y="2359691"/>
            <a:ext cx="0" cy="428625"/>
          </a:xfrm>
          <a:custGeom>
            <a:avLst/>
            <a:gdLst/>
            <a:ahLst/>
            <a:cxnLst/>
            <a:rect l="l" t="t" r="r" b="b"/>
            <a:pathLst>
              <a:path h="428625">
                <a:moveTo>
                  <a:pt x="0" y="0"/>
                </a:moveTo>
                <a:lnTo>
                  <a:pt x="0" y="428360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034395" y="2359691"/>
            <a:ext cx="0" cy="428625"/>
          </a:xfrm>
          <a:custGeom>
            <a:avLst/>
            <a:gdLst/>
            <a:ahLst/>
            <a:cxnLst/>
            <a:rect l="l" t="t" r="r" b="b"/>
            <a:pathLst>
              <a:path h="428625">
                <a:moveTo>
                  <a:pt x="0" y="0"/>
                </a:moveTo>
                <a:lnTo>
                  <a:pt x="0" y="428360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077822" y="2359691"/>
            <a:ext cx="0" cy="428625"/>
          </a:xfrm>
          <a:custGeom>
            <a:avLst/>
            <a:gdLst/>
            <a:ahLst/>
            <a:cxnLst/>
            <a:rect l="l" t="t" r="r" b="b"/>
            <a:pathLst>
              <a:path h="428625">
                <a:moveTo>
                  <a:pt x="0" y="0"/>
                </a:moveTo>
                <a:lnTo>
                  <a:pt x="0" y="428360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122011" y="2359691"/>
            <a:ext cx="0" cy="428625"/>
          </a:xfrm>
          <a:custGeom>
            <a:avLst/>
            <a:gdLst/>
            <a:ahLst/>
            <a:cxnLst/>
            <a:rect l="l" t="t" r="r" b="b"/>
            <a:pathLst>
              <a:path h="428625">
                <a:moveTo>
                  <a:pt x="0" y="0"/>
                </a:moveTo>
                <a:lnTo>
                  <a:pt x="0" y="428360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166199" y="2358172"/>
            <a:ext cx="0" cy="429895"/>
          </a:xfrm>
          <a:custGeom>
            <a:avLst/>
            <a:gdLst/>
            <a:ahLst/>
            <a:cxnLst/>
            <a:rect l="l" t="t" r="r" b="b"/>
            <a:pathLst>
              <a:path h="429894">
                <a:moveTo>
                  <a:pt x="0" y="0"/>
                </a:moveTo>
                <a:lnTo>
                  <a:pt x="0" y="429879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209626" y="2356653"/>
            <a:ext cx="0" cy="431800"/>
          </a:xfrm>
          <a:custGeom>
            <a:avLst/>
            <a:gdLst/>
            <a:ahLst/>
            <a:cxnLst/>
            <a:rect l="l" t="t" r="r" b="b"/>
            <a:pathLst>
              <a:path h="431800">
                <a:moveTo>
                  <a:pt x="0" y="0"/>
                </a:moveTo>
                <a:lnTo>
                  <a:pt x="0" y="431398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253815" y="2355134"/>
            <a:ext cx="0" cy="433070"/>
          </a:xfrm>
          <a:custGeom>
            <a:avLst/>
            <a:gdLst/>
            <a:ahLst/>
            <a:cxnLst/>
            <a:rect l="l" t="t" r="r" b="b"/>
            <a:pathLst>
              <a:path h="433069">
                <a:moveTo>
                  <a:pt x="0" y="0"/>
                </a:moveTo>
                <a:lnTo>
                  <a:pt x="0" y="432917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298003" y="2353615"/>
            <a:ext cx="0" cy="434975"/>
          </a:xfrm>
          <a:custGeom>
            <a:avLst/>
            <a:gdLst/>
            <a:ahLst/>
            <a:cxnLst/>
            <a:rect l="l" t="t" r="r" b="b"/>
            <a:pathLst>
              <a:path h="434975">
                <a:moveTo>
                  <a:pt x="0" y="0"/>
                </a:moveTo>
                <a:lnTo>
                  <a:pt x="0" y="434436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342192" y="2350577"/>
            <a:ext cx="0" cy="436245"/>
          </a:xfrm>
          <a:custGeom>
            <a:avLst/>
            <a:gdLst/>
            <a:ahLst/>
            <a:cxnLst/>
            <a:rect l="l" t="t" r="r" b="b"/>
            <a:pathLst>
              <a:path h="436244">
                <a:moveTo>
                  <a:pt x="0" y="0"/>
                </a:moveTo>
                <a:lnTo>
                  <a:pt x="0" y="435955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385619" y="2347539"/>
            <a:ext cx="0" cy="437515"/>
          </a:xfrm>
          <a:custGeom>
            <a:avLst/>
            <a:gdLst/>
            <a:ahLst/>
            <a:cxnLst/>
            <a:rect l="l" t="t" r="r" b="b"/>
            <a:pathLst>
              <a:path h="437514">
                <a:moveTo>
                  <a:pt x="0" y="0"/>
                </a:moveTo>
                <a:lnTo>
                  <a:pt x="0" y="437474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429807" y="2342981"/>
            <a:ext cx="0" cy="442595"/>
          </a:xfrm>
          <a:custGeom>
            <a:avLst/>
            <a:gdLst/>
            <a:ahLst/>
            <a:cxnLst/>
            <a:rect l="l" t="t" r="r" b="b"/>
            <a:pathLst>
              <a:path h="442594">
                <a:moveTo>
                  <a:pt x="0" y="0"/>
                </a:moveTo>
                <a:lnTo>
                  <a:pt x="0" y="442031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473996" y="2339943"/>
            <a:ext cx="0" cy="443865"/>
          </a:xfrm>
          <a:custGeom>
            <a:avLst/>
            <a:gdLst/>
            <a:ahLst/>
            <a:cxnLst/>
            <a:rect l="l" t="t" r="r" b="b"/>
            <a:pathLst>
              <a:path h="443864">
                <a:moveTo>
                  <a:pt x="0" y="0"/>
                </a:moveTo>
                <a:lnTo>
                  <a:pt x="0" y="443550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517423" y="2335387"/>
            <a:ext cx="0" cy="447040"/>
          </a:xfrm>
          <a:custGeom>
            <a:avLst/>
            <a:gdLst/>
            <a:ahLst/>
            <a:cxnLst/>
            <a:rect l="l" t="t" r="r" b="b"/>
            <a:pathLst>
              <a:path h="447039">
                <a:moveTo>
                  <a:pt x="0" y="0"/>
                </a:moveTo>
                <a:lnTo>
                  <a:pt x="0" y="446588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561611" y="2330830"/>
            <a:ext cx="0" cy="451484"/>
          </a:xfrm>
          <a:custGeom>
            <a:avLst/>
            <a:gdLst/>
            <a:ahLst/>
            <a:cxnLst/>
            <a:rect l="l" t="t" r="r" b="b"/>
            <a:pathLst>
              <a:path h="451485">
                <a:moveTo>
                  <a:pt x="0" y="0"/>
                </a:moveTo>
                <a:lnTo>
                  <a:pt x="0" y="451145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605800" y="2326272"/>
            <a:ext cx="0" cy="454659"/>
          </a:xfrm>
          <a:custGeom>
            <a:avLst/>
            <a:gdLst/>
            <a:ahLst/>
            <a:cxnLst/>
            <a:rect l="l" t="t" r="r" b="b"/>
            <a:pathLst>
              <a:path h="454660">
                <a:moveTo>
                  <a:pt x="0" y="0"/>
                </a:moveTo>
                <a:lnTo>
                  <a:pt x="0" y="454183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649989" y="2321716"/>
            <a:ext cx="0" cy="457834"/>
          </a:xfrm>
          <a:custGeom>
            <a:avLst/>
            <a:gdLst/>
            <a:ahLst/>
            <a:cxnLst/>
            <a:rect l="l" t="t" r="r" b="b"/>
            <a:pathLst>
              <a:path h="457835">
                <a:moveTo>
                  <a:pt x="0" y="0"/>
                </a:moveTo>
                <a:lnTo>
                  <a:pt x="0" y="457221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693415" y="2317158"/>
            <a:ext cx="0" cy="460375"/>
          </a:xfrm>
          <a:custGeom>
            <a:avLst/>
            <a:gdLst/>
            <a:ahLst/>
            <a:cxnLst/>
            <a:rect l="l" t="t" r="r" b="b"/>
            <a:pathLst>
              <a:path h="460375">
                <a:moveTo>
                  <a:pt x="0" y="0"/>
                </a:moveTo>
                <a:lnTo>
                  <a:pt x="0" y="460259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737604" y="2312601"/>
            <a:ext cx="0" cy="464820"/>
          </a:xfrm>
          <a:custGeom>
            <a:avLst/>
            <a:gdLst/>
            <a:ahLst/>
            <a:cxnLst/>
            <a:rect l="l" t="t" r="r" b="b"/>
            <a:pathLst>
              <a:path h="464819">
                <a:moveTo>
                  <a:pt x="0" y="0"/>
                </a:moveTo>
                <a:lnTo>
                  <a:pt x="0" y="464816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781793" y="2308044"/>
            <a:ext cx="0" cy="467995"/>
          </a:xfrm>
          <a:custGeom>
            <a:avLst/>
            <a:gdLst/>
            <a:ahLst/>
            <a:cxnLst/>
            <a:rect l="l" t="t" r="r" b="b"/>
            <a:pathLst>
              <a:path h="467994">
                <a:moveTo>
                  <a:pt x="0" y="0"/>
                </a:moveTo>
                <a:lnTo>
                  <a:pt x="0" y="467854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825219" y="2301968"/>
            <a:ext cx="0" cy="472440"/>
          </a:xfrm>
          <a:custGeom>
            <a:avLst/>
            <a:gdLst/>
            <a:ahLst/>
            <a:cxnLst/>
            <a:rect l="l" t="t" r="r" b="b"/>
            <a:pathLst>
              <a:path h="472439">
                <a:moveTo>
                  <a:pt x="0" y="0"/>
                </a:moveTo>
                <a:lnTo>
                  <a:pt x="0" y="472411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869408" y="2297411"/>
            <a:ext cx="0" cy="477520"/>
          </a:xfrm>
          <a:custGeom>
            <a:avLst/>
            <a:gdLst/>
            <a:ahLst/>
            <a:cxnLst/>
            <a:rect l="l" t="t" r="r" b="b"/>
            <a:pathLst>
              <a:path h="477519">
                <a:moveTo>
                  <a:pt x="0" y="0"/>
                </a:moveTo>
                <a:lnTo>
                  <a:pt x="0" y="476968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913596" y="2291335"/>
            <a:ext cx="0" cy="481965"/>
          </a:xfrm>
          <a:custGeom>
            <a:avLst/>
            <a:gdLst/>
            <a:ahLst/>
            <a:cxnLst/>
            <a:rect l="l" t="t" r="r" b="b"/>
            <a:pathLst>
              <a:path h="481964">
                <a:moveTo>
                  <a:pt x="0" y="0"/>
                </a:moveTo>
                <a:lnTo>
                  <a:pt x="0" y="481525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957785" y="2286778"/>
            <a:ext cx="0" cy="485140"/>
          </a:xfrm>
          <a:custGeom>
            <a:avLst/>
            <a:gdLst/>
            <a:ahLst/>
            <a:cxnLst/>
            <a:rect l="l" t="t" r="r" b="b"/>
            <a:pathLst>
              <a:path h="485139">
                <a:moveTo>
                  <a:pt x="0" y="0"/>
                </a:moveTo>
                <a:lnTo>
                  <a:pt x="0" y="484563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001212" y="2282221"/>
            <a:ext cx="0" cy="487680"/>
          </a:xfrm>
          <a:custGeom>
            <a:avLst/>
            <a:gdLst/>
            <a:ahLst/>
            <a:cxnLst/>
            <a:rect l="l" t="t" r="r" b="b"/>
            <a:pathLst>
              <a:path h="487680">
                <a:moveTo>
                  <a:pt x="0" y="0"/>
                </a:moveTo>
                <a:lnTo>
                  <a:pt x="0" y="487601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045400" y="2276145"/>
            <a:ext cx="0" cy="494030"/>
          </a:xfrm>
          <a:custGeom>
            <a:avLst/>
            <a:gdLst/>
            <a:ahLst/>
            <a:cxnLst/>
            <a:rect l="l" t="t" r="r" b="b"/>
            <a:pathLst>
              <a:path h="494030">
                <a:moveTo>
                  <a:pt x="0" y="0"/>
                </a:moveTo>
                <a:lnTo>
                  <a:pt x="0" y="493678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089589" y="2270069"/>
            <a:ext cx="0" cy="498475"/>
          </a:xfrm>
          <a:custGeom>
            <a:avLst/>
            <a:gdLst/>
            <a:ahLst/>
            <a:cxnLst/>
            <a:rect l="l" t="t" r="r" b="b"/>
            <a:pathLst>
              <a:path h="498475">
                <a:moveTo>
                  <a:pt x="0" y="0"/>
                </a:moveTo>
                <a:lnTo>
                  <a:pt x="0" y="498235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133016" y="2265512"/>
            <a:ext cx="0" cy="501650"/>
          </a:xfrm>
          <a:custGeom>
            <a:avLst/>
            <a:gdLst/>
            <a:ahLst/>
            <a:cxnLst/>
            <a:rect l="l" t="t" r="r" b="b"/>
            <a:pathLst>
              <a:path h="501650">
                <a:moveTo>
                  <a:pt x="0" y="0"/>
                </a:moveTo>
                <a:lnTo>
                  <a:pt x="0" y="501273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177204" y="2259436"/>
            <a:ext cx="0" cy="507365"/>
          </a:xfrm>
          <a:custGeom>
            <a:avLst/>
            <a:gdLst/>
            <a:ahLst/>
            <a:cxnLst/>
            <a:rect l="l" t="t" r="r" b="b"/>
            <a:pathLst>
              <a:path h="507364">
                <a:moveTo>
                  <a:pt x="0" y="0"/>
                </a:moveTo>
                <a:lnTo>
                  <a:pt x="0" y="507349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5221393" y="2253360"/>
            <a:ext cx="0" cy="512445"/>
          </a:xfrm>
          <a:custGeom>
            <a:avLst/>
            <a:gdLst/>
            <a:ahLst/>
            <a:cxnLst/>
            <a:rect l="l" t="t" r="r" b="b"/>
            <a:pathLst>
              <a:path h="512444">
                <a:moveTo>
                  <a:pt x="0" y="0"/>
                </a:moveTo>
                <a:lnTo>
                  <a:pt x="0" y="511906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5265582" y="2248803"/>
            <a:ext cx="0" cy="514984"/>
          </a:xfrm>
          <a:custGeom>
            <a:avLst/>
            <a:gdLst/>
            <a:ahLst/>
            <a:cxnLst/>
            <a:rect l="l" t="t" r="r" b="b"/>
            <a:pathLst>
              <a:path h="514985">
                <a:moveTo>
                  <a:pt x="0" y="0"/>
                </a:moveTo>
                <a:lnTo>
                  <a:pt x="0" y="514944"/>
                </a:lnTo>
              </a:path>
            </a:pathLst>
          </a:custGeom>
          <a:ln w="1828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5309008" y="2242727"/>
            <a:ext cx="0" cy="520065"/>
          </a:xfrm>
          <a:custGeom>
            <a:avLst/>
            <a:gdLst/>
            <a:ahLst/>
            <a:cxnLst/>
            <a:rect l="l" t="t" r="r" b="b"/>
            <a:pathLst>
              <a:path h="520064">
                <a:moveTo>
                  <a:pt x="0" y="0"/>
                </a:moveTo>
                <a:lnTo>
                  <a:pt x="0" y="519501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353197" y="2236651"/>
            <a:ext cx="0" cy="525780"/>
          </a:xfrm>
          <a:custGeom>
            <a:avLst/>
            <a:gdLst/>
            <a:ahLst/>
            <a:cxnLst/>
            <a:rect l="l" t="t" r="r" b="b"/>
            <a:pathLst>
              <a:path h="525780">
                <a:moveTo>
                  <a:pt x="0" y="0"/>
                </a:moveTo>
                <a:lnTo>
                  <a:pt x="0" y="525577"/>
                </a:lnTo>
              </a:path>
            </a:pathLst>
          </a:custGeom>
          <a:ln w="167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2586076" y="2459945"/>
            <a:ext cx="0" cy="175260"/>
          </a:xfrm>
          <a:custGeom>
            <a:avLst/>
            <a:gdLst/>
            <a:ahLst/>
            <a:cxnLst/>
            <a:rect l="l" t="t" r="r" b="b"/>
            <a:pathLst>
              <a:path h="175260">
                <a:moveTo>
                  <a:pt x="0" y="0"/>
                </a:moveTo>
                <a:lnTo>
                  <a:pt x="0" y="174686"/>
                </a:lnTo>
              </a:path>
            </a:pathLst>
          </a:custGeom>
          <a:ln w="10666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2626455" y="2434122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800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670643" y="2406780"/>
            <a:ext cx="0" cy="193040"/>
          </a:xfrm>
          <a:custGeom>
            <a:avLst/>
            <a:gdLst/>
            <a:ahLst/>
            <a:cxnLst/>
            <a:rect l="l" t="t" r="r" b="b"/>
            <a:pathLst>
              <a:path h="193039">
                <a:moveTo>
                  <a:pt x="0" y="0"/>
                </a:moveTo>
                <a:lnTo>
                  <a:pt x="0" y="192914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714832" y="2377919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5">
                <a:moveTo>
                  <a:pt x="0" y="0"/>
                </a:moveTo>
                <a:lnTo>
                  <a:pt x="0" y="203547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759021" y="2361210"/>
            <a:ext cx="0" cy="211454"/>
          </a:xfrm>
          <a:custGeom>
            <a:avLst/>
            <a:gdLst/>
            <a:ahLst/>
            <a:cxnLst/>
            <a:rect l="l" t="t" r="r" b="b"/>
            <a:pathLst>
              <a:path h="211455">
                <a:moveTo>
                  <a:pt x="0" y="0"/>
                </a:moveTo>
                <a:lnTo>
                  <a:pt x="0" y="211142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802447" y="2344501"/>
            <a:ext cx="0" cy="219075"/>
          </a:xfrm>
          <a:custGeom>
            <a:avLst/>
            <a:gdLst/>
            <a:ahLst/>
            <a:cxnLst/>
            <a:rect l="l" t="t" r="r" b="b"/>
            <a:pathLst>
              <a:path h="219075">
                <a:moveTo>
                  <a:pt x="0" y="0"/>
                </a:moveTo>
                <a:lnTo>
                  <a:pt x="0" y="218737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846636" y="2326272"/>
            <a:ext cx="0" cy="226695"/>
          </a:xfrm>
          <a:custGeom>
            <a:avLst/>
            <a:gdLst/>
            <a:ahLst/>
            <a:cxnLst/>
            <a:rect l="l" t="t" r="r" b="b"/>
            <a:pathLst>
              <a:path h="226694">
                <a:moveTo>
                  <a:pt x="0" y="0"/>
                </a:moveTo>
                <a:lnTo>
                  <a:pt x="0" y="226332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2890825" y="2308044"/>
            <a:ext cx="0" cy="235585"/>
          </a:xfrm>
          <a:custGeom>
            <a:avLst/>
            <a:gdLst/>
            <a:ahLst/>
            <a:cxnLst/>
            <a:rect l="l" t="t" r="r" b="b"/>
            <a:pathLst>
              <a:path h="235585">
                <a:moveTo>
                  <a:pt x="0" y="0"/>
                </a:moveTo>
                <a:lnTo>
                  <a:pt x="0" y="235446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2934251" y="2291335"/>
            <a:ext cx="0" cy="241935"/>
          </a:xfrm>
          <a:custGeom>
            <a:avLst/>
            <a:gdLst/>
            <a:ahLst/>
            <a:cxnLst/>
            <a:rect l="l" t="t" r="r" b="b"/>
            <a:pathLst>
              <a:path h="241935">
                <a:moveTo>
                  <a:pt x="0" y="0"/>
                </a:moveTo>
                <a:lnTo>
                  <a:pt x="0" y="241522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2978440" y="2273107"/>
            <a:ext cx="0" cy="249554"/>
          </a:xfrm>
          <a:custGeom>
            <a:avLst/>
            <a:gdLst/>
            <a:ahLst/>
            <a:cxnLst/>
            <a:rect l="l" t="t" r="r" b="b"/>
            <a:pathLst>
              <a:path h="249555">
                <a:moveTo>
                  <a:pt x="0" y="0"/>
                </a:moveTo>
                <a:lnTo>
                  <a:pt x="0" y="249117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3022629" y="2254879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6712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3066817" y="2235132"/>
            <a:ext cx="0" cy="266065"/>
          </a:xfrm>
          <a:custGeom>
            <a:avLst/>
            <a:gdLst/>
            <a:ahLst/>
            <a:cxnLst/>
            <a:rect l="l" t="t" r="r" b="b"/>
            <a:pathLst>
              <a:path h="266064">
                <a:moveTo>
                  <a:pt x="0" y="0"/>
                </a:moveTo>
                <a:lnTo>
                  <a:pt x="0" y="265826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3110244" y="2192600"/>
            <a:ext cx="0" cy="284480"/>
          </a:xfrm>
          <a:custGeom>
            <a:avLst/>
            <a:gdLst/>
            <a:ahLst/>
            <a:cxnLst/>
            <a:rect l="l" t="t" r="r" b="b"/>
            <a:pathLst>
              <a:path h="284480">
                <a:moveTo>
                  <a:pt x="0" y="0"/>
                </a:moveTo>
                <a:lnTo>
                  <a:pt x="0" y="284054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3154433" y="2147029"/>
            <a:ext cx="0" cy="305435"/>
          </a:xfrm>
          <a:custGeom>
            <a:avLst/>
            <a:gdLst/>
            <a:ahLst/>
            <a:cxnLst/>
            <a:rect l="l" t="t" r="r" b="b"/>
            <a:pathLst>
              <a:path h="305435">
                <a:moveTo>
                  <a:pt x="0" y="0"/>
                </a:moveTo>
                <a:lnTo>
                  <a:pt x="0" y="305320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3198621" y="2098421"/>
            <a:ext cx="0" cy="328295"/>
          </a:xfrm>
          <a:custGeom>
            <a:avLst/>
            <a:gdLst/>
            <a:ahLst/>
            <a:cxnLst/>
            <a:rect l="l" t="t" r="r" b="b"/>
            <a:pathLst>
              <a:path h="328294">
                <a:moveTo>
                  <a:pt x="0" y="0"/>
                </a:moveTo>
                <a:lnTo>
                  <a:pt x="0" y="328106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242810" y="2046787"/>
            <a:ext cx="0" cy="352425"/>
          </a:xfrm>
          <a:custGeom>
            <a:avLst/>
            <a:gdLst/>
            <a:ahLst/>
            <a:cxnLst/>
            <a:rect l="l" t="t" r="r" b="b"/>
            <a:pathLst>
              <a:path h="352425">
                <a:moveTo>
                  <a:pt x="0" y="0"/>
                </a:moveTo>
                <a:lnTo>
                  <a:pt x="0" y="352397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3286237" y="2093864"/>
            <a:ext cx="0" cy="334645"/>
          </a:xfrm>
          <a:custGeom>
            <a:avLst/>
            <a:gdLst/>
            <a:ahLst/>
            <a:cxnLst/>
            <a:rect l="l" t="t" r="r" b="b"/>
            <a:pathLst>
              <a:path h="334644">
                <a:moveTo>
                  <a:pt x="0" y="0"/>
                </a:moveTo>
                <a:lnTo>
                  <a:pt x="0" y="334182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3330425" y="2137915"/>
            <a:ext cx="0" cy="319405"/>
          </a:xfrm>
          <a:custGeom>
            <a:avLst/>
            <a:gdLst/>
            <a:ahLst/>
            <a:cxnLst/>
            <a:rect l="l" t="t" r="r" b="b"/>
            <a:pathLst>
              <a:path h="319405">
                <a:moveTo>
                  <a:pt x="0" y="0"/>
                </a:moveTo>
                <a:lnTo>
                  <a:pt x="0" y="318991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3374614" y="2178929"/>
            <a:ext cx="0" cy="304165"/>
          </a:xfrm>
          <a:custGeom>
            <a:avLst/>
            <a:gdLst/>
            <a:ahLst/>
            <a:cxnLst/>
            <a:rect l="l" t="t" r="r" b="b"/>
            <a:pathLst>
              <a:path h="304164">
                <a:moveTo>
                  <a:pt x="0" y="0"/>
                </a:moveTo>
                <a:lnTo>
                  <a:pt x="0" y="303801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3418040" y="2218423"/>
            <a:ext cx="0" cy="288925"/>
          </a:xfrm>
          <a:custGeom>
            <a:avLst/>
            <a:gdLst/>
            <a:ahLst/>
            <a:cxnLst/>
            <a:rect l="l" t="t" r="r" b="b"/>
            <a:pathLst>
              <a:path h="288925">
                <a:moveTo>
                  <a:pt x="0" y="0"/>
                </a:moveTo>
                <a:lnTo>
                  <a:pt x="0" y="288611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3462229" y="2191081"/>
            <a:ext cx="0" cy="302895"/>
          </a:xfrm>
          <a:custGeom>
            <a:avLst/>
            <a:gdLst/>
            <a:ahLst/>
            <a:cxnLst/>
            <a:rect l="l" t="t" r="r" b="b"/>
            <a:pathLst>
              <a:path h="302894">
                <a:moveTo>
                  <a:pt x="0" y="0"/>
                </a:moveTo>
                <a:lnTo>
                  <a:pt x="0" y="302282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3506418" y="2160700"/>
            <a:ext cx="0" cy="316230"/>
          </a:xfrm>
          <a:custGeom>
            <a:avLst/>
            <a:gdLst/>
            <a:ahLst/>
            <a:cxnLst/>
            <a:rect l="l" t="t" r="r" b="b"/>
            <a:pathLst>
              <a:path h="316230">
                <a:moveTo>
                  <a:pt x="0" y="0"/>
                </a:moveTo>
                <a:lnTo>
                  <a:pt x="0" y="315953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3550606" y="2130320"/>
            <a:ext cx="0" cy="331470"/>
          </a:xfrm>
          <a:custGeom>
            <a:avLst/>
            <a:gdLst/>
            <a:ahLst/>
            <a:cxnLst/>
            <a:rect l="l" t="t" r="r" b="b"/>
            <a:pathLst>
              <a:path h="331469">
                <a:moveTo>
                  <a:pt x="0" y="0"/>
                </a:moveTo>
                <a:lnTo>
                  <a:pt x="0" y="331144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594033" y="2098421"/>
            <a:ext cx="0" cy="346710"/>
          </a:xfrm>
          <a:custGeom>
            <a:avLst/>
            <a:gdLst/>
            <a:ahLst/>
            <a:cxnLst/>
            <a:rect l="l" t="t" r="r" b="b"/>
            <a:pathLst>
              <a:path h="346710">
                <a:moveTo>
                  <a:pt x="0" y="0"/>
                </a:moveTo>
                <a:lnTo>
                  <a:pt x="0" y="346334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3638222" y="2068054"/>
            <a:ext cx="0" cy="360045"/>
          </a:xfrm>
          <a:custGeom>
            <a:avLst/>
            <a:gdLst/>
            <a:ahLst/>
            <a:cxnLst/>
            <a:rect l="l" t="t" r="r" b="b"/>
            <a:pathLst>
              <a:path h="360044">
                <a:moveTo>
                  <a:pt x="0" y="0"/>
                </a:moveTo>
                <a:lnTo>
                  <a:pt x="0" y="359992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3682410" y="2036154"/>
            <a:ext cx="0" cy="374015"/>
          </a:xfrm>
          <a:custGeom>
            <a:avLst/>
            <a:gdLst/>
            <a:ahLst/>
            <a:cxnLst/>
            <a:rect l="l" t="t" r="r" b="b"/>
            <a:pathLst>
              <a:path h="374014">
                <a:moveTo>
                  <a:pt x="0" y="0"/>
                </a:moveTo>
                <a:lnTo>
                  <a:pt x="0" y="373663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3726599" y="2002736"/>
            <a:ext cx="0" cy="387350"/>
          </a:xfrm>
          <a:custGeom>
            <a:avLst/>
            <a:gdLst/>
            <a:ahLst/>
            <a:cxnLst/>
            <a:rect l="l" t="t" r="r" b="b"/>
            <a:pathLst>
              <a:path h="387350">
                <a:moveTo>
                  <a:pt x="0" y="0"/>
                </a:moveTo>
                <a:lnTo>
                  <a:pt x="0" y="387334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3770026" y="1967799"/>
            <a:ext cx="0" cy="404495"/>
          </a:xfrm>
          <a:custGeom>
            <a:avLst/>
            <a:gdLst/>
            <a:ahLst/>
            <a:cxnLst/>
            <a:rect l="l" t="t" r="r" b="b"/>
            <a:pathLst>
              <a:path h="404494">
                <a:moveTo>
                  <a:pt x="0" y="0"/>
                </a:moveTo>
                <a:lnTo>
                  <a:pt x="0" y="404043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3814214" y="1961723"/>
            <a:ext cx="0" cy="407670"/>
          </a:xfrm>
          <a:custGeom>
            <a:avLst/>
            <a:gdLst/>
            <a:ahLst/>
            <a:cxnLst/>
            <a:rect l="l" t="t" r="r" b="b"/>
            <a:pathLst>
              <a:path h="407669">
                <a:moveTo>
                  <a:pt x="0" y="0"/>
                </a:moveTo>
                <a:lnTo>
                  <a:pt x="0" y="407081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3858403" y="1954128"/>
            <a:ext cx="0" cy="412115"/>
          </a:xfrm>
          <a:custGeom>
            <a:avLst/>
            <a:gdLst/>
            <a:ahLst/>
            <a:cxnLst/>
            <a:rect l="l" t="t" r="r" b="b"/>
            <a:pathLst>
              <a:path h="412114">
                <a:moveTo>
                  <a:pt x="0" y="0"/>
                </a:moveTo>
                <a:lnTo>
                  <a:pt x="0" y="411638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3901830" y="1946533"/>
            <a:ext cx="0" cy="416559"/>
          </a:xfrm>
          <a:custGeom>
            <a:avLst/>
            <a:gdLst/>
            <a:ahLst/>
            <a:cxnLst/>
            <a:rect l="l" t="t" r="r" b="b"/>
            <a:pathLst>
              <a:path h="416560">
                <a:moveTo>
                  <a:pt x="0" y="0"/>
                </a:moveTo>
                <a:lnTo>
                  <a:pt x="0" y="416195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3946018" y="1938938"/>
            <a:ext cx="0" cy="422275"/>
          </a:xfrm>
          <a:custGeom>
            <a:avLst/>
            <a:gdLst/>
            <a:ahLst/>
            <a:cxnLst/>
            <a:rect l="l" t="t" r="r" b="b"/>
            <a:pathLst>
              <a:path h="422275">
                <a:moveTo>
                  <a:pt x="0" y="0"/>
                </a:moveTo>
                <a:lnTo>
                  <a:pt x="0" y="422271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3990207" y="1932862"/>
            <a:ext cx="0" cy="427355"/>
          </a:xfrm>
          <a:custGeom>
            <a:avLst/>
            <a:gdLst/>
            <a:ahLst/>
            <a:cxnLst/>
            <a:rect l="l" t="t" r="r" b="b"/>
            <a:pathLst>
              <a:path h="427355">
                <a:moveTo>
                  <a:pt x="0" y="0"/>
                </a:moveTo>
                <a:lnTo>
                  <a:pt x="0" y="426828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4034395" y="1928305"/>
            <a:ext cx="0" cy="431800"/>
          </a:xfrm>
          <a:custGeom>
            <a:avLst/>
            <a:gdLst/>
            <a:ahLst/>
            <a:cxnLst/>
            <a:rect l="l" t="t" r="r" b="b"/>
            <a:pathLst>
              <a:path h="431800">
                <a:moveTo>
                  <a:pt x="0" y="0"/>
                </a:moveTo>
                <a:lnTo>
                  <a:pt x="0" y="431385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4077822" y="1922229"/>
            <a:ext cx="0" cy="437515"/>
          </a:xfrm>
          <a:custGeom>
            <a:avLst/>
            <a:gdLst/>
            <a:ahLst/>
            <a:cxnLst/>
            <a:rect l="l" t="t" r="r" b="b"/>
            <a:pathLst>
              <a:path h="437514">
                <a:moveTo>
                  <a:pt x="0" y="0"/>
                </a:moveTo>
                <a:lnTo>
                  <a:pt x="0" y="437462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4122011" y="1917672"/>
            <a:ext cx="0" cy="442595"/>
          </a:xfrm>
          <a:custGeom>
            <a:avLst/>
            <a:gdLst/>
            <a:ahLst/>
            <a:cxnLst/>
            <a:rect l="l" t="t" r="r" b="b"/>
            <a:pathLst>
              <a:path h="442594">
                <a:moveTo>
                  <a:pt x="0" y="0"/>
                </a:moveTo>
                <a:lnTo>
                  <a:pt x="0" y="442019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4166199" y="1908558"/>
            <a:ext cx="0" cy="450215"/>
          </a:xfrm>
          <a:custGeom>
            <a:avLst/>
            <a:gdLst/>
            <a:ahLst/>
            <a:cxnLst/>
            <a:rect l="l" t="t" r="r" b="b"/>
            <a:pathLst>
              <a:path h="450214">
                <a:moveTo>
                  <a:pt x="0" y="0"/>
                </a:moveTo>
                <a:lnTo>
                  <a:pt x="0" y="449614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4209626" y="1900963"/>
            <a:ext cx="0" cy="455930"/>
          </a:xfrm>
          <a:custGeom>
            <a:avLst/>
            <a:gdLst/>
            <a:ahLst/>
            <a:cxnLst/>
            <a:rect l="l" t="t" r="r" b="b"/>
            <a:pathLst>
              <a:path h="455930">
                <a:moveTo>
                  <a:pt x="0" y="0"/>
                </a:moveTo>
                <a:lnTo>
                  <a:pt x="0" y="455690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4253815" y="1891849"/>
            <a:ext cx="0" cy="463550"/>
          </a:xfrm>
          <a:custGeom>
            <a:avLst/>
            <a:gdLst/>
            <a:ahLst/>
            <a:cxnLst/>
            <a:rect l="l" t="t" r="r" b="b"/>
            <a:pathLst>
              <a:path h="463550">
                <a:moveTo>
                  <a:pt x="0" y="0"/>
                </a:moveTo>
                <a:lnTo>
                  <a:pt x="0" y="463285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4298003" y="1882734"/>
            <a:ext cx="0" cy="471170"/>
          </a:xfrm>
          <a:custGeom>
            <a:avLst/>
            <a:gdLst/>
            <a:ahLst/>
            <a:cxnLst/>
            <a:rect l="l" t="t" r="r" b="b"/>
            <a:pathLst>
              <a:path h="471169">
                <a:moveTo>
                  <a:pt x="0" y="0"/>
                </a:moveTo>
                <a:lnTo>
                  <a:pt x="0" y="470880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4342192" y="1870582"/>
            <a:ext cx="0" cy="480059"/>
          </a:xfrm>
          <a:custGeom>
            <a:avLst/>
            <a:gdLst/>
            <a:ahLst/>
            <a:cxnLst/>
            <a:rect l="l" t="t" r="r" b="b"/>
            <a:pathLst>
              <a:path h="480060">
                <a:moveTo>
                  <a:pt x="0" y="0"/>
                </a:moveTo>
                <a:lnTo>
                  <a:pt x="0" y="479994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4385619" y="1858430"/>
            <a:ext cx="0" cy="489584"/>
          </a:xfrm>
          <a:custGeom>
            <a:avLst/>
            <a:gdLst/>
            <a:ahLst/>
            <a:cxnLst/>
            <a:rect l="l" t="t" r="r" b="b"/>
            <a:pathLst>
              <a:path h="489585">
                <a:moveTo>
                  <a:pt x="0" y="0"/>
                </a:moveTo>
                <a:lnTo>
                  <a:pt x="0" y="489108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4429807" y="1846278"/>
            <a:ext cx="0" cy="497205"/>
          </a:xfrm>
          <a:custGeom>
            <a:avLst/>
            <a:gdLst/>
            <a:ahLst/>
            <a:cxnLst/>
            <a:rect l="l" t="t" r="r" b="b"/>
            <a:pathLst>
              <a:path h="497205">
                <a:moveTo>
                  <a:pt x="0" y="0"/>
                </a:moveTo>
                <a:lnTo>
                  <a:pt x="0" y="496703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4473996" y="1832607"/>
            <a:ext cx="0" cy="507365"/>
          </a:xfrm>
          <a:custGeom>
            <a:avLst/>
            <a:gdLst/>
            <a:ahLst/>
            <a:cxnLst/>
            <a:rect l="l" t="t" r="r" b="b"/>
            <a:pathLst>
              <a:path h="507364">
                <a:moveTo>
                  <a:pt x="0" y="0"/>
                </a:moveTo>
                <a:lnTo>
                  <a:pt x="0" y="507336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4517423" y="1818936"/>
            <a:ext cx="0" cy="516890"/>
          </a:xfrm>
          <a:custGeom>
            <a:avLst/>
            <a:gdLst/>
            <a:ahLst/>
            <a:cxnLst/>
            <a:rect l="l" t="t" r="r" b="b"/>
            <a:pathLst>
              <a:path h="516889">
                <a:moveTo>
                  <a:pt x="0" y="0"/>
                </a:moveTo>
                <a:lnTo>
                  <a:pt x="0" y="516450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4561611" y="1805265"/>
            <a:ext cx="0" cy="525780"/>
          </a:xfrm>
          <a:custGeom>
            <a:avLst/>
            <a:gdLst/>
            <a:ahLst/>
            <a:cxnLst/>
            <a:rect l="l" t="t" r="r" b="b"/>
            <a:pathLst>
              <a:path h="525780">
                <a:moveTo>
                  <a:pt x="0" y="0"/>
                </a:moveTo>
                <a:lnTo>
                  <a:pt x="0" y="525564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4605800" y="1791594"/>
            <a:ext cx="0" cy="534670"/>
          </a:xfrm>
          <a:custGeom>
            <a:avLst/>
            <a:gdLst/>
            <a:ahLst/>
            <a:cxnLst/>
            <a:rect l="l" t="t" r="r" b="b"/>
            <a:pathLst>
              <a:path h="534669">
                <a:moveTo>
                  <a:pt x="0" y="0"/>
                </a:moveTo>
                <a:lnTo>
                  <a:pt x="0" y="534678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4649989" y="1776404"/>
            <a:ext cx="0" cy="545465"/>
          </a:xfrm>
          <a:custGeom>
            <a:avLst/>
            <a:gdLst/>
            <a:ahLst/>
            <a:cxnLst/>
            <a:rect l="l" t="t" r="r" b="b"/>
            <a:pathLst>
              <a:path h="545464">
                <a:moveTo>
                  <a:pt x="0" y="0"/>
                </a:moveTo>
                <a:lnTo>
                  <a:pt x="0" y="545311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4693415" y="1762733"/>
            <a:ext cx="0" cy="554990"/>
          </a:xfrm>
          <a:custGeom>
            <a:avLst/>
            <a:gdLst/>
            <a:ahLst/>
            <a:cxnLst/>
            <a:rect l="l" t="t" r="r" b="b"/>
            <a:pathLst>
              <a:path h="554989">
                <a:moveTo>
                  <a:pt x="0" y="0"/>
                </a:moveTo>
                <a:lnTo>
                  <a:pt x="0" y="554425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4737604" y="1747543"/>
            <a:ext cx="0" cy="565150"/>
          </a:xfrm>
          <a:custGeom>
            <a:avLst/>
            <a:gdLst/>
            <a:ahLst/>
            <a:cxnLst/>
            <a:rect l="l" t="t" r="r" b="b"/>
            <a:pathLst>
              <a:path h="565150">
                <a:moveTo>
                  <a:pt x="0" y="0"/>
                </a:moveTo>
                <a:lnTo>
                  <a:pt x="0" y="565058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4781793" y="1732352"/>
            <a:ext cx="0" cy="575945"/>
          </a:xfrm>
          <a:custGeom>
            <a:avLst/>
            <a:gdLst/>
            <a:ahLst/>
            <a:cxnLst/>
            <a:rect l="l" t="t" r="r" b="b"/>
            <a:pathLst>
              <a:path h="575944">
                <a:moveTo>
                  <a:pt x="0" y="0"/>
                </a:moveTo>
                <a:lnTo>
                  <a:pt x="0" y="575691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4825219" y="1717162"/>
            <a:ext cx="0" cy="584835"/>
          </a:xfrm>
          <a:custGeom>
            <a:avLst/>
            <a:gdLst/>
            <a:ahLst/>
            <a:cxnLst/>
            <a:rect l="l" t="t" r="r" b="b"/>
            <a:pathLst>
              <a:path h="584835">
                <a:moveTo>
                  <a:pt x="0" y="0"/>
                </a:moveTo>
                <a:lnTo>
                  <a:pt x="0" y="584805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4869408" y="1701972"/>
            <a:ext cx="0" cy="595630"/>
          </a:xfrm>
          <a:custGeom>
            <a:avLst/>
            <a:gdLst/>
            <a:ahLst/>
            <a:cxnLst/>
            <a:rect l="l" t="t" r="r" b="b"/>
            <a:pathLst>
              <a:path h="595630">
                <a:moveTo>
                  <a:pt x="0" y="0"/>
                </a:moveTo>
                <a:lnTo>
                  <a:pt x="0" y="595438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4913596" y="1686782"/>
            <a:ext cx="0" cy="605155"/>
          </a:xfrm>
          <a:custGeom>
            <a:avLst/>
            <a:gdLst/>
            <a:ahLst/>
            <a:cxnLst/>
            <a:rect l="l" t="t" r="r" b="b"/>
            <a:pathLst>
              <a:path h="605155">
                <a:moveTo>
                  <a:pt x="0" y="0"/>
                </a:moveTo>
                <a:lnTo>
                  <a:pt x="0" y="604553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4957785" y="1671592"/>
            <a:ext cx="0" cy="615315"/>
          </a:xfrm>
          <a:custGeom>
            <a:avLst/>
            <a:gdLst/>
            <a:ahLst/>
            <a:cxnLst/>
            <a:rect l="l" t="t" r="r" b="b"/>
            <a:pathLst>
              <a:path h="615314">
                <a:moveTo>
                  <a:pt x="0" y="0"/>
                </a:moveTo>
                <a:lnTo>
                  <a:pt x="0" y="615186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001212" y="1654883"/>
            <a:ext cx="0" cy="627380"/>
          </a:xfrm>
          <a:custGeom>
            <a:avLst/>
            <a:gdLst/>
            <a:ahLst/>
            <a:cxnLst/>
            <a:rect l="l" t="t" r="r" b="b"/>
            <a:pathLst>
              <a:path h="627380">
                <a:moveTo>
                  <a:pt x="0" y="0"/>
                </a:moveTo>
                <a:lnTo>
                  <a:pt x="0" y="627338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045400" y="1639693"/>
            <a:ext cx="0" cy="636905"/>
          </a:xfrm>
          <a:custGeom>
            <a:avLst/>
            <a:gdLst/>
            <a:ahLst/>
            <a:cxnLst/>
            <a:rect l="l" t="t" r="r" b="b"/>
            <a:pathLst>
              <a:path h="636905">
                <a:moveTo>
                  <a:pt x="0" y="0"/>
                </a:moveTo>
                <a:lnTo>
                  <a:pt x="0" y="636452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089589" y="1622984"/>
            <a:ext cx="0" cy="647700"/>
          </a:xfrm>
          <a:custGeom>
            <a:avLst/>
            <a:gdLst/>
            <a:ahLst/>
            <a:cxnLst/>
            <a:rect l="l" t="t" r="r" b="b"/>
            <a:pathLst>
              <a:path h="647700">
                <a:moveTo>
                  <a:pt x="0" y="0"/>
                </a:moveTo>
                <a:lnTo>
                  <a:pt x="0" y="647085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133016" y="1606275"/>
            <a:ext cx="0" cy="659765"/>
          </a:xfrm>
          <a:custGeom>
            <a:avLst/>
            <a:gdLst/>
            <a:ahLst/>
            <a:cxnLst/>
            <a:rect l="l" t="t" r="r" b="b"/>
            <a:pathLst>
              <a:path h="659764">
                <a:moveTo>
                  <a:pt x="0" y="0"/>
                </a:moveTo>
                <a:lnTo>
                  <a:pt x="0" y="659237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177204" y="1589566"/>
            <a:ext cx="0" cy="669925"/>
          </a:xfrm>
          <a:custGeom>
            <a:avLst/>
            <a:gdLst/>
            <a:ahLst/>
            <a:cxnLst/>
            <a:rect l="l" t="t" r="r" b="b"/>
            <a:pathLst>
              <a:path h="669925">
                <a:moveTo>
                  <a:pt x="0" y="0"/>
                </a:moveTo>
                <a:lnTo>
                  <a:pt x="0" y="669870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221393" y="1572856"/>
            <a:ext cx="0" cy="680720"/>
          </a:xfrm>
          <a:custGeom>
            <a:avLst/>
            <a:gdLst/>
            <a:ahLst/>
            <a:cxnLst/>
            <a:rect l="l" t="t" r="r" b="b"/>
            <a:pathLst>
              <a:path h="680719">
                <a:moveTo>
                  <a:pt x="0" y="0"/>
                </a:moveTo>
                <a:lnTo>
                  <a:pt x="0" y="680503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265582" y="1556147"/>
            <a:ext cx="0" cy="692785"/>
          </a:xfrm>
          <a:custGeom>
            <a:avLst/>
            <a:gdLst/>
            <a:ahLst/>
            <a:cxnLst/>
            <a:rect l="l" t="t" r="r" b="b"/>
            <a:pathLst>
              <a:path h="692785">
                <a:moveTo>
                  <a:pt x="0" y="0"/>
                </a:moveTo>
                <a:lnTo>
                  <a:pt x="0" y="692655"/>
                </a:lnTo>
              </a:path>
            </a:pathLst>
          </a:custGeom>
          <a:ln w="182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309008" y="1539438"/>
            <a:ext cx="0" cy="703580"/>
          </a:xfrm>
          <a:custGeom>
            <a:avLst/>
            <a:gdLst/>
            <a:ahLst/>
            <a:cxnLst/>
            <a:rect l="l" t="t" r="r" b="b"/>
            <a:pathLst>
              <a:path h="703580">
                <a:moveTo>
                  <a:pt x="0" y="0"/>
                </a:moveTo>
                <a:lnTo>
                  <a:pt x="0" y="703288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5353197" y="1522729"/>
            <a:ext cx="0" cy="714375"/>
          </a:xfrm>
          <a:custGeom>
            <a:avLst/>
            <a:gdLst/>
            <a:ahLst/>
            <a:cxnLst/>
            <a:rect l="l" t="t" r="r" b="b"/>
            <a:pathLst>
              <a:path h="714375">
                <a:moveTo>
                  <a:pt x="0" y="0"/>
                </a:moveTo>
                <a:lnTo>
                  <a:pt x="0" y="713921"/>
                </a:lnTo>
              </a:path>
            </a:pathLst>
          </a:custGeom>
          <a:ln w="1676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2582266" y="1357157"/>
            <a:ext cx="0" cy="1684655"/>
          </a:xfrm>
          <a:custGeom>
            <a:avLst/>
            <a:gdLst/>
            <a:ahLst/>
            <a:cxnLst/>
            <a:rect l="l" t="t" r="r" b="b"/>
            <a:pathLst>
              <a:path h="1684655">
                <a:moveTo>
                  <a:pt x="0" y="1684568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2550268" y="3041726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199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2550268" y="2873116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199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2550268" y="2704506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199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2550268" y="2535896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199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2550268" y="2367286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199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2550268" y="2200195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199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2550268" y="2031597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199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2550268" y="1862987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199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2550268" y="1694377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199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2550268" y="1525767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199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2550268" y="1357157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199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2582266" y="3041726"/>
            <a:ext cx="2771775" cy="0"/>
          </a:xfrm>
          <a:custGeom>
            <a:avLst/>
            <a:gdLst/>
            <a:ahLst/>
            <a:cxnLst/>
            <a:rect l="l" t="t" r="r" b="b"/>
            <a:pathLst>
              <a:path w="2771775">
                <a:moveTo>
                  <a:pt x="0" y="0"/>
                </a:moveTo>
                <a:lnTo>
                  <a:pt x="277169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2582266" y="3041726"/>
            <a:ext cx="0" cy="32384"/>
          </a:xfrm>
          <a:custGeom>
            <a:avLst/>
            <a:gdLst/>
            <a:ahLst/>
            <a:cxnLst/>
            <a:rect l="l" t="t" r="r" b="b"/>
            <a:pathLst>
              <a:path h="32385">
                <a:moveTo>
                  <a:pt x="0" y="0"/>
                </a:moveTo>
                <a:lnTo>
                  <a:pt x="0" y="3189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2759021" y="3041726"/>
            <a:ext cx="0" cy="32384"/>
          </a:xfrm>
          <a:custGeom>
            <a:avLst/>
            <a:gdLst/>
            <a:ahLst/>
            <a:cxnLst/>
            <a:rect l="l" t="t" r="r" b="b"/>
            <a:pathLst>
              <a:path h="32385">
                <a:moveTo>
                  <a:pt x="0" y="0"/>
                </a:moveTo>
                <a:lnTo>
                  <a:pt x="0" y="3189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2934251" y="3041726"/>
            <a:ext cx="0" cy="32384"/>
          </a:xfrm>
          <a:custGeom>
            <a:avLst/>
            <a:gdLst/>
            <a:ahLst/>
            <a:cxnLst/>
            <a:rect l="l" t="t" r="r" b="b"/>
            <a:pathLst>
              <a:path h="32385">
                <a:moveTo>
                  <a:pt x="0" y="0"/>
                </a:moveTo>
                <a:lnTo>
                  <a:pt x="0" y="3189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3111006" y="3041726"/>
            <a:ext cx="0" cy="32384"/>
          </a:xfrm>
          <a:custGeom>
            <a:avLst/>
            <a:gdLst/>
            <a:ahLst/>
            <a:cxnLst/>
            <a:rect l="l" t="t" r="r" b="b"/>
            <a:pathLst>
              <a:path h="32385">
                <a:moveTo>
                  <a:pt x="0" y="0"/>
                </a:moveTo>
                <a:lnTo>
                  <a:pt x="0" y="3189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3286237" y="3041726"/>
            <a:ext cx="0" cy="32384"/>
          </a:xfrm>
          <a:custGeom>
            <a:avLst/>
            <a:gdLst/>
            <a:ahLst/>
            <a:cxnLst/>
            <a:rect l="l" t="t" r="r" b="b"/>
            <a:pathLst>
              <a:path h="32385">
                <a:moveTo>
                  <a:pt x="0" y="0"/>
                </a:moveTo>
                <a:lnTo>
                  <a:pt x="0" y="3189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3462991" y="3041726"/>
            <a:ext cx="0" cy="32384"/>
          </a:xfrm>
          <a:custGeom>
            <a:avLst/>
            <a:gdLst/>
            <a:ahLst/>
            <a:cxnLst/>
            <a:rect l="l" t="t" r="r" b="b"/>
            <a:pathLst>
              <a:path h="32385">
                <a:moveTo>
                  <a:pt x="0" y="0"/>
                </a:moveTo>
                <a:lnTo>
                  <a:pt x="0" y="3189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3638222" y="3041726"/>
            <a:ext cx="0" cy="32384"/>
          </a:xfrm>
          <a:custGeom>
            <a:avLst/>
            <a:gdLst/>
            <a:ahLst/>
            <a:cxnLst/>
            <a:rect l="l" t="t" r="r" b="b"/>
            <a:pathLst>
              <a:path h="32385">
                <a:moveTo>
                  <a:pt x="0" y="0"/>
                </a:moveTo>
                <a:lnTo>
                  <a:pt x="0" y="3189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3813452" y="3041726"/>
            <a:ext cx="0" cy="32384"/>
          </a:xfrm>
          <a:custGeom>
            <a:avLst/>
            <a:gdLst/>
            <a:ahLst/>
            <a:cxnLst/>
            <a:rect l="l" t="t" r="r" b="b"/>
            <a:pathLst>
              <a:path h="32385">
                <a:moveTo>
                  <a:pt x="0" y="0"/>
                </a:moveTo>
                <a:lnTo>
                  <a:pt x="0" y="3189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3990207" y="3041726"/>
            <a:ext cx="0" cy="32384"/>
          </a:xfrm>
          <a:custGeom>
            <a:avLst/>
            <a:gdLst/>
            <a:ahLst/>
            <a:cxnLst/>
            <a:rect l="l" t="t" r="r" b="b"/>
            <a:pathLst>
              <a:path h="32385">
                <a:moveTo>
                  <a:pt x="0" y="0"/>
                </a:moveTo>
                <a:lnTo>
                  <a:pt x="0" y="3189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4165437" y="3041726"/>
            <a:ext cx="0" cy="32384"/>
          </a:xfrm>
          <a:custGeom>
            <a:avLst/>
            <a:gdLst/>
            <a:ahLst/>
            <a:cxnLst/>
            <a:rect l="l" t="t" r="r" b="b"/>
            <a:pathLst>
              <a:path h="32385">
                <a:moveTo>
                  <a:pt x="0" y="0"/>
                </a:moveTo>
                <a:lnTo>
                  <a:pt x="0" y="3189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4342192" y="3041726"/>
            <a:ext cx="0" cy="32384"/>
          </a:xfrm>
          <a:custGeom>
            <a:avLst/>
            <a:gdLst/>
            <a:ahLst/>
            <a:cxnLst/>
            <a:rect l="l" t="t" r="r" b="b"/>
            <a:pathLst>
              <a:path h="32385">
                <a:moveTo>
                  <a:pt x="0" y="0"/>
                </a:moveTo>
                <a:lnTo>
                  <a:pt x="0" y="3189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4517423" y="3041726"/>
            <a:ext cx="0" cy="32384"/>
          </a:xfrm>
          <a:custGeom>
            <a:avLst/>
            <a:gdLst/>
            <a:ahLst/>
            <a:cxnLst/>
            <a:rect l="l" t="t" r="r" b="b"/>
            <a:pathLst>
              <a:path h="32385">
                <a:moveTo>
                  <a:pt x="0" y="0"/>
                </a:moveTo>
                <a:lnTo>
                  <a:pt x="0" y="3189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4694177" y="3041726"/>
            <a:ext cx="0" cy="32384"/>
          </a:xfrm>
          <a:custGeom>
            <a:avLst/>
            <a:gdLst/>
            <a:ahLst/>
            <a:cxnLst/>
            <a:rect l="l" t="t" r="r" b="b"/>
            <a:pathLst>
              <a:path h="32385">
                <a:moveTo>
                  <a:pt x="0" y="0"/>
                </a:moveTo>
                <a:lnTo>
                  <a:pt x="0" y="3189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4869408" y="3041726"/>
            <a:ext cx="0" cy="32384"/>
          </a:xfrm>
          <a:custGeom>
            <a:avLst/>
            <a:gdLst/>
            <a:ahLst/>
            <a:cxnLst/>
            <a:rect l="l" t="t" r="r" b="b"/>
            <a:pathLst>
              <a:path h="32385">
                <a:moveTo>
                  <a:pt x="0" y="0"/>
                </a:moveTo>
                <a:lnTo>
                  <a:pt x="0" y="3189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5046162" y="3041726"/>
            <a:ext cx="0" cy="32384"/>
          </a:xfrm>
          <a:custGeom>
            <a:avLst/>
            <a:gdLst/>
            <a:ahLst/>
            <a:cxnLst/>
            <a:rect l="l" t="t" r="r" b="b"/>
            <a:pathLst>
              <a:path h="32385">
                <a:moveTo>
                  <a:pt x="0" y="0"/>
                </a:moveTo>
                <a:lnTo>
                  <a:pt x="0" y="3189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5221393" y="3041726"/>
            <a:ext cx="0" cy="32384"/>
          </a:xfrm>
          <a:custGeom>
            <a:avLst/>
            <a:gdLst/>
            <a:ahLst/>
            <a:cxnLst/>
            <a:rect l="l" t="t" r="r" b="b"/>
            <a:pathLst>
              <a:path h="32385">
                <a:moveTo>
                  <a:pt x="0" y="0"/>
                </a:moveTo>
                <a:lnTo>
                  <a:pt x="0" y="3189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 txBox="1"/>
          <p:nvPr/>
        </p:nvSpPr>
        <p:spPr>
          <a:xfrm>
            <a:off x="2177280" y="2126574"/>
            <a:ext cx="295275" cy="312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,</a:t>
            </a: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  <a:p>
            <a:pPr marL="90170" algn="ctr">
              <a:lnSpc>
                <a:spcPct val="100000"/>
              </a:lnSpc>
              <a:spcBef>
                <a:spcPts val="305"/>
              </a:spcBef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80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2177280" y="1957951"/>
            <a:ext cx="294640" cy="143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,</a:t>
            </a: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</p:txBody>
      </p:sp>
      <p:sp>
        <p:nvSpPr>
          <p:cNvPr id="228" name="object 228"/>
          <p:cNvSpPr txBox="1"/>
          <p:nvPr/>
        </p:nvSpPr>
        <p:spPr>
          <a:xfrm>
            <a:off x="2177040" y="903477"/>
            <a:ext cx="3171825" cy="10299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35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1: Demand for Centrifugal Gas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2,000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1,800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1,600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1,400</a:t>
            </a:r>
            <a:endParaRPr sz="850">
              <a:latin typeface="Arial"/>
              <a:cs typeface="Arial"/>
            </a:endParaRPr>
          </a:p>
        </p:txBody>
      </p:sp>
      <p:sp>
        <p:nvSpPr>
          <p:cNvPr id="229" name="object 229"/>
          <p:cNvSpPr txBox="1"/>
          <p:nvPr/>
        </p:nvSpPr>
        <p:spPr>
          <a:xfrm>
            <a:off x="2267483" y="2463794"/>
            <a:ext cx="3026410" cy="777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600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400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200</a:t>
            </a:r>
            <a:endParaRPr sz="850">
              <a:latin typeface="Arial"/>
              <a:cs typeface="Arial"/>
            </a:endParaRPr>
          </a:p>
          <a:p>
            <a:pPr marL="156210">
              <a:lnSpc>
                <a:spcPts val="1015"/>
              </a:lnSpc>
              <a:spcBef>
                <a:spcPts val="305"/>
              </a:spcBef>
            </a:pP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-</a:t>
            </a:r>
            <a:endParaRPr sz="850">
              <a:latin typeface="Arial"/>
              <a:cs typeface="Arial"/>
            </a:endParaRPr>
          </a:p>
          <a:p>
            <a:pPr marL="167640">
              <a:lnSpc>
                <a:spcPts val="1015"/>
              </a:lnSpc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05 </a:t>
            </a:r>
            <a:r>
              <a:rPr sz="850" b="1" spc="-65" dirty="0">
                <a:solidFill>
                  <a:srgbClr val="404040"/>
                </a:solidFill>
                <a:latin typeface="Arial"/>
                <a:cs typeface="Arial"/>
              </a:rPr>
              <a:t>Q106  </a:t>
            </a: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07  08  09  10  11  12  13  14  15  16  17  18  19</a:t>
            </a:r>
            <a:r>
              <a:rPr sz="850" b="1" spc="2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850">
              <a:latin typeface="Arial"/>
              <a:cs typeface="Arial"/>
            </a:endParaRPr>
          </a:p>
        </p:txBody>
      </p:sp>
      <p:sp>
        <p:nvSpPr>
          <p:cNvPr id="230" name="object 230"/>
          <p:cNvSpPr txBox="1"/>
          <p:nvPr/>
        </p:nvSpPr>
        <p:spPr>
          <a:xfrm>
            <a:off x="1734554" y="2019744"/>
            <a:ext cx="328930" cy="36258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5240" marR="5080" indent="-3175">
              <a:lnSpc>
                <a:spcPts val="680"/>
              </a:lnSpc>
              <a:spcBef>
                <a:spcPts val="20"/>
              </a:spcBef>
            </a:pP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Sales 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in  </a:t>
            </a: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No</a:t>
            </a:r>
            <a:r>
              <a:rPr sz="600" b="1" spc="-15" dirty="0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600" b="1" spc="-10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l</a:t>
            </a:r>
            <a:endParaRPr sz="600">
              <a:latin typeface="Arial"/>
              <a:cs typeface="Arial"/>
            </a:endParaRPr>
          </a:p>
          <a:p>
            <a:pPr marL="26034">
              <a:lnSpc>
                <a:spcPts val="660"/>
              </a:lnSpc>
            </a:pP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Dollars</a:t>
            </a:r>
            <a:endParaRPr sz="600">
              <a:latin typeface="Arial"/>
              <a:cs typeface="Arial"/>
            </a:endParaRPr>
          </a:p>
          <a:p>
            <a:pPr marL="13970">
              <a:lnSpc>
                <a:spcPts val="700"/>
              </a:lnSpc>
            </a:pP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($M</a:t>
            </a:r>
            <a:r>
              <a:rPr sz="600" b="1" spc="-10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US)</a:t>
            </a:r>
            <a:endParaRPr sz="600">
              <a:latin typeface="Arial"/>
              <a:cs typeface="Arial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5457573" y="2013357"/>
            <a:ext cx="469900" cy="452755"/>
          </a:xfrm>
          <a:custGeom>
            <a:avLst/>
            <a:gdLst/>
            <a:ahLst/>
            <a:cxnLst/>
            <a:rect l="l" t="t" r="r" b="b"/>
            <a:pathLst>
              <a:path w="469900" h="452755">
                <a:moveTo>
                  <a:pt x="0" y="452664"/>
                </a:moveTo>
                <a:lnTo>
                  <a:pt x="469313" y="452664"/>
                </a:lnTo>
                <a:lnTo>
                  <a:pt x="469313" y="0"/>
                </a:lnTo>
                <a:lnTo>
                  <a:pt x="0" y="0"/>
                </a:lnTo>
                <a:lnTo>
                  <a:pt x="0" y="4526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5457573" y="2013357"/>
            <a:ext cx="469900" cy="452755"/>
          </a:xfrm>
          <a:custGeom>
            <a:avLst/>
            <a:gdLst/>
            <a:ahLst/>
            <a:cxnLst/>
            <a:rect l="l" t="t" r="r" b="b"/>
            <a:pathLst>
              <a:path w="469900" h="452755">
                <a:moveTo>
                  <a:pt x="0" y="452664"/>
                </a:moveTo>
                <a:lnTo>
                  <a:pt x="469313" y="452664"/>
                </a:lnTo>
                <a:lnTo>
                  <a:pt x="469313" y="0"/>
                </a:lnTo>
                <a:lnTo>
                  <a:pt x="0" y="0"/>
                </a:lnTo>
                <a:lnTo>
                  <a:pt x="0" y="45266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5504810" y="2088548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3" y="0"/>
                </a:lnTo>
              </a:path>
            </a:pathLst>
          </a:custGeom>
          <a:ln w="3797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5504810" y="2240448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3" y="0"/>
                </a:lnTo>
              </a:path>
            </a:pathLst>
          </a:custGeom>
          <a:ln w="3797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5504810" y="239083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3" y="0"/>
                </a:lnTo>
              </a:path>
            </a:pathLst>
          </a:custGeom>
          <a:ln w="3797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 txBox="1"/>
          <p:nvPr/>
        </p:nvSpPr>
        <p:spPr>
          <a:xfrm>
            <a:off x="5457573" y="2013357"/>
            <a:ext cx="469900" cy="45275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00965">
              <a:lnSpc>
                <a:spcPct val="100000"/>
              </a:lnSpc>
              <a:spcBef>
                <a:spcPts val="185"/>
              </a:spcBef>
            </a:pPr>
            <a:r>
              <a:rPr sz="600" spc="-5" dirty="0">
                <a:solidFill>
                  <a:srgbClr val="404040"/>
                </a:solidFill>
                <a:latin typeface="Arial"/>
                <a:cs typeface="Arial"/>
              </a:rPr>
              <a:t>Asia</a:t>
            </a:r>
            <a:endParaRPr sz="600">
              <a:latin typeface="Arial"/>
              <a:cs typeface="Arial"/>
            </a:endParaRPr>
          </a:p>
          <a:p>
            <a:pPr marL="100965">
              <a:lnSpc>
                <a:spcPct val="100000"/>
              </a:lnSpc>
              <a:spcBef>
                <a:spcPts val="470"/>
              </a:spcBef>
            </a:pPr>
            <a:r>
              <a:rPr sz="600" spc="-5" dirty="0">
                <a:solidFill>
                  <a:srgbClr val="404040"/>
                </a:solidFill>
                <a:latin typeface="Arial"/>
                <a:cs typeface="Arial"/>
              </a:rPr>
              <a:t>EMEA</a:t>
            </a:r>
            <a:endParaRPr sz="600">
              <a:latin typeface="Arial"/>
              <a:cs typeface="Arial"/>
            </a:endParaRPr>
          </a:p>
          <a:p>
            <a:pPr marL="100965">
              <a:lnSpc>
                <a:spcPct val="100000"/>
              </a:lnSpc>
              <a:spcBef>
                <a:spcPts val="470"/>
              </a:spcBef>
            </a:pPr>
            <a:r>
              <a:rPr sz="600" spc="-5" dirty="0">
                <a:solidFill>
                  <a:srgbClr val="404040"/>
                </a:solidFill>
                <a:latin typeface="Arial"/>
                <a:cs typeface="Arial"/>
              </a:rPr>
              <a:t>Americas</a:t>
            </a:r>
            <a:endParaRPr sz="600">
              <a:latin typeface="Arial"/>
              <a:cs typeface="Arial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1680209" y="1214354"/>
            <a:ext cx="4271645" cy="2124075"/>
          </a:xfrm>
          <a:custGeom>
            <a:avLst/>
            <a:gdLst/>
            <a:ahLst/>
            <a:cxnLst/>
            <a:rect l="l" t="t" r="r" b="b"/>
            <a:pathLst>
              <a:path w="4271645" h="2124075">
                <a:moveTo>
                  <a:pt x="0" y="2123574"/>
                </a:moveTo>
                <a:lnTo>
                  <a:pt x="4271057" y="2123575"/>
                </a:lnTo>
                <a:lnTo>
                  <a:pt x="4271057" y="0"/>
                </a:lnTo>
                <a:lnTo>
                  <a:pt x="0" y="0"/>
                </a:lnTo>
                <a:lnTo>
                  <a:pt x="0" y="212357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17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914145"/>
            <a:ext cx="5588000" cy="5804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3565" indent="-228600">
              <a:lnSpc>
                <a:spcPct val="100000"/>
              </a:lnSpc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dirty="0">
                <a:latin typeface="Arial"/>
                <a:cs typeface="Arial"/>
              </a:rPr>
              <a:t>GE</a:t>
            </a:r>
            <a:endParaRPr sz="1000">
              <a:latin typeface="Arial"/>
              <a:cs typeface="Arial"/>
            </a:endParaRPr>
          </a:p>
          <a:p>
            <a:pPr marL="583565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Siemens</a:t>
            </a:r>
            <a:endParaRPr sz="1000">
              <a:latin typeface="Arial"/>
              <a:cs typeface="Arial"/>
            </a:endParaRPr>
          </a:p>
          <a:p>
            <a:pPr marL="583565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Rolls Royce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PLC</a:t>
            </a:r>
            <a:endParaRPr sz="1000">
              <a:latin typeface="Arial"/>
              <a:cs typeface="Arial"/>
            </a:endParaRPr>
          </a:p>
          <a:p>
            <a:pPr marL="583565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Cameron</a:t>
            </a:r>
            <a:endParaRPr sz="1000">
              <a:latin typeface="Arial"/>
              <a:cs typeface="Arial"/>
            </a:endParaRPr>
          </a:p>
          <a:p>
            <a:pPr marL="583565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Atlas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Copco</a:t>
            </a:r>
            <a:endParaRPr sz="1000">
              <a:latin typeface="Arial"/>
              <a:cs typeface="Arial"/>
            </a:endParaRPr>
          </a:p>
          <a:p>
            <a:pPr marL="583565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Solar (a division of Caterpillar)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(US)</a:t>
            </a:r>
            <a:endParaRPr sz="1000">
              <a:latin typeface="Arial"/>
              <a:cs typeface="Arial"/>
            </a:endParaRPr>
          </a:p>
          <a:p>
            <a:pPr marL="583565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Kawasaki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(Japan)</a:t>
            </a:r>
            <a:endParaRPr sz="1000">
              <a:latin typeface="Arial"/>
              <a:cs typeface="Arial"/>
            </a:endParaRPr>
          </a:p>
          <a:p>
            <a:pPr marL="583565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Ebara/Elliott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(Japan)</a:t>
            </a:r>
            <a:endParaRPr sz="1000">
              <a:latin typeface="Arial"/>
              <a:cs typeface="Arial"/>
            </a:endParaRPr>
          </a:p>
          <a:p>
            <a:pPr marL="583565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Howden</a:t>
            </a:r>
            <a:endParaRPr sz="1000">
              <a:latin typeface="Arial"/>
              <a:cs typeface="Arial"/>
            </a:endParaRPr>
          </a:p>
          <a:p>
            <a:pPr marL="583565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IHI</a:t>
            </a:r>
            <a:endParaRPr sz="1000">
              <a:latin typeface="Arial"/>
              <a:cs typeface="Arial"/>
            </a:endParaRPr>
          </a:p>
          <a:p>
            <a:pPr marL="12700" marR="20320">
              <a:lnSpc>
                <a:spcPct val="1435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Capacity additions tend to lag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increases since suppliers are cautious </a:t>
            </a:r>
            <a:r>
              <a:rPr sz="1000" dirty="0">
                <a:latin typeface="Arial"/>
                <a:cs typeface="Arial"/>
              </a:rPr>
              <a:t>about </a:t>
            </a:r>
            <a:r>
              <a:rPr sz="1000" spc="-5" dirty="0">
                <a:latin typeface="Arial"/>
                <a:cs typeface="Arial"/>
              </a:rPr>
              <a:t>overinvesting  and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overhang.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business operates in long cycles, and after each boom and bust cycle,  OEMs are cautious and hesitant about adding new capacity. For instance, before the 2008 bubble  burst,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were operating over 100% of capacity, running three shifts and </a:t>
            </a:r>
            <a:r>
              <a:rPr sz="1000" spc="5" dirty="0">
                <a:latin typeface="Arial"/>
                <a:cs typeface="Arial"/>
              </a:rPr>
              <a:t>7-day </a:t>
            </a:r>
            <a:r>
              <a:rPr sz="1000" spc="-5" dirty="0">
                <a:latin typeface="Arial"/>
                <a:cs typeface="Arial"/>
              </a:rPr>
              <a:t>per </a:t>
            </a:r>
            <a:r>
              <a:rPr sz="1000" spc="-10" dirty="0">
                <a:latin typeface="Arial"/>
                <a:cs typeface="Arial"/>
              </a:rPr>
              <a:t>week  </a:t>
            </a:r>
            <a:r>
              <a:rPr sz="1000" spc="-5" dirty="0">
                <a:latin typeface="Arial"/>
                <a:cs typeface="Arial"/>
              </a:rPr>
              <a:t>operations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cases. Then, between 2008 and 2012 there was abundant excess</a:t>
            </a:r>
            <a:r>
              <a:rPr sz="1000" spc="20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capacity.</a:t>
            </a:r>
            <a:endParaRPr sz="1000">
              <a:latin typeface="Arial"/>
              <a:cs typeface="Arial"/>
            </a:endParaRPr>
          </a:p>
          <a:p>
            <a:pPr marL="12700" marR="191770" algn="just">
              <a:lnSpc>
                <a:spcPct val="144000"/>
              </a:lnSpc>
            </a:pPr>
            <a:r>
              <a:rPr sz="1000" dirty="0">
                <a:latin typeface="Arial"/>
                <a:cs typeface="Arial"/>
              </a:rPr>
              <a:t>Now </a:t>
            </a:r>
            <a:r>
              <a:rPr sz="1000" spc="-5" dirty="0">
                <a:latin typeface="Arial"/>
                <a:cs typeface="Arial"/>
              </a:rPr>
              <a:t>conditions are tight again, but suppliers are </a:t>
            </a:r>
            <a:r>
              <a:rPr sz="1000" dirty="0">
                <a:latin typeface="Arial"/>
                <a:cs typeface="Arial"/>
              </a:rPr>
              <a:t>loathe </a:t>
            </a:r>
            <a:r>
              <a:rPr sz="1000" spc="-5" dirty="0">
                <a:latin typeface="Arial"/>
                <a:cs typeface="Arial"/>
              </a:rPr>
              <a:t>to add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until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get firm orders  </a:t>
            </a:r>
            <a:r>
              <a:rPr sz="1000" dirty="0">
                <a:latin typeface="Arial"/>
                <a:cs typeface="Arial"/>
              </a:rPr>
              <a:t>first, </a:t>
            </a:r>
            <a:r>
              <a:rPr sz="1000" spc="-5" dirty="0">
                <a:latin typeface="Arial"/>
                <a:cs typeface="Arial"/>
              </a:rPr>
              <a:t>lest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overbuild and have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absorb the cost of excess capacity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another cycle, which  could last 5-10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years.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8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There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 relatively </a:t>
            </a:r>
            <a:r>
              <a:rPr sz="1000" dirty="0">
                <a:latin typeface="Arial"/>
                <a:cs typeface="Arial"/>
              </a:rPr>
              <a:t>small amount </a:t>
            </a:r>
            <a:r>
              <a:rPr sz="1000" spc="-5" dirty="0">
                <a:latin typeface="Arial"/>
                <a:cs typeface="Arial"/>
              </a:rPr>
              <a:t>of Capacity Margin available ($120m per </a:t>
            </a:r>
            <a:r>
              <a:rPr sz="1000" dirty="0">
                <a:latin typeface="Arial"/>
                <a:cs typeface="Arial"/>
              </a:rPr>
              <a:t>quarter). </a:t>
            </a:r>
            <a:r>
              <a:rPr sz="1000" spc="-5" dirty="0">
                <a:latin typeface="Arial"/>
                <a:cs typeface="Arial"/>
              </a:rPr>
              <a:t>Large projects  could </a:t>
            </a:r>
            <a:r>
              <a:rPr sz="1000" dirty="0">
                <a:latin typeface="Arial"/>
                <a:cs typeface="Arial"/>
              </a:rPr>
              <a:t>consume </a:t>
            </a:r>
            <a:r>
              <a:rPr sz="1000" spc="-5" dirty="0">
                <a:latin typeface="Arial"/>
                <a:cs typeface="Arial"/>
              </a:rPr>
              <a:t>the available capacity of the top suppliers </a:t>
            </a:r>
            <a:r>
              <a:rPr sz="1000" spc="-10" dirty="0">
                <a:latin typeface="Arial"/>
                <a:cs typeface="Arial"/>
              </a:rPr>
              <a:t>if </a:t>
            </a:r>
            <a:r>
              <a:rPr sz="1000" spc="-5" dirty="0">
                <a:latin typeface="Arial"/>
                <a:cs typeface="Arial"/>
              </a:rPr>
              <a:t>orders </a:t>
            </a:r>
            <a:r>
              <a:rPr sz="1000" dirty="0">
                <a:latin typeface="Arial"/>
                <a:cs typeface="Arial"/>
              </a:rPr>
              <a:t>come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large </a:t>
            </a:r>
            <a:r>
              <a:rPr sz="1000" dirty="0">
                <a:latin typeface="Arial"/>
                <a:cs typeface="Arial"/>
              </a:rPr>
              <a:t>increments, </a:t>
            </a:r>
            <a:r>
              <a:rPr sz="1000" spc="-5" dirty="0">
                <a:latin typeface="Arial"/>
                <a:cs typeface="Arial"/>
              </a:rPr>
              <a:t>or if 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skewed </a:t>
            </a:r>
            <a:r>
              <a:rPr sz="1000" spc="-5" dirty="0">
                <a:latin typeface="Arial"/>
                <a:cs typeface="Arial"/>
              </a:rPr>
              <a:t>toward certain types of </a:t>
            </a:r>
            <a:r>
              <a:rPr sz="1000" dirty="0">
                <a:latin typeface="Arial"/>
                <a:cs typeface="Arial"/>
              </a:rPr>
              <a:t>compressors, </a:t>
            </a:r>
            <a:r>
              <a:rPr sz="1000" spc="-5" dirty="0">
                <a:latin typeface="Arial"/>
                <a:cs typeface="Arial"/>
              </a:rPr>
              <a:t>or if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 directed toward one or two of  the top suppliers. However, the </a:t>
            </a:r>
            <a:r>
              <a:rPr sz="1000" dirty="0">
                <a:latin typeface="Arial"/>
                <a:cs typeface="Arial"/>
              </a:rPr>
              <a:t>risks </a:t>
            </a:r>
            <a:r>
              <a:rPr sz="1000" spc="-5" dirty="0">
                <a:latin typeface="Arial"/>
                <a:cs typeface="Arial"/>
              </a:rPr>
              <a:t>of that happening are mitigated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aggressive capacity  expansions at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of the top </a:t>
            </a:r>
            <a:r>
              <a:rPr sz="1000" dirty="0">
                <a:latin typeface="Arial"/>
                <a:cs typeface="Arial"/>
              </a:rPr>
              <a:t>suppliers, </a:t>
            </a:r>
            <a:r>
              <a:rPr sz="1000" spc="-5" dirty="0">
                <a:latin typeface="Arial"/>
                <a:cs typeface="Arial"/>
              </a:rPr>
              <a:t>which </a:t>
            </a:r>
            <a:r>
              <a:rPr sz="1000" dirty="0">
                <a:latin typeface="Arial"/>
                <a:cs typeface="Arial"/>
              </a:rPr>
              <a:t>makes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‘steady </a:t>
            </a:r>
            <a:r>
              <a:rPr sz="1000" spc="-5" dirty="0">
                <a:latin typeface="Arial"/>
                <a:cs typeface="Arial"/>
              </a:rPr>
              <a:t>state’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scenario  realistic.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030605">
              <a:lnSpc>
                <a:spcPct val="100000"/>
              </a:lnSpc>
              <a:spcBef>
                <a:spcPts val="5"/>
              </a:spcBef>
            </a:pPr>
            <a:r>
              <a:rPr sz="1000" b="1" spc="-5" dirty="0">
                <a:latin typeface="Arial"/>
                <a:cs typeface="Arial"/>
              </a:rPr>
              <a:t>Figure 2: </a:t>
            </a:r>
            <a:r>
              <a:rPr sz="1000" b="1" dirty="0">
                <a:latin typeface="Arial"/>
                <a:cs typeface="Arial"/>
              </a:rPr>
              <a:t>Capacity </a:t>
            </a:r>
            <a:r>
              <a:rPr sz="1000" b="1" spc="-5" dirty="0">
                <a:latin typeface="Arial"/>
                <a:cs typeface="Arial"/>
              </a:rPr>
              <a:t>Margin - Centrifugal Gas</a:t>
            </a:r>
            <a:r>
              <a:rPr sz="1000" b="1" spc="4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70713" y="6862008"/>
            <a:ext cx="4849495" cy="2445385"/>
          </a:xfrm>
          <a:custGeom>
            <a:avLst/>
            <a:gdLst/>
            <a:ahLst/>
            <a:cxnLst/>
            <a:rect l="l" t="t" r="r" b="b"/>
            <a:pathLst>
              <a:path w="4849495" h="2445384">
                <a:moveTo>
                  <a:pt x="0" y="2444793"/>
                </a:moveTo>
                <a:lnTo>
                  <a:pt x="4848972" y="2444793"/>
                </a:lnTo>
                <a:lnTo>
                  <a:pt x="4848972" y="0"/>
                </a:lnTo>
                <a:lnTo>
                  <a:pt x="0" y="0"/>
                </a:lnTo>
                <a:lnTo>
                  <a:pt x="0" y="24447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16181" y="7712852"/>
            <a:ext cx="0" cy="1060450"/>
          </a:xfrm>
          <a:custGeom>
            <a:avLst/>
            <a:gdLst/>
            <a:ahLst/>
            <a:cxnLst/>
            <a:rect l="l" t="t" r="r" b="b"/>
            <a:pathLst>
              <a:path h="1060450">
                <a:moveTo>
                  <a:pt x="0" y="0"/>
                </a:moveTo>
                <a:lnTo>
                  <a:pt x="0" y="1060093"/>
                </a:lnTo>
              </a:path>
            </a:pathLst>
          </a:custGeom>
          <a:ln w="25946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95548" y="7784134"/>
            <a:ext cx="0" cy="989330"/>
          </a:xfrm>
          <a:custGeom>
            <a:avLst/>
            <a:gdLst/>
            <a:ahLst/>
            <a:cxnLst/>
            <a:rect l="l" t="t" r="r" b="b"/>
            <a:pathLst>
              <a:path h="989329">
                <a:moveTo>
                  <a:pt x="0" y="0"/>
                </a:moveTo>
                <a:lnTo>
                  <a:pt x="0" y="988811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85598" y="7741668"/>
            <a:ext cx="0" cy="1031875"/>
          </a:xfrm>
          <a:custGeom>
            <a:avLst/>
            <a:gdLst/>
            <a:ahLst/>
            <a:cxnLst/>
            <a:rect l="l" t="t" r="r" b="b"/>
            <a:pathLst>
              <a:path h="1031875">
                <a:moveTo>
                  <a:pt x="0" y="0"/>
                </a:moveTo>
                <a:lnTo>
                  <a:pt x="0" y="1031277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75648" y="7709819"/>
            <a:ext cx="0" cy="1063625"/>
          </a:xfrm>
          <a:custGeom>
            <a:avLst/>
            <a:gdLst/>
            <a:ahLst/>
            <a:cxnLst/>
            <a:rect l="l" t="t" r="r" b="b"/>
            <a:pathLst>
              <a:path h="1063625">
                <a:moveTo>
                  <a:pt x="0" y="0"/>
                </a:moveTo>
                <a:lnTo>
                  <a:pt x="0" y="1063126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867224" y="7676453"/>
            <a:ext cx="0" cy="1096645"/>
          </a:xfrm>
          <a:custGeom>
            <a:avLst/>
            <a:gdLst/>
            <a:ahLst/>
            <a:cxnLst/>
            <a:rect l="l" t="t" r="r" b="b"/>
            <a:pathLst>
              <a:path h="1096645">
                <a:moveTo>
                  <a:pt x="0" y="0"/>
                </a:moveTo>
                <a:lnTo>
                  <a:pt x="0" y="1096491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57275" y="7641571"/>
            <a:ext cx="0" cy="1131570"/>
          </a:xfrm>
          <a:custGeom>
            <a:avLst/>
            <a:gdLst/>
            <a:ahLst/>
            <a:cxnLst/>
            <a:rect l="l" t="t" r="r" b="b"/>
            <a:pathLst>
              <a:path h="1131570">
                <a:moveTo>
                  <a:pt x="0" y="0"/>
                </a:moveTo>
                <a:lnTo>
                  <a:pt x="0" y="1131374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47325" y="7633988"/>
            <a:ext cx="0" cy="1139190"/>
          </a:xfrm>
          <a:custGeom>
            <a:avLst/>
            <a:gdLst/>
            <a:ahLst/>
            <a:cxnLst/>
            <a:rect l="l" t="t" r="r" b="b"/>
            <a:pathLst>
              <a:path h="1139190">
                <a:moveTo>
                  <a:pt x="0" y="0"/>
                </a:moveTo>
                <a:lnTo>
                  <a:pt x="0" y="1138957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138901" y="7626405"/>
            <a:ext cx="0" cy="1146810"/>
          </a:xfrm>
          <a:custGeom>
            <a:avLst/>
            <a:gdLst/>
            <a:ahLst/>
            <a:cxnLst/>
            <a:rect l="l" t="t" r="r" b="b"/>
            <a:pathLst>
              <a:path h="1146809">
                <a:moveTo>
                  <a:pt x="0" y="0"/>
                </a:moveTo>
                <a:lnTo>
                  <a:pt x="0" y="1146540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28951" y="7615788"/>
            <a:ext cx="0" cy="1157605"/>
          </a:xfrm>
          <a:custGeom>
            <a:avLst/>
            <a:gdLst/>
            <a:ahLst/>
            <a:cxnLst/>
            <a:rect l="l" t="t" r="r" b="b"/>
            <a:pathLst>
              <a:path h="1157604">
                <a:moveTo>
                  <a:pt x="0" y="0"/>
                </a:moveTo>
                <a:lnTo>
                  <a:pt x="0" y="1157156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319002" y="7605172"/>
            <a:ext cx="0" cy="1167765"/>
          </a:xfrm>
          <a:custGeom>
            <a:avLst/>
            <a:gdLst/>
            <a:ahLst/>
            <a:cxnLst/>
            <a:rect l="l" t="t" r="r" b="b"/>
            <a:pathLst>
              <a:path h="1167765">
                <a:moveTo>
                  <a:pt x="0" y="0"/>
                </a:moveTo>
                <a:lnTo>
                  <a:pt x="0" y="1167773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10578" y="7594556"/>
            <a:ext cx="0" cy="1178560"/>
          </a:xfrm>
          <a:custGeom>
            <a:avLst/>
            <a:gdLst/>
            <a:ahLst/>
            <a:cxnLst/>
            <a:rect l="l" t="t" r="r" b="b"/>
            <a:pathLst>
              <a:path h="1178559">
                <a:moveTo>
                  <a:pt x="0" y="0"/>
                </a:moveTo>
                <a:lnTo>
                  <a:pt x="0" y="1178389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500628" y="7583940"/>
            <a:ext cx="0" cy="1189355"/>
          </a:xfrm>
          <a:custGeom>
            <a:avLst/>
            <a:gdLst/>
            <a:ahLst/>
            <a:cxnLst/>
            <a:rect l="l" t="t" r="r" b="b"/>
            <a:pathLst>
              <a:path h="1189354">
                <a:moveTo>
                  <a:pt x="0" y="0"/>
                </a:moveTo>
                <a:lnTo>
                  <a:pt x="0" y="1189005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90678" y="7571806"/>
            <a:ext cx="0" cy="1201420"/>
          </a:xfrm>
          <a:custGeom>
            <a:avLst/>
            <a:gdLst/>
            <a:ahLst/>
            <a:cxnLst/>
            <a:rect l="l" t="t" r="r" b="b"/>
            <a:pathLst>
              <a:path h="1201420">
                <a:moveTo>
                  <a:pt x="0" y="0"/>
                </a:moveTo>
                <a:lnTo>
                  <a:pt x="0" y="1201138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82255" y="7559674"/>
            <a:ext cx="0" cy="1213485"/>
          </a:xfrm>
          <a:custGeom>
            <a:avLst/>
            <a:gdLst/>
            <a:ahLst/>
            <a:cxnLst/>
            <a:rect l="l" t="t" r="r" b="b"/>
            <a:pathLst>
              <a:path h="1213484">
                <a:moveTo>
                  <a:pt x="0" y="0"/>
                </a:moveTo>
                <a:lnTo>
                  <a:pt x="0" y="1213271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72305" y="7547540"/>
            <a:ext cx="0" cy="1225550"/>
          </a:xfrm>
          <a:custGeom>
            <a:avLst/>
            <a:gdLst/>
            <a:ahLst/>
            <a:cxnLst/>
            <a:rect l="l" t="t" r="r" b="b"/>
            <a:pathLst>
              <a:path h="1225550">
                <a:moveTo>
                  <a:pt x="0" y="0"/>
                </a:moveTo>
                <a:lnTo>
                  <a:pt x="0" y="1225404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62355" y="7535408"/>
            <a:ext cx="0" cy="1237615"/>
          </a:xfrm>
          <a:custGeom>
            <a:avLst/>
            <a:gdLst/>
            <a:ahLst/>
            <a:cxnLst/>
            <a:rect l="l" t="t" r="r" b="b"/>
            <a:pathLst>
              <a:path h="1237615">
                <a:moveTo>
                  <a:pt x="0" y="0"/>
                </a:moveTo>
                <a:lnTo>
                  <a:pt x="0" y="1237537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953931" y="7523274"/>
            <a:ext cx="0" cy="1249680"/>
          </a:xfrm>
          <a:custGeom>
            <a:avLst/>
            <a:gdLst/>
            <a:ahLst/>
            <a:cxnLst/>
            <a:rect l="l" t="t" r="r" b="b"/>
            <a:pathLst>
              <a:path h="1249679">
                <a:moveTo>
                  <a:pt x="0" y="0"/>
                </a:moveTo>
                <a:lnTo>
                  <a:pt x="0" y="1249670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043982" y="7509625"/>
            <a:ext cx="0" cy="1263650"/>
          </a:xfrm>
          <a:custGeom>
            <a:avLst/>
            <a:gdLst/>
            <a:ahLst/>
            <a:cxnLst/>
            <a:rect l="l" t="t" r="r" b="b"/>
            <a:pathLst>
              <a:path h="1263650">
                <a:moveTo>
                  <a:pt x="0" y="0"/>
                </a:moveTo>
                <a:lnTo>
                  <a:pt x="0" y="1263320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134032" y="7497492"/>
            <a:ext cx="0" cy="1275715"/>
          </a:xfrm>
          <a:custGeom>
            <a:avLst/>
            <a:gdLst/>
            <a:ahLst/>
            <a:cxnLst/>
            <a:rect l="l" t="t" r="r" b="b"/>
            <a:pathLst>
              <a:path h="1275715">
                <a:moveTo>
                  <a:pt x="0" y="0"/>
                </a:moveTo>
                <a:lnTo>
                  <a:pt x="0" y="1275453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225608" y="7483843"/>
            <a:ext cx="0" cy="1289685"/>
          </a:xfrm>
          <a:custGeom>
            <a:avLst/>
            <a:gdLst/>
            <a:ahLst/>
            <a:cxnLst/>
            <a:rect l="l" t="t" r="r" b="b"/>
            <a:pathLst>
              <a:path h="1289684">
                <a:moveTo>
                  <a:pt x="0" y="0"/>
                </a:moveTo>
                <a:lnTo>
                  <a:pt x="0" y="1289102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315659" y="7471709"/>
            <a:ext cx="0" cy="1301750"/>
          </a:xfrm>
          <a:custGeom>
            <a:avLst/>
            <a:gdLst/>
            <a:ahLst/>
            <a:cxnLst/>
            <a:rect l="l" t="t" r="r" b="b"/>
            <a:pathLst>
              <a:path h="1301750">
                <a:moveTo>
                  <a:pt x="0" y="0"/>
                </a:moveTo>
                <a:lnTo>
                  <a:pt x="0" y="1301235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405708" y="7458060"/>
            <a:ext cx="0" cy="1315085"/>
          </a:xfrm>
          <a:custGeom>
            <a:avLst/>
            <a:gdLst/>
            <a:ahLst/>
            <a:cxnLst/>
            <a:rect l="l" t="t" r="r" b="b"/>
            <a:pathLst>
              <a:path h="1315084">
                <a:moveTo>
                  <a:pt x="0" y="0"/>
                </a:moveTo>
                <a:lnTo>
                  <a:pt x="0" y="1314885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497285" y="7444410"/>
            <a:ext cx="0" cy="1329055"/>
          </a:xfrm>
          <a:custGeom>
            <a:avLst/>
            <a:gdLst/>
            <a:ahLst/>
            <a:cxnLst/>
            <a:rect l="l" t="t" r="r" b="b"/>
            <a:pathLst>
              <a:path h="1329054">
                <a:moveTo>
                  <a:pt x="0" y="0"/>
                </a:moveTo>
                <a:lnTo>
                  <a:pt x="0" y="1328535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587335" y="7430761"/>
            <a:ext cx="0" cy="1342390"/>
          </a:xfrm>
          <a:custGeom>
            <a:avLst/>
            <a:gdLst/>
            <a:ahLst/>
            <a:cxnLst/>
            <a:rect l="l" t="t" r="r" b="b"/>
            <a:pathLst>
              <a:path h="1342390">
                <a:moveTo>
                  <a:pt x="0" y="0"/>
                </a:moveTo>
                <a:lnTo>
                  <a:pt x="0" y="1342184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677385" y="7417111"/>
            <a:ext cx="0" cy="1356360"/>
          </a:xfrm>
          <a:custGeom>
            <a:avLst/>
            <a:gdLst/>
            <a:ahLst/>
            <a:cxnLst/>
            <a:rect l="l" t="t" r="r" b="b"/>
            <a:pathLst>
              <a:path h="1356359">
                <a:moveTo>
                  <a:pt x="0" y="0"/>
                </a:moveTo>
                <a:lnTo>
                  <a:pt x="0" y="1355834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768962" y="7403462"/>
            <a:ext cx="0" cy="1369695"/>
          </a:xfrm>
          <a:custGeom>
            <a:avLst/>
            <a:gdLst/>
            <a:ahLst/>
            <a:cxnLst/>
            <a:rect l="l" t="t" r="r" b="b"/>
            <a:pathLst>
              <a:path h="1369695">
                <a:moveTo>
                  <a:pt x="0" y="0"/>
                </a:moveTo>
                <a:lnTo>
                  <a:pt x="0" y="1369483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859012" y="7389812"/>
            <a:ext cx="0" cy="1383665"/>
          </a:xfrm>
          <a:custGeom>
            <a:avLst/>
            <a:gdLst/>
            <a:ahLst/>
            <a:cxnLst/>
            <a:rect l="l" t="t" r="r" b="b"/>
            <a:pathLst>
              <a:path h="1383665">
                <a:moveTo>
                  <a:pt x="0" y="0"/>
                </a:moveTo>
                <a:lnTo>
                  <a:pt x="0" y="1383133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949062" y="7374645"/>
            <a:ext cx="0" cy="1398905"/>
          </a:xfrm>
          <a:custGeom>
            <a:avLst/>
            <a:gdLst/>
            <a:ahLst/>
            <a:cxnLst/>
            <a:rect l="l" t="t" r="r" b="b"/>
            <a:pathLst>
              <a:path h="1398904">
                <a:moveTo>
                  <a:pt x="0" y="0"/>
                </a:moveTo>
                <a:lnTo>
                  <a:pt x="0" y="1398299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040639" y="7360996"/>
            <a:ext cx="0" cy="1412240"/>
          </a:xfrm>
          <a:custGeom>
            <a:avLst/>
            <a:gdLst/>
            <a:ahLst/>
            <a:cxnLst/>
            <a:rect l="l" t="t" r="r" b="b"/>
            <a:pathLst>
              <a:path h="1412240">
                <a:moveTo>
                  <a:pt x="0" y="0"/>
                </a:moveTo>
                <a:lnTo>
                  <a:pt x="0" y="1411949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30689" y="7345830"/>
            <a:ext cx="0" cy="1427480"/>
          </a:xfrm>
          <a:custGeom>
            <a:avLst/>
            <a:gdLst/>
            <a:ahLst/>
            <a:cxnLst/>
            <a:rect l="l" t="t" r="r" b="b"/>
            <a:pathLst>
              <a:path h="1427479">
                <a:moveTo>
                  <a:pt x="0" y="0"/>
                </a:moveTo>
                <a:lnTo>
                  <a:pt x="0" y="1427115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220739" y="7332181"/>
            <a:ext cx="0" cy="1440815"/>
          </a:xfrm>
          <a:custGeom>
            <a:avLst/>
            <a:gdLst/>
            <a:ahLst/>
            <a:cxnLst/>
            <a:rect l="l" t="t" r="r" b="b"/>
            <a:pathLst>
              <a:path h="1440815">
                <a:moveTo>
                  <a:pt x="0" y="0"/>
                </a:moveTo>
                <a:lnTo>
                  <a:pt x="0" y="1440765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312316" y="7317014"/>
            <a:ext cx="0" cy="1456055"/>
          </a:xfrm>
          <a:custGeom>
            <a:avLst/>
            <a:gdLst/>
            <a:ahLst/>
            <a:cxnLst/>
            <a:rect l="l" t="t" r="r" b="b"/>
            <a:pathLst>
              <a:path h="1456054">
                <a:moveTo>
                  <a:pt x="0" y="0"/>
                </a:moveTo>
                <a:lnTo>
                  <a:pt x="0" y="1455931"/>
                </a:lnTo>
              </a:path>
            </a:pathLst>
          </a:custGeom>
          <a:ln w="503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357341" y="7215400"/>
            <a:ext cx="0" cy="1557655"/>
          </a:xfrm>
          <a:custGeom>
            <a:avLst/>
            <a:gdLst/>
            <a:ahLst/>
            <a:cxnLst/>
            <a:rect l="l" t="t" r="r" b="b"/>
            <a:pathLst>
              <a:path h="1557654">
                <a:moveTo>
                  <a:pt x="0" y="1557544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322236" y="8772945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8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322236" y="8254261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8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322236" y="7735602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8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322236" y="7215400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8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504734" y="7215400"/>
            <a:ext cx="0" cy="1557655"/>
          </a:xfrm>
          <a:custGeom>
            <a:avLst/>
            <a:gdLst/>
            <a:ahLst/>
            <a:cxnLst/>
            <a:rect l="l" t="t" r="r" b="b"/>
            <a:pathLst>
              <a:path h="1557654">
                <a:moveTo>
                  <a:pt x="0" y="1557544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469630" y="8772945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20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469630" y="8600051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20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469630" y="8427156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20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469630" y="8254261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20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469630" y="8081366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20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469630" y="7908497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20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469630" y="7735602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20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469630" y="7561190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20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469630" y="7388295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20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469630" y="7215400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20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504734" y="8772945"/>
            <a:ext cx="2853055" cy="0"/>
          </a:xfrm>
          <a:custGeom>
            <a:avLst/>
            <a:gdLst/>
            <a:ahLst/>
            <a:cxnLst/>
            <a:rect l="l" t="t" r="r" b="b"/>
            <a:pathLst>
              <a:path w="2853054">
                <a:moveTo>
                  <a:pt x="0" y="0"/>
                </a:moveTo>
                <a:lnTo>
                  <a:pt x="2852606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504734" y="877294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88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686361" y="877294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88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866461" y="877294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88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048088" y="877294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88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229715" y="877294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88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409815" y="877294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88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591442" y="877294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88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773068" y="877294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88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953168" y="877294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88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134795" y="877294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88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314895" y="877294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88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496522" y="877294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88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678148" y="877294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88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858249" y="877294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88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039876" y="877294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88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221502" y="877294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88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504633" y="7683531"/>
            <a:ext cx="2807335" cy="22225"/>
          </a:xfrm>
          <a:custGeom>
            <a:avLst/>
            <a:gdLst/>
            <a:ahLst/>
            <a:cxnLst/>
            <a:rect l="l" t="t" r="r" b="b"/>
            <a:pathLst>
              <a:path w="2807335" h="22225">
                <a:moveTo>
                  <a:pt x="0" y="10955"/>
                </a:moveTo>
                <a:lnTo>
                  <a:pt x="2807046" y="10955"/>
                </a:lnTo>
              </a:path>
            </a:pathLst>
          </a:custGeom>
          <a:ln w="21910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5456294" y="7657069"/>
            <a:ext cx="24130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9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456294" y="7137752"/>
            <a:ext cx="30543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0%</a:t>
            </a:r>
            <a:endParaRPr sz="9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151555" y="7137752"/>
            <a:ext cx="793115" cy="183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30225" algn="ctr"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80</a:t>
            </a:r>
            <a:endParaRPr sz="900">
              <a:latin typeface="Arial"/>
              <a:cs typeface="Arial"/>
            </a:endParaRPr>
          </a:p>
          <a:p>
            <a:pPr marR="530225" algn="ctr">
              <a:lnSpc>
                <a:spcPct val="100000"/>
              </a:lnSpc>
              <a:spcBef>
                <a:spcPts val="284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60</a:t>
            </a:r>
            <a:endParaRPr sz="900">
              <a:latin typeface="Arial"/>
              <a:cs typeface="Arial"/>
            </a:endParaRPr>
          </a:p>
          <a:p>
            <a:pPr marR="530225" algn="ctr">
              <a:lnSpc>
                <a:spcPct val="100000"/>
              </a:lnSpc>
              <a:spcBef>
                <a:spcPts val="284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40</a:t>
            </a:r>
            <a:endParaRPr sz="900">
              <a:latin typeface="Arial"/>
              <a:cs typeface="Arial"/>
            </a:endParaRPr>
          </a:p>
          <a:p>
            <a:pPr marR="530225" algn="ctr">
              <a:lnSpc>
                <a:spcPct val="100000"/>
              </a:lnSpc>
              <a:spcBef>
                <a:spcPts val="280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  <a:p>
            <a:pPr marR="530225" algn="ctr">
              <a:lnSpc>
                <a:spcPct val="100000"/>
              </a:lnSpc>
              <a:spcBef>
                <a:spcPts val="280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  <a:p>
            <a:pPr marR="466725" algn="ctr">
              <a:lnSpc>
                <a:spcPct val="100000"/>
              </a:lnSpc>
              <a:spcBef>
                <a:spcPts val="28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$80</a:t>
            </a:r>
            <a:endParaRPr sz="900">
              <a:latin typeface="Arial"/>
              <a:cs typeface="Arial"/>
            </a:endParaRPr>
          </a:p>
          <a:p>
            <a:pPr marR="466725" algn="ctr">
              <a:lnSpc>
                <a:spcPct val="100000"/>
              </a:lnSpc>
              <a:spcBef>
                <a:spcPts val="28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$60</a:t>
            </a:r>
            <a:endParaRPr sz="900">
              <a:latin typeface="Arial"/>
              <a:cs typeface="Arial"/>
            </a:endParaRPr>
          </a:p>
          <a:p>
            <a:pPr marR="466725" algn="ctr">
              <a:lnSpc>
                <a:spcPct val="100000"/>
              </a:lnSpc>
              <a:spcBef>
                <a:spcPts val="28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$40</a:t>
            </a:r>
            <a:endParaRPr sz="900">
              <a:latin typeface="Arial"/>
              <a:cs typeface="Arial"/>
            </a:endParaRPr>
          </a:p>
          <a:p>
            <a:pPr marR="466725" algn="ctr">
              <a:lnSpc>
                <a:spcPct val="100000"/>
              </a:lnSpc>
              <a:spcBef>
                <a:spcPts val="27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$20</a:t>
            </a:r>
            <a:endParaRPr sz="900">
              <a:latin typeface="Arial"/>
              <a:cs typeface="Arial"/>
            </a:endParaRPr>
          </a:p>
          <a:p>
            <a:pPr marL="127000">
              <a:lnSpc>
                <a:spcPts val="1075"/>
              </a:lnSpc>
              <a:spcBef>
                <a:spcPts val="280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$0</a:t>
            </a:r>
            <a:endParaRPr sz="900">
              <a:latin typeface="Arial"/>
              <a:cs typeface="Arial"/>
            </a:endParaRPr>
          </a:p>
          <a:p>
            <a:pPr marL="196850">
              <a:lnSpc>
                <a:spcPts val="1075"/>
              </a:lnSpc>
              <a:tabLst>
                <a:tab pos="651510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13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900" b="1" spc="5" dirty="0">
                <a:solidFill>
                  <a:srgbClr val="404040"/>
                </a:solidFill>
                <a:latin typeface="Arial"/>
                <a:cs typeface="Arial"/>
              </a:rPr>
              <a:t>Q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	14</a:t>
            </a:r>
            <a:endParaRPr sz="9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890337" y="8831540"/>
            <a:ext cx="1409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252572" y="8831540"/>
            <a:ext cx="50355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361950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18	19</a:t>
            </a:r>
            <a:endParaRPr sz="9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977298" y="8831540"/>
            <a:ext cx="1409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456294" y="7920363"/>
            <a:ext cx="627380" cy="914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7975" marR="5080" indent="-114935">
              <a:lnSpc>
                <a:spcPts val="800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U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l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iz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n  Rate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1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70%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0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50%</a:t>
            </a:r>
            <a:endParaRPr sz="9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422301" y="7679472"/>
            <a:ext cx="524510" cy="507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6675" marR="71755" indent="1270" algn="ctr">
              <a:lnSpc>
                <a:spcPts val="800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Ca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p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ac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y  Margin  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(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mi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l</a:t>
            </a:r>
            <a:endParaRPr sz="700">
              <a:latin typeface="Arial"/>
              <a:cs typeface="Arial"/>
            </a:endParaRPr>
          </a:p>
          <a:p>
            <a:pPr marR="6985" algn="ctr">
              <a:lnSpc>
                <a:spcPts val="760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$M</a:t>
            </a:r>
            <a:r>
              <a:rPr sz="700" b="1" spc="-9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USD</a:t>
            </a:r>
            <a:endParaRPr sz="700">
              <a:latin typeface="Arial"/>
              <a:cs typeface="Arial"/>
            </a:endParaRPr>
          </a:p>
          <a:p>
            <a:pPr marR="5080" algn="ctr">
              <a:lnSpc>
                <a:spcPts val="819"/>
              </a:lnSpc>
            </a:pP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per</a:t>
            </a:r>
            <a:r>
              <a:rPr sz="700" b="1" spc="-7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Quarter)</a:t>
            </a:r>
            <a:endParaRPr sz="700">
              <a:latin typeface="Arial"/>
              <a:cs typeface="Arial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2721465" y="9198363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4203" y="0"/>
                </a:lnTo>
              </a:path>
            </a:pathLst>
          </a:custGeom>
          <a:ln w="5004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2991870" y="8831540"/>
            <a:ext cx="748665" cy="421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535" algn="ctr">
              <a:lnSpc>
                <a:spcPct val="100000"/>
              </a:lnSpc>
              <a:tabLst>
                <a:tab pos="452120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15	16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R="5080" algn="ctr">
              <a:lnSpc>
                <a:spcPct val="10000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Capacity</a:t>
            </a:r>
            <a:r>
              <a:rPr sz="800" spc="-7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04040"/>
                </a:solidFill>
                <a:latin typeface="Arial"/>
                <a:cs typeface="Arial"/>
              </a:rPr>
              <a:t>Margin</a:t>
            </a:r>
            <a:endParaRPr sz="80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4061534" y="9199121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4203" y="0"/>
                </a:lnTo>
              </a:path>
            </a:pathLst>
          </a:custGeom>
          <a:ln w="12132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4332575" y="9129370"/>
            <a:ext cx="696595" cy="1231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Utilization</a:t>
            </a:r>
            <a:r>
              <a:rPr sz="800" spc="-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Rate</a:t>
            </a:r>
            <a:endParaRPr sz="800">
              <a:latin typeface="Arial"/>
              <a:cs typeface="Aria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1370713" y="6862007"/>
            <a:ext cx="4849495" cy="2445385"/>
          </a:xfrm>
          <a:custGeom>
            <a:avLst/>
            <a:gdLst/>
            <a:ahLst/>
            <a:cxnLst/>
            <a:rect l="l" t="t" r="r" b="b"/>
            <a:pathLst>
              <a:path w="4849495" h="2445384">
                <a:moveTo>
                  <a:pt x="0" y="2444793"/>
                </a:moveTo>
                <a:lnTo>
                  <a:pt x="4848972" y="2444793"/>
                </a:lnTo>
                <a:lnTo>
                  <a:pt x="4848972" y="0"/>
                </a:lnTo>
                <a:lnTo>
                  <a:pt x="0" y="0"/>
                </a:lnTo>
                <a:lnTo>
                  <a:pt x="0" y="244479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8403"/>
            <a:ext cx="5625465" cy="8526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4290">
              <a:lnSpc>
                <a:spcPct val="143700"/>
              </a:lnSpc>
            </a:pPr>
            <a:r>
              <a:rPr sz="1000" spc="-10" dirty="0">
                <a:latin typeface="Arial"/>
                <a:cs typeface="Arial"/>
              </a:rPr>
              <a:t>MAN </a:t>
            </a:r>
            <a:r>
              <a:rPr sz="1000" spc="-5" dirty="0">
                <a:latin typeface="Arial"/>
                <a:cs typeface="Arial"/>
              </a:rPr>
              <a:t>Diesel &amp; Turbo built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open air test bed at its Oberhausen, Germany, facility to test large  compressor trains.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17,200 </a:t>
            </a:r>
            <a:r>
              <a:rPr sz="1000" dirty="0">
                <a:latin typeface="Arial"/>
                <a:cs typeface="Arial"/>
              </a:rPr>
              <a:t>sq.ft. </a:t>
            </a:r>
            <a:r>
              <a:rPr sz="1000" spc="-5" dirty="0">
                <a:latin typeface="Arial"/>
                <a:cs typeface="Arial"/>
              </a:rPr>
              <a:t>test bed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adjacent to its indoor test building.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test bed’s  two sections are each capable of hosting a large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train. It is sized </a:t>
            </a:r>
            <a:r>
              <a:rPr sz="1000" dirty="0">
                <a:latin typeface="Arial"/>
                <a:cs typeface="Arial"/>
              </a:rPr>
              <a:t>for compressors </a:t>
            </a:r>
            <a:r>
              <a:rPr sz="1000" spc="-5" dirty="0">
                <a:latin typeface="Arial"/>
                <a:cs typeface="Arial"/>
              </a:rPr>
              <a:t>rated  at up to up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33,250 hp (25 </a:t>
            </a:r>
            <a:r>
              <a:rPr sz="1000" dirty="0">
                <a:latin typeface="Arial"/>
                <a:cs typeface="Arial"/>
              </a:rPr>
              <a:t>MW). </a:t>
            </a:r>
            <a:r>
              <a:rPr sz="1000" spc="5" dirty="0">
                <a:latin typeface="Arial"/>
                <a:cs typeface="Arial"/>
              </a:rPr>
              <a:t>With </a:t>
            </a:r>
            <a:r>
              <a:rPr sz="1000" spc="-5" dirty="0">
                <a:latin typeface="Arial"/>
                <a:cs typeface="Arial"/>
              </a:rPr>
              <a:t>this latest addition, the </a:t>
            </a:r>
            <a:r>
              <a:rPr sz="1000" dirty="0">
                <a:latin typeface="Arial"/>
                <a:cs typeface="Arial"/>
              </a:rPr>
              <a:t>Oberhausen </a:t>
            </a:r>
            <a:r>
              <a:rPr sz="1000" spc="-5" dirty="0">
                <a:latin typeface="Arial"/>
                <a:cs typeface="Arial"/>
              </a:rPr>
              <a:t>facility has 25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test</a:t>
            </a:r>
            <a:endParaRPr sz="1000">
              <a:latin typeface="Arial"/>
              <a:cs typeface="Arial"/>
            </a:endParaRPr>
          </a:p>
          <a:p>
            <a:pPr marL="12700" marR="530860">
              <a:lnSpc>
                <a:spcPct val="14350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stands.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plant is close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canal harbor, in order to facilitate transport of large, </a:t>
            </a:r>
            <a:r>
              <a:rPr sz="1000" dirty="0">
                <a:latin typeface="Arial"/>
                <a:cs typeface="Arial"/>
              </a:rPr>
              <a:t>fully-  </a:t>
            </a:r>
            <a:r>
              <a:rPr sz="1000" spc="-5" dirty="0">
                <a:latin typeface="Arial"/>
                <a:cs typeface="Arial"/>
              </a:rPr>
              <a:t>assembled </a:t>
            </a:r>
            <a:r>
              <a:rPr sz="1000" dirty="0">
                <a:latin typeface="Arial"/>
                <a:cs typeface="Arial"/>
              </a:rPr>
              <a:t>compression systems. </a:t>
            </a:r>
            <a:r>
              <a:rPr sz="1000" spc="-10" dirty="0">
                <a:latin typeface="Arial"/>
                <a:cs typeface="Arial"/>
              </a:rPr>
              <a:t>MAN </a:t>
            </a:r>
            <a:r>
              <a:rPr sz="1000" spc="-5" dirty="0">
                <a:latin typeface="Arial"/>
                <a:cs typeface="Arial"/>
              </a:rPr>
              <a:t>is also continuing to </a:t>
            </a:r>
            <a:r>
              <a:rPr sz="1000" dirty="0">
                <a:latin typeface="Arial"/>
                <a:cs typeface="Arial"/>
              </a:rPr>
              <a:t>ramp </a:t>
            </a:r>
            <a:r>
              <a:rPr sz="1000" spc="-5" dirty="0">
                <a:latin typeface="Arial"/>
                <a:cs typeface="Arial"/>
              </a:rPr>
              <a:t>up production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its </a:t>
            </a:r>
            <a:r>
              <a:rPr sz="1000" dirty="0">
                <a:latin typeface="Arial"/>
                <a:cs typeface="Arial"/>
              </a:rPr>
              <a:t>new  </a:t>
            </a:r>
            <a:r>
              <a:rPr sz="1000" spc="-5" dirty="0">
                <a:latin typeface="Arial"/>
                <a:cs typeface="Arial"/>
              </a:rPr>
              <a:t>Changzhou plant in China, increasing headcount </a:t>
            </a:r>
            <a:r>
              <a:rPr sz="1000" dirty="0">
                <a:latin typeface="Arial"/>
                <a:cs typeface="Arial"/>
              </a:rPr>
              <a:t>by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15%.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9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GE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setting up a massive $100m training and service center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Australia to </a:t>
            </a:r>
            <a:r>
              <a:rPr sz="1000" dirty="0">
                <a:latin typeface="Arial"/>
                <a:cs typeface="Arial"/>
              </a:rPr>
              <a:t>cater </a:t>
            </a:r>
            <a:r>
              <a:rPr sz="1000" spc="-5" dirty="0">
                <a:latin typeface="Arial"/>
                <a:cs typeface="Arial"/>
              </a:rPr>
              <a:t>to the LNG needs  of supermajors like Chevron, which operates its gargantuan Gorgon project there.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facility will  serve as a </a:t>
            </a:r>
            <a:r>
              <a:rPr sz="1000" dirty="0">
                <a:latin typeface="Arial"/>
                <a:cs typeface="Arial"/>
              </a:rPr>
              <a:t>compression </a:t>
            </a:r>
            <a:r>
              <a:rPr sz="1000" spc="-5" dirty="0">
                <a:latin typeface="Arial"/>
                <a:cs typeface="Arial"/>
              </a:rPr>
              <a:t>center of excellence. GE </a:t>
            </a:r>
            <a:r>
              <a:rPr sz="1000" dirty="0">
                <a:latin typeface="Arial"/>
                <a:cs typeface="Arial"/>
              </a:rPr>
              <a:t>also formed </a:t>
            </a:r>
            <a:r>
              <a:rPr sz="1000" spc="-5" dirty="0">
                <a:latin typeface="Arial"/>
                <a:cs typeface="Arial"/>
              </a:rPr>
              <a:t>a 10-year licensing agreement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India with BHEL (Bharat </a:t>
            </a:r>
            <a:r>
              <a:rPr sz="1000" dirty="0">
                <a:latin typeface="Arial"/>
                <a:cs typeface="Arial"/>
              </a:rPr>
              <a:t>Heavy </a:t>
            </a:r>
            <a:r>
              <a:rPr sz="1000" spc="-5" dirty="0">
                <a:latin typeface="Arial"/>
                <a:cs typeface="Arial"/>
              </a:rPr>
              <a:t>Electricals Limited), under which BHEL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manufacture GE's  centrifugal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India and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them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South Asia. </a:t>
            </a:r>
            <a:r>
              <a:rPr sz="1000" dirty="0">
                <a:latin typeface="Arial"/>
                <a:cs typeface="Arial"/>
              </a:rPr>
              <a:t>GE </a:t>
            </a:r>
            <a:r>
              <a:rPr sz="1000" spc="-5" dirty="0">
                <a:latin typeface="Arial"/>
                <a:cs typeface="Arial"/>
              </a:rPr>
              <a:t>will also complete the  construction of a new 4.6k </a:t>
            </a:r>
            <a:r>
              <a:rPr sz="1000" spc="15" dirty="0">
                <a:latin typeface="Arial"/>
                <a:cs typeface="Arial"/>
              </a:rPr>
              <a:t>m</a:t>
            </a:r>
            <a:r>
              <a:rPr sz="975" spc="22" baseline="42735" dirty="0">
                <a:latin typeface="Arial"/>
                <a:cs typeface="Arial"/>
              </a:rPr>
              <a:t>2 </a:t>
            </a:r>
            <a:r>
              <a:rPr sz="1000" spc="-5" dirty="0">
                <a:latin typeface="Arial"/>
                <a:cs typeface="Arial"/>
              </a:rPr>
              <a:t>multiproduct facility in India that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manufacture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and  other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products.</a:t>
            </a:r>
            <a:endParaRPr sz="1000">
              <a:latin typeface="Arial"/>
              <a:cs typeface="Arial"/>
            </a:endParaRPr>
          </a:p>
          <a:p>
            <a:pPr marL="12700" marR="7620">
              <a:lnSpc>
                <a:spcPct val="1438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Dresser Rand set up a </a:t>
            </a:r>
            <a:r>
              <a:rPr sz="1000" dirty="0">
                <a:latin typeface="Arial"/>
                <a:cs typeface="Arial"/>
              </a:rPr>
              <a:t>10k m² </a:t>
            </a:r>
            <a:r>
              <a:rPr sz="1000" spc="-5" dirty="0">
                <a:latin typeface="Arial"/>
                <a:cs typeface="Arial"/>
              </a:rPr>
              <a:t>assembly </a:t>
            </a:r>
            <a:r>
              <a:rPr sz="1000" dirty="0">
                <a:latin typeface="Arial"/>
                <a:cs typeface="Arial"/>
              </a:rPr>
              <a:t>facility </a:t>
            </a:r>
            <a:r>
              <a:rPr sz="1000" spc="-5" dirty="0">
                <a:latin typeface="Arial"/>
                <a:cs typeface="Arial"/>
              </a:rPr>
              <a:t>in Brazil </a:t>
            </a:r>
            <a:r>
              <a:rPr sz="1000" dirty="0">
                <a:latin typeface="Arial"/>
                <a:cs typeface="Arial"/>
              </a:rPr>
              <a:t>(Santa </a:t>
            </a:r>
            <a:r>
              <a:rPr sz="1000" spc="-5" dirty="0">
                <a:latin typeface="Arial"/>
                <a:cs typeface="Arial"/>
              </a:rPr>
              <a:t>Barbara d'Oeste)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assemble,  package, test, and repair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-5" dirty="0">
                <a:latin typeface="Arial"/>
                <a:cs typeface="Arial"/>
              </a:rPr>
              <a:t>to 80 </a:t>
            </a:r>
            <a:r>
              <a:rPr sz="1000" dirty="0">
                <a:latin typeface="Arial"/>
                <a:cs typeface="Arial"/>
              </a:rPr>
              <a:t>DATUM </a:t>
            </a:r>
            <a:r>
              <a:rPr sz="1000" spc="-5" dirty="0">
                <a:latin typeface="Arial"/>
                <a:cs typeface="Arial"/>
              </a:rPr>
              <a:t>compressor trains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eight FPSOs under its $700 million  contract with TUPI B.V. (Petrobras 65%, </a:t>
            </a:r>
            <a:r>
              <a:rPr sz="1000" spc="-10" dirty="0">
                <a:latin typeface="Arial"/>
                <a:cs typeface="Arial"/>
              </a:rPr>
              <a:t>BG </a:t>
            </a:r>
            <a:r>
              <a:rPr sz="1000" spc="-5" dirty="0">
                <a:latin typeface="Arial"/>
                <a:cs typeface="Arial"/>
              </a:rPr>
              <a:t>Group </a:t>
            </a:r>
            <a:r>
              <a:rPr sz="1000" dirty="0">
                <a:latin typeface="Arial"/>
                <a:cs typeface="Arial"/>
              </a:rPr>
              <a:t>25%, </a:t>
            </a:r>
            <a:r>
              <a:rPr sz="1000" spc="-5" dirty="0">
                <a:latin typeface="Arial"/>
                <a:cs typeface="Arial"/>
              </a:rPr>
              <a:t>Petrogal 10%) and GUARA B.V.  (Petrobras 45%, </a:t>
            </a:r>
            <a:r>
              <a:rPr sz="1000" spc="-10" dirty="0">
                <a:latin typeface="Arial"/>
                <a:cs typeface="Arial"/>
              </a:rPr>
              <a:t>BG </a:t>
            </a:r>
            <a:r>
              <a:rPr sz="1000" spc="-5" dirty="0">
                <a:latin typeface="Arial"/>
                <a:cs typeface="Arial"/>
              </a:rPr>
              <a:t>Group 30%, Repsol-Sinopec </a:t>
            </a:r>
            <a:r>
              <a:rPr sz="1000" dirty="0">
                <a:latin typeface="Arial"/>
                <a:cs typeface="Arial"/>
              </a:rPr>
              <a:t>25%). </a:t>
            </a:r>
            <a:r>
              <a:rPr sz="1000" spc="-5" dirty="0">
                <a:latin typeface="Arial"/>
                <a:cs typeface="Arial"/>
              </a:rPr>
              <a:t>In addition to assembling gas  </a:t>
            </a:r>
            <a:r>
              <a:rPr sz="1000" dirty="0">
                <a:latin typeface="Arial"/>
                <a:cs typeface="Arial"/>
              </a:rPr>
              <a:t>compressors, </a:t>
            </a:r>
            <a:r>
              <a:rPr sz="1000" spc="-5" dirty="0">
                <a:latin typeface="Arial"/>
                <a:cs typeface="Arial"/>
              </a:rPr>
              <a:t>the plant will repair industrial gas turbines and </a:t>
            </a:r>
            <a:r>
              <a:rPr sz="1000" dirty="0">
                <a:latin typeface="Arial"/>
                <a:cs typeface="Arial"/>
              </a:rPr>
              <a:t>package </a:t>
            </a:r>
            <a:r>
              <a:rPr sz="1000" spc="-5" dirty="0">
                <a:latin typeface="Arial"/>
                <a:cs typeface="Arial"/>
              </a:rPr>
              <a:t>engines/generators and  cogeneration </a:t>
            </a:r>
            <a:r>
              <a:rPr sz="1000" dirty="0">
                <a:latin typeface="Arial"/>
                <a:cs typeface="Arial"/>
              </a:rPr>
              <a:t>systems for </a:t>
            </a:r>
            <a:r>
              <a:rPr sz="1000" spc="-1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oil &amp; gas, industrial and </a:t>
            </a:r>
            <a:r>
              <a:rPr sz="1000" dirty="0">
                <a:latin typeface="Arial"/>
                <a:cs typeface="Arial"/>
              </a:rPr>
              <a:t>marine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sectors.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Siemens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expanding production capacity in Russia, Saudi Arabia, and</a:t>
            </a:r>
            <a:r>
              <a:rPr sz="1000" spc="1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India.</a:t>
            </a:r>
            <a:endParaRPr sz="1000">
              <a:latin typeface="Arial"/>
              <a:cs typeface="Arial"/>
            </a:endParaRPr>
          </a:p>
          <a:p>
            <a:pPr marL="583565" marR="18415" indent="-228600">
              <a:lnSpc>
                <a:spcPct val="143700"/>
              </a:lnSpc>
              <a:spcBef>
                <a:spcPts val="66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Siemens expanded in Russia, </a:t>
            </a:r>
            <a:r>
              <a:rPr sz="1000" dirty="0">
                <a:latin typeface="Arial"/>
                <a:cs typeface="Arial"/>
              </a:rPr>
              <a:t>through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spc="5" dirty="0">
                <a:latin typeface="Arial"/>
                <a:cs typeface="Arial"/>
              </a:rPr>
              <a:t>JV </a:t>
            </a:r>
            <a:r>
              <a:rPr sz="1000" spc="-5" dirty="0">
                <a:latin typeface="Arial"/>
                <a:cs typeface="Arial"/>
              </a:rPr>
              <a:t>with RusTurboMash LLC and </a:t>
            </a:r>
            <a:r>
              <a:rPr sz="1000" dirty="0">
                <a:latin typeface="Arial"/>
                <a:cs typeface="Arial"/>
              </a:rPr>
              <a:t>Iskra-Avigaz.  The </a:t>
            </a:r>
            <a:r>
              <a:rPr sz="1000" spc="-5" dirty="0">
                <a:latin typeface="Arial"/>
                <a:cs typeface="Arial"/>
              </a:rPr>
              <a:t>JV </a:t>
            </a:r>
            <a:r>
              <a:rPr sz="1000" dirty="0">
                <a:latin typeface="Arial"/>
                <a:cs typeface="Arial"/>
              </a:rPr>
              <a:t>entity </a:t>
            </a:r>
            <a:r>
              <a:rPr sz="1000" spc="-5" dirty="0">
                <a:latin typeface="Arial"/>
                <a:cs typeface="Arial"/>
              </a:rPr>
              <a:t>built a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$79mm compressor manufacturing plant in </a:t>
            </a:r>
            <a:r>
              <a:rPr sz="1000" dirty="0">
                <a:latin typeface="Arial"/>
                <a:cs typeface="Arial"/>
              </a:rPr>
              <a:t>Perm, </a:t>
            </a:r>
            <a:r>
              <a:rPr sz="1000" spc="-5" dirty="0">
                <a:latin typeface="Arial"/>
                <a:cs typeface="Arial"/>
              </a:rPr>
              <a:t>Russia, which  will </a:t>
            </a:r>
            <a:r>
              <a:rPr sz="1000" dirty="0">
                <a:latin typeface="Arial"/>
                <a:cs typeface="Arial"/>
              </a:rPr>
              <a:t>initially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stator components and </a:t>
            </a:r>
            <a:r>
              <a:rPr sz="1000" dirty="0">
                <a:latin typeface="Arial"/>
                <a:cs typeface="Arial"/>
              </a:rPr>
              <a:t>gradually </a:t>
            </a:r>
            <a:r>
              <a:rPr sz="1000" spc="-5" dirty="0">
                <a:latin typeface="Arial"/>
                <a:cs typeface="Arial"/>
              </a:rPr>
              <a:t>increase its </a:t>
            </a:r>
            <a:r>
              <a:rPr sz="1000" dirty="0">
                <a:latin typeface="Arial"/>
                <a:cs typeface="Arial"/>
              </a:rPr>
              <a:t>scope </a:t>
            </a:r>
            <a:r>
              <a:rPr sz="1000" spc="-5" dirty="0">
                <a:latin typeface="Arial"/>
                <a:cs typeface="Arial"/>
              </a:rPr>
              <a:t>of production to 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full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and employ 250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people.</a:t>
            </a:r>
            <a:endParaRPr sz="1000">
              <a:latin typeface="Arial"/>
              <a:cs typeface="Arial"/>
            </a:endParaRPr>
          </a:p>
          <a:p>
            <a:pPr marL="583565" marR="9525" indent="-228600">
              <a:lnSpc>
                <a:spcPct val="143600"/>
              </a:lnSpc>
              <a:spcBef>
                <a:spcPts val="7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Siemens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building a manufacturing plant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turbines and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Dammam,  Saudi Arabia.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investment, in collaboration with a Saudi partner, is a commitment to  the Kingdom and </a:t>
            </a:r>
            <a:r>
              <a:rPr sz="1000" dirty="0">
                <a:latin typeface="Arial"/>
                <a:cs typeface="Arial"/>
              </a:rPr>
              <a:t>aims </a:t>
            </a:r>
            <a:r>
              <a:rPr sz="1000" spc="-5" dirty="0">
                <a:latin typeface="Arial"/>
                <a:cs typeface="Arial"/>
              </a:rPr>
              <a:t>to increase jobs there as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dirty="0">
                <a:latin typeface="Arial"/>
                <a:cs typeface="Arial"/>
              </a:rPr>
              <a:t>as produce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equipment.</a:t>
            </a:r>
            <a:endParaRPr sz="1000">
              <a:latin typeface="Arial"/>
              <a:cs typeface="Arial"/>
            </a:endParaRPr>
          </a:p>
          <a:p>
            <a:pPr marL="583565" marR="125095" indent="-228600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Siemens has also made a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commitment to building a center of competence and a  manufacturing facility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Vadodara, India.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plant will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approximately </a:t>
            </a:r>
            <a:r>
              <a:rPr sz="1000" dirty="0">
                <a:latin typeface="Arial"/>
                <a:cs typeface="Arial"/>
              </a:rPr>
              <a:t>60 </a:t>
            </a:r>
            <a:r>
              <a:rPr sz="1000" spc="-5" dirty="0">
                <a:latin typeface="Arial"/>
                <a:cs typeface="Arial"/>
              </a:rPr>
              <a:t>different  types of products, including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compressors.</a:t>
            </a:r>
            <a:endParaRPr sz="1000">
              <a:latin typeface="Arial"/>
              <a:cs typeface="Arial"/>
            </a:endParaRPr>
          </a:p>
          <a:p>
            <a:pPr marL="12700" marR="15240">
              <a:lnSpc>
                <a:spcPct val="143600"/>
              </a:lnSpc>
              <a:spcBef>
                <a:spcPts val="605"/>
              </a:spcBef>
            </a:pPr>
            <a:r>
              <a:rPr sz="1000" dirty="0">
                <a:latin typeface="Arial"/>
                <a:cs typeface="Arial"/>
              </a:rPr>
              <a:t>Cameron </a:t>
            </a:r>
            <a:r>
              <a:rPr sz="1000" spc="-5" dirty="0">
                <a:latin typeface="Arial"/>
                <a:cs typeface="Arial"/>
              </a:rPr>
              <a:t>built a 104k </a:t>
            </a:r>
            <a:r>
              <a:rPr sz="1000" dirty="0">
                <a:latin typeface="Arial"/>
                <a:cs typeface="Arial"/>
              </a:rPr>
              <a:t>ft</a:t>
            </a:r>
            <a:r>
              <a:rPr sz="975" baseline="42735" dirty="0">
                <a:latin typeface="Arial"/>
                <a:cs typeface="Arial"/>
              </a:rPr>
              <a:t>2 </a:t>
            </a:r>
            <a:r>
              <a:rPr sz="1000" spc="-5" dirty="0">
                <a:latin typeface="Arial"/>
                <a:cs typeface="Arial"/>
              </a:rPr>
              <a:t>gas compressor manufacturing, packaging, repair, and overhaul </a:t>
            </a:r>
            <a:r>
              <a:rPr sz="1000" dirty="0">
                <a:latin typeface="Arial"/>
                <a:cs typeface="Arial"/>
              </a:rPr>
              <a:t>facility </a:t>
            </a:r>
            <a:r>
              <a:rPr sz="1000" spc="-5" dirty="0">
                <a:latin typeface="Arial"/>
                <a:cs typeface="Arial"/>
              </a:rPr>
              <a:t>in  Gaomi, China.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new </a:t>
            </a:r>
            <a:r>
              <a:rPr sz="1000" dirty="0">
                <a:latin typeface="Arial"/>
                <a:cs typeface="Arial"/>
              </a:rPr>
              <a:t>facility </a:t>
            </a:r>
            <a:r>
              <a:rPr sz="1000" spc="-5" dirty="0">
                <a:latin typeface="Arial"/>
                <a:cs typeface="Arial"/>
              </a:rPr>
              <a:t>is equipped with balancing machines, </a:t>
            </a:r>
            <a:r>
              <a:rPr sz="1000" dirty="0">
                <a:latin typeface="Arial"/>
                <a:cs typeface="Arial"/>
              </a:rPr>
              <a:t>numeric-control </a:t>
            </a:r>
            <a:r>
              <a:rPr sz="1000" spc="-5" dirty="0">
                <a:latin typeface="Arial"/>
                <a:cs typeface="Arial"/>
              </a:rPr>
              <a:t>machine tools  and testing capabilities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machines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-5" dirty="0">
                <a:latin typeface="Arial"/>
                <a:cs typeface="Arial"/>
              </a:rPr>
              <a:t>to 3500 hp.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plant also handles rotor </a:t>
            </a:r>
            <a:r>
              <a:rPr sz="1000" dirty="0">
                <a:latin typeface="Arial"/>
                <a:cs typeface="Arial"/>
              </a:rPr>
              <a:t>repairs </a:t>
            </a:r>
            <a:r>
              <a:rPr sz="1000" spc="-5" dirty="0">
                <a:latin typeface="Arial"/>
                <a:cs typeface="Arial"/>
              </a:rPr>
              <a:t>and  balances MSG </a:t>
            </a:r>
            <a:r>
              <a:rPr sz="1000" dirty="0">
                <a:latin typeface="Arial"/>
                <a:cs typeface="Arial"/>
              </a:rPr>
              <a:t>compressors, </a:t>
            </a:r>
            <a:r>
              <a:rPr sz="1000" spc="-5" dirty="0">
                <a:latin typeface="Arial"/>
                <a:cs typeface="Arial"/>
              </a:rPr>
              <a:t>as well as air compressors under the old </a:t>
            </a:r>
            <a:r>
              <a:rPr sz="1000" dirty="0">
                <a:latin typeface="Arial"/>
                <a:cs typeface="Arial"/>
              </a:rPr>
              <a:t>JOY </a:t>
            </a:r>
            <a:r>
              <a:rPr sz="1000" spc="-5" dirty="0">
                <a:latin typeface="Arial"/>
                <a:cs typeface="Arial"/>
              </a:rPr>
              <a:t>brand (acquired </a:t>
            </a:r>
            <a:r>
              <a:rPr sz="1000" spc="5" dirty="0">
                <a:latin typeface="Arial"/>
                <a:cs typeface="Arial"/>
              </a:rPr>
              <a:t>by  </a:t>
            </a:r>
            <a:r>
              <a:rPr sz="1000" dirty="0">
                <a:latin typeface="Arial"/>
                <a:cs typeface="Arial"/>
              </a:rPr>
              <a:t>Cameron </a:t>
            </a:r>
            <a:r>
              <a:rPr sz="1000" spc="-5" dirty="0">
                <a:latin typeface="Arial"/>
                <a:cs typeface="Arial"/>
              </a:rPr>
              <a:t>in 2011).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operation also includes an </a:t>
            </a:r>
            <a:r>
              <a:rPr sz="1000" dirty="0">
                <a:latin typeface="Arial"/>
                <a:cs typeface="Arial"/>
              </a:rPr>
              <a:t>aftermarket </a:t>
            </a:r>
            <a:r>
              <a:rPr sz="1000" spc="-5" dirty="0">
                <a:latin typeface="Arial"/>
                <a:cs typeface="Arial"/>
              </a:rPr>
              <a:t>parts warehouse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centrifugal and  other products. </a:t>
            </a:r>
            <a:r>
              <a:rPr sz="1000" dirty="0">
                <a:latin typeface="Arial"/>
                <a:cs typeface="Arial"/>
              </a:rPr>
              <a:t>Cameron </a:t>
            </a:r>
            <a:r>
              <a:rPr sz="1000" spc="-10" dirty="0">
                <a:latin typeface="Arial"/>
                <a:cs typeface="Arial"/>
              </a:rPr>
              <a:t>views </a:t>
            </a:r>
            <a:r>
              <a:rPr sz="1000" spc="-5" dirty="0">
                <a:latin typeface="Arial"/>
                <a:cs typeface="Arial"/>
              </a:rPr>
              <a:t>the Chinese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as critical to its global expansion</a:t>
            </a:r>
            <a:r>
              <a:rPr sz="1000" spc="1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plans.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838708"/>
            <a:ext cx="5715000" cy="3705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0" marR="50800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Ebara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increase production of natural gas compressors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anticipation of global demand growth.  Ebara completed a $99m expansion of its </a:t>
            </a:r>
            <a:r>
              <a:rPr sz="1000" dirty="0">
                <a:latin typeface="Arial"/>
                <a:cs typeface="Arial"/>
              </a:rPr>
              <a:t>main </a:t>
            </a:r>
            <a:r>
              <a:rPr sz="1000" spc="-5" dirty="0">
                <a:latin typeface="Arial"/>
                <a:cs typeface="Arial"/>
              </a:rPr>
              <a:t>US plant located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Pennsylvania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2012. </a:t>
            </a:r>
            <a:r>
              <a:rPr sz="1000" dirty="0">
                <a:latin typeface="Arial"/>
                <a:cs typeface="Arial"/>
              </a:rPr>
              <a:t>The  </a:t>
            </a:r>
            <a:r>
              <a:rPr sz="1000" spc="-5" dirty="0">
                <a:latin typeface="Arial"/>
                <a:cs typeface="Arial"/>
              </a:rPr>
              <a:t>plant’s production </a:t>
            </a:r>
            <a:r>
              <a:rPr sz="1000" dirty="0">
                <a:latin typeface="Arial"/>
                <a:cs typeface="Arial"/>
              </a:rPr>
              <a:t>capacity will </a:t>
            </a:r>
            <a:r>
              <a:rPr sz="1000" spc="-5" dirty="0">
                <a:latin typeface="Arial"/>
                <a:cs typeface="Arial"/>
              </a:rPr>
              <a:t>increase 50%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110 units per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year.</a:t>
            </a:r>
            <a:endParaRPr sz="1000">
              <a:latin typeface="Arial"/>
              <a:cs typeface="Arial"/>
            </a:endParaRPr>
          </a:p>
          <a:p>
            <a:pPr marL="127000" marR="156210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Other OEMs and packagers refocused their </a:t>
            </a:r>
            <a:r>
              <a:rPr sz="1000" dirty="0">
                <a:latin typeface="Arial"/>
                <a:cs typeface="Arial"/>
              </a:rPr>
              <a:t>capacity or </a:t>
            </a:r>
            <a:r>
              <a:rPr sz="1000" spc="-5" dirty="0">
                <a:latin typeface="Arial"/>
                <a:cs typeface="Arial"/>
              </a:rPr>
              <a:t>their </a:t>
            </a:r>
            <a:r>
              <a:rPr sz="1000" dirty="0">
                <a:latin typeface="Arial"/>
                <a:cs typeface="Arial"/>
              </a:rPr>
              <a:t>strategy </a:t>
            </a:r>
            <a:r>
              <a:rPr sz="1000" spc="-5" dirty="0">
                <a:latin typeface="Arial"/>
                <a:cs typeface="Arial"/>
              </a:rPr>
              <a:t>on the oil and gas </a:t>
            </a:r>
            <a:r>
              <a:rPr sz="1000" dirty="0">
                <a:latin typeface="Arial"/>
                <a:cs typeface="Arial"/>
              </a:rPr>
              <a:t>markets,  </a:t>
            </a:r>
            <a:r>
              <a:rPr sz="1000" spc="-5" dirty="0">
                <a:latin typeface="Arial"/>
                <a:cs typeface="Arial"/>
              </a:rPr>
              <a:t>which amounts to a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addition of the relevant product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range.</a:t>
            </a:r>
            <a:endParaRPr sz="1000">
              <a:latin typeface="Arial"/>
              <a:cs typeface="Arial"/>
            </a:endParaRPr>
          </a:p>
          <a:p>
            <a:pPr marL="697865" marR="5080" indent="-228600">
              <a:lnSpc>
                <a:spcPct val="143500"/>
              </a:lnSpc>
              <a:spcBef>
                <a:spcPts val="67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For example, MCO </a:t>
            </a:r>
            <a:r>
              <a:rPr sz="1000" dirty="0">
                <a:latin typeface="Arial"/>
                <a:cs typeface="Arial"/>
              </a:rPr>
              <a:t>(MHI) </a:t>
            </a:r>
            <a:r>
              <a:rPr sz="1000" spc="-5" dirty="0">
                <a:latin typeface="Arial"/>
                <a:cs typeface="Arial"/>
              </a:rPr>
              <a:t>established a marketing </a:t>
            </a:r>
            <a:r>
              <a:rPr sz="1000" dirty="0">
                <a:latin typeface="Arial"/>
                <a:cs typeface="Arial"/>
              </a:rPr>
              <a:t>company in </a:t>
            </a:r>
            <a:r>
              <a:rPr sz="1000" spc="-5" dirty="0">
                <a:latin typeface="Arial"/>
                <a:cs typeface="Arial"/>
              </a:rPr>
              <a:t>Houston and appointed as  its head a </a:t>
            </a:r>
            <a:r>
              <a:rPr sz="1000" dirty="0">
                <a:latin typeface="Arial"/>
                <a:cs typeface="Arial"/>
              </a:rPr>
              <a:t>former </a:t>
            </a:r>
            <a:r>
              <a:rPr sz="1000" spc="-5" dirty="0">
                <a:latin typeface="Arial"/>
                <a:cs typeface="Arial"/>
              </a:rPr>
              <a:t>chief engineer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ExxonMobil </a:t>
            </a:r>
            <a:r>
              <a:rPr sz="1000" dirty="0">
                <a:latin typeface="Arial"/>
                <a:cs typeface="Arial"/>
              </a:rPr>
              <a:t>Chemical Company </a:t>
            </a:r>
            <a:r>
              <a:rPr sz="1000" spc="-5" dirty="0">
                <a:latin typeface="Arial"/>
                <a:cs typeface="Arial"/>
              </a:rPr>
              <a:t>as a signal of its  intent </a:t>
            </a:r>
            <a:r>
              <a:rPr sz="1000" dirty="0">
                <a:latin typeface="Arial"/>
                <a:cs typeface="Arial"/>
              </a:rPr>
              <a:t>to focus </a:t>
            </a:r>
            <a:r>
              <a:rPr sz="1000" spc="-5" dirty="0">
                <a:latin typeface="Arial"/>
                <a:cs typeface="Arial"/>
              </a:rPr>
              <a:t>on oil and gas industry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applications.</a:t>
            </a:r>
            <a:endParaRPr sz="1000">
              <a:latin typeface="Arial"/>
              <a:cs typeface="Arial"/>
            </a:endParaRPr>
          </a:p>
          <a:p>
            <a:pPr marL="697865" marR="292100" indent="-228600">
              <a:lnSpc>
                <a:spcPct val="143200"/>
              </a:lnSpc>
              <a:spcBef>
                <a:spcPts val="7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IHI concluded a sales </a:t>
            </a:r>
            <a:r>
              <a:rPr sz="1000" dirty="0">
                <a:latin typeface="Arial"/>
                <a:cs typeface="Arial"/>
              </a:rPr>
              <a:t>alliance </a:t>
            </a:r>
            <a:r>
              <a:rPr sz="1000" spc="-5" dirty="0">
                <a:latin typeface="Arial"/>
                <a:cs typeface="Arial"/>
              </a:rPr>
              <a:t>agreement with Atlas </a:t>
            </a:r>
            <a:r>
              <a:rPr sz="1000" dirty="0">
                <a:latin typeface="Arial"/>
                <a:cs typeface="Arial"/>
              </a:rPr>
              <a:t>Copco, </a:t>
            </a:r>
            <a:r>
              <a:rPr sz="1000" spc="-5" dirty="0">
                <a:latin typeface="Arial"/>
                <a:cs typeface="Arial"/>
              </a:rPr>
              <a:t>and its corporate parent  issued about $150m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debt to fund </a:t>
            </a:r>
            <a:r>
              <a:rPr sz="1000" dirty="0">
                <a:latin typeface="Arial"/>
                <a:cs typeface="Arial"/>
              </a:rPr>
              <a:t>facility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expansion.</a:t>
            </a:r>
            <a:endParaRPr sz="1000">
              <a:latin typeface="Arial"/>
              <a:cs typeface="Arial"/>
            </a:endParaRPr>
          </a:p>
          <a:p>
            <a:pPr marL="697865" marR="62230" indent="-228600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Kobelco, a </a:t>
            </a:r>
            <a:r>
              <a:rPr sz="1000" dirty="0">
                <a:latin typeface="Arial"/>
                <a:cs typeface="Arial"/>
              </a:rPr>
              <a:t>maker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mostly </a:t>
            </a:r>
            <a:r>
              <a:rPr sz="1000" spc="-5" dirty="0">
                <a:latin typeface="Arial"/>
                <a:cs typeface="Arial"/>
              </a:rPr>
              <a:t>(but not entirely) </a:t>
            </a:r>
            <a:r>
              <a:rPr sz="1000" dirty="0">
                <a:latin typeface="Arial"/>
                <a:cs typeface="Arial"/>
              </a:rPr>
              <a:t>screw compressors, made </a:t>
            </a:r>
            <a:r>
              <a:rPr sz="1000" spc="-5" dirty="0">
                <a:latin typeface="Arial"/>
                <a:cs typeface="Arial"/>
              </a:rPr>
              <a:t>several capacity  expansions, including building a new $20m plant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US, acquiring 44% of </a:t>
            </a:r>
            <a:r>
              <a:rPr sz="1000" spc="5" dirty="0">
                <a:latin typeface="Arial"/>
                <a:cs typeface="Arial"/>
              </a:rPr>
              <a:t>Wuxi 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Co.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China, and expanding its Shanghai manufacturing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plant.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In aggregate, Process Centrifugal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suppliers are operating </a:t>
            </a:r>
            <a:r>
              <a:rPr sz="1000" dirty="0">
                <a:latin typeface="Arial"/>
                <a:cs typeface="Arial"/>
              </a:rPr>
              <a:t>at 92% capacity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utilization.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996950">
              <a:lnSpc>
                <a:spcPct val="100000"/>
              </a:lnSpc>
              <a:spcBef>
                <a:spcPts val="5"/>
              </a:spcBef>
            </a:pPr>
            <a:r>
              <a:rPr sz="1000" b="1" spc="-5" dirty="0">
                <a:latin typeface="Arial"/>
                <a:cs typeface="Arial"/>
              </a:rPr>
              <a:t>Figure 3: Demand vs. </a:t>
            </a:r>
            <a:r>
              <a:rPr sz="1000" b="1" dirty="0">
                <a:latin typeface="Arial"/>
                <a:cs typeface="Arial"/>
              </a:rPr>
              <a:t>Capacity </a:t>
            </a:r>
            <a:r>
              <a:rPr sz="1000" b="1" spc="-5" dirty="0">
                <a:latin typeface="Arial"/>
                <a:cs typeface="Arial"/>
              </a:rPr>
              <a:t>- Centrifugal Gas</a:t>
            </a:r>
            <a:r>
              <a:rPr sz="1000" b="1" spc="6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7179106"/>
            <a:ext cx="5692140" cy="2282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715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Capacity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Process Centrifugal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is very specific to certain product types and  applications, and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therefore not fungible, as </a:t>
            </a:r>
            <a:r>
              <a:rPr sz="100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would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commodity industry, so </a:t>
            </a:r>
            <a:r>
              <a:rPr sz="1000" spc="-5" dirty="0">
                <a:latin typeface="Arial"/>
                <a:cs typeface="Arial"/>
              </a:rPr>
              <a:t>even though  there is 8% available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in the industry as a whole, this does not </a:t>
            </a:r>
            <a:r>
              <a:rPr sz="1000" dirty="0">
                <a:latin typeface="Arial"/>
                <a:cs typeface="Arial"/>
              </a:rPr>
              <a:t>mean </a:t>
            </a:r>
            <a:r>
              <a:rPr sz="1000" spc="-5" dirty="0">
                <a:latin typeface="Arial"/>
                <a:cs typeface="Arial"/>
              </a:rPr>
              <a:t>that a buyer will </a:t>
            </a:r>
            <a:r>
              <a:rPr sz="1000" dirty="0">
                <a:latin typeface="Arial"/>
                <a:cs typeface="Arial"/>
              </a:rPr>
              <a:t>readily  </a:t>
            </a:r>
            <a:r>
              <a:rPr sz="1000" spc="-5" dirty="0">
                <a:latin typeface="Arial"/>
                <a:cs typeface="Arial"/>
              </a:rPr>
              <a:t>find a supplier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specific </a:t>
            </a:r>
            <a:r>
              <a:rPr sz="1000" dirty="0">
                <a:latin typeface="Arial"/>
                <a:cs typeface="Arial"/>
              </a:rPr>
              <a:t>requirement, </a:t>
            </a:r>
            <a:r>
              <a:rPr sz="1000" spc="-5" dirty="0">
                <a:latin typeface="Arial"/>
                <a:cs typeface="Arial"/>
              </a:rPr>
              <a:t>because suppliers </a:t>
            </a:r>
            <a:r>
              <a:rPr sz="1000" dirty="0">
                <a:latin typeface="Arial"/>
                <a:cs typeface="Arial"/>
              </a:rPr>
              <a:t>carefully </a:t>
            </a:r>
            <a:r>
              <a:rPr sz="1000" spc="-5" dirty="0">
                <a:latin typeface="Arial"/>
                <a:cs typeface="Arial"/>
              </a:rPr>
              <a:t>consider potential bids, and  decline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bid if </a:t>
            </a:r>
            <a:r>
              <a:rPr sz="1000" spc="-10" dirty="0">
                <a:latin typeface="Arial"/>
                <a:cs typeface="Arial"/>
              </a:rPr>
              <a:t>it is </a:t>
            </a:r>
            <a:r>
              <a:rPr sz="1000" spc="-5" dirty="0">
                <a:latin typeface="Arial"/>
                <a:cs typeface="Arial"/>
              </a:rPr>
              <a:t>not in their ‘sweet spot.’ For example, MAN </a:t>
            </a:r>
            <a:r>
              <a:rPr sz="1000" dirty="0">
                <a:latin typeface="Arial"/>
                <a:cs typeface="Arial"/>
              </a:rPr>
              <a:t>Turbo </a:t>
            </a:r>
            <a:r>
              <a:rPr sz="1000" spc="-5" dirty="0">
                <a:latin typeface="Arial"/>
                <a:cs typeface="Arial"/>
              </a:rPr>
              <a:t>is not interested if the pressure  ratio is not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right range, and Elliott (Ebara) is not interested if the application is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standard  pipeline </a:t>
            </a:r>
            <a:r>
              <a:rPr sz="1000" dirty="0">
                <a:latin typeface="Arial"/>
                <a:cs typeface="Arial"/>
              </a:rPr>
              <a:t>compressors, </a:t>
            </a:r>
            <a:r>
              <a:rPr sz="1000" spc="-5" dirty="0">
                <a:latin typeface="Arial"/>
                <a:cs typeface="Arial"/>
              </a:rPr>
              <a:t>an application in which it </a:t>
            </a:r>
            <a:r>
              <a:rPr sz="1000" spc="-10" dirty="0">
                <a:latin typeface="Arial"/>
                <a:cs typeface="Arial"/>
              </a:rPr>
              <a:t>does </a:t>
            </a:r>
            <a:r>
              <a:rPr sz="1000" spc="-5" dirty="0">
                <a:latin typeface="Arial"/>
                <a:cs typeface="Arial"/>
              </a:rPr>
              <a:t>not consider itself to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very</a:t>
            </a:r>
            <a:r>
              <a:rPr sz="1000" spc="2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competitive.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6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Furthermore, some suppliers are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interested in bidding on a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if they </a:t>
            </a:r>
            <a:r>
              <a:rPr sz="1000" dirty="0">
                <a:latin typeface="Arial"/>
                <a:cs typeface="Arial"/>
              </a:rPr>
              <a:t>can </a:t>
            </a:r>
            <a:r>
              <a:rPr sz="1000" spc="-5" dirty="0">
                <a:latin typeface="Arial"/>
                <a:cs typeface="Arial"/>
              </a:rPr>
              <a:t>win the  contract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driver, </a:t>
            </a:r>
            <a:r>
              <a:rPr sz="1000" spc="-5" dirty="0">
                <a:latin typeface="Arial"/>
                <a:cs typeface="Arial"/>
              </a:rPr>
              <a:t>too. Rolls Royce and GE want the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in order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get the gas turbine  sale. Sulzer (Man Turbo) wants the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in order to </a:t>
            </a:r>
            <a:r>
              <a:rPr sz="1000" dirty="0">
                <a:latin typeface="Arial"/>
                <a:cs typeface="Arial"/>
              </a:rPr>
              <a:t>sell the </a:t>
            </a:r>
            <a:r>
              <a:rPr sz="1000" spc="-5" dirty="0">
                <a:latin typeface="Arial"/>
                <a:cs typeface="Arial"/>
              </a:rPr>
              <a:t>steam turbine. Siemens wants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the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36166" y="4687832"/>
            <a:ext cx="4037965" cy="2417445"/>
          </a:xfrm>
          <a:custGeom>
            <a:avLst/>
            <a:gdLst/>
            <a:ahLst/>
            <a:cxnLst/>
            <a:rect l="l" t="t" r="r" b="b"/>
            <a:pathLst>
              <a:path w="4037965" h="2417445">
                <a:moveTo>
                  <a:pt x="0" y="2417232"/>
                </a:moveTo>
                <a:lnTo>
                  <a:pt x="4037877" y="2417232"/>
                </a:lnTo>
                <a:lnTo>
                  <a:pt x="4037877" y="0"/>
                </a:lnTo>
                <a:lnTo>
                  <a:pt x="0" y="0"/>
                </a:lnTo>
                <a:lnTo>
                  <a:pt x="0" y="2417232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87618" y="4941827"/>
            <a:ext cx="0" cy="1719580"/>
          </a:xfrm>
          <a:custGeom>
            <a:avLst/>
            <a:gdLst/>
            <a:ahLst/>
            <a:cxnLst/>
            <a:rect l="l" t="t" r="r" b="b"/>
            <a:pathLst>
              <a:path h="1719579">
                <a:moveTo>
                  <a:pt x="0" y="0"/>
                </a:moveTo>
                <a:lnTo>
                  <a:pt x="0" y="1719038"/>
                </a:lnTo>
              </a:path>
            </a:pathLst>
          </a:custGeom>
          <a:ln w="9145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74791" y="4941827"/>
            <a:ext cx="0" cy="1719580"/>
          </a:xfrm>
          <a:custGeom>
            <a:avLst/>
            <a:gdLst/>
            <a:ahLst/>
            <a:cxnLst/>
            <a:rect l="l" t="t" r="r" b="b"/>
            <a:pathLst>
              <a:path h="1719579">
                <a:moveTo>
                  <a:pt x="0" y="0"/>
                </a:moveTo>
                <a:lnTo>
                  <a:pt x="0" y="1719038"/>
                </a:lnTo>
              </a:path>
            </a:pathLst>
          </a:custGeom>
          <a:ln w="9145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63488" y="4941827"/>
            <a:ext cx="0" cy="1719580"/>
          </a:xfrm>
          <a:custGeom>
            <a:avLst/>
            <a:gdLst/>
            <a:ahLst/>
            <a:cxnLst/>
            <a:rect l="l" t="t" r="r" b="b"/>
            <a:pathLst>
              <a:path h="1719579">
                <a:moveTo>
                  <a:pt x="0" y="0"/>
                </a:moveTo>
                <a:lnTo>
                  <a:pt x="0" y="1719038"/>
                </a:lnTo>
              </a:path>
            </a:pathLst>
          </a:custGeom>
          <a:ln w="9145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52186" y="4941827"/>
            <a:ext cx="0" cy="1719580"/>
          </a:xfrm>
          <a:custGeom>
            <a:avLst/>
            <a:gdLst/>
            <a:ahLst/>
            <a:cxnLst/>
            <a:rect l="l" t="t" r="r" b="b"/>
            <a:pathLst>
              <a:path h="1719579">
                <a:moveTo>
                  <a:pt x="0" y="0"/>
                </a:moveTo>
                <a:lnTo>
                  <a:pt x="0" y="1719038"/>
                </a:lnTo>
              </a:path>
            </a:pathLst>
          </a:custGeom>
          <a:ln w="9145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40883" y="4941827"/>
            <a:ext cx="0" cy="1719580"/>
          </a:xfrm>
          <a:custGeom>
            <a:avLst/>
            <a:gdLst/>
            <a:ahLst/>
            <a:cxnLst/>
            <a:rect l="l" t="t" r="r" b="b"/>
            <a:pathLst>
              <a:path h="1719579">
                <a:moveTo>
                  <a:pt x="0" y="0"/>
                </a:moveTo>
                <a:lnTo>
                  <a:pt x="0" y="1719038"/>
                </a:lnTo>
              </a:path>
            </a:pathLst>
          </a:custGeom>
          <a:ln w="9145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29580" y="4941828"/>
            <a:ext cx="0" cy="1168400"/>
          </a:xfrm>
          <a:custGeom>
            <a:avLst/>
            <a:gdLst/>
            <a:ahLst/>
            <a:cxnLst/>
            <a:rect l="l" t="t" r="r" b="b"/>
            <a:pathLst>
              <a:path h="1168400">
                <a:moveTo>
                  <a:pt x="0" y="0"/>
                </a:moveTo>
                <a:lnTo>
                  <a:pt x="0" y="1168354"/>
                </a:lnTo>
              </a:path>
            </a:pathLst>
          </a:custGeom>
          <a:ln w="9145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29580" y="6516350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516"/>
                </a:lnTo>
              </a:path>
            </a:pathLst>
          </a:custGeom>
          <a:ln w="9145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16753" y="4941828"/>
            <a:ext cx="0" cy="1168400"/>
          </a:xfrm>
          <a:custGeom>
            <a:avLst/>
            <a:gdLst/>
            <a:ahLst/>
            <a:cxnLst/>
            <a:rect l="l" t="t" r="r" b="b"/>
            <a:pathLst>
              <a:path h="1168400">
                <a:moveTo>
                  <a:pt x="0" y="0"/>
                </a:moveTo>
                <a:lnTo>
                  <a:pt x="0" y="1168354"/>
                </a:lnTo>
              </a:path>
            </a:pathLst>
          </a:custGeom>
          <a:ln w="9145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416753" y="6516350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516"/>
                </a:lnTo>
              </a:path>
            </a:pathLst>
          </a:custGeom>
          <a:ln w="9145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98921" y="4941827"/>
            <a:ext cx="0" cy="1719580"/>
          </a:xfrm>
          <a:custGeom>
            <a:avLst/>
            <a:gdLst/>
            <a:ahLst/>
            <a:cxnLst/>
            <a:rect l="l" t="t" r="r" b="b"/>
            <a:pathLst>
              <a:path h="1719579">
                <a:moveTo>
                  <a:pt x="0" y="1719038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63862" y="666086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663862" y="6469191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63862" y="6279038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63862" y="6087363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663862" y="5897210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63862" y="5705484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63862" y="5515331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663862" y="5323656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663862" y="5133502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663862" y="494182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698921" y="6660867"/>
            <a:ext cx="3010535" cy="0"/>
          </a:xfrm>
          <a:custGeom>
            <a:avLst/>
            <a:gdLst/>
            <a:ahLst/>
            <a:cxnLst/>
            <a:rect l="l" t="t" r="r" b="b"/>
            <a:pathLst>
              <a:path w="3010535">
                <a:moveTo>
                  <a:pt x="0" y="0"/>
                </a:moveTo>
                <a:lnTo>
                  <a:pt x="301049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698921" y="6660867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87618" y="6660867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474791" y="6660867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863488" y="6660867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252186" y="6660867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640883" y="6660867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029580" y="6660867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416753" y="6660867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698565" y="5092429"/>
            <a:ext cx="3010535" cy="535940"/>
          </a:xfrm>
          <a:custGeom>
            <a:avLst/>
            <a:gdLst/>
            <a:ahLst/>
            <a:cxnLst/>
            <a:rect l="l" t="t" r="r" b="b"/>
            <a:pathLst>
              <a:path w="3010535" h="535939">
                <a:moveTo>
                  <a:pt x="0" y="534458"/>
                </a:moveTo>
                <a:lnTo>
                  <a:pt x="24274" y="534854"/>
                </a:lnTo>
                <a:lnTo>
                  <a:pt x="48550" y="535440"/>
                </a:lnTo>
                <a:lnTo>
                  <a:pt x="72828" y="535599"/>
                </a:lnTo>
                <a:lnTo>
                  <a:pt x="97110" y="534711"/>
                </a:lnTo>
                <a:lnTo>
                  <a:pt x="121385" y="532330"/>
                </a:lnTo>
                <a:lnTo>
                  <a:pt x="145659" y="528880"/>
                </a:lnTo>
                <a:lnTo>
                  <a:pt x="169934" y="525049"/>
                </a:lnTo>
                <a:lnTo>
                  <a:pt x="194208" y="521527"/>
                </a:lnTo>
                <a:lnTo>
                  <a:pt x="218483" y="518580"/>
                </a:lnTo>
                <a:lnTo>
                  <a:pt x="242757" y="515728"/>
                </a:lnTo>
                <a:lnTo>
                  <a:pt x="267032" y="512828"/>
                </a:lnTo>
                <a:lnTo>
                  <a:pt x="291306" y="509738"/>
                </a:lnTo>
                <a:lnTo>
                  <a:pt x="315581" y="506400"/>
                </a:lnTo>
                <a:lnTo>
                  <a:pt x="339855" y="502908"/>
                </a:lnTo>
                <a:lnTo>
                  <a:pt x="364130" y="499345"/>
                </a:lnTo>
                <a:lnTo>
                  <a:pt x="388405" y="495793"/>
                </a:lnTo>
                <a:lnTo>
                  <a:pt x="412703" y="492202"/>
                </a:lnTo>
                <a:lnTo>
                  <a:pt x="436987" y="488552"/>
                </a:lnTo>
                <a:lnTo>
                  <a:pt x="461244" y="484972"/>
                </a:lnTo>
                <a:lnTo>
                  <a:pt x="485464" y="481595"/>
                </a:lnTo>
                <a:lnTo>
                  <a:pt x="509758" y="478622"/>
                </a:lnTo>
                <a:lnTo>
                  <a:pt x="534052" y="475875"/>
                </a:lnTo>
                <a:lnTo>
                  <a:pt x="558345" y="473199"/>
                </a:lnTo>
                <a:lnTo>
                  <a:pt x="582639" y="470439"/>
                </a:lnTo>
                <a:lnTo>
                  <a:pt x="606913" y="467749"/>
                </a:lnTo>
                <a:lnTo>
                  <a:pt x="631162" y="465083"/>
                </a:lnTo>
                <a:lnTo>
                  <a:pt x="655412" y="462275"/>
                </a:lnTo>
                <a:lnTo>
                  <a:pt x="679686" y="459157"/>
                </a:lnTo>
                <a:lnTo>
                  <a:pt x="703980" y="455506"/>
                </a:lnTo>
                <a:lnTo>
                  <a:pt x="728273" y="451535"/>
                </a:lnTo>
                <a:lnTo>
                  <a:pt x="752567" y="447445"/>
                </a:lnTo>
                <a:lnTo>
                  <a:pt x="776860" y="443438"/>
                </a:lnTo>
                <a:lnTo>
                  <a:pt x="801080" y="439444"/>
                </a:lnTo>
                <a:lnTo>
                  <a:pt x="825336" y="435451"/>
                </a:lnTo>
                <a:lnTo>
                  <a:pt x="849616" y="431458"/>
                </a:lnTo>
                <a:lnTo>
                  <a:pt x="873908" y="427465"/>
                </a:lnTo>
                <a:lnTo>
                  <a:pt x="898199" y="423469"/>
                </a:lnTo>
                <a:lnTo>
                  <a:pt x="922479" y="419462"/>
                </a:lnTo>
                <a:lnTo>
                  <a:pt x="946735" y="415432"/>
                </a:lnTo>
                <a:lnTo>
                  <a:pt x="970955" y="411365"/>
                </a:lnTo>
                <a:lnTo>
                  <a:pt x="995248" y="407293"/>
                </a:lnTo>
                <a:lnTo>
                  <a:pt x="1043836" y="399100"/>
                </a:lnTo>
                <a:lnTo>
                  <a:pt x="1092403" y="390638"/>
                </a:lnTo>
                <a:lnTo>
                  <a:pt x="1140903" y="381907"/>
                </a:lnTo>
                <a:lnTo>
                  <a:pt x="1165176" y="377518"/>
                </a:lnTo>
                <a:lnTo>
                  <a:pt x="1189470" y="373122"/>
                </a:lnTo>
                <a:lnTo>
                  <a:pt x="1213764" y="368691"/>
                </a:lnTo>
                <a:lnTo>
                  <a:pt x="1238057" y="364237"/>
                </a:lnTo>
                <a:lnTo>
                  <a:pt x="1262351" y="359770"/>
                </a:lnTo>
                <a:lnTo>
                  <a:pt x="1286624" y="355373"/>
                </a:lnTo>
                <a:lnTo>
                  <a:pt x="1310874" y="350928"/>
                </a:lnTo>
                <a:lnTo>
                  <a:pt x="1335124" y="346435"/>
                </a:lnTo>
                <a:lnTo>
                  <a:pt x="1359398" y="341896"/>
                </a:lnTo>
                <a:lnTo>
                  <a:pt x="1383692" y="337405"/>
                </a:lnTo>
                <a:lnTo>
                  <a:pt x="1407985" y="332879"/>
                </a:lnTo>
                <a:lnTo>
                  <a:pt x="1432279" y="328329"/>
                </a:lnTo>
                <a:lnTo>
                  <a:pt x="1456572" y="323768"/>
                </a:lnTo>
                <a:lnTo>
                  <a:pt x="1480792" y="319129"/>
                </a:lnTo>
                <a:lnTo>
                  <a:pt x="1505048" y="314513"/>
                </a:lnTo>
                <a:lnTo>
                  <a:pt x="1553620" y="305259"/>
                </a:lnTo>
                <a:lnTo>
                  <a:pt x="1602191" y="295863"/>
                </a:lnTo>
                <a:lnTo>
                  <a:pt x="1650667" y="286371"/>
                </a:lnTo>
                <a:lnTo>
                  <a:pt x="1674960" y="281688"/>
                </a:lnTo>
                <a:lnTo>
                  <a:pt x="1699254" y="276958"/>
                </a:lnTo>
                <a:lnTo>
                  <a:pt x="1723548" y="272181"/>
                </a:lnTo>
                <a:lnTo>
                  <a:pt x="1747841" y="267355"/>
                </a:lnTo>
                <a:lnTo>
                  <a:pt x="1772115" y="262580"/>
                </a:lnTo>
                <a:lnTo>
                  <a:pt x="1796365" y="257768"/>
                </a:lnTo>
                <a:lnTo>
                  <a:pt x="1820615" y="252933"/>
                </a:lnTo>
                <a:lnTo>
                  <a:pt x="1844888" y="248086"/>
                </a:lnTo>
                <a:lnTo>
                  <a:pt x="1869182" y="243236"/>
                </a:lnTo>
                <a:lnTo>
                  <a:pt x="1893476" y="238373"/>
                </a:lnTo>
                <a:lnTo>
                  <a:pt x="1917769" y="233486"/>
                </a:lnTo>
                <a:lnTo>
                  <a:pt x="1942063" y="228564"/>
                </a:lnTo>
                <a:lnTo>
                  <a:pt x="1966283" y="223693"/>
                </a:lnTo>
                <a:lnTo>
                  <a:pt x="2014818" y="213857"/>
                </a:lnTo>
                <a:lnTo>
                  <a:pt x="2063404" y="203951"/>
                </a:lnTo>
                <a:lnTo>
                  <a:pt x="2111991" y="193976"/>
                </a:lnTo>
                <a:lnTo>
                  <a:pt x="2136284" y="189012"/>
                </a:lnTo>
                <a:lnTo>
                  <a:pt x="2160504" y="183953"/>
                </a:lnTo>
                <a:lnTo>
                  <a:pt x="2184760" y="178871"/>
                </a:lnTo>
                <a:lnTo>
                  <a:pt x="2209040" y="173788"/>
                </a:lnTo>
                <a:lnTo>
                  <a:pt x="2233332" y="168729"/>
                </a:lnTo>
                <a:lnTo>
                  <a:pt x="2257623" y="163615"/>
                </a:lnTo>
                <a:lnTo>
                  <a:pt x="2281903" y="158524"/>
                </a:lnTo>
                <a:lnTo>
                  <a:pt x="2306159" y="153434"/>
                </a:lnTo>
                <a:lnTo>
                  <a:pt x="2330379" y="148319"/>
                </a:lnTo>
                <a:lnTo>
                  <a:pt x="2354672" y="143185"/>
                </a:lnTo>
                <a:lnTo>
                  <a:pt x="2378966" y="138051"/>
                </a:lnTo>
                <a:lnTo>
                  <a:pt x="2403260" y="132917"/>
                </a:lnTo>
                <a:lnTo>
                  <a:pt x="2427553" y="127783"/>
                </a:lnTo>
                <a:lnTo>
                  <a:pt x="2451827" y="122553"/>
                </a:lnTo>
                <a:lnTo>
                  <a:pt x="2476077" y="117324"/>
                </a:lnTo>
                <a:lnTo>
                  <a:pt x="2500327" y="112095"/>
                </a:lnTo>
                <a:lnTo>
                  <a:pt x="2524600" y="106866"/>
                </a:lnTo>
                <a:lnTo>
                  <a:pt x="2548894" y="101541"/>
                </a:lnTo>
                <a:lnTo>
                  <a:pt x="2573188" y="96217"/>
                </a:lnTo>
                <a:lnTo>
                  <a:pt x="2597481" y="90893"/>
                </a:lnTo>
                <a:lnTo>
                  <a:pt x="2621775" y="85569"/>
                </a:lnTo>
                <a:lnTo>
                  <a:pt x="2645995" y="80339"/>
                </a:lnTo>
                <a:lnTo>
                  <a:pt x="2670251" y="75110"/>
                </a:lnTo>
                <a:lnTo>
                  <a:pt x="2694530" y="69881"/>
                </a:lnTo>
                <a:lnTo>
                  <a:pt x="2718822" y="64652"/>
                </a:lnTo>
                <a:lnTo>
                  <a:pt x="2743114" y="59327"/>
                </a:lnTo>
                <a:lnTo>
                  <a:pt x="2791649" y="48679"/>
                </a:lnTo>
                <a:lnTo>
                  <a:pt x="2840163" y="38008"/>
                </a:lnTo>
                <a:lnTo>
                  <a:pt x="2888750" y="27221"/>
                </a:lnTo>
                <a:lnTo>
                  <a:pt x="2937335" y="16365"/>
                </a:lnTo>
                <a:lnTo>
                  <a:pt x="2985871" y="5439"/>
                </a:lnTo>
                <a:lnTo>
                  <a:pt x="3010091" y="0"/>
                </a:lnTo>
              </a:path>
            </a:pathLst>
          </a:custGeom>
          <a:ln w="30426">
            <a:solidFill>
              <a:srgbClr val="000066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698921" y="5259764"/>
            <a:ext cx="3010535" cy="488315"/>
          </a:xfrm>
          <a:custGeom>
            <a:avLst/>
            <a:gdLst/>
            <a:ahLst/>
            <a:cxnLst/>
            <a:rect l="l" t="t" r="r" b="b"/>
            <a:pathLst>
              <a:path w="3010535" h="488314">
                <a:moveTo>
                  <a:pt x="0" y="488314"/>
                </a:moveTo>
                <a:lnTo>
                  <a:pt x="96031" y="480708"/>
                </a:lnTo>
                <a:lnTo>
                  <a:pt x="193586" y="473102"/>
                </a:lnTo>
                <a:lnTo>
                  <a:pt x="291141" y="463974"/>
                </a:lnTo>
                <a:lnTo>
                  <a:pt x="388697" y="454847"/>
                </a:lnTo>
                <a:lnTo>
                  <a:pt x="484728" y="444198"/>
                </a:lnTo>
                <a:lnTo>
                  <a:pt x="582283" y="433550"/>
                </a:lnTo>
                <a:lnTo>
                  <a:pt x="679838" y="422901"/>
                </a:lnTo>
                <a:lnTo>
                  <a:pt x="775870" y="409210"/>
                </a:lnTo>
                <a:lnTo>
                  <a:pt x="873425" y="393998"/>
                </a:lnTo>
                <a:lnTo>
                  <a:pt x="970980" y="378785"/>
                </a:lnTo>
                <a:lnTo>
                  <a:pt x="1067011" y="363573"/>
                </a:lnTo>
                <a:lnTo>
                  <a:pt x="1164567" y="348361"/>
                </a:lnTo>
                <a:lnTo>
                  <a:pt x="1262122" y="331627"/>
                </a:lnTo>
                <a:lnTo>
                  <a:pt x="1359677" y="314894"/>
                </a:lnTo>
                <a:lnTo>
                  <a:pt x="1455709" y="298160"/>
                </a:lnTo>
                <a:lnTo>
                  <a:pt x="1553264" y="281427"/>
                </a:lnTo>
                <a:lnTo>
                  <a:pt x="1650819" y="264693"/>
                </a:lnTo>
                <a:lnTo>
                  <a:pt x="1746850" y="246438"/>
                </a:lnTo>
                <a:lnTo>
                  <a:pt x="1844406" y="228184"/>
                </a:lnTo>
                <a:lnTo>
                  <a:pt x="1941961" y="211450"/>
                </a:lnTo>
                <a:lnTo>
                  <a:pt x="2039516" y="193196"/>
                </a:lnTo>
                <a:lnTo>
                  <a:pt x="2135548" y="174941"/>
                </a:lnTo>
                <a:lnTo>
                  <a:pt x="2233103" y="155165"/>
                </a:lnTo>
                <a:lnTo>
                  <a:pt x="2330658" y="136910"/>
                </a:lnTo>
                <a:lnTo>
                  <a:pt x="2426689" y="117134"/>
                </a:lnTo>
                <a:lnTo>
                  <a:pt x="2524245" y="98879"/>
                </a:lnTo>
                <a:lnTo>
                  <a:pt x="2621800" y="79103"/>
                </a:lnTo>
                <a:lnTo>
                  <a:pt x="2717831" y="59327"/>
                </a:lnTo>
                <a:lnTo>
                  <a:pt x="2815387" y="39551"/>
                </a:lnTo>
                <a:lnTo>
                  <a:pt x="2912942" y="19775"/>
                </a:lnTo>
                <a:lnTo>
                  <a:pt x="3010497" y="0"/>
                </a:lnTo>
              </a:path>
            </a:pathLst>
          </a:custGeom>
          <a:ln w="27383">
            <a:solidFill>
              <a:srgbClr val="33669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2409608" y="5628327"/>
            <a:ext cx="20320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409608" y="4864037"/>
            <a:ext cx="203200" cy="711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5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5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8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5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6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412295" y="6719378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800738" y="6719378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16</a:t>
            </a:r>
            <a:endParaRPr sz="9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189435" y="6719378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577751" y="6719378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18</a:t>
            </a:r>
            <a:endParaRPr sz="9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966194" y="6719378"/>
            <a:ext cx="141605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5" dirty="0">
                <a:solidFill>
                  <a:srgbClr val="404040"/>
                </a:solidFill>
                <a:latin typeface="Arial"/>
                <a:cs typeface="Arial"/>
              </a:rPr>
              <a:t>19</a:t>
            </a:r>
            <a:endParaRPr sz="9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354892" y="6719378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727768" y="6110182"/>
            <a:ext cx="949960" cy="406400"/>
          </a:xfrm>
          <a:custGeom>
            <a:avLst/>
            <a:gdLst/>
            <a:ahLst/>
            <a:cxnLst/>
            <a:rect l="l" t="t" r="r" b="b"/>
            <a:pathLst>
              <a:path w="949960" h="406400">
                <a:moveTo>
                  <a:pt x="0" y="406167"/>
                </a:moveTo>
                <a:lnTo>
                  <a:pt x="949640" y="406168"/>
                </a:lnTo>
                <a:lnTo>
                  <a:pt x="949640" y="0"/>
                </a:lnTo>
                <a:lnTo>
                  <a:pt x="0" y="0"/>
                </a:lnTo>
                <a:lnTo>
                  <a:pt x="0" y="4061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727768" y="6110182"/>
            <a:ext cx="949960" cy="406400"/>
          </a:xfrm>
          <a:custGeom>
            <a:avLst/>
            <a:gdLst/>
            <a:ahLst/>
            <a:cxnLst/>
            <a:rect l="l" t="t" r="r" b="b"/>
            <a:pathLst>
              <a:path w="949960" h="406400">
                <a:moveTo>
                  <a:pt x="0" y="406167"/>
                </a:moveTo>
                <a:lnTo>
                  <a:pt x="949640" y="406168"/>
                </a:lnTo>
                <a:lnTo>
                  <a:pt x="949640" y="0"/>
                </a:lnTo>
                <a:lnTo>
                  <a:pt x="0" y="0"/>
                </a:lnTo>
                <a:lnTo>
                  <a:pt x="0" y="40616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834469" y="6212104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103" y="0"/>
                </a:lnTo>
              </a:path>
            </a:pathLst>
          </a:custGeom>
          <a:ln w="30424">
            <a:solidFill>
              <a:srgbClr val="000066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834469" y="6415949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103" y="0"/>
                </a:lnTo>
              </a:path>
            </a:pathLst>
          </a:custGeom>
          <a:ln w="27382">
            <a:solidFill>
              <a:srgbClr val="33669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4727768" y="6110182"/>
            <a:ext cx="949960" cy="40640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463550">
              <a:lnSpc>
                <a:spcPct val="100000"/>
              </a:lnSpc>
              <a:spcBef>
                <a:spcPts val="250"/>
              </a:spcBef>
            </a:pPr>
            <a:r>
              <a:rPr sz="800" dirty="0">
                <a:solidFill>
                  <a:srgbClr val="404040"/>
                </a:solidFill>
                <a:latin typeface="Arial"/>
                <a:cs typeface="Arial"/>
              </a:rPr>
              <a:t>Demand</a:t>
            </a:r>
            <a:endParaRPr sz="800">
              <a:latin typeface="Arial"/>
              <a:cs typeface="Arial"/>
            </a:endParaRPr>
          </a:p>
          <a:p>
            <a:pPr marL="463550">
              <a:lnSpc>
                <a:spcPct val="100000"/>
              </a:lnSpc>
              <a:spcBef>
                <a:spcPts val="645"/>
              </a:spcBef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Capacity</a:t>
            </a:r>
            <a:endParaRPr sz="8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836166" y="4687832"/>
            <a:ext cx="4037965" cy="2416175"/>
          </a:xfrm>
          <a:custGeom>
            <a:avLst/>
            <a:gdLst/>
            <a:ahLst/>
            <a:cxnLst/>
            <a:rect l="l" t="t" r="r" b="b"/>
            <a:pathLst>
              <a:path w="4037965" h="2416175">
                <a:moveTo>
                  <a:pt x="0" y="2415710"/>
                </a:moveTo>
                <a:lnTo>
                  <a:pt x="4037877" y="2415710"/>
                </a:lnTo>
                <a:lnTo>
                  <a:pt x="4037877" y="0"/>
                </a:lnTo>
                <a:lnTo>
                  <a:pt x="0" y="0"/>
                </a:lnTo>
                <a:lnTo>
                  <a:pt x="0" y="241571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2017558" y="5686514"/>
            <a:ext cx="313055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Index</a:t>
            </a:r>
            <a:endParaRPr sz="900">
              <a:latin typeface="Arial"/>
              <a:cs typeface="Arial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20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1942867" y="5819419"/>
            <a:ext cx="1221740" cy="1038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78790" algn="ctr">
              <a:lnSpc>
                <a:spcPts val="1055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(2007 </a:t>
            </a:r>
            <a:r>
              <a:rPr sz="900" b="1" spc="15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120</a:t>
            </a:r>
            <a:endParaRPr sz="900">
              <a:latin typeface="Arial"/>
              <a:cs typeface="Arial"/>
            </a:endParaRPr>
          </a:p>
          <a:p>
            <a:pPr marR="556260" algn="ctr">
              <a:lnSpc>
                <a:spcPts val="1055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Q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2=</a:t>
            </a:r>
            <a:r>
              <a:rPr sz="900" b="1" spc="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00)</a:t>
            </a:r>
            <a:r>
              <a:rPr sz="900" b="1" spc="-114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350" b="1" baseline="-30864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1350" b="1" spc="-15" baseline="-30864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1350" b="1" baseline="-30864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1350" baseline="-30864">
              <a:latin typeface="Arial"/>
              <a:cs typeface="Arial"/>
            </a:endParaRPr>
          </a:p>
          <a:p>
            <a:pPr marR="24765" algn="ctr">
              <a:lnSpc>
                <a:spcPct val="100000"/>
              </a:lnSpc>
              <a:spcBef>
                <a:spcPts val="900"/>
              </a:spcBef>
            </a:pPr>
            <a:r>
              <a:rPr sz="900" b="1" spc="5" dirty="0">
                <a:solidFill>
                  <a:srgbClr val="404040"/>
                </a:solidFill>
                <a:latin typeface="Arial"/>
                <a:cs typeface="Arial"/>
              </a:rPr>
              <a:t>80</a:t>
            </a:r>
            <a:endParaRPr sz="900">
              <a:latin typeface="Arial"/>
              <a:cs typeface="Arial"/>
            </a:endParaRPr>
          </a:p>
          <a:p>
            <a:pPr marR="24765" algn="ctr">
              <a:lnSpc>
                <a:spcPct val="100000"/>
              </a:lnSpc>
              <a:spcBef>
                <a:spcPts val="420"/>
              </a:spcBef>
            </a:pPr>
            <a:r>
              <a:rPr sz="900" b="1" spc="5" dirty="0">
                <a:solidFill>
                  <a:srgbClr val="404040"/>
                </a:solidFill>
                <a:latin typeface="Arial"/>
                <a:cs typeface="Arial"/>
              </a:rPr>
              <a:t>60</a:t>
            </a:r>
            <a:endParaRPr sz="900">
              <a:latin typeface="Arial"/>
              <a:cs typeface="Arial"/>
            </a:endParaRPr>
          </a:p>
          <a:p>
            <a:pPr marR="24765" algn="ctr">
              <a:lnSpc>
                <a:spcPts val="1075"/>
              </a:lnSpc>
              <a:spcBef>
                <a:spcPts val="420"/>
              </a:spcBef>
            </a:pPr>
            <a:r>
              <a:rPr sz="900" b="1" spc="5" dirty="0">
                <a:solidFill>
                  <a:srgbClr val="404040"/>
                </a:solidFill>
                <a:latin typeface="Arial"/>
                <a:cs typeface="Arial"/>
              </a:rPr>
              <a:t>40</a:t>
            </a:r>
            <a:endParaRPr sz="900">
              <a:latin typeface="Arial"/>
              <a:cs typeface="Arial"/>
            </a:endParaRPr>
          </a:p>
          <a:p>
            <a:pPr marL="599440">
              <a:lnSpc>
                <a:spcPts val="1075"/>
              </a:lnSpc>
              <a:tabLst>
                <a:tab pos="1080135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13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900" b="1" spc="10" dirty="0">
                <a:solidFill>
                  <a:srgbClr val="404040"/>
                </a:solidFill>
                <a:latin typeface="Arial"/>
                <a:cs typeface="Arial"/>
              </a:rPr>
              <a:t>Q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	14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903477"/>
            <a:ext cx="5750560" cy="1426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9065">
              <a:lnSpc>
                <a:spcPct val="100000"/>
              </a:lnSpc>
              <a:tabLst>
                <a:tab pos="520065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5.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4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c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e 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g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o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o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n Strat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g</a:t>
            </a:r>
            <a:r>
              <a:rPr sz="1000" i="1" spc="-15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s 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64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 startAt="6"/>
              <a:tabLst>
                <a:tab pos="266700" algn="l"/>
                <a:tab pos="267335" algn="l"/>
                <a:tab pos="5597525" algn="l"/>
              </a:tabLst>
            </a:pPr>
            <a:r>
              <a:rPr sz="1000" b="1" spc="-5" dirty="0">
                <a:latin typeface="Arial"/>
                <a:cs typeface="Arial"/>
                <a:hlinkClick r:id="rId3" action="ppaction://hlinksldjump"/>
              </a:rPr>
              <a:t>Refe</a:t>
            </a:r>
            <a:r>
              <a:rPr sz="1000" b="1" spc="-10" dirty="0">
                <a:latin typeface="Arial"/>
                <a:cs typeface="Arial"/>
                <a:hlinkClick r:id="rId3" action="ppaction://hlinksldjump"/>
              </a:rPr>
              <a:t>r</a:t>
            </a:r>
            <a:r>
              <a:rPr sz="1000" b="1" spc="-5" dirty="0">
                <a:latin typeface="Arial"/>
                <a:cs typeface="Arial"/>
                <a:hlinkClick r:id="rId3" action="ppaction://hlinksldjump"/>
              </a:rPr>
              <a:t>e</a:t>
            </a:r>
            <a:r>
              <a:rPr sz="1000" b="1" spc="0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b="1" spc="-5" dirty="0">
                <a:latin typeface="Arial"/>
                <a:cs typeface="Arial"/>
                <a:hlinkClick r:id="rId3" action="ppaction://hlinksldjump"/>
              </a:rPr>
              <a:t>ce </a:t>
            </a:r>
            <a:r>
              <a:rPr sz="1000" b="1" spc="0" dirty="0">
                <a:latin typeface="Arial"/>
                <a:cs typeface="Arial"/>
                <a:hlinkClick r:id="rId3" action="ppaction://hlinksldjump"/>
              </a:rPr>
              <a:t>p</a:t>
            </a:r>
            <a:r>
              <a:rPr sz="1000" b="1" spc="-10" dirty="0">
                <a:latin typeface="Arial"/>
                <a:cs typeface="Arial"/>
                <a:hlinkClick r:id="rId3" action="ppaction://hlinksldjump"/>
              </a:rPr>
              <a:t>r</a:t>
            </a:r>
            <a:r>
              <a:rPr sz="1000" b="1" spc="-5" dirty="0">
                <a:latin typeface="Arial"/>
                <a:cs typeface="Arial"/>
                <a:hlinkClick r:id="rId3" action="ppaction://hlinksldjump"/>
              </a:rPr>
              <a:t>oduct definitio</a:t>
            </a:r>
            <a:r>
              <a:rPr sz="1000" b="1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b="1" spc="-5" dirty="0">
                <a:latin typeface="Arial"/>
                <a:cs typeface="Arial"/>
                <a:hlinkClick r:id="rId3" action="ppaction://hlinksldjump"/>
              </a:rPr>
              <a:t>s </a:t>
            </a:r>
            <a:r>
              <a:rPr sz="1000" b="1" spc="-10" dirty="0">
                <a:latin typeface="Arial"/>
                <a:cs typeface="Arial"/>
                <a:hlinkClick r:id="rId3" action="ppaction://hlinksldjump"/>
              </a:rPr>
              <a:t>a</a:t>
            </a:r>
            <a:r>
              <a:rPr sz="1000" b="1" spc="-5" dirty="0">
                <a:latin typeface="Arial"/>
                <a:cs typeface="Arial"/>
                <a:hlinkClick r:id="rId3" action="ppaction://hlinksldjump"/>
              </a:rPr>
              <a:t>nd</a:t>
            </a:r>
            <a:r>
              <a:rPr sz="1000" b="1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b="1" spc="-5" dirty="0">
                <a:latin typeface="Arial"/>
                <a:cs typeface="Arial"/>
                <a:hlinkClick r:id="rId3" action="ppaction://hlinksldjump"/>
              </a:rPr>
              <a:t>s</a:t>
            </a:r>
            <a:r>
              <a:rPr sz="1000" b="1" spc="-10" dirty="0">
                <a:latin typeface="Arial"/>
                <a:cs typeface="Arial"/>
                <a:hlinkClick r:id="rId3" action="ppaction://hlinksldjump"/>
              </a:rPr>
              <a:t>c</a:t>
            </a:r>
            <a:r>
              <a:rPr sz="1000" b="1" spc="-5" dirty="0">
                <a:latin typeface="Arial"/>
                <a:cs typeface="Arial"/>
                <a:hlinkClick r:id="rId3" action="ppaction://hlinksldjump"/>
              </a:rPr>
              <a:t>o</a:t>
            </a:r>
            <a:r>
              <a:rPr sz="1000" b="1" spc="5" dirty="0">
                <a:latin typeface="Arial"/>
                <a:cs typeface="Arial"/>
                <a:hlinkClick r:id="rId3" action="ppaction://hlinksldjump"/>
              </a:rPr>
              <a:t>p</a:t>
            </a:r>
            <a:r>
              <a:rPr sz="1000" b="1" spc="-5" dirty="0">
                <a:latin typeface="Arial"/>
                <a:cs typeface="Arial"/>
                <a:hlinkClick r:id="rId3" action="ppaction://hlinksldjump"/>
              </a:rPr>
              <a:t>e </a:t>
            </a:r>
            <a:r>
              <a:rPr sz="1000" b="1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b="1" spc="-10" dirty="0">
                <a:latin typeface="Arial"/>
                <a:cs typeface="Arial"/>
                <a:hlinkClick r:id="rId3" action="ppaction://hlinksldjump"/>
              </a:rPr>
              <a:t>66</a:t>
            </a:r>
            <a:endParaRPr sz="1000">
              <a:latin typeface="Arial"/>
              <a:cs typeface="Arial"/>
            </a:endParaRPr>
          </a:p>
          <a:p>
            <a:pPr marL="520065" lvl="1" indent="-381000">
              <a:lnSpc>
                <a:spcPct val="100000"/>
              </a:lnSpc>
              <a:spcBef>
                <a:spcPts val="545"/>
              </a:spcBef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rocess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Ce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t</a:t>
            </a:r>
            <a:r>
              <a:rPr sz="1000" i="1" spc="5" dirty="0">
                <a:latin typeface="Arial"/>
                <a:cs typeface="Arial"/>
                <a:hlinkClick r:id="rId3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fu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g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al 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66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rocess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Rec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pro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ca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t</a:t>
            </a:r>
            <a:r>
              <a:rPr sz="1000" i="1" spc="-15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g 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66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Font typeface="Arial"/>
              <a:buAutoNum type="arabicPeriod"/>
            </a:pPr>
            <a:endParaRPr sz="15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 startAt="6"/>
              <a:tabLst>
                <a:tab pos="266700" algn="l"/>
                <a:tab pos="267335" algn="l"/>
                <a:tab pos="5597525" algn="l"/>
              </a:tabLst>
            </a:pPr>
            <a:r>
              <a:rPr sz="1000" b="1" spc="-5" dirty="0">
                <a:latin typeface="Arial"/>
                <a:cs typeface="Arial"/>
                <a:hlinkClick r:id="" action="ppaction://noaction"/>
              </a:rPr>
              <a:t>Notes 	</a:t>
            </a:r>
            <a:r>
              <a:rPr sz="1000" b="1" spc="-10" dirty="0">
                <a:latin typeface="Arial"/>
                <a:cs typeface="Arial"/>
                <a:hlinkClick r:id="" action="ppaction://noaction"/>
              </a:rPr>
              <a:t>68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51930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2</a:t>
            </a:fld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38708"/>
            <a:ext cx="5653405" cy="1702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compressor only if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can get the whole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train. Sundyne, which does </a:t>
            </a:r>
            <a:r>
              <a:rPr sz="1000" dirty="0">
                <a:latin typeface="Arial"/>
                <a:cs typeface="Arial"/>
              </a:rPr>
              <a:t>not make </a:t>
            </a:r>
            <a:r>
              <a:rPr sz="1000" spc="-5" dirty="0">
                <a:latin typeface="Arial"/>
                <a:cs typeface="Arial"/>
              </a:rPr>
              <a:t>units as  large as the reference product, bundles all its compressors with electric </a:t>
            </a:r>
            <a:r>
              <a:rPr sz="1000" dirty="0">
                <a:latin typeface="Arial"/>
                <a:cs typeface="Arial"/>
              </a:rPr>
              <a:t>motors </a:t>
            </a:r>
            <a:r>
              <a:rPr sz="1000" spc="-5" dirty="0">
                <a:latin typeface="Arial"/>
                <a:cs typeface="Arial"/>
              </a:rPr>
              <a:t>as a solution. For  example, the price of its BMC 341 pipeline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includes both the compressor and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motor.</a:t>
            </a:r>
            <a:endParaRPr sz="1000">
              <a:latin typeface="Arial"/>
              <a:cs typeface="Arial"/>
            </a:endParaRPr>
          </a:p>
          <a:p>
            <a:pPr marL="12700" marR="378460">
              <a:lnSpc>
                <a:spcPct val="1440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Therefore, </a:t>
            </a:r>
            <a:r>
              <a:rPr sz="1000" spc="-5" dirty="0">
                <a:latin typeface="Arial"/>
                <a:cs typeface="Arial"/>
              </a:rPr>
              <a:t>when trying to determine the </a:t>
            </a:r>
            <a:r>
              <a:rPr sz="1000" dirty="0">
                <a:latin typeface="Arial"/>
                <a:cs typeface="Arial"/>
              </a:rPr>
              <a:t>adequacy </a:t>
            </a:r>
            <a:r>
              <a:rPr sz="1000" spc="-5" dirty="0">
                <a:latin typeface="Arial"/>
                <a:cs typeface="Arial"/>
              </a:rPr>
              <a:t>of capacity,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at individual  suppliers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ultimately determine </a:t>
            </a:r>
            <a:r>
              <a:rPr sz="1000" spc="-10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and</a:t>
            </a:r>
            <a:r>
              <a:rPr sz="1000" dirty="0">
                <a:latin typeface="Arial"/>
                <a:cs typeface="Arial"/>
              </a:rPr>
              <a:t> cost.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50">
              <a:latin typeface="Times New Roman"/>
              <a:cs typeface="Times New Roman"/>
            </a:endParaRPr>
          </a:p>
          <a:p>
            <a:pPr marL="1426845" marR="963294" indent="-355600">
              <a:lnSpc>
                <a:spcPts val="115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3: Reported or Estimated Capacity Utilization Rates at  Selected Centrifugal Gas Compressor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Suppliers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68450" y="2682493"/>
          <a:ext cx="4425315" cy="21253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9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6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89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7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4909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Company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255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81280"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Country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255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380365" marR="179070" indent="-66040">
                        <a:lnSpc>
                          <a:spcPts val="1150"/>
                        </a:lnSpc>
                        <a:spcBef>
                          <a:spcPts val="47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Cu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rr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ent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Level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05740" marR="140970" indent="-19050">
                        <a:lnSpc>
                          <a:spcPts val="1150"/>
                        </a:lnSpc>
                        <a:spcBef>
                          <a:spcPts val="47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2-</a:t>
                      </a:r>
                      <a:r>
                        <a:rPr sz="1000" b="1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Forecast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939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Dresser</a:t>
                      </a:r>
                      <a:r>
                        <a:rPr sz="11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Rand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81280"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8419" marB="0"/>
                </a:tc>
                <a:tc>
                  <a:txBody>
                    <a:bodyPr/>
                    <a:lstStyle/>
                    <a:p>
                      <a:pPr marL="4032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85%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85%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Elliott</a:t>
                      </a:r>
                      <a:r>
                        <a:rPr sz="11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(Ebara)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Japan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841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32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90%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90%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939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Cameron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81280"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9054" marB="0"/>
                </a:tc>
                <a:tc>
                  <a:txBody>
                    <a:bodyPr/>
                    <a:lstStyle/>
                    <a:p>
                      <a:pPr marL="3651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100%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85%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Sundyne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81280"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32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80%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80%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MAN</a:t>
                      </a:r>
                      <a:r>
                        <a:rPr sz="11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Turbo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81915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Germany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0" marB="0"/>
                </a:tc>
                <a:tc>
                  <a:txBody>
                    <a:bodyPr/>
                    <a:lstStyle/>
                    <a:p>
                      <a:pPr marL="4032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80%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80%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179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Rolls</a:t>
                      </a:r>
                      <a:r>
                        <a:rPr sz="11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Royce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UK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128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8354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85%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85%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016304" y="5026532"/>
            <a:ext cx="5622925" cy="4305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7399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Most of the top suppliers </a:t>
            </a:r>
            <a:r>
              <a:rPr sz="1000" spc="-10" dirty="0">
                <a:latin typeface="Arial"/>
                <a:cs typeface="Arial"/>
              </a:rPr>
              <a:t>have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available </a:t>
            </a:r>
            <a:r>
              <a:rPr sz="1000" dirty="0">
                <a:latin typeface="Arial"/>
                <a:cs typeface="Arial"/>
              </a:rPr>
              <a:t>capacity now </a:t>
            </a:r>
            <a:r>
              <a:rPr sz="1000" spc="-5" dirty="0">
                <a:latin typeface="Arial"/>
                <a:cs typeface="Arial"/>
              </a:rPr>
              <a:t>than in the past 1-2 years, due to the  aforementioned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additions. However,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at all of the </a:t>
            </a:r>
            <a:r>
              <a:rPr sz="1000" dirty="0">
                <a:latin typeface="Arial"/>
                <a:cs typeface="Arial"/>
              </a:rPr>
              <a:t>majors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still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least 80-90%  occupied.</a:t>
            </a:r>
            <a:endParaRPr sz="1000">
              <a:latin typeface="Arial"/>
              <a:cs typeface="Arial"/>
            </a:endParaRPr>
          </a:p>
          <a:p>
            <a:pPr marL="583565" marR="202565" indent="-228600">
              <a:lnSpc>
                <a:spcPct val="143700"/>
              </a:lnSpc>
              <a:spcBef>
                <a:spcPts val="66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Elliott is operating at about 90% of capacity, and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turning down requests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proposal  unless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fit the company’s target products and applications, which are </a:t>
            </a:r>
            <a:r>
              <a:rPr sz="1000" dirty="0">
                <a:latin typeface="Arial"/>
                <a:cs typeface="Arial"/>
              </a:rPr>
              <a:t>largely in  </a:t>
            </a:r>
            <a:r>
              <a:rPr sz="1000" spc="-5" dirty="0">
                <a:latin typeface="Arial"/>
                <a:cs typeface="Arial"/>
              </a:rPr>
              <a:t>petrochemicals.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also an </a:t>
            </a:r>
            <a:r>
              <a:rPr sz="1000" dirty="0">
                <a:latin typeface="Arial"/>
                <a:cs typeface="Arial"/>
              </a:rPr>
              <a:t>improvement </a:t>
            </a:r>
            <a:r>
              <a:rPr sz="1000" spc="-5" dirty="0">
                <a:latin typeface="Arial"/>
                <a:cs typeface="Arial"/>
              </a:rPr>
              <a:t>from 2011, in which the </a:t>
            </a:r>
            <a:r>
              <a:rPr sz="1000" dirty="0">
                <a:latin typeface="Arial"/>
                <a:cs typeface="Arial"/>
              </a:rPr>
              <a:t>company </a:t>
            </a:r>
            <a:r>
              <a:rPr sz="1000" spc="-5" dirty="0">
                <a:latin typeface="Arial"/>
                <a:cs typeface="Arial"/>
              </a:rPr>
              <a:t>was  operating at 95% at </a:t>
            </a:r>
            <a:r>
              <a:rPr sz="1000" dirty="0">
                <a:latin typeface="Arial"/>
                <a:cs typeface="Arial"/>
              </a:rPr>
              <a:t>its </a:t>
            </a:r>
            <a:r>
              <a:rPr sz="1000" spc="-5" dirty="0">
                <a:latin typeface="Arial"/>
                <a:cs typeface="Arial"/>
              </a:rPr>
              <a:t>Sodegaura, Japan,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factory.</a:t>
            </a:r>
            <a:endParaRPr sz="1000">
              <a:latin typeface="Arial"/>
              <a:cs typeface="Arial"/>
            </a:endParaRPr>
          </a:p>
          <a:p>
            <a:pPr marL="583565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Dresser Rand was recently about 90-95% utilized based </a:t>
            </a:r>
            <a:r>
              <a:rPr sz="1000" dirty="0">
                <a:latin typeface="Arial"/>
                <a:cs typeface="Arial"/>
              </a:rPr>
              <a:t>on major </a:t>
            </a:r>
            <a:r>
              <a:rPr sz="1000" spc="-5" dirty="0">
                <a:latin typeface="Arial"/>
                <a:cs typeface="Arial"/>
              </a:rPr>
              <a:t>orders </a:t>
            </a:r>
            <a:r>
              <a:rPr sz="1000" spc="-10" dirty="0">
                <a:latin typeface="Arial"/>
                <a:cs typeface="Arial"/>
              </a:rPr>
              <a:t>in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Brazil.</a:t>
            </a:r>
            <a:endParaRPr sz="1000">
              <a:latin typeface="Arial"/>
              <a:cs typeface="Arial"/>
            </a:endParaRPr>
          </a:p>
          <a:p>
            <a:pPr marL="583565" marR="5080" indent="-228600">
              <a:lnSpc>
                <a:spcPct val="144200"/>
              </a:lnSpc>
              <a:spcBef>
                <a:spcPts val="5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10" dirty="0">
                <a:latin typeface="Arial"/>
                <a:cs typeface="Arial"/>
              </a:rPr>
              <a:t>MAN </a:t>
            </a:r>
            <a:r>
              <a:rPr sz="1000" dirty="0">
                <a:latin typeface="Arial"/>
                <a:cs typeface="Arial"/>
              </a:rPr>
              <a:t>Turbo’s capacity </a:t>
            </a:r>
            <a:r>
              <a:rPr sz="1000" spc="-5" dirty="0">
                <a:latin typeface="Arial"/>
                <a:cs typeface="Arial"/>
              </a:rPr>
              <a:t>utilization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relaxed compared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2011, when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had overbooked its  yearly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as of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August.</a:t>
            </a:r>
            <a:endParaRPr sz="1000">
              <a:latin typeface="Arial"/>
              <a:cs typeface="Arial"/>
            </a:endParaRPr>
          </a:p>
          <a:p>
            <a:pPr marL="583565" marR="201295" indent="-228600">
              <a:lnSpc>
                <a:spcPct val="143800"/>
              </a:lnSpc>
              <a:spcBef>
                <a:spcPts val="6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dirty="0">
                <a:latin typeface="Arial"/>
                <a:cs typeface="Arial"/>
              </a:rPr>
              <a:t>Cameron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operating at 100% of capacity </a:t>
            </a:r>
            <a:r>
              <a:rPr sz="1000" dirty="0">
                <a:latin typeface="Arial"/>
                <a:cs typeface="Arial"/>
              </a:rPr>
              <a:t>now, </a:t>
            </a:r>
            <a:r>
              <a:rPr sz="1000" spc="-5" dirty="0">
                <a:latin typeface="Arial"/>
                <a:cs typeface="Arial"/>
              </a:rPr>
              <a:t>but </a:t>
            </a:r>
            <a:r>
              <a:rPr sz="1000" dirty="0">
                <a:latin typeface="Arial"/>
                <a:cs typeface="Arial"/>
              </a:rPr>
              <a:t>claims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can still fulfill orders. </a:t>
            </a:r>
            <a:r>
              <a:rPr sz="1000" dirty="0">
                <a:latin typeface="Arial"/>
                <a:cs typeface="Arial"/>
              </a:rPr>
              <a:t>The  </a:t>
            </a:r>
            <a:r>
              <a:rPr sz="1000" spc="-5" dirty="0">
                <a:latin typeface="Arial"/>
                <a:cs typeface="Arial"/>
              </a:rPr>
              <a:t>company did not add enough people last </a:t>
            </a:r>
            <a:r>
              <a:rPr sz="1000" spc="-10" dirty="0">
                <a:latin typeface="Arial"/>
                <a:cs typeface="Arial"/>
              </a:rPr>
              <a:t>year, </a:t>
            </a:r>
            <a:r>
              <a:rPr sz="1000" spc="-5" dirty="0">
                <a:latin typeface="Arial"/>
                <a:cs typeface="Arial"/>
              </a:rPr>
              <a:t>so has been operating at over 100% 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until recently. </a:t>
            </a:r>
            <a:r>
              <a:rPr sz="1000" dirty="0">
                <a:latin typeface="Arial"/>
                <a:cs typeface="Arial"/>
              </a:rPr>
              <a:t>They booked </a:t>
            </a:r>
            <a:r>
              <a:rPr sz="1000" spc="-5" dirty="0">
                <a:latin typeface="Arial"/>
                <a:cs typeface="Arial"/>
              </a:rPr>
              <a:t>80% of their goal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as of </a:t>
            </a:r>
            <a:r>
              <a:rPr sz="1000" dirty="0">
                <a:latin typeface="Arial"/>
                <a:cs typeface="Arial"/>
              </a:rPr>
              <a:t>early May, </a:t>
            </a:r>
            <a:r>
              <a:rPr sz="1000" spc="-10" dirty="0">
                <a:latin typeface="Arial"/>
                <a:cs typeface="Arial"/>
              </a:rPr>
              <a:t>but  </a:t>
            </a:r>
            <a:r>
              <a:rPr sz="1000" spc="-5" dirty="0">
                <a:latin typeface="Arial"/>
                <a:cs typeface="Arial"/>
              </a:rPr>
              <a:t>executives claim that the company’s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investments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provide the resources </a:t>
            </a:r>
            <a:r>
              <a:rPr sz="1000" spc="-10" dirty="0">
                <a:latin typeface="Arial"/>
                <a:cs typeface="Arial"/>
              </a:rPr>
              <a:t>it  </a:t>
            </a:r>
            <a:r>
              <a:rPr sz="1000" spc="-5" dirty="0">
                <a:latin typeface="Arial"/>
                <a:cs typeface="Arial"/>
              </a:rPr>
              <a:t>needs: their 18-24 </a:t>
            </a:r>
            <a:r>
              <a:rPr sz="1000" dirty="0">
                <a:latin typeface="Arial"/>
                <a:cs typeface="Arial"/>
              </a:rPr>
              <a:t>month </a:t>
            </a:r>
            <a:r>
              <a:rPr sz="1000" spc="-5" dirty="0">
                <a:latin typeface="Arial"/>
                <a:cs typeface="Arial"/>
              </a:rPr>
              <a:t>S&amp;OP plan shows </a:t>
            </a:r>
            <a:r>
              <a:rPr sz="1000" dirty="0">
                <a:latin typeface="Arial"/>
                <a:cs typeface="Arial"/>
              </a:rPr>
              <a:t>plenty </a:t>
            </a:r>
            <a:r>
              <a:rPr sz="1000" spc="-5" dirty="0">
                <a:latin typeface="Arial"/>
                <a:cs typeface="Arial"/>
              </a:rPr>
              <a:t>of excess capacity into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2014.</a:t>
            </a:r>
            <a:endParaRPr sz="1000">
              <a:latin typeface="Arial"/>
              <a:cs typeface="Arial"/>
            </a:endParaRPr>
          </a:p>
          <a:p>
            <a:pPr marL="583565" marR="409575" indent="-228600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Mitsubishi </a:t>
            </a:r>
            <a:r>
              <a:rPr sz="1000" dirty="0">
                <a:latin typeface="Arial"/>
                <a:cs typeface="Arial"/>
              </a:rPr>
              <a:t>Heavy </a:t>
            </a:r>
            <a:r>
              <a:rPr sz="1000" spc="-5" dirty="0">
                <a:latin typeface="Arial"/>
                <a:cs typeface="Arial"/>
              </a:rPr>
              <a:t>Industries </a:t>
            </a:r>
            <a:r>
              <a:rPr sz="100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recently at 95% of capacity in Asia,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 rapid  regional demand growth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10" dirty="0">
                <a:latin typeface="Arial"/>
                <a:cs typeface="Arial"/>
              </a:rPr>
              <a:t>50MW </a:t>
            </a:r>
            <a:r>
              <a:rPr sz="1000" spc="-5" dirty="0">
                <a:latin typeface="Arial"/>
                <a:cs typeface="Arial"/>
              </a:rPr>
              <a:t>input units, used </a:t>
            </a:r>
            <a:r>
              <a:rPr sz="1000" dirty="0">
                <a:latin typeface="Arial"/>
                <a:cs typeface="Arial"/>
              </a:rPr>
              <a:t>primarily </a:t>
            </a:r>
            <a:r>
              <a:rPr sz="1000" spc="-5" dirty="0">
                <a:latin typeface="Arial"/>
                <a:cs typeface="Arial"/>
              </a:rPr>
              <a:t>in gas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pipelines.</a:t>
            </a:r>
            <a:endParaRPr sz="1000">
              <a:latin typeface="Arial"/>
              <a:cs typeface="Arial"/>
            </a:endParaRPr>
          </a:p>
          <a:p>
            <a:pPr marL="583565" marR="344170" indent="-228600">
              <a:lnSpc>
                <a:spcPct val="143200"/>
              </a:lnSpc>
              <a:spcBef>
                <a:spcPts val="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Asian suppliers, such as Hitachi, </a:t>
            </a:r>
            <a:r>
              <a:rPr sz="1000" dirty="0">
                <a:latin typeface="Arial"/>
                <a:cs typeface="Arial"/>
              </a:rPr>
              <a:t>Kobelco, </a:t>
            </a:r>
            <a:r>
              <a:rPr sz="1000" spc="-5" dirty="0">
                <a:latin typeface="Arial"/>
                <a:cs typeface="Arial"/>
              </a:rPr>
              <a:t>and Samsung, are less utilized than their  </a:t>
            </a:r>
            <a:r>
              <a:rPr sz="1000" dirty="0">
                <a:latin typeface="Arial"/>
                <a:cs typeface="Arial"/>
              </a:rPr>
              <a:t>Western </a:t>
            </a:r>
            <a:r>
              <a:rPr sz="1000" spc="-5" dirty="0">
                <a:latin typeface="Arial"/>
                <a:cs typeface="Arial"/>
              </a:rPr>
              <a:t>counterparts, </a:t>
            </a:r>
            <a:r>
              <a:rPr sz="1000" dirty="0">
                <a:latin typeface="Arial"/>
                <a:cs typeface="Arial"/>
              </a:rPr>
              <a:t>partly </a:t>
            </a:r>
            <a:r>
              <a:rPr sz="1000" spc="-5" dirty="0">
                <a:latin typeface="Arial"/>
                <a:cs typeface="Arial"/>
              </a:rPr>
              <a:t>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their focus on their domestic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markets.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7946"/>
            <a:ext cx="5633085" cy="3882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95275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times for </a:t>
            </a:r>
            <a:r>
              <a:rPr sz="1000" spc="-5" dirty="0">
                <a:latin typeface="Arial"/>
                <a:cs typeface="Arial"/>
              </a:rPr>
              <a:t>both gas </a:t>
            </a:r>
            <a:r>
              <a:rPr sz="1000" dirty="0">
                <a:latin typeface="Arial"/>
                <a:cs typeface="Arial"/>
              </a:rPr>
              <a:t>processing </a:t>
            </a:r>
            <a:r>
              <a:rPr sz="1000" spc="-5" dirty="0">
                <a:latin typeface="Arial"/>
                <a:cs typeface="Arial"/>
              </a:rPr>
              <a:t>and pipeline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currently </a:t>
            </a:r>
            <a:r>
              <a:rPr sz="1000" dirty="0">
                <a:latin typeface="Arial"/>
                <a:cs typeface="Arial"/>
              </a:rPr>
              <a:t>stand </a:t>
            </a:r>
            <a:r>
              <a:rPr sz="1000" spc="-5" dirty="0">
                <a:latin typeface="Arial"/>
                <a:cs typeface="Arial"/>
              </a:rPr>
              <a:t>at 12-14 </a:t>
            </a:r>
            <a:r>
              <a:rPr sz="1000" dirty="0">
                <a:latin typeface="Arial"/>
                <a:cs typeface="Arial"/>
              </a:rPr>
              <a:t>months.  </a:t>
            </a:r>
            <a:r>
              <a:rPr sz="1000" spc="-5" dirty="0">
                <a:latin typeface="Arial"/>
                <a:cs typeface="Arial"/>
              </a:rPr>
              <a:t>There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no material difference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times for </a:t>
            </a:r>
            <a:r>
              <a:rPr sz="1000" spc="-5" dirty="0">
                <a:latin typeface="Arial"/>
                <a:cs typeface="Arial"/>
              </a:rPr>
              <a:t>gas processing, or pipeline,</a:t>
            </a:r>
            <a:r>
              <a:rPr sz="1000" spc="1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units.</a:t>
            </a:r>
            <a:endParaRPr sz="1000">
              <a:latin typeface="Arial"/>
              <a:cs typeface="Arial"/>
            </a:endParaRPr>
          </a:p>
          <a:p>
            <a:pPr marL="583565" marR="438784" indent="-228600">
              <a:lnSpc>
                <a:spcPct val="144000"/>
              </a:lnSpc>
              <a:spcBef>
                <a:spcPts val="66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dirty="0">
                <a:latin typeface="Arial"/>
                <a:cs typeface="Arial"/>
              </a:rPr>
              <a:t>Cameron </a:t>
            </a:r>
            <a:r>
              <a:rPr sz="1000" spc="-5" dirty="0">
                <a:latin typeface="Arial"/>
                <a:cs typeface="Arial"/>
              </a:rPr>
              <a:t>and Siemens both quote 52 </a:t>
            </a:r>
            <a:r>
              <a:rPr sz="1000" dirty="0">
                <a:latin typeface="Arial"/>
                <a:cs typeface="Arial"/>
              </a:rPr>
              <a:t>weeks, </a:t>
            </a:r>
            <a:r>
              <a:rPr sz="1000" spc="-5" dirty="0">
                <a:latin typeface="Arial"/>
                <a:cs typeface="Arial"/>
              </a:rPr>
              <a:t>which consists of 8-9 months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 centrifugal </a:t>
            </a:r>
            <a:r>
              <a:rPr sz="1000" dirty="0">
                <a:latin typeface="Arial"/>
                <a:cs typeface="Arial"/>
              </a:rPr>
              <a:t>compressor, </a:t>
            </a:r>
            <a:r>
              <a:rPr sz="1000" spc="-5" dirty="0">
                <a:latin typeface="Arial"/>
                <a:cs typeface="Arial"/>
              </a:rPr>
              <a:t>three </a:t>
            </a:r>
            <a:r>
              <a:rPr sz="1000" dirty="0">
                <a:latin typeface="Arial"/>
                <a:cs typeface="Arial"/>
              </a:rPr>
              <a:t>months 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ends, </a:t>
            </a:r>
            <a:r>
              <a:rPr sz="1000" spc="-5" dirty="0">
                <a:latin typeface="Arial"/>
                <a:cs typeface="Arial"/>
              </a:rPr>
              <a:t>and one </a:t>
            </a:r>
            <a:r>
              <a:rPr sz="1000" dirty="0">
                <a:latin typeface="Arial"/>
                <a:cs typeface="Arial"/>
              </a:rPr>
              <a:t>month for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shipping.</a:t>
            </a:r>
            <a:endParaRPr sz="1000">
              <a:latin typeface="Arial"/>
              <a:cs typeface="Arial"/>
            </a:endParaRPr>
          </a:p>
          <a:p>
            <a:pPr marL="583565" indent="-228600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Elliott quotes 48 weeks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processing and pipeline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compressors.</a:t>
            </a:r>
            <a:endParaRPr sz="1000">
              <a:latin typeface="Arial"/>
              <a:cs typeface="Arial"/>
            </a:endParaRPr>
          </a:p>
          <a:p>
            <a:pPr marL="583565" marR="256540" indent="-228600">
              <a:lnSpc>
                <a:spcPct val="143000"/>
              </a:lnSpc>
              <a:spcBef>
                <a:spcPts val="7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10" dirty="0">
                <a:latin typeface="Arial"/>
                <a:cs typeface="Arial"/>
              </a:rPr>
              <a:t>MAN </a:t>
            </a:r>
            <a:r>
              <a:rPr sz="1000" dirty="0">
                <a:latin typeface="Arial"/>
                <a:cs typeface="Arial"/>
              </a:rPr>
              <a:t>Turbo </a:t>
            </a:r>
            <a:r>
              <a:rPr sz="1000" spc="-5" dirty="0">
                <a:latin typeface="Arial"/>
                <a:cs typeface="Arial"/>
              </a:rPr>
              <a:t>quotes the longest lead </a:t>
            </a:r>
            <a:r>
              <a:rPr sz="1000" dirty="0">
                <a:latin typeface="Arial"/>
                <a:cs typeface="Arial"/>
              </a:rPr>
              <a:t>time, </a:t>
            </a:r>
            <a:r>
              <a:rPr sz="1000" spc="-5" dirty="0">
                <a:latin typeface="Arial"/>
                <a:cs typeface="Arial"/>
              </a:rPr>
              <a:t>at 74 </a:t>
            </a:r>
            <a:r>
              <a:rPr sz="1000" dirty="0">
                <a:latin typeface="Arial"/>
                <a:cs typeface="Arial"/>
              </a:rPr>
              <a:t>weeks. The </a:t>
            </a:r>
            <a:r>
              <a:rPr sz="1000" spc="-5" dirty="0">
                <a:latin typeface="Arial"/>
                <a:cs typeface="Arial"/>
              </a:rPr>
              <a:t>company’s 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are  typically longer than other suppliers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its focus on highly customized</a:t>
            </a:r>
            <a:r>
              <a:rPr sz="1000" spc="1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machines.</a:t>
            </a:r>
            <a:endParaRPr sz="1000">
              <a:latin typeface="Arial"/>
              <a:cs typeface="Arial"/>
            </a:endParaRPr>
          </a:p>
          <a:p>
            <a:pPr marL="583565" marR="149225" indent="-228600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GE </a:t>
            </a:r>
            <a:r>
              <a:rPr sz="1000" spc="-10" dirty="0">
                <a:latin typeface="Arial"/>
                <a:cs typeface="Arial"/>
              </a:rPr>
              <a:t>has </a:t>
            </a:r>
            <a:r>
              <a:rPr sz="1000" dirty="0">
                <a:latin typeface="Arial"/>
                <a:cs typeface="Arial"/>
              </a:rPr>
              <a:t>historically </a:t>
            </a:r>
            <a:r>
              <a:rPr sz="1000" spc="-5" dirty="0">
                <a:latin typeface="Arial"/>
                <a:cs typeface="Arial"/>
              </a:rPr>
              <a:t>quoted 52-76 weeks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reference products, and Rolls </a:t>
            </a:r>
            <a:r>
              <a:rPr sz="1000" dirty="0">
                <a:latin typeface="Arial"/>
                <a:cs typeface="Arial"/>
              </a:rPr>
              <a:t>Royce </a:t>
            </a:r>
            <a:r>
              <a:rPr sz="1000" spc="-5" dirty="0">
                <a:latin typeface="Arial"/>
                <a:cs typeface="Arial"/>
              </a:rPr>
              <a:t>61  </a:t>
            </a:r>
            <a:r>
              <a:rPr sz="1000" dirty="0">
                <a:latin typeface="Arial"/>
                <a:cs typeface="Arial"/>
              </a:rPr>
              <a:t>weeks.</a:t>
            </a:r>
            <a:endParaRPr sz="1000">
              <a:latin typeface="Arial"/>
              <a:cs typeface="Arial"/>
            </a:endParaRPr>
          </a:p>
          <a:p>
            <a:pPr marL="583565" indent="-228600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MHI has 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close to the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average at </a:t>
            </a:r>
            <a:r>
              <a:rPr sz="1000" dirty="0">
                <a:latin typeface="Arial"/>
                <a:cs typeface="Arial"/>
              </a:rPr>
              <a:t>63-64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weeks.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 marR="5080">
              <a:lnSpc>
                <a:spcPct val="143600"/>
              </a:lnSpc>
            </a:pPr>
            <a:r>
              <a:rPr sz="1000" spc="-5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are at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risk </a:t>
            </a:r>
            <a:r>
              <a:rPr sz="1000" spc="-1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extension due to delays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obtaining magnetic </a:t>
            </a:r>
            <a:r>
              <a:rPr sz="1000" dirty="0">
                <a:latin typeface="Arial"/>
                <a:cs typeface="Arial"/>
              </a:rPr>
              <a:t>bearings. </a:t>
            </a:r>
            <a:r>
              <a:rPr sz="1000" spc="-5" dirty="0">
                <a:latin typeface="Arial"/>
                <a:cs typeface="Arial"/>
              </a:rPr>
              <a:t>MAN </a:t>
            </a:r>
            <a:r>
              <a:rPr sz="1000" dirty="0">
                <a:latin typeface="Arial"/>
                <a:cs typeface="Arial"/>
              </a:rPr>
              <a:t>Turbo  </a:t>
            </a:r>
            <a:r>
              <a:rPr sz="1000" spc="-5" dirty="0">
                <a:latin typeface="Arial"/>
                <a:cs typeface="Arial"/>
              </a:rPr>
              <a:t>is experiencing </a:t>
            </a:r>
            <a:r>
              <a:rPr sz="1000" dirty="0">
                <a:latin typeface="Arial"/>
                <a:cs typeface="Arial"/>
              </a:rPr>
              <a:t>6-month lead times for </a:t>
            </a:r>
            <a:r>
              <a:rPr sz="1000" spc="-5" dirty="0">
                <a:latin typeface="Arial"/>
                <a:cs typeface="Arial"/>
              </a:rPr>
              <a:t>obtaining magnetic bearings, so it has forged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alliance with  S2M, a subsidiary of SKF,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avoid a bottleneck in its overall delivery lead </a:t>
            </a:r>
            <a:r>
              <a:rPr sz="1000" dirty="0">
                <a:latin typeface="Arial"/>
                <a:cs typeface="Arial"/>
              </a:rPr>
              <a:t>times.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company  attempts </a:t>
            </a:r>
            <a:r>
              <a:rPr sz="1000" spc="-5" dirty="0">
                <a:latin typeface="Arial"/>
                <a:cs typeface="Arial"/>
              </a:rPr>
              <a:t>to manage 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and buyer expectations of </a:t>
            </a:r>
            <a:r>
              <a:rPr sz="1000" spc="-10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times, by </a:t>
            </a:r>
            <a:r>
              <a:rPr sz="1000" spc="-5" dirty="0">
                <a:latin typeface="Arial"/>
                <a:cs typeface="Arial"/>
              </a:rPr>
              <a:t>bringing potential  customers to existing installations and planning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orders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before </a:t>
            </a:r>
            <a:r>
              <a:rPr sz="1000" spc="5" dirty="0">
                <a:latin typeface="Arial"/>
                <a:cs typeface="Arial"/>
              </a:rPr>
              <a:t>they </a:t>
            </a:r>
            <a:r>
              <a:rPr sz="1000" dirty="0">
                <a:latin typeface="Arial"/>
                <a:cs typeface="Arial"/>
              </a:rPr>
              <a:t>transact, </a:t>
            </a:r>
            <a:r>
              <a:rPr sz="1000" spc="-5" dirty="0">
                <a:latin typeface="Arial"/>
                <a:cs typeface="Arial"/>
              </a:rPr>
              <a:t>to manage  </a:t>
            </a:r>
            <a:r>
              <a:rPr sz="1000" dirty="0">
                <a:latin typeface="Arial"/>
                <a:cs typeface="Arial"/>
              </a:rPr>
              <a:t>customer </a:t>
            </a:r>
            <a:r>
              <a:rPr sz="1000" spc="-5" dirty="0">
                <a:latin typeface="Arial"/>
                <a:cs typeface="Arial"/>
              </a:rPr>
              <a:t>expectations and </a:t>
            </a:r>
            <a:r>
              <a:rPr sz="1000" dirty="0">
                <a:latin typeface="Arial"/>
                <a:cs typeface="Arial"/>
              </a:rPr>
              <a:t>keep </a:t>
            </a:r>
            <a:r>
              <a:rPr sz="1000" spc="-5" dirty="0">
                <a:latin typeface="Arial"/>
                <a:cs typeface="Arial"/>
              </a:rPr>
              <a:t>its shop load </a:t>
            </a:r>
            <a:r>
              <a:rPr sz="1000" dirty="0">
                <a:latin typeface="Arial"/>
                <a:cs typeface="Arial"/>
              </a:rPr>
              <a:t>smooth.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5220080"/>
            <a:ext cx="5725795" cy="4239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 startAt="3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New</a:t>
            </a:r>
            <a:r>
              <a:rPr sz="1000" b="1" spc="-7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contracts</a:t>
            </a:r>
            <a:endParaRPr sz="1000">
              <a:latin typeface="Arial"/>
              <a:cs typeface="Arial"/>
            </a:endParaRPr>
          </a:p>
          <a:p>
            <a:pPr marL="12700" marR="298450">
              <a:lnSpc>
                <a:spcPct val="143000"/>
              </a:lnSpc>
              <a:spcBef>
                <a:spcPts val="625"/>
              </a:spcBef>
            </a:pPr>
            <a:r>
              <a:rPr sz="1000" spc="-5" dirty="0">
                <a:latin typeface="Arial"/>
                <a:cs typeface="Arial"/>
              </a:rPr>
              <a:t>There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 high level of activity </a:t>
            </a:r>
            <a:r>
              <a:rPr sz="1000" dirty="0">
                <a:latin typeface="Arial"/>
                <a:cs typeface="Arial"/>
              </a:rPr>
              <a:t>among </a:t>
            </a:r>
            <a:r>
              <a:rPr sz="1000" spc="-5" dirty="0">
                <a:latin typeface="Arial"/>
                <a:cs typeface="Arial"/>
              </a:rPr>
              <a:t>a relatively </a:t>
            </a:r>
            <a:r>
              <a:rPr sz="1000" dirty="0">
                <a:latin typeface="Arial"/>
                <a:cs typeface="Arial"/>
              </a:rPr>
              <a:t>small </a:t>
            </a:r>
            <a:r>
              <a:rPr sz="1000" spc="-5" dirty="0">
                <a:latin typeface="Arial"/>
                <a:cs typeface="Arial"/>
              </a:rPr>
              <a:t>number of leading players, due to strong  </a:t>
            </a:r>
            <a:r>
              <a:rPr sz="1000" dirty="0">
                <a:latin typeface="Arial"/>
                <a:cs typeface="Arial"/>
              </a:rPr>
              <a:t>industry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concentration.</a:t>
            </a:r>
            <a:endParaRPr sz="1000">
              <a:latin typeface="Arial"/>
              <a:cs typeface="Arial"/>
            </a:endParaRPr>
          </a:p>
          <a:p>
            <a:pPr marL="127000" marR="220979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Most of the contracts are bundled packages involving numerous entire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trains with  </a:t>
            </a:r>
            <a:r>
              <a:rPr sz="1000" dirty="0">
                <a:latin typeface="Arial"/>
                <a:cs typeface="Arial"/>
              </a:rPr>
              <a:t>auxiliary equipment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ancillary </a:t>
            </a:r>
            <a:r>
              <a:rPr sz="1000" spc="-5" dirty="0">
                <a:latin typeface="Arial"/>
                <a:cs typeface="Arial"/>
              </a:rPr>
              <a:t>services.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following observations on the contracts could be  useful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buyer:</a:t>
            </a:r>
            <a:endParaRPr sz="1000">
              <a:latin typeface="Arial"/>
              <a:cs typeface="Arial"/>
            </a:endParaRPr>
          </a:p>
          <a:p>
            <a:pPr marL="697865" marR="5080" lvl="3" indent="-228600">
              <a:lnSpc>
                <a:spcPct val="144000"/>
              </a:lnSpc>
              <a:spcBef>
                <a:spcPts val="660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largest </a:t>
            </a:r>
            <a:r>
              <a:rPr sz="1000" dirty="0">
                <a:latin typeface="Arial"/>
                <a:cs typeface="Arial"/>
              </a:rPr>
              <a:t>all-in </a:t>
            </a:r>
            <a:r>
              <a:rPr sz="1000" spc="-5" dirty="0">
                <a:latin typeface="Arial"/>
                <a:cs typeface="Arial"/>
              </a:rPr>
              <a:t>contracts are from Petrobras and operators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Australasia (Australia and  Papua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Guinea, in the case of the contracts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listed).</a:t>
            </a:r>
            <a:endParaRPr sz="1000">
              <a:latin typeface="Arial"/>
              <a:cs typeface="Arial"/>
            </a:endParaRPr>
          </a:p>
          <a:p>
            <a:pPr marL="697865" marR="294640" lvl="3" indent="-228600">
              <a:lnSpc>
                <a:spcPct val="144000"/>
              </a:lnSpc>
              <a:spcBef>
                <a:spcPts val="60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Almost all contracts reflect sales of </a:t>
            </a:r>
            <a:r>
              <a:rPr sz="1000" spc="-10" dirty="0">
                <a:latin typeface="Arial"/>
                <a:cs typeface="Arial"/>
              </a:rPr>
              <a:t>whole </a:t>
            </a:r>
            <a:r>
              <a:rPr sz="1000" spc="-5" dirty="0">
                <a:latin typeface="Arial"/>
                <a:cs typeface="Arial"/>
              </a:rPr>
              <a:t>packages (a few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Rolls Royce and Atlas  Copco </a:t>
            </a:r>
            <a:r>
              <a:rPr sz="1000" dirty="0">
                <a:latin typeface="Arial"/>
                <a:cs typeface="Arial"/>
              </a:rPr>
              <a:t>are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exceptions).</a:t>
            </a:r>
            <a:endParaRPr sz="1000">
              <a:latin typeface="Arial"/>
              <a:cs typeface="Arial"/>
            </a:endParaRPr>
          </a:p>
          <a:p>
            <a:pPr marL="697865" marR="100965" lvl="3" indent="-228600">
              <a:lnSpc>
                <a:spcPct val="144000"/>
              </a:lnSpc>
              <a:spcBef>
                <a:spcPts val="5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GE had the largest awards, followed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Dresser </a:t>
            </a:r>
            <a:r>
              <a:rPr sz="1000" spc="-5" dirty="0">
                <a:latin typeface="Arial"/>
                <a:cs typeface="Arial"/>
              </a:rPr>
              <a:t>Rand, MHI, and MAN </a:t>
            </a:r>
            <a:r>
              <a:rPr sz="1000" dirty="0">
                <a:latin typeface="Arial"/>
                <a:cs typeface="Arial"/>
              </a:rPr>
              <a:t>Turbo (assuming  </a:t>
            </a:r>
            <a:r>
              <a:rPr sz="1000" spc="-5" dirty="0">
                <a:latin typeface="Arial"/>
                <a:cs typeface="Arial"/>
              </a:rPr>
              <a:t>that Hitachi does not </a:t>
            </a:r>
            <a:r>
              <a:rPr sz="1000" dirty="0">
                <a:latin typeface="Arial"/>
                <a:cs typeface="Arial"/>
              </a:rPr>
              <a:t>max </a:t>
            </a:r>
            <a:r>
              <a:rPr sz="1000" spc="-5" dirty="0">
                <a:latin typeface="Arial"/>
                <a:cs typeface="Arial"/>
              </a:rPr>
              <a:t>out its agreement with Saudi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Aramco).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Elliott’s </a:t>
            </a:r>
            <a:r>
              <a:rPr sz="1000" dirty="0">
                <a:latin typeface="Arial"/>
                <a:cs typeface="Arial"/>
              </a:rPr>
              <a:t>contract </a:t>
            </a:r>
            <a:r>
              <a:rPr sz="1000" spc="-5" dirty="0">
                <a:latin typeface="Arial"/>
                <a:cs typeface="Arial"/>
              </a:rPr>
              <a:t>relates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air separation rather than upstream oil or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gas.</a:t>
            </a:r>
            <a:endParaRPr sz="1000">
              <a:latin typeface="Arial"/>
              <a:cs typeface="Arial"/>
            </a:endParaRPr>
          </a:p>
          <a:p>
            <a:pPr marL="697865" marR="120014" lvl="3" indent="-228600">
              <a:lnSpc>
                <a:spcPct val="143000"/>
              </a:lnSpc>
              <a:spcBef>
                <a:spcPts val="6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of the contracts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 and Africa (especially Nigeria) are at a steep discount </a:t>
            </a:r>
            <a:r>
              <a:rPr sz="1000" dirty="0">
                <a:latin typeface="Arial"/>
                <a:cs typeface="Arial"/>
              </a:rPr>
              <a:t>to  </a:t>
            </a:r>
            <a:r>
              <a:rPr sz="1000" spc="-5" dirty="0">
                <a:latin typeface="Arial"/>
                <a:cs typeface="Arial"/>
              </a:rPr>
              <a:t>prices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elsewhere.</a:t>
            </a:r>
            <a:endParaRPr sz="1000">
              <a:latin typeface="Arial"/>
              <a:cs typeface="Arial"/>
            </a:endParaRPr>
          </a:p>
          <a:p>
            <a:pPr marL="127000" marR="5715">
              <a:lnSpc>
                <a:spcPct val="1436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cost of the compressors are </a:t>
            </a:r>
            <a:r>
              <a:rPr sz="1000" dirty="0">
                <a:latin typeface="Arial"/>
                <a:cs typeface="Arial"/>
              </a:rPr>
              <a:t>usually only </a:t>
            </a:r>
            <a:r>
              <a:rPr sz="1000" spc="-5" dirty="0">
                <a:latin typeface="Arial"/>
                <a:cs typeface="Arial"/>
              </a:rPr>
              <a:t>part of the total contract value, </a:t>
            </a:r>
            <a:r>
              <a:rPr sz="1000" dirty="0">
                <a:latin typeface="Arial"/>
                <a:cs typeface="Arial"/>
              </a:rPr>
              <a:t>since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requirements  </a:t>
            </a:r>
            <a:r>
              <a:rPr sz="1000" spc="-5" dirty="0">
                <a:latin typeface="Arial"/>
                <a:cs typeface="Arial"/>
              </a:rPr>
              <a:t>and the contracts are </a:t>
            </a:r>
            <a:r>
              <a:rPr sz="1000" dirty="0">
                <a:latin typeface="Arial"/>
                <a:cs typeface="Arial"/>
              </a:rPr>
              <a:t>driven </a:t>
            </a:r>
            <a:r>
              <a:rPr sz="1000" spc="-5" dirty="0">
                <a:latin typeface="Arial"/>
                <a:cs typeface="Arial"/>
              </a:rPr>
              <a:t>substantially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price of the driver (especially if a gas turbine is  used), and also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cost of the associated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services.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8250"/>
            <a:ext cx="5639435" cy="369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3970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Because almost all of the deals were bundled, the contract values and </a:t>
            </a:r>
            <a:r>
              <a:rPr sz="1000" dirty="0">
                <a:latin typeface="Arial"/>
                <a:cs typeface="Arial"/>
              </a:rPr>
              <a:t>per-unit prices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table  are estimates based on calculations that </a:t>
            </a:r>
            <a:r>
              <a:rPr sz="1000" dirty="0">
                <a:latin typeface="Arial"/>
                <a:cs typeface="Arial"/>
              </a:rPr>
              <a:t>attempt </a:t>
            </a:r>
            <a:r>
              <a:rPr sz="1000" spc="-5" dirty="0">
                <a:latin typeface="Arial"/>
                <a:cs typeface="Arial"/>
              </a:rPr>
              <a:t>to extricate (unbundle) the price of the  compressors from the prices of the drivers, packaging, and </a:t>
            </a:r>
            <a:r>
              <a:rPr sz="1000" dirty="0">
                <a:latin typeface="Arial"/>
                <a:cs typeface="Arial"/>
              </a:rPr>
              <a:t>auxiliary equipment </a:t>
            </a:r>
            <a:r>
              <a:rPr sz="1000" spc="-5" dirty="0">
                <a:latin typeface="Arial"/>
                <a:cs typeface="Arial"/>
              </a:rPr>
              <a:t>and services. </a:t>
            </a:r>
            <a:r>
              <a:rPr sz="1000" dirty="0">
                <a:latin typeface="Arial"/>
                <a:cs typeface="Arial"/>
              </a:rPr>
              <a:t>These  </a:t>
            </a:r>
            <a:r>
              <a:rPr sz="1000" spc="-5" dirty="0">
                <a:latin typeface="Arial"/>
                <a:cs typeface="Arial"/>
              </a:rPr>
              <a:t>inherently required a substantial number of </a:t>
            </a:r>
            <a:r>
              <a:rPr sz="1000" dirty="0">
                <a:latin typeface="Arial"/>
                <a:cs typeface="Arial"/>
              </a:rPr>
              <a:t>assumptions,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should therefore be interpreted  or used with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caution.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000"/>
              </a:lnSpc>
              <a:spcBef>
                <a:spcPts val="610"/>
              </a:spcBef>
            </a:pPr>
            <a:r>
              <a:rPr sz="1000" spc="-5" dirty="0">
                <a:latin typeface="Arial"/>
                <a:cs typeface="Arial"/>
              </a:rPr>
              <a:t>In addition to the contracts with quantified </a:t>
            </a:r>
            <a:r>
              <a:rPr sz="1000" dirty="0">
                <a:latin typeface="Arial"/>
                <a:cs typeface="Arial"/>
              </a:rPr>
              <a:t>estimates </a:t>
            </a:r>
            <a:r>
              <a:rPr sz="1000" spc="-5" dirty="0">
                <a:latin typeface="Arial"/>
                <a:cs typeface="Arial"/>
              </a:rPr>
              <a:t>or actual values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table below, a number of  other </a:t>
            </a:r>
            <a:r>
              <a:rPr sz="1000" dirty="0">
                <a:latin typeface="Arial"/>
                <a:cs typeface="Arial"/>
              </a:rPr>
              <a:t>deals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worthy </a:t>
            </a:r>
            <a:r>
              <a:rPr sz="1000" spc="-5" dirty="0">
                <a:latin typeface="Arial"/>
                <a:cs typeface="Arial"/>
              </a:rPr>
              <a:t>of note, including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these;</a:t>
            </a:r>
            <a:endParaRPr sz="1000">
              <a:latin typeface="Arial"/>
              <a:cs typeface="Arial"/>
            </a:endParaRPr>
          </a:p>
          <a:p>
            <a:pPr marL="583565" marR="141605" indent="-228600">
              <a:lnSpc>
                <a:spcPct val="143600"/>
              </a:lnSpc>
              <a:spcBef>
                <a:spcPts val="6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Sengkang LNG purchased four motor-driven trains with a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of 0.5 MTPA </a:t>
            </a:r>
            <a:r>
              <a:rPr sz="1000" dirty="0">
                <a:latin typeface="Arial"/>
                <a:cs typeface="Arial"/>
              </a:rPr>
              <a:t>each, </a:t>
            </a:r>
            <a:r>
              <a:rPr sz="1000" spc="-5" dirty="0">
                <a:latin typeface="Arial"/>
                <a:cs typeface="Arial"/>
              </a:rPr>
              <a:t>2  SGT-1000F gas turbines, electrical transmission and distribution </a:t>
            </a:r>
            <a:r>
              <a:rPr sz="1000" dirty="0">
                <a:latin typeface="Arial"/>
                <a:cs typeface="Arial"/>
              </a:rPr>
              <a:t>equipment, </a:t>
            </a:r>
            <a:r>
              <a:rPr sz="1000" spc="5" dirty="0">
                <a:latin typeface="Arial"/>
                <a:cs typeface="Arial"/>
              </a:rPr>
              <a:t>and  </a:t>
            </a:r>
            <a:r>
              <a:rPr sz="1000" spc="-5" dirty="0">
                <a:latin typeface="Arial"/>
                <a:cs typeface="Arial"/>
              </a:rPr>
              <a:t>communications </a:t>
            </a:r>
            <a:r>
              <a:rPr sz="1000" dirty="0">
                <a:latin typeface="Arial"/>
                <a:cs typeface="Arial"/>
              </a:rPr>
              <a:t>systems </a:t>
            </a:r>
            <a:r>
              <a:rPr sz="1000" spc="-5" dirty="0">
                <a:latin typeface="Arial"/>
                <a:cs typeface="Arial"/>
              </a:rPr>
              <a:t>from Siemens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installation </a:t>
            </a:r>
            <a:r>
              <a:rPr sz="1000" spc="-10" dirty="0">
                <a:latin typeface="Arial"/>
                <a:cs typeface="Arial"/>
              </a:rPr>
              <a:t>in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Indonesia.</a:t>
            </a:r>
            <a:endParaRPr sz="1000">
              <a:latin typeface="Arial"/>
              <a:cs typeface="Arial"/>
            </a:endParaRPr>
          </a:p>
          <a:p>
            <a:pPr marL="583565" marR="245745" indent="-228600">
              <a:lnSpc>
                <a:spcPct val="143000"/>
              </a:lnSpc>
              <a:spcBef>
                <a:spcPts val="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Petronas purchased one Cryogenic BOG turbo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and 1 single-casing </a:t>
            </a:r>
            <a:r>
              <a:rPr sz="1000" dirty="0">
                <a:latin typeface="Arial"/>
                <a:cs typeface="Arial"/>
              </a:rPr>
              <a:t>LNG-  </a:t>
            </a:r>
            <a:r>
              <a:rPr sz="1000" spc="-5" dirty="0">
                <a:latin typeface="Arial"/>
                <a:cs typeface="Arial"/>
              </a:rPr>
              <a:t>refrigerant </a:t>
            </a:r>
            <a:r>
              <a:rPr sz="1000" dirty="0">
                <a:latin typeface="Arial"/>
                <a:cs typeface="Arial"/>
              </a:rPr>
              <a:t>turbo </a:t>
            </a:r>
            <a:r>
              <a:rPr sz="1000" spc="-5" dirty="0">
                <a:latin typeface="Arial"/>
                <a:cs typeface="Arial"/>
              </a:rPr>
              <a:t>compressor from Siemens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installation </a:t>
            </a:r>
            <a:r>
              <a:rPr sz="1000" spc="-10" dirty="0">
                <a:latin typeface="Arial"/>
                <a:cs typeface="Arial"/>
              </a:rPr>
              <a:t>in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Malaysia.</a:t>
            </a:r>
            <a:endParaRPr sz="1000">
              <a:latin typeface="Arial"/>
              <a:cs typeface="Arial"/>
            </a:endParaRPr>
          </a:p>
          <a:p>
            <a:pPr marL="583565" marR="34290" indent="-228600">
              <a:lnSpc>
                <a:spcPct val="143700"/>
              </a:lnSpc>
              <a:spcBef>
                <a:spcPts val="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Shell </a:t>
            </a:r>
            <a:r>
              <a:rPr sz="1000" dirty="0">
                <a:latin typeface="Arial"/>
                <a:cs typeface="Arial"/>
              </a:rPr>
              <a:t>signed </a:t>
            </a:r>
            <a:r>
              <a:rPr sz="1000" spc="-5" dirty="0">
                <a:latin typeface="Arial"/>
                <a:cs typeface="Arial"/>
              </a:rPr>
              <a:t>a six-year </a:t>
            </a:r>
            <a:r>
              <a:rPr sz="1000" dirty="0">
                <a:latin typeface="Arial"/>
                <a:cs typeface="Arial"/>
              </a:rPr>
              <a:t>LNG </a:t>
            </a:r>
            <a:r>
              <a:rPr sz="1000" spc="-5" dirty="0">
                <a:latin typeface="Arial"/>
                <a:cs typeface="Arial"/>
              </a:rPr>
              <a:t>compressor framework agreement with Mitsubishi,  establishing MHI as a preferred supplier of refrigeration and process gas </a:t>
            </a:r>
            <a:r>
              <a:rPr sz="1000" dirty="0">
                <a:latin typeface="Arial"/>
                <a:cs typeface="Arial"/>
              </a:rPr>
              <a:t>compressors for  </a:t>
            </a:r>
            <a:r>
              <a:rPr sz="1000" spc="-5" dirty="0">
                <a:latin typeface="Arial"/>
                <a:cs typeface="Arial"/>
              </a:rPr>
              <a:t>Shell’s global LNG plants. Mitsubishi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one of the two designated vendors (along with  GE) that Shell has selected to </a:t>
            </a:r>
            <a:r>
              <a:rPr sz="1000" dirty="0">
                <a:latin typeface="Arial"/>
                <a:cs typeface="Arial"/>
              </a:rPr>
              <a:t>supply compression systems for </a:t>
            </a:r>
            <a:r>
              <a:rPr sz="1000" spc="-5" dirty="0">
                <a:latin typeface="Arial"/>
                <a:cs typeface="Arial"/>
              </a:rPr>
              <a:t>its LNG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plants.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87348" y="903477"/>
            <a:ext cx="5585460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4: Summary of New Contracts and </a:t>
            </a:r>
            <a:r>
              <a:rPr sz="1000" b="1" dirty="0">
                <a:latin typeface="Arial"/>
                <a:cs typeface="Arial"/>
              </a:rPr>
              <a:t>Estimated </a:t>
            </a:r>
            <a:r>
              <a:rPr sz="1000" b="1" spc="-5" dirty="0">
                <a:latin typeface="Arial"/>
                <a:cs typeface="Arial"/>
              </a:rPr>
              <a:t>Values for Centrifugal Gas</a:t>
            </a:r>
            <a:r>
              <a:rPr sz="1000" b="1" spc="12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46124" y="1213357"/>
          <a:ext cx="6584950" cy="77901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31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56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13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78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593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Buyer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00330" marR="110489" indent="13335">
                        <a:lnSpc>
                          <a:spcPts val="115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Country of 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Instal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Supplier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841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Product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74930" marR="123189" indent="17780">
                        <a:lnSpc>
                          <a:spcPts val="115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Estimated  Value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130810" marR="177165" algn="ctr">
                        <a:lnSpc>
                          <a:spcPct val="95500"/>
                        </a:lnSpc>
                        <a:spcBef>
                          <a:spcPts val="44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stimated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Cost/Unit  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5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Petrobras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698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Brazil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43204" marR="102870" indent="-131445">
                        <a:lnSpc>
                          <a:spcPct val="101800"/>
                        </a:lnSpc>
                        <a:spcBef>
                          <a:spcPts val="74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GE Oil</a:t>
                      </a:r>
                      <a:r>
                        <a:rPr sz="11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&amp;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 marR="78740">
                        <a:lnSpc>
                          <a:spcPct val="101899"/>
                        </a:lnSpc>
                        <a:spcBef>
                          <a:spcPts val="415"/>
                        </a:spcBef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32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compressors (Reciprocating and Centrifugal)  driven by electric motors;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8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turbocompression  trains driven by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LM2500+ gas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turbines;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8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PGT25+ 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gas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turbines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electric generators; installation 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commissioning support, dedicated local field  service engineers;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9,600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man-hours of training;  packaging,</a:t>
                      </a:r>
                      <a:r>
                        <a:rPr sz="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testing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27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85115" algn="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381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$5.6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6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Shell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191770" indent="54610">
                        <a:lnSpc>
                          <a:spcPct val="1020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Russia,  A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strali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MHI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8415" algn="ctr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available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28511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30353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.0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5631">
                <a:tc>
                  <a:txBody>
                    <a:bodyPr/>
                    <a:lstStyle/>
                    <a:p>
                      <a:pPr marL="68580" marR="222885">
                        <a:lnSpc>
                          <a:spcPct val="102400"/>
                        </a:lnSpc>
                        <a:spcBef>
                          <a:spcPts val="62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Shenhua  Ningxia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Coal 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Industry Group  Co.,Ltd. (via</a:t>
                      </a:r>
                      <a:r>
                        <a:rPr sz="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Linde 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Hangyang)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787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762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12395" marR="103505" indent="2540" algn="ctr">
                        <a:lnSpc>
                          <a:spcPct val="101800"/>
                        </a:lnSpc>
                        <a:spcBef>
                          <a:spcPts val="944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Man  Diesel</a:t>
                      </a:r>
                      <a:r>
                        <a:rPr sz="11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&amp;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Turbo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4139" marR="77470" algn="ctr">
                        <a:lnSpc>
                          <a:spcPct val="101699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11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turbomachinery trains, each consisting of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 6- 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stage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MAX1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axial/centrifugal compressor type 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AR115/06M, a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6-stage integrally geared  compressor type RG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56-6, and a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condensing  steam turbine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DK080/250R,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acting as the driver  for both</a:t>
                      </a:r>
                      <a:r>
                        <a:rPr sz="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compressors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30226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4381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$2.9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3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PNG</a:t>
                      </a:r>
                      <a:r>
                        <a:rPr sz="10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LNG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33045" marR="121285" indent="-120650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Papua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New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Guinea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33045" marR="91440" indent="-129539">
                        <a:lnSpc>
                          <a:spcPts val="1150"/>
                        </a:lnSpc>
                        <a:spcBef>
                          <a:spcPts val="67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GE Oil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&amp;  Gas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72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3345" marR="123825">
                        <a:lnSpc>
                          <a:spcPct val="101299"/>
                        </a:lnSpc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13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turbocompressor train stations of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PGT25+G4  gas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turbines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centrifugal</a:t>
                      </a:r>
                      <a:r>
                        <a:rPr sz="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compressors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28511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36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4381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$2.6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72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Saudi</a:t>
                      </a:r>
                      <a:r>
                        <a:rPr sz="1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Aramco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Saudi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Arabia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Hitachi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L="96520" marR="69850" indent="-1270" algn="ctr">
                        <a:lnSpc>
                          <a:spcPct val="101899"/>
                        </a:lnSpc>
                        <a:spcBef>
                          <a:spcPts val="415"/>
                        </a:spcBef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10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compressors, to be determined during  planning stages. This framework agreement does  not specify exact</a:t>
                      </a:r>
                      <a:r>
                        <a:rPr sz="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equipment.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2705" marB="0"/>
                </a:tc>
                <a:tc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$125-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9685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$250m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69875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$6-12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Petrobras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6985" algn="ct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Brazil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03835" marR="122555" indent="-71755">
                        <a:lnSpc>
                          <a:spcPct val="101800"/>
                        </a:lnSpc>
                        <a:spcBef>
                          <a:spcPts val="63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Dres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er  Rand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00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74295">
                        <a:lnSpc>
                          <a:spcPct val="101899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14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centrifugal compressor trains comprised of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18 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casings;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mechanical drive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gas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turbines;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and 4  gas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turbine generator</a:t>
                      </a:r>
                      <a:r>
                        <a:rPr sz="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sets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85115" algn="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15240" algn="ct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$6.9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32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PetroChina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62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243204" marR="102870" indent="-131445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GE Oil</a:t>
                      </a:r>
                      <a:r>
                        <a:rPr sz="11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&amp;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93345" marR="251460">
                        <a:lnSpc>
                          <a:spcPct val="102499"/>
                        </a:lnSpc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6 gas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turbine-driven compressor trains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and 9 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electric motor–driven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compressors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28511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4572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5.7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656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68580" marR="73025">
                        <a:lnSpc>
                          <a:spcPct val="1036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Linde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(via</a:t>
                      </a:r>
                      <a:r>
                        <a:rPr sz="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Samsung  Engineering)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698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India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70180" marR="158750" indent="12065">
                        <a:lnSpc>
                          <a:spcPct val="1018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Elliott 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Gro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85090">
                        <a:lnSpc>
                          <a:spcPct val="101699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An 88MD2,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an 88M4 and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60M4/4I driven by an  Elliott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2SNV-10 65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MW steam turbine,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70M8-6  compressor driven by an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SNV-8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steam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turbine, 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and a 46M9-8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compressor and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 56M6I 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compressor driven by an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SNV-6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steam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turbine. 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With lube oil and buffer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gas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 systems.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32194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4381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$7.9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36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PetroChina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62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177800" marR="167005" indent="36195">
                        <a:lnSpc>
                          <a:spcPct val="1020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Rolls  R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/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6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RB211-driven pipeline</a:t>
                      </a:r>
                      <a:r>
                        <a:rPr sz="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compressors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524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32194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30353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.5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3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Petronas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5715" algn="ct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Malaysia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43204" marR="102870" indent="-131445">
                        <a:lnSpc>
                          <a:spcPct val="101800"/>
                        </a:lnSpc>
                        <a:spcBef>
                          <a:spcPts val="62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GE Oil</a:t>
                      </a:r>
                      <a:r>
                        <a:rPr sz="11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&amp;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67310">
                        <a:lnSpc>
                          <a:spcPct val="101899"/>
                        </a:lnSpc>
                        <a:spcBef>
                          <a:spcPts val="415"/>
                        </a:spcBef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4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PGT25+G4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gas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turbine generator systems,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2  PGT25+G4 gas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turbine driven compressors,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and 2 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electric motor driven centrifugal</a:t>
                      </a:r>
                      <a:r>
                        <a:rPr sz="8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compressors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270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6355" algn="ct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$72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15240" algn="ct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$2.9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41019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WINGAS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8580" marR="170815">
                        <a:lnSpc>
                          <a:spcPct val="101299"/>
                        </a:lnSpc>
                        <a:spcBef>
                          <a:spcPts val="30"/>
                        </a:spcBef>
                      </a:pPr>
                      <a:r>
                        <a:rPr sz="800" spc="-5" dirty="0">
                          <a:latin typeface="Calibri"/>
                          <a:cs typeface="Calibri"/>
                        </a:rPr>
                        <a:t>(Wintershall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OAO  Gazprom)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635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Germany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Siemens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122555" marR="95250" algn="ctr">
                        <a:lnSpc>
                          <a:spcPct val="101299"/>
                        </a:lnSpc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compressor trains,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each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comprising an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STC-SV 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compressor driven by an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SGT-700 gas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turbine. 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With control units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and auxiliary</a:t>
                      </a:r>
                      <a:r>
                        <a:rPr sz="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systems.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4635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$52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4381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$3.8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324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SBM</a:t>
                      </a:r>
                      <a:r>
                        <a:rPr sz="1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Offshore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8580" marR="411480">
                        <a:lnSpc>
                          <a:spcPct val="101299"/>
                        </a:lnSpc>
                        <a:spcBef>
                          <a:spcPts val="30"/>
                        </a:spcBef>
                      </a:pPr>
                      <a:r>
                        <a:rPr sz="800" spc="-5" dirty="0">
                          <a:latin typeface="Calibri"/>
                          <a:cs typeface="Calibri"/>
                        </a:rPr>
                        <a:t>(via</a:t>
                      </a:r>
                      <a:r>
                        <a:rPr sz="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Samsung  Techwin)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3510" marR="152400" indent="1270" algn="ctr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Offshore  Eq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l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Guinea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203835" marR="122555" indent="-71755">
                        <a:lnSpc>
                          <a:spcPct val="1018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Dres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er  Rand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93345" marR="103505">
                        <a:lnSpc>
                          <a:spcPct val="101899"/>
                        </a:lnSpc>
                        <a:spcBef>
                          <a:spcPts val="590"/>
                        </a:spcBef>
                      </a:pPr>
                      <a:r>
                        <a:rPr sz="800" spc="-5" dirty="0">
                          <a:latin typeface="Calibri"/>
                          <a:cs typeface="Calibri"/>
                        </a:rPr>
                        <a:t>DATUM(R) centrifugal compression trains driven  by electric motors and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3 DR-61G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(LM2500)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gas 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turbine generator</a:t>
                      </a:r>
                      <a:r>
                        <a:rPr sz="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sets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R="32194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R="1524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$2.5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46124" y="914348"/>
          <a:ext cx="6584950" cy="6136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0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88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56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61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30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596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Buyer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1440" marR="110489" indent="13335">
                        <a:lnSpc>
                          <a:spcPts val="115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Country of 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Instal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Supplier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4130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Product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80010" marR="123189" indent="17780">
                        <a:lnSpc>
                          <a:spcPts val="115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Estimated  Value</a:t>
                      </a:r>
                      <a:r>
                        <a:rPr sz="1000" b="1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130810" marR="177165" algn="ctr">
                        <a:lnSpc>
                          <a:spcPts val="1150"/>
                        </a:lnSpc>
                        <a:spcBef>
                          <a:spcPts val="47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stimated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Cost/Unit  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2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Asia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Trans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1430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Uzbekistan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177800" marR="167005" indent="36195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Rolls  R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008380" marR="92075" indent="-884555">
                        <a:lnSpc>
                          <a:spcPct val="101200"/>
                        </a:lnSpc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RB211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gas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turbine driven pipeline compressor  units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33718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27432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$13.3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pPr marL="68580" marR="64135">
                        <a:lnSpc>
                          <a:spcPct val="103200"/>
                        </a:lnSpc>
                        <a:spcBef>
                          <a:spcPts val="37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JKC Ichthys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LNG  Joint Venture (JKC JV)  (JGC, KBR,</a:t>
                      </a:r>
                      <a:r>
                        <a:rPr sz="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Chiyoda)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17526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Australia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152400" indent="40640">
                        <a:lnSpc>
                          <a:spcPct val="101800"/>
                        </a:lnSpc>
                        <a:spcBef>
                          <a:spcPts val="100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MCO  (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050" baseline="39682" dirty="0">
                          <a:latin typeface="Calibri"/>
                          <a:cs typeface="Calibri"/>
                        </a:rPr>
                        <a:t>2</a:t>
                      </a:r>
                      <a:endParaRPr sz="1050" baseline="39682">
                        <a:latin typeface="Calibri"/>
                        <a:cs typeface="Calibri"/>
                      </a:endParaRPr>
                    </a:p>
                  </a:txBody>
                  <a:tcPr marL="0" marR="0" marT="1270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924560" marR="72390" indent="-819150">
                        <a:lnSpc>
                          <a:spcPct val="102499"/>
                        </a:lnSpc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9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compressors (of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which 3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are cCentrifugals) and 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8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motors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33718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30988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$2.9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852">
                <a:tc>
                  <a:txBody>
                    <a:bodyPr/>
                    <a:lstStyle/>
                    <a:p>
                      <a:pPr marL="68580" marR="408305">
                        <a:lnSpc>
                          <a:spcPct val="101800"/>
                        </a:lnSpc>
                        <a:spcBef>
                          <a:spcPts val="62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E&amp;P 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Norge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93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05740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Norway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3204" marR="102870" indent="-131445">
                        <a:lnSpc>
                          <a:spcPct val="101800"/>
                        </a:lnSpc>
                        <a:spcBef>
                          <a:spcPts val="62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GE Oil</a:t>
                      </a:r>
                      <a:r>
                        <a:rPr sz="11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&amp;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9375" marB="0"/>
                </a:tc>
                <a:tc>
                  <a:txBody>
                    <a:bodyPr/>
                    <a:lstStyle/>
                    <a:p>
                      <a:pPr marL="93345" marR="100330">
                        <a:lnSpc>
                          <a:spcPct val="101899"/>
                        </a:lnSpc>
                        <a:spcBef>
                          <a:spcPts val="415"/>
                        </a:spcBef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4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complete, variable frequency drive high-speed  electric motor and centrifugal compressor  packages.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27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37185" algn="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09880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$2.9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1324">
                <a:tc>
                  <a:txBody>
                    <a:bodyPr/>
                    <a:lstStyle/>
                    <a:p>
                      <a:pPr marL="68580" marR="151765">
                        <a:lnSpc>
                          <a:spcPct val="102600"/>
                        </a:lnSpc>
                        <a:spcBef>
                          <a:spcPts val="38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Tupi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BV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,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via  MODEC Offshore  (Singapore) Pte</a:t>
                      </a:r>
                      <a:r>
                        <a:rPr sz="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Ltd.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27178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Brazil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85420" marR="173990" indent="19685">
                        <a:lnSpc>
                          <a:spcPct val="1018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MCO  (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24765"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6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compressor</a:t>
                      </a:r>
                      <a:r>
                        <a:rPr sz="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packages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32194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32639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$2.9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21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RWE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637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Germany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12395" marR="103505" indent="2540" algn="ctr">
                        <a:lnSpc>
                          <a:spcPct val="1018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Man  Diesel</a:t>
                      </a:r>
                      <a:r>
                        <a:rPr sz="11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&amp;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Turbo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177165" marR="143510" indent="-1905" algn="ctr">
                        <a:lnSpc>
                          <a:spcPct val="1016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multi-stage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HOFIM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radial compressors  arranged in tandem around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central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14 MW 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motor driver. Output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of 0.3 X 106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m3/hr in  parallel, and peak pressure of over </a:t>
                      </a:r>
                      <a:r>
                        <a:rPr sz="800" spc="5" dirty="0">
                          <a:latin typeface="Calibri"/>
                          <a:cs typeface="Calibri"/>
                        </a:rPr>
                        <a:t>160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bar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in  series</a:t>
                      </a:r>
                      <a:r>
                        <a:rPr sz="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operation.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32194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2512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$7.8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496">
                <a:tc>
                  <a:txBody>
                    <a:bodyPr/>
                    <a:lstStyle/>
                    <a:p>
                      <a:pPr marL="68580" marR="226695">
                        <a:lnSpc>
                          <a:spcPct val="102600"/>
                        </a:lnSpc>
                        <a:spcBef>
                          <a:spcPts val="37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Shell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Petroleum  Development 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Company</a:t>
                      </a:r>
                      <a:r>
                        <a:rPr sz="8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(SPDC)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24154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Nigeria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Siemens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758190" marR="93345" indent="-633095">
                        <a:lnSpc>
                          <a:spcPct val="101299"/>
                        </a:lnSpc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2 x STC-SV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(06-4-B);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2 x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STC-SV (06-6-A);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and 2 x  STC-SV</a:t>
                      </a:r>
                      <a:r>
                        <a:rPr sz="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(08-8-B)r.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3845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2639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$3.0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89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Pemex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1280" marR="95250" indent="137160">
                        <a:lnSpc>
                          <a:spcPct val="1018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Mexico  (A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katu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n-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03835" marR="122555" indent="-71755">
                        <a:lnSpc>
                          <a:spcPct val="1018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Dres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er  Rand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8270" marR="97155" algn="ctr">
                        <a:lnSpc>
                          <a:spcPct val="101699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single-lift compression trains, each containing 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Datum compressors. With dedicated unit  controls; process coolers, valves,  instrumentation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interconnecting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piping.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R="32194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3251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$3.1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9496">
                <a:tc>
                  <a:txBody>
                    <a:bodyPr/>
                    <a:lstStyle/>
                    <a:p>
                      <a:pPr marL="68580" marR="99060">
                        <a:lnSpc>
                          <a:spcPct val="103200"/>
                        </a:lnSpc>
                        <a:spcBef>
                          <a:spcPts val="37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Shaanxi  Zhongyuan </a:t>
                      </a:r>
                      <a:r>
                        <a:rPr sz="500" spc="-5" dirty="0">
                          <a:latin typeface="Calibri"/>
                          <a:cs typeface="Calibri"/>
                        </a:rPr>
                        <a:t>Green  Energy Natural </a:t>
                      </a:r>
                      <a:r>
                        <a:rPr sz="500" dirty="0">
                          <a:latin typeface="Calibri"/>
                          <a:cs typeface="Calibri"/>
                        </a:rPr>
                        <a:t>Gas </a:t>
                      </a:r>
                      <a:r>
                        <a:rPr sz="500" spc="-5" dirty="0">
                          <a:latin typeface="Calibri"/>
                          <a:cs typeface="Calibri"/>
                        </a:rPr>
                        <a:t>Company</a:t>
                      </a:r>
                      <a:r>
                        <a:rPr sz="5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500" spc="-5" dirty="0">
                          <a:latin typeface="Calibri"/>
                          <a:cs typeface="Calibri"/>
                        </a:rPr>
                        <a:t>Ltd.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26670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Siemens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111760" marR="79375" indent="1270" algn="ctr">
                        <a:lnSpc>
                          <a:spcPct val="101899"/>
                        </a:lnSpc>
                      </a:pPr>
                      <a:r>
                        <a:rPr sz="800" spc="-5" dirty="0">
                          <a:latin typeface="Calibri"/>
                          <a:cs typeface="Calibri"/>
                        </a:rPr>
                        <a:t>SV(10-7-B) centrifugal compressor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and an 11 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megawatts fixed-speed electric motor,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plus 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gearbox, lube oil system and unit control</a:t>
                      </a:r>
                      <a:r>
                        <a:rPr sz="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system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32194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32512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$2.4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3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68580" marR="91440">
                        <a:lnSpc>
                          <a:spcPct val="1036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SEC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(via Bemco</a:t>
                      </a:r>
                      <a:r>
                        <a:rPr sz="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and  GS Eng’g, for</a:t>
                      </a:r>
                      <a:r>
                        <a:rPr sz="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PP-12)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Saudi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Arabia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172085" marR="161290" indent="36195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Atlas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413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centrifugal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gas</a:t>
                      </a:r>
                      <a:r>
                        <a:rPr sz="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compressors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35687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2512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$2.9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339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Shell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21526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Canada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12395" marR="103505" indent="2540" algn="ctr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Man  Diesel</a:t>
                      </a:r>
                      <a:r>
                        <a:rPr sz="11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&amp;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Turbo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2405" marR="160020" algn="ctr">
                        <a:lnSpc>
                          <a:spcPct val="102099"/>
                        </a:lnSpc>
                        <a:spcBef>
                          <a:spcPts val="535"/>
                        </a:spcBef>
                      </a:pPr>
                      <a:r>
                        <a:rPr sz="800" spc="-5" dirty="0">
                          <a:latin typeface="Calibri"/>
                          <a:cs typeface="Calibri"/>
                        </a:rPr>
                        <a:t>RG-type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RG90-8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frame size integrally-geared  centrifugal compressor.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8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stages; discharge  pressure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of 130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bar. Handles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80,000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cubic 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meters of CO2 per</a:t>
                      </a:r>
                      <a:r>
                        <a:rPr sz="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hour.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794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R="35623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32512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$9.2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914704" y="9034017"/>
            <a:ext cx="1829435" cy="0"/>
          </a:xfrm>
          <a:custGeom>
            <a:avLst/>
            <a:gdLst/>
            <a:ahLst/>
            <a:cxnLst/>
            <a:rect l="l" t="t" r="r" b="b"/>
            <a:pathLst>
              <a:path w="1829435">
                <a:moveTo>
                  <a:pt x="0" y="0"/>
                </a:moveTo>
                <a:lnTo>
                  <a:pt x="182905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02004" y="9232900"/>
            <a:ext cx="5541645" cy="187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75" spc="-7" baseline="42735" dirty="0">
                <a:latin typeface="Arial"/>
                <a:cs typeface="Arial"/>
              </a:rPr>
              <a:t>2  </a:t>
            </a:r>
            <a:r>
              <a:rPr sz="1100" spc="-5" dirty="0">
                <a:latin typeface="Calibri"/>
                <a:cs typeface="Calibri"/>
              </a:rPr>
              <a:t>Mitsubishi Heavy Industries Compressor Corporation (MCO), </a:t>
            </a:r>
            <a:r>
              <a:rPr sz="1100" dirty="0">
                <a:latin typeface="Calibri"/>
                <a:cs typeface="Calibri"/>
              </a:rPr>
              <a:t>a wholly-owned </a:t>
            </a:r>
            <a:r>
              <a:rPr sz="1100" spc="-5" dirty="0">
                <a:latin typeface="Calibri"/>
                <a:cs typeface="Calibri"/>
              </a:rPr>
              <a:t>subsidiary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MHI.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25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493002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26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903985"/>
            <a:ext cx="5737860" cy="8633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7825" lvl="1" indent="-365125">
              <a:lnSpc>
                <a:spcPct val="100000"/>
              </a:lnSpc>
              <a:buFont typeface="Arial"/>
              <a:buAutoNum type="arabicPeriod" startAt="2"/>
              <a:tabLst>
                <a:tab pos="377825" algn="l"/>
                <a:tab pos="378460" algn="l"/>
              </a:tabLst>
            </a:pPr>
            <a:r>
              <a:rPr sz="1200" b="1" i="1" spc="-5" dirty="0">
                <a:latin typeface="Arial"/>
                <a:cs typeface="Arial"/>
              </a:rPr>
              <a:t>Analysis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Arial"/>
              <a:buAutoNum type="arabicPeriod" startAt="2"/>
            </a:pPr>
            <a:endParaRPr sz="1550">
              <a:latin typeface="Times New Roman"/>
              <a:cs typeface="Times New Roman"/>
            </a:endParaRPr>
          </a:p>
          <a:p>
            <a:pPr marL="469265" lvl="2" indent="-456565">
              <a:lnSpc>
                <a:spcPct val="100000"/>
              </a:lnSpc>
              <a:buFont typeface="Arial"/>
              <a:buAutoNum type="arabicPeriod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Costs</a:t>
            </a:r>
            <a:endParaRPr sz="1000">
              <a:latin typeface="Arial"/>
              <a:cs typeface="Arial"/>
            </a:endParaRPr>
          </a:p>
          <a:p>
            <a:pPr marL="12700" marR="40640">
              <a:lnSpc>
                <a:spcPct val="144000"/>
              </a:lnSpc>
              <a:spcBef>
                <a:spcPts val="610"/>
              </a:spcBef>
            </a:pPr>
            <a:r>
              <a:rPr sz="1000" spc="-5" dirty="0">
                <a:latin typeface="Arial"/>
                <a:cs typeface="Arial"/>
              </a:rPr>
              <a:t>Professional labor and materials costs are the principal cost drivers; both types of cost are forecast to  rise slowly and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gradually.</a:t>
            </a:r>
            <a:endParaRPr sz="1000">
              <a:latin typeface="Arial"/>
              <a:cs typeface="Arial"/>
            </a:endParaRPr>
          </a:p>
          <a:p>
            <a:pPr marL="127000" marR="241935">
              <a:lnSpc>
                <a:spcPct val="1435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Most of the cost of Process Centrifugal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is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labor and </a:t>
            </a:r>
            <a:r>
              <a:rPr sz="1000" dirty="0">
                <a:latin typeface="Arial"/>
                <a:cs typeface="Arial"/>
              </a:rPr>
              <a:t>machinery </a:t>
            </a:r>
            <a:r>
              <a:rPr sz="1000" spc="-5" dirty="0">
                <a:latin typeface="Arial"/>
                <a:cs typeface="Arial"/>
              </a:rPr>
              <a:t>&amp; </a:t>
            </a:r>
            <a:r>
              <a:rPr sz="1000" dirty="0">
                <a:latin typeface="Arial"/>
                <a:cs typeface="Arial"/>
              </a:rPr>
              <a:t>parts. </a:t>
            </a:r>
            <a:r>
              <a:rPr sz="1000" spc="5" dirty="0">
                <a:latin typeface="Arial"/>
                <a:cs typeface="Arial"/>
              </a:rPr>
              <a:t>Wages,  </a:t>
            </a:r>
            <a:r>
              <a:rPr sz="1000" spc="-5" dirty="0">
                <a:latin typeface="Arial"/>
                <a:cs typeface="Arial"/>
              </a:rPr>
              <a:t>salaries and benefits comprise over </a:t>
            </a:r>
            <a:r>
              <a:rPr sz="1000" dirty="0">
                <a:latin typeface="Arial"/>
                <a:cs typeface="Arial"/>
              </a:rPr>
              <a:t>42% </a:t>
            </a:r>
            <a:r>
              <a:rPr sz="1000" spc="-5" dirty="0">
                <a:latin typeface="Arial"/>
                <a:cs typeface="Arial"/>
              </a:rPr>
              <a:t>of the </a:t>
            </a:r>
            <a:r>
              <a:rPr sz="1000" dirty="0">
                <a:latin typeface="Arial"/>
                <a:cs typeface="Arial"/>
              </a:rPr>
              <a:t>cost, </a:t>
            </a:r>
            <a:r>
              <a:rPr sz="1000" spc="-5" dirty="0">
                <a:latin typeface="Arial"/>
                <a:cs typeface="Arial"/>
              </a:rPr>
              <a:t>with professional labor comprising 18%,  Production labor </a:t>
            </a:r>
            <a:r>
              <a:rPr sz="1000" dirty="0">
                <a:latin typeface="Arial"/>
                <a:cs typeface="Arial"/>
              </a:rPr>
              <a:t>comprising </a:t>
            </a:r>
            <a:r>
              <a:rPr sz="1000" spc="-5" dirty="0">
                <a:latin typeface="Arial"/>
                <a:cs typeface="Arial"/>
              </a:rPr>
              <a:t>18%, and Benefits summing to </a:t>
            </a:r>
            <a:r>
              <a:rPr sz="1000" spc="-10" dirty="0">
                <a:latin typeface="Arial"/>
                <a:cs typeface="Arial"/>
              </a:rPr>
              <a:t>6% </a:t>
            </a:r>
            <a:r>
              <a:rPr sz="1000" spc="-5" dirty="0">
                <a:latin typeface="Arial"/>
                <a:cs typeface="Arial"/>
              </a:rPr>
              <a:t>of the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total.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8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rest (52%) is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machinery and </a:t>
            </a:r>
            <a:r>
              <a:rPr sz="1000" dirty="0">
                <a:latin typeface="Arial"/>
                <a:cs typeface="Arial"/>
              </a:rPr>
              <a:t>parts, largely </a:t>
            </a:r>
            <a:r>
              <a:rPr sz="1000" spc="-5" dirty="0">
                <a:latin typeface="Arial"/>
                <a:cs typeface="Arial"/>
              </a:rPr>
              <a:t>parts and components that are </a:t>
            </a:r>
            <a:r>
              <a:rPr sz="1000" dirty="0">
                <a:latin typeface="Arial"/>
                <a:cs typeface="Arial"/>
              </a:rPr>
              <a:t>made </a:t>
            </a:r>
            <a:r>
              <a:rPr sz="1000" spc="-5" dirty="0">
                <a:latin typeface="Arial"/>
                <a:cs typeface="Arial"/>
              </a:rPr>
              <a:t>of steel. This  includes forgings, stampings, and castings, such as rotors, impellers, and </a:t>
            </a:r>
            <a:r>
              <a:rPr sz="1000" dirty="0">
                <a:latin typeface="Arial"/>
                <a:cs typeface="Arial"/>
              </a:rPr>
              <a:t>fittings, </a:t>
            </a:r>
            <a:r>
              <a:rPr sz="1000" spc="-5" dirty="0">
                <a:latin typeface="Arial"/>
                <a:cs typeface="Arial"/>
              </a:rPr>
              <a:t>whose costs are  driven in large </a:t>
            </a:r>
            <a:r>
              <a:rPr sz="1000" dirty="0">
                <a:latin typeface="Arial"/>
                <a:cs typeface="Arial"/>
              </a:rPr>
              <a:t>measure by </a:t>
            </a:r>
            <a:r>
              <a:rPr sz="1000" spc="-5" dirty="0">
                <a:latin typeface="Arial"/>
                <a:cs typeface="Arial"/>
              </a:rPr>
              <a:t>the rate of economic growth and internal prices of China. It also includes  the costs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of: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697865" lvl="3" indent="-228600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10" dirty="0">
                <a:latin typeface="Arial"/>
                <a:cs typeface="Arial"/>
              </a:rPr>
              <a:t>Power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equipment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Engine equipment and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apparatus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Valves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Piping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Fabricated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parts</a:t>
            </a:r>
            <a:endParaRPr sz="1000">
              <a:latin typeface="Arial"/>
              <a:cs typeface="Arial"/>
            </a:endParaRPr>
          </a:p>
          <a:p>
            <a:pPr marL="127000" marR="185420">
              <a:lnSpc>
                <a:spcPct val="1435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Most of the relevant costs are growing between 0.3% and 0.6% per quarter on a </a:t>
            </a:r>
            <a:r>
              <a:rPr sz="1000" dirty="0">
                <a:latin typeface="Arial"/>
                <a:cs typeface="Arial"/>
              </a:rPr>
              <a:t>steady </a:t>
            </a:r>
            <a:r>
              <a:rPr sz="1000" spc="-5" dirty="0">
                <a:latin typeface="Arial"/>
                <a:cs typeface="Arial"/>
              </a:rPr>
              <a:t>basis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the foreseeable future. Steel could be a </a:t>
            </a:r>
            <a:r>
              <a:rPr sz="1000" spc="-10" dirty="0">
                <a:latin typeface="Arial"/>
                <a:cs typeface="Arial"/>
              </a:rPr>
              <a:t>wild </a:t>
            </a:r>
            <a:r>
              <a:rPr sz="1000" dirty="0">
                <a:latin typeface="Arial"/>
                <a:cs typeface="Arial"/>
              </a:rPr>
              <a:t>card since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constitutes such a large portion of the  machinery and parts, but the current outlook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stable steel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costs.</a:t>
            </a:r>
            <a:endParaRPr sz="1000">
              <a:latin typeface="Arial"/>
              <a:cs typeface="Arial"/>
            </a:endParaRPr>
          </a:p>
          <a:p>
            <a:pPr marL="127000" marR="331470">
              <a:lnSpc>
                <a:spcPct val="1435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Suppliers’ costs are </a:t>
            </a:r>
            <a:r>
              <a:rPr sz="1000" dirty="0">
                <a:latin typeface="Arial"/>
                <a:cs typeface="Arial"/>
              </a:rPr>
              <a:t>affected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internal </a:t>
            </a:r>
            <a:r>
              <a:rPr sz="1000" dirty="0">
                <a:latin typeface="Arial"/>
                <a:cs typeface="Arial"/>
              </a:rPr>
              <a:t>management </a:t>
            </a:r>
            <a:r>
              <a:rPr sz="1000" spc="-5" dirty="0">
                <a:latin typeface="Arial"/>
                <a:cs typeface="Arial"/>
              </a:rPr>
              <a:t>practices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as externally purchased  materials and services </a:t>
            </a:r>
            <a:r>
              <a:rPr sz="1000" dirty="0">
                <a:latin typeface="Arial"/>
                <a:cs typeface="Arial"/>
              </a:rPr>
              <a:t>costs. Supply </a:t>
            </a:r>
            <a:r>
              <a:rPr sz="1000" spc="-5" dirty="0">
                <a:latin typeface="Arial"/>
                <a:cs typeface="Arial"/>
              </a:rPr>
              <a:t>chain management can lower costs through outsourcing,  modularization, and lean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manufacturing.</a:t>
            </a:r>
            <a:endParaRPr sz="1000">
              <a:latin typeface="Arial"/>
              <a:cs typeface="Arial"/>
            </a:endParaRPr>
          </a:p>
          <a:p>
            <a:pPr marL="697865" marR="20955" lvl="3" indent="-228600">
              <a:lnSpc>
                <a:spcPct val="143700"/>
              </a:lnSpc>
              <a:spcBef>
                <a:spcPts val="67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GE outsources to </a:t>
            </a:r>
            <a:r>
              <a:rPr sz="1000" dirty="0">
                <a:latin typeface="Arial"/>
                <a:cs typeface="Arial"/>
              </a:rPr>
              <a:t>external </a:t>
            </a:r>
            <a:r>
              <a:rPr sz="1000" spc="-5" dirty="0">
                <a:latin typeface="Arial"/>
                <a:cs typeface="Arial"/>
              </a:rPr>
              <a:t>partners where possible to manage cost and also to mitigate 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constraints. For critical components such as casings, cast </a:t>
            </a:r>
            <a:r>
              <a:rPr sz="1000" dirty="0">
                <a:latin typeface="Arial"/>
                <a:cs typeface="Arial"/>
              </a:rPr>
              <a:t>housings, </a:t>
            </a:r>
            <a:r>
              <a:rPr sz="1000" spc="-5" dirty="0">
                <a:latin typeface="Arial"/>
                <a:cs typeface="Arial"/>
              </a:rPr>
              <a:t>and forged  rotors and impellers, the </a:t>
            </a:r>
            <a:r>
              <a:rPr sz="1000" dirty="0">
                <a:latin typeface="Arial"/>
                <a:cs typeface="Arial"/>
              </a:rPr>
              <a:t>firm </a:t>
            </a:r>
            <a:r>
              <a:rPr sz="1000" spc="-5" dirty="0">
                <a:latin typeface="Arial"/>
                <a:cs typeface="Arial"/>
              </a:rPr>
              <a:t>has already outsourced production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partner suppliers to  </a:t>
            </a:r>
            <a:r>
              <a:rPr sz="1000" dirty="0">
                <a:latin typeface="Arial"/>
                <a:cs typeface="Arial"/>
              </a:rPr>
              <a:t>keep </a:t>
            </a:r>
            <a:r>
              <a:rPr sz="1000" spc="-5" dirty="0">
                <a:latin typeface="Arial"/>
                <a:cs typeface="Arial"/>
              </a:rPr>
              <a:t>its 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low.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firm still does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of its machining in house, but </a:t>
            </a:r>
            <a:r>
              <a:rPr sz="1000" dirty="0">
                <a:latin typeface="Arial"/>
                <a:cs typeface="Arial"/>
              </a:rPr>
              <a:t>when  </a:t>
            </a:r>
            <a:r>
              <a:rPr sz="1000" spc="-5" dirty="0">
                <a:latin typeface="Arial"/>
                <a:cs typeface="Arial"/>
              </a:rPr>
              <a:t>machining </a:t>
            </a:r>
            <a:r>
              <a:rPr sz="1000" dirty="0">
                <a:latin typeface="Arial"/>
                <a:cs typeface="Arial"/>
              </a:rPr>
              <a:t>becomes </a:t>
            </a:r>
            <a:r>
              <a:rPr sz="1000" spc="-5" dirty="0">
                <a:latin typeface="Arial"/>
                <a:cs typeface="Arial"/>
              </a:rPr>
              <a:t>a bottleneck GE outsources </a:t>
            </a:r>
            <a:r>
              <a:rPr sz="100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to a third </a:t>
            </a:r>
            <a:r>
              <a:rPr sz="1000" spc="5" dirty="0">
                <a:latin typeface="Arial"/>
                <a:cs typeface="Arial"/>
              </a:rPr>
              <a:t>party </a:t>
            </a:r>
            <a:r>
              <a:rPr sz="1000" spc="-5" dirty="0">
                <a:latin typeface="Arial"/>
                <a:cs typeface="Arial"/>
              </a:rPr>
              <a:t>supplier. MAN has also  used subcontractors to lower its breakeven point and </a:t>
            </a:r>
            <a:r>
              <a:rPr sz="1000" dirty="0">
                <a:latin typeface="Arial"/>
                <a:cs typeface="Arial"/>
              </a:rPr>
              <a:t>keep </a:t>
            </a:r>
            <a:r>
              <a:rPr sz="1000" spc="-5" dirty="0">
                <a:latin typeface="Arial"/>
                <a:cs typeface="Arial"/>
              </a:rPr>
              <a:t>capacity flexible both upward  and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downward.</a:t>
            </a:r>
            <a:endParaRPr sz="1000">
              <a:latin typeface="Arial"/>
              <a:cs typeface="Arial"/>
            </a:endParaRPr>
          </a:p>
          <a:p>
            <a:pPr marL="697865" marR="92075" lvl="3" indent="-228600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Rolls Royce modularized </a:t>
            </a:r>
            <a:r>
              <a:rPr sz="1000" dirty="0">
                <a:latin typeface="Arial"/>
                <a:cs typeface="Arial"/>
              </a:rPr>
              <a:t>its </a:t>
            </a:r>
            <a:r>
              <a:rPr sz="1000" spc="-5" dirty="0">
                <a:latin typeface="Arial"/>
                <a:cs typeface="Arial"/>
              </a:rPr>
              <a:t>compressor packaging to enable easier change out </a:t>
            </a:r>
            <a:r>
              <a:rPr sz="100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parts  and increase maintenance intervals, </a:t>
            </a:r>
            <a:r>
              <a:rPr sz="1000" dirty="0">
                <a:latin typeface="Arial"/>
                <a:cs typeface="Arial"/>
              </a:rPr>
              <a:t>thereby </a:t>
            </a:r>
            <a:r>
              <a:rPr sz="1000" spc="-5" dirty="0">
                <a:latin typeface="Arial"/>
                <a:cs typeface="Arial"/>
              </a:rPr>
              <a:t>reducing operating and maintenance costs  </a:t>
            </a:r>
            <a:r>
              <a:rPr sz="1000" dirty="0">
                <a:latin typeface="Arial"/>
                <a:cs typeface="Arial"/>
              </a:rPr>
              <a:t>for users. </a:t>
            </a:r>
            <a:r>
              <a:rPr sz="1000" spc="-5" dirty="0">
                <a:latin typeface="Arial"/>
                <a:cs typeface="Arial"/>
              </a:rPr>
              <a:t>Rolls Royce also incorporated </a:t>
            </a:r>
            <a:r>
              <a:rPr sz="1000" dirty="0">
                <a:latin typeface="Arial"/>
                <a:cs typeface="Arial"/>
              </a:rPr>
              <a:t>modularity </a:t>
            </a:r>
            <a:r>
              <a:rPr sz="1000" spc="-5" dirty="0">
                <a:latin typeface="Arial"/>
                <a:cs typeface="Arial"/>
              </a:rPr>
              <a:t>in design, which </a:t>
            </a:r>
            <a:r>
              <a:rPr sz="1000" dirty="0">
                <a:latin typeface="Arial"/>
                <a:cs typeface="Arial"/>
              </a:rPr>
              <a:t>makes </a:t>
            </a:r>
            <a:r>
              <a:rPr sz="1000" spc="-5" dirty="0">
                <a:latin typeface="Arial"/>
                <a:cs typeface="Arial"/>
              </a:rPr>
              <a:t>internal  components easier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remove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repair or replacement. Its </a:t>
            </a:r>
            <a:r>
              <a:rPr sz="1000" dirty="0">
                <a:latin typeface="Arial"/>
                <a:cs typeface="Arial"/>
              </a:rPr>
              <a:t>RCB </a:t>
            </a:r>
            <a:r>
              <a:rPr sz="1000" spc="-5" dirty="0">
                <a:latin typeface="Arial"/>
                <a:cs typeface="Arial"/>
              </a:rPr>
              <a:t>barrel compressor can  have both </a:t>
            </a:r>
            <a:r>
              <a:rPr sz="1000" dirty="0">
                <a:latin typeface="Arial"/>
                <a:cs typeface="Arial"/>
              </a:rPr>
              <a:t>stationary </a:t>
            </a:r>
            <a:r>
              <a:rPr sz="1000" spc="-5" dirty="0">
                <a:latin typeface="Arial"/>
                <a:cs typeface="Arial"/>
              </a:rPr>
              <a:t>and rotating parts </a:t>
            </a:r>
            <a:r>
              <a:rPr sz="1000" dirty="0">
                <a:latin typeface="Arial"/>
                <a:cs typeface="Arial"/>
              </a:rPr>
              <a:t>removed </a:t>
            </a:r>
            <a:r>
              <a:rPr sz="1000" spc="-5" dirty="0">
                <a:latin typeface="Arial"/>
                <a:cs typeface="Arial"/>
              </a:rPr>
              <a:t>at the </a:t>
            </a:r>
            <a:r>
              <a:rPr sz="1000" dirty="0">
                <a:latin typeface="Arial"/>
                <a:cs typeface="Arial"/>
              </a:rPr>
              <a:t>same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time.</a:t>
            </a:r>
            <a:endParaRPr sz="1000">
              <a:latin typeface="Arial"/>
              <a:cs typeface="Arial"/>
            </a:endParaRPr>
          </a:p>
          <a:p>
            <a:pPr marL="697865" marR="83185" lvl="3" indent="-228600">
              <a:lnSpc>
                <a:spcPct val="143000"/>
              </a:lnSpc>
              <a:spcBef>
                <a:spcPts val="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Ebara quality </a:t>
            </a:r>
            <a:r>
              <a:rPr sz="1000" dirty="0">
                <a:latin typeface="Arial"/>
                <a:cs typeface="Arial"/>
              </a:rPr>
              <a:t>improvements </a:t>
            </a:r>
            <a:r>
              <a:rPr sz="1000" spc="-5" dirty="0">
                <a:latin typeface="Arial"/>
                <a:cs typeface="Arial"/>
              </a:rPr>
              <a:t>resulted in a year-on-year 50% </a:t>
            </a:r>
            <a:r>
              <a:rPr sz="1000" dirty="0">
                <a:latin typeface="Arial"/>
                <a:cs typeface="Arial"/>
              </a:rPr>
              <a:t>drop </a:t>
            </a:r>
            <a:r>
              <a:rPr sz="1000" spc="-5" dirty="0">
                <a:latin typeface="Arial"/>
                <a:cs typeface="Arial"/>
              </a:rPr>
              <a:t>in defective rates </a:t>
            </a:r>
            <a:r>
              <a:rPr sz="1000" dirty="0">
                <a:latin typeface="Arial"/>
                <a:cs typeface="Arial"/>
              </a:rPr>
              <a:t>for  compressors, </a:t>
            </a:r>
            <a:r>
              <a:rPr sz="1000" spc="-10" dirty="0">
                <a:latin typeface="Arial"/>
                <a:cs typeface="Arial"/>
              </a:rPr>
              <a:t>which </a:t>
            </a:r>
            <a:r>
              <a:rPr sz="1000" spc="-5" dirty="0">
                <a:latin typeface="Arial"/>
                <a:cs typeface="Arial"/>
              </a:rPr>
              <a:t>lowers the cost of manufacturing as well as warranty </a:t>
            </a:r>
            <a:r>
              <a:rPr sz="1000" dirty="0">
                <a:latin typeface="Arial"/>
                <a:cs typeface="Arial"/>
              </a:rPr>
              <a:t>repairs.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FMEA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87753" y="838403"/>
            <a:ext cx="5008245" cy="1260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(failure </a:t>
            </a:r>
            <a:r>
              <a:rPr sz="1000" dirty="0">
                <a:latin typeface="Arial"/>
                <a:cs typeface="Arial"/>
              </a:rPr>
              <a:t>mode effects </a:t>
            </a:r>
            <a:r>
              <a:rPr sz="1000" spc="-5" dirty="0">
                <a:latin typeface="Arial"/>
                <a:cs typeface="Arial"/>
              </a:rPr>
              <a:t>and criticality analysis) has been </a:t>
            </a:r>
            <a:r>
              <a:rPr sz="1000" dirty="0">
                <a:latin typeface="Arial"/>
                <a:cs typeface="Arial"/>
              </a:rPr>
              <a:t>implemented in </a:t>
            </a:r>
            <a:r>
              <a:rPr sz="1000" spc="-5" dirty="0">
                <a:latin typeface="Arial"/>
                <a:cs typeface="Arial"/>
              </a:rPr>
              <a:t>new </a:t>
            </a:r>
            <a:r>
              <a:rPr sz="1000" dirty="0">
                <a:latin typeface="Arial"/>
                <a:cs typeface="Arial"/>
              </a:rPr>
              <a:t>product  </a:t>
            </a:r>
            <a:r>
              <a:rPr sz="1000" spc="-5" dirty="0">
                <a:latin typeface="Arial"/>
                <a:cs typeface="Arial"/>
              </a:rPr>
              <a:t>design, the individual production stages, and developed a work standard to prevent  nonconformities. Ebara also introduced the PDCA cycle </a:t>
            </a:r>
            <a:r>
              <a:rPr sz="1000" dirty="0">
                <a:latin typeface="Arial"/>
                <a:cs typeface="Arial"/>
              </a:rPr>
              <a:t>(plan-do-check-act), </a:t>
            </a:r>
            <a:r>
              <a:rPr sz="1000" spc="-5" dirty="0">
                <a:latin typeface="Arial"/>
                <a:cs typeface="Arial"/>
              </a:rPr>
              <a:t>an iterative  procedure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continuous process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improvement.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445134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4: </a:t>
            </a:r>
            <a:r>
              <a:rPr sz="1000" b="1" dirty="0">
                <a:latin typeface="Arial"/>
                <a:cs typeface="Arial"/>
              </a:rPr>
              <a:t>Cost </a:t>
            </a:r>
            <a:r>
              <a:rPr sz="1000" b="1" spc="-5" dirty="0">
                <a:latin typeface="Arial"/>
                <a:cs typeface="Arial"/>
              </a:rPr>
              <a:t>Structure </a:t>
            </a:r>
            <a:r>
              <a:rPr sz="1000" b="1" dirty="0">
                <a:latin typeface="Arial"/>
                <a:cs typeface="Arial"/>
              </a:rPr>
              <a:t>for </a:t>
            </a:r>
            <a:r>
              <a:rPr sz="1000" b="1" spc="-5" dirty="0">
                <a:latin typeface="Arial"/>
                <a:cs typeface="Arial"/>
              </a:rPr>
              <a:t>Centrifugal Gas</a:t>
            </a:r>
            <a:r>
              <a:rPr sz="1000" b="1" spc="6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0604" y="5505068"/>
            <a:ext cx="151447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i="1" spc="-5" dirty="0">
                <a:latin typeface="Arial"/>
                <a:cs typeface="Arial"/>
              </a:rPr>
              <a:t>Note: Prices are</a:t>
            </a:r>
            <a:r>
              <a:rPr sz="1000" i="1" spc="-4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ex-works.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6304" y="6029476"/>
            <a:ext cx="5424805" cy="1549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900"/>
              </a:lnSpc>
            </a:pPr>
            <a:r>
              <a:rPr sz="1000" spc="-5" dirty="0">
                <a:latin typeface="Arial"/>
                <a:cs typeface="Arial"/>
              </a:rPr>
              <a:t>As previously indicated, the cost of the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one part of the cost of the whole  compressor train, which </a:t>
            </a:r>
            <a:r>
              <a:rPr sz="1000" dirty="0">
                <a:latin typeface="Arial"/>
                <a:cs typeface="Arial"/>
              </a:rPr>
              <a:t>also </a:t>
            </a:r>
            <a:r>
              <a:rPr sz="1000" spc="-5" dirty="0">
                <a:latin typeface="Arial"/>
                <a:cs typeface="Arial"/>
              </a:rPr>
              <a:t>includes a </a:t>
            </a:r>
            <a:r>
              <a:rPr sz="1000" dirty="0">
                <a:latin typeface="Arial"/>
                <a:cs typeface="Arial"/>
              </a:rPr>
              <a:t>driver (most </a:t>
            </a:r>
            <a:r>
              <a:rPr sz="1000" spc="-5" dirty="0">
                <a:latin typeface="Arial"/>
                <a:cs typeface="Arial"/>
              </a:rPr>
              <a:t>commonly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electric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or gas turbine);  integration onto a </a:t>
            </a:r>
            <a:r>
              <a:rPr sz="1000" dirty="0">
                <a:latin typeface="Arial"/>
                <a:cs typeface="Arial"/>
              </a:rPr>
              <a:t>skid, </a:t>
            </a:r>
            <a:r>
              <a:rPr sz="1000" spc="-5" dirty="0">
                <a:latin typeface="Arial"/>
                <a:cs typeface="Arial"/>
              </a:rPr>
              <a:t>including piping; control and </a:t>
            </a:r>
            <a:r>
              <a:rPr sz="1000" dirty="0">
                <a:latin typeface="Arial"/>
                <a:cs typeface="Arial"/>
              </a:rPr>
              <a:t>monitoring systems; </a:t>
            </a:r>
            <a:r>
              <a:rPr sz="1000" spc="-5" dirty="0">
                <a:latin typeface="Arial"/>
                <a:cs typeface="Arial"/>
              </a:rPr>
              <a:t>generators and power  </a:t>
            </a:r>
            <a:r>
              <a:rPr sz="1000" dirty="0">
                <a:latin typeface="Arial"/>
                <a:cs typeface="Arial"/>
              </a:rPr>
              <a:t>systems; </a:t>
            </a:r>
            <a:r>
              <a:rPr sz="1000" spc="-5" dirty="0">
                <a:latin typeface="Arial"/>
                <a:cs typeface="Arial"/>
              </a:rPr>
              <a:t>and installation, commissioning, and service. Driver and power </a:t>
            </a:r>
            <a:r>
              <a:rPr sz="1000" dirty="0">
                <a:latin typeface="Arial"/>
                <a:cs typeface="Arial"/>
              </a:rPr>
              <a:t>systems </a:t>
            </a:r>
            <a:r>
              <a:rPr sz="1000" spc="-5" dirty="0">
                <a:latin typeface="Arial"/>
                <a:cs typeface="Arial"/>
              </a:rPr>
              <a:t>could cost $2-  10m or </a:t>
            </a:r>
            <a:r>
              <a:rPr sz="1000" dirty="0">
                <a:latin typeface="Arial"/>
                <a:cs typeface="Arial"/>
              </a:rPr>
              <a:t>more, </a:t>
            </a:r>
            <a:r>
              <a:rPr sz="1000" spc="-5" dirty="0">
                <a:latin typeface="Arial"/>
                <a:cs typeface="Arial"/>
              </a:rPr>
              <a:t>and engineering, installation, and construction can cost 10-60% of the value of the  compressor and driver, depending on site conditions. This includes the cost of </a:t>
            </a:r>
            <a:r>
              <a:rPr sz="1000" dirty="0">
                <a:latin typeface="Arial"/>
                <a:cs typeface="Arial"/>
              </a:rPr>
              <a:t>control </a:t>
            </a:r>
            <a:r>
              <a:rPr sz="1000" spc="-5" dirty="0">
                <a:latin typeface="Arial"/>
                <a:cs typeface="Arial"/>
              </a:rPr>
              <a:t>and  monitoring </a:t>
            </a:r>
            <a:r>
              <a:rPr sz="1000" dirty="0">
                <a:latin typeface="Arial"/>
                <a:cs typeface="Arial"/>
              </a:rPr>
              <a:t>systems, </a:t>
            </a:r>
            <a:r>
              <a:rPr sz="1000" spc="-5" dirty="0">
                <a:latin typeface="Arial"/>
                <a:cs typeface="Arial"/>
              </a:rPr>
              <a:t>packaging, and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commissioning.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2004" y="8076438"/>
            <a:ext cx="5654675" cy="1503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 startAt="2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Profit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Margins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45"/>
              </a:spcBef>
              <a:buFont typeface="Arial"/>
              <a:buAutoNum type="arabicPeriod" startAt="2"/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Suppliers earn 10-11% operating </a:t>
            </a:r>
            <a:r>
              <a:rPr sz="1000" dirty="0">
                <a:latin typeface="Arial"/>
                <a:cs typeface="Arial"/>
              </a:rPr>
              <a:t>margins, </a:t>
            </a:r>
            <a:r>
              <a:rPr sz="1000" spc="-5" dirty="0">
                <a:latin typeface="Arial"/>
                <a:cs typeface="Arial"/>
              </a:rPr>
              <a:t>consistent with Process Reciprocating</a:t>
            </a:r>
            <a:r>
              <a:rPr sz="1000" spc="1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Compressors.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5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Segment operating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is 11.6%,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average. </a:t>
            </a:r>
            <a:r>
              <a:rPr sz="1000" dirty="0">
                <a:latin typeface="Arial"/>
                <a:cs typeface="Arial"/>
              </a:rPr>
              <a:t>There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 wide range of profitability </a:t>
            </a:r>
            <a:r>
              <a:rPr sz="1000" dirty="0">
                <a:latin typeface="Arial"/>
                <a:cs typeface="Arial"/>
              </a:rPr>
              <a:t>across  </a:t>
            </a:r>
            <a:r>
              <a:rPr sz="1000" spc="-5" dirty="0">
                <a:latin typeface="Arial"/>
                <a:cs typeface="Arial"/>
              </a:rPr>
              <a:t>suppliers. For example,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operating margin of the relevant segments of those companies include  (in rank order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operating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margin):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697865" lvl="3" indent="-228600">
              <a:lnSpc>
                <a:spcPct val="100000"/>
              </a:lnSpc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Atlas Copco,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23.1%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84000" y="4082515"/>
            <a:ext cx="0" cy="436245"/>
          </a:xfrm>
          <a:custGeom>
            <a:avLst/>
            <a:gdLst/>
            <a:ahLst/>
            <a:cxnLst/>
            <a:rect l="l" t="t" r="r" b="b"/>
            <a:pathLst>
              <a:path h="436245">
                <a:moveTo>
                  <a:pt x="0" y="0"/>
                </a:moveTo>
                <a:lnTo>
                  <a:pt x="0" y="435943"/>
                </a:lnTo>
              </a:path>
            </a:pathLst>
          </a:custGeom>
          <a:ln w="20957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46125" y="4076542"/>
            <a:ext cx="0" cy="441959"/>
          </a:xfrm>
          <a:custGeom>
            <a:avLst/>
            <a:gdLst/>
            <a:ahLst/>
            <a:cxnLst/>
            <a:rect l="l" t="t" r="r" b="b"/>
            <a:pathLst>
              <a:path h="441960">
                <a:moveTo>
                  <a:pt x="0" y="0"/>
                </a:moveTo>
                <a:lnTo>
                  <a:pt x="0" y="441916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18729" y="4069076"/>
            <a:ext cx="0" cy="449580"/>
          </a:xfrm>
          <a:custGeom>
            <a:avLst/>
            <a:gdLst/>
            <a:ahLst/>
            <a:cxnLst/>
            <a:rect l="l" t="t" r="r" b="b"/>
            <a:pathLst>
              <a:path h="449579">
                <a:moveTo>
                  <a:pt x="0" y="0"/>
                </a:moveTo>
                <a:lnTo>
                  <a:pt x="0" y="449381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90584" y="4066090"/>
            <a:ext cx="0" cy="452755"/>
          </a:xfrm>
          <a:custGeom>
            <a:avLst/>
            <a:gdLst/>
            <a:ahLst/>
            <a:cxnLst/>
            <a:rect l="l" t="t" r="r" b="b"/>
            <a:pathLst>
              <a:path h="452754">
                <a:moveTo>
                  <a:pt x="0" y="0"/>
                </a:moveTo>
                <a:lnTo>
                  <a:pt x="0" y="452368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62440" y="4061610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0"/>
                </a:moveTo>
                <a:lnTo>
                  <a:pt x="0" y="456847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35044" y="4057131"/>
            <a:ext cx="0" cy="461645"/>
          </a:xfrm>
          <a:custGeom>
            <a:avLst/>
            <a:gdLst/>
            <a:ahLst/>
            <a:cxnLst/>
            <a:rect l="l" t="t" r="r" b="b"/>
            <a:pathLst>
              <a:path h="461645">
                <a:moveTo>
                  <a:pt x="0" y="0"/>
                </a:moveTo>
                <a:lnTo>
                  <a:pt x="0" y="461326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06899" y="4054145"/>
            <a:ext cx="0" cy="464820"/>
          </a:xfrm>
          <a:custGeom>
            <a:avLst/>
            <a:gdLst/>
            <a:ahLst/>
            <a:cxnLst/>
            <a:rect l="l" t="t" r="r" b="b"/>
            <a:pathLst>
              <a:path h="464820">
                <a:moveTo>
                  <a:pt x="0" y="0"/>
                </a:moveTo>
                <a:lnTo>
                  <a:pt x="0" y="464313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78754" y="4054145"/>
            <a:ext cx="0" cy="464820"/>
          </a:xfrm>
          <a:custGeom>
            <a:avLst/>
            <a:gdLst/>
            <a:ahLst/>
            <a:cxnLst/>
            <a:rect l="l" t="t" r="r" b="b"/>
            <a:pathLst>
              <a:path h="464820">
                <a:moveTo>
                  <a:pt x="0" y="0"/>
                </a:moveTo>
                <a:lnTo>
                  <a:pt x="0" y="464313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50610" y="4046679"/>
            <a:ext cx="0" cy="471805"/>
          </a:xfrm>
          <a:custGeom>
            <a:avLst/>
            <a:gdLst/>
            <a:ahLst/>
            <a:cxnLst/>
            <a:rect l="l" t="t" r="r" b="b"/>
            <a:pathLst>
              <a:path h="471804">
                <a:moveTo>
                  <a:pt x="0" y="0"/>
                </a:moveTo>
                <a:lnTo>
                  <a:pt x="0" y="471778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22465" y="4037720"/>
            <a:ext cx="0" cy="481330"/>
          </a:xfrm>
          <a:custGeom>
            <a:avLst/>
            <a:gdLst/>
            <a:ahLst/>
            <a:cxnLst/>
            <a:rect l="l" t="t" r="r" b="b"/>
            <a:pathLst>
              <a:path h="481329">
                <a:moveTo>
                  <a:pt x="0" y="0"/>
                </a:moveTo>
                <a:lnTo>
                  <a:pt x="0" y="480737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94320" y="4024283"/>
            <a:ext cx="0" cy="494665"/>
          </a:xfrm>
          <a:custGeom>
            <a:avLst/>
            <a:gdLst/>
            <a:ahLst/>
            <a:cxnLst/>
            <a:rect l="l" t="t" r="r" b="b"/>
            <a:pathLst>
              <a:path h="494664">
                <a:moveTo>
                  <a:pt x="0" y="0"/>
                </a:moveTo>
                <a:lnTo>
                  <a:pt x="0" y="494175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66175" y="4022789"/>
            <a:ext cx="0" cy="495934"/>
          </a:xfrm>
          <a:custGeom>
            <a:avLst/>
            <a:gdLst/>
            <a:ahLst/>
            <a:cxnLst/>
            <a:rect l="l" t="t" r="r" b="b"/>
            <a:pathLst>
              <a:path h="495935">
                <a:moveTo>
                  <a:pt x="0" y="0"/>
                </a:moveTo>
                <a:lnTo>
                  <a:pt x="0" y="495668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38779" y="4028762"/>
            <a:ext cx="0" cy="490220"/>
          </a:xfrm>
          <a:custGeom>
            <a:avLst/>
            <a:gdLst/>
            <a:ahLst/>
            <a:cxnLst/>
            <a:rect l="l" t="t" r="r" b="b"/>
            <a:pathLst>
              <a:path h="490220">
                <a:moveTo>
                  <a:pt x="0" y="0"/>
                </a:moveTo>
                <a:lnTo>
                  <a:pt x="0" y="489696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310635" y="4031748"/>
            <a:ext cx="0" cy="487045"/>
          </a:xfrm>
          <a:custGeom>
            <a:avLst/>
            <a:gdLst/>
            <a:ahLst/>
            <a:cxnLst/>
            <a:rect l="l" t="t" r="r" b="b"/>
            <a:pathLst>
              <a:path h="487045">
                <a:moveTo>
                  <a:pt x="0" y="0"/>
                </a:moveTo>
                <a:lnTo>
                  <a:pt x="0" y="486710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83238" y="4030255"/>
            <a:ext cx="0" cy="488315"/>
          </a:xfrm>
          <a:custGeom>
            <a:avLst/>
            <a:gdLst/>
            <a:ahLst/>
            <a:cxnLst/>
            <a:rect l="l" t="t" r="r" b="b"/>
            <a:pathLst>
              <a:path h="488314">
                <a:moveTo>
                  <a:pt x="0" y="0"/>
                </a:moveTo>
                <a:lnTo>
                  <a:pt x="0" y="488203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55094" y="4027269"/>
            <a:ext cx="0" cy="491490"/>
          </a:xfrm>
          <a:custGeom>
            <a:avLst/>
            <a:gdLst/>
            <a:ahLst/>
            <a:cxnLst/>
            <a:rect l="l" t="t" r="r" b="b"/>
            <a:pathLst>
              <a:path h="491489">
                <a:moveTo>
                  <a:pt x="0" y="0"/>
                </a:moveTo>
                <a:lnTo>
                  <a:pt x="0" y="491189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26949" y="4025775"/>
            <a:ext cx="0" cy="492759"/>
          </a:xfrm>
          <a:custGeom>
            <a:avLst/>
            <a:gdLst/>
            <a:ahLst/>
            <a:cxnLst/>
            <a:rect l="l" t="t" r="r" b="b"/>
            <a:pathLst>
              <a:path h="492760">
                <a:moveTo>
                  <a:pt x="0" y="0"/>
                </a:moveTo>
                <a:lnTo>
                  <a:pt x="0" y="492682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598804" y="4021296"/>
            <a:ext cx="0" cy="497205"/>
          </a:xfrm>
          <a:custGeom>
            <a:avLst/>
            <a:gdLst/>
            <a:ahLst/>
            <a:cxnLst/>
            <a:rect l="l" t="t" r="r" b="b"/>
            <a:pathLst>
              <a:path h="497204">
                <a:moveTo>
                  <a:pt x="0" y="0"/>
                </a:moveTo>
                <a:lnTo>
                  <a:pt x="0" y="497161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70660" y="4021296"/>
            <a:ext cx="0" cy="497205"/>
          </a:xfrm>
          <a:custGeom>
            <a:avLst/>
            <a:gdLst/>
            <a:ahLst/>
            <a:cxnLst/>
            <a:rect l="l" t="t" r="r" b="b"/>
            <a:pathLst>
              <a:path h="497204">
                <a:moveTo>
                  <a:pt x="0" y="0"/>
                </a:moveTo>
                <a:lnTo>
                  <a:pt x="0" y="497161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42515" y="4019803"/>
            <a:ext cx="0" cy="499109"/>
          </a:xfrm>
          <a:custGeom>
            <a:avLst/>
            <a:gdLst/>
            <a:ahLst/>
            <a:cxnLst/>
            <a:rect l="l" t="t" r="r" b="b"/>
            <a:pathLst>
              <a:path h="499110">
                <a:moveTo>
                  <a:pt x="0" y="0"/>
                </a:moveTo>
                <a:lnTo>
                  <a:pt x="0" y="498655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814370" y="4012338"/>
            <a:ext cx="0" cy="506730"/>
          </a:xfrm>
          <a:custGeom>
            <a:avLst/>
            <a:gdLst/>
            <a:ahLst/>
            <a:cxnLst/>
            <a:rect l="l" t="t" r="r" b="b"/>
            <a:pathLst>
              <a:path h="506729">
                <a:moveTo>
                  <a:pt x="0" y="0"/>
                </a:moveTo>
                <a:lnTo>
                  <a:pt x="0" y="506120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886974" y="4004872"/>
            <a:ext cx="0" cy="513715"/>
          </a:xfrm>
          <a:custGeom>
            <a:avLst/>
            <a:gdLst/>
            <a:ahLst/>
            <a:cxnLst/>
            <a:rect l="l" t="t" r="r" b="b"/>
            <a:pathLst>
              <a:path h="513714">
                <a:moveTo>
                  <a:pt x="0" y="0"/>
                </a:moveTo>
                <a:lnTo>
                  <a:pt x="0" y="513586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958829" y="4001885"/>
            <a:ext cx="0" cy="516890"/>
          </a:xfrm>
          <a:custGeom>
            <a:avLst/>
            <a:gdLst/>
            <a:ahLst/>
            <a:cxnLst/>
            <a:rect l="l" t="t" r="r" b="b"/>
            <a:pathLst>
              <a:path h="516889">
                <a:moveTo>
                  <a:pt x="0" y="0"/>
                </a:moveTo>
                <a:lnTo>
                  <a:pt x="0" y="516572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031433" y="3998899"/>
            <a:ext cx="0" cy="520065"/>
          </a:xfrm>
          <a:custGeom>
            <a:avLst/>
            <a:gdLst/>
            <a:ahLst/>
            <a:cxnLst/>
            <a:rect l="l" t="t" r="r" b="b"/>
            <a:pathLst>
              <a:path h="520064">
                <a:moveTo>
                  <a:pt x="0" y="0"/>
                </a:moveTo>
                <a:lnTo>
                  <a:pt x="0" y="519558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103288" y="3995913"/>
            <a:ext cx="0" cy="522605"/>
          </a:xfrm>
          <a:custGeom>
            <a:avLst/>
            <a:gdLst/>
            <a:ahLst/>
            <a:cxnLst/>
            <a:rect l="l" t="t" r="r" b="b"/>
            <a:pathLst>
              <a:path h="522604">
                <a:moveTo>
                  <a:pt x="0" y="0"/>
                </a:moveTo>
                <a:lnTo>
                  <a:pt x="0" y="522545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175143" y="3994420"/>
            <a:ext cx="0" cy="524510"/>
          </a:xfrm>
          <a:custGeom>
            <a:avLst/>
            <a:gdLst/>
            <a:ahLst/>
            <a:cxnLst/>
            <a:rect l="l" t="t" r="r" b="b"/>
            <a:pathLst>
              <a:path h="524510">
                <a:moveTo>
                  <a:pt x="0" y="0"/>
                </a:moveTo>
                <a:lnTo>
                  <a:pt x="0" y="524038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246999" y="3998899"/>
            <a:ext cx="0" cy="520065"/>
          </a:xfrm>
          <a:custGeom>
            <a:avLst/>
            <a:gdLst/>
            <a:ahLst/>
            <a:cxnLst/>
            <a:rect l="l" t="t" r="r" b="b"/>
            <a:pathLst>
              <a:path h="520064">
                <a:moveTo>
                  <a:pt x="0" y="0"/>
                </a:moveTo>
                <a:lnTo>
                  <a:pt x="0" y="519558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318854" y="4000393"/>
            <a:ext cx="0" cy="518159"/>
          </a:xfrm>
          <a:custGeom>
            <a:avLst/>
            <a:gdLst/>
            <a:ahLst/>
            <a:cxnLst/>
            <a:rect l="l" t="t" r="r" b="b"/>
            <a:pathLst>
              <a:path h="518160">
                <a:moveTo>
                  <a:pt x="0" y="0"/>
                </a:moveTo>
                <a:lnTo>
                  <a:pt x="0" y="518065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390709" y="4000393"/>
            <a:ext cx="0" cy="518159"/>
          </a:xfrm>
          <a:custGeom>
            <a:avLst/>
            <a:gdLst/>
            <a:ahLst/>
            <a:cxnLst/>
            <a:rect l="l" t="t" r="r" b="b"/>
            <a:pathLst>
              <a:path h="518160">
                <a:moveTo>
                  <a:pt x="0" y="0"/>
                </a:moveTo>
                <a:lnTo>
                  <a:pt x="0" y="518065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462565" y="3997406"/>
            <a:ext cx="0" cy="521334"/>
          </a:xfrm>
          <a:custGeom>
            <a:avLst/>
            <a:gdLst/>
            <a:ahLst/>
            <a:cxnLst/>
            <a:rect l="l" t="t" r="r" b="b"/>
            <a:pathLst>
              <a:path h="521335">
                <a:moveTo>
                  <a:pt x="0" y="0"/>
                </a:moveTo>
                <a:lnTo>
                  <a:pt x="0" y="521052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35168" y="3995913"/>
            <a:ext cx="0" cy="522605"/>
          </a:xfrm>
          <a:custGeom>
            <a:avLst/>
            <a:gdLst/>
            <a:ahLst/>
            <a:cxnLst/>
            <a:rect l="l" t="t" r="r" b="b"/>
            <a:pathLst>
              <a:path h="522604">
                <a:moveTo>
                  <a:pt x="0" y="0"/>
                </a:moveTo>
                <a:lnTo>
                  <a:pt x="0" y="522545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607024" y="3992927"/>
            <a:ext cx="0" cy="525780"/>
          </a:xfrm>
          <a:custGeom>
            <a:avLst/>
            <a:gdLst/>
            <a:ahLst/>
            <a:cxnLst/>
            <a:rect l="l" t="t" r="r" b="b"/>
            <a:pathLst>
              <a:path h="525779">
                <a:moveTo>
                  <a:pt x="0" y="0"/>
                </a:moveTo>
                <a:lnTo>
                  <a:pt x="0" y="525531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678879" y="3989940"/>
            <a:ext cx="0" cy="528955"/>
          </a:xfrm>
          <a:custGeom>
            <a:avLst/>
            <a:gdLst/>
            <a:ahLst/>
            <a:cxnLst/>
            <a:rect l="l" t="t" r="r" b="b"/>
            <a:pathLst>
              <a:path h="528954">
                <a:moveTo>
                  <a:pt x="0" y="0"/>
                </a:moveTo>
                <a:lnTo>
                  <a:pt x="0" y="528517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751483" y="3988448"/>
            <a:ext cx="0" cy="530225"/>
          </a:xfrm>
          <a:custGeom>
            <a:avLst/>
            <a:gdLst/>
            <a:ahLst/>
            <a:cxnLst/>
            <a:rect l="l" t="t" r="r" b="b"/>
            <a:pathLst>
              <a:path h="530225">
                <a:moveTo>
                  <a:pt x="0" y="0"/>
                </a:moveTo>
                <a:lnTo>
                  <a:pt x="0" y="530010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823338" y="3985461"/>
            <a:ext cx="0" cy="533400"/>
          </a:xfrm>
          <a:custGeom>
            <a:avLst/>
            <a:gdLst/>
            <a:ahLst/>
            <a:cxnLst/>
            <a:rect l="l" t="t" r="r" b="b"/>
            <a:pathLst>
              <a:path h="533400">
                <a:moveTo>
                  <a:pt x="0" y="0"/>
                </a:moveTo>
                <a:lnTo>
                  <a:pt x="0" y="532997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95194" y="3982475"/>
            <a:ext cx="0" cy="536575"/>
          </a:xfrm>
          <a:custGeom>
            <a:avLst/>
            <a:gdLst/>
            <a:ahLst/>
            <a:cxnLst/>
            <a:rect l="l" t="t" r="r" b="b"/>
            <a:pathLst>
              <a:path h="536575">
                <a:moveTo>
                  <a:pt x="0" y="0"/>
                </a:moveTo>
                <a:lnTo>
                  <a:pt x="0" y="535983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967049" y="3979489"/>
            <a:ext cx="0" cy="539115"/>
          </a:xfrm>
          <a:custGeom>
            <a:avLst/>
            <a:gdLst/>
            <a:ahLst/>
            <a:cxnLst/>
            <a:rect l="l" t="t" r="r" b="b"/>
            <a:pathLst>
              <a:path h="539114">
                <a:moveTo>
                  <a:pt x="0" y="0"/>
                </a:moveTo>
                <a:lnTo>
                  <a:pt x="0" y="538969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38904" y="3977995"/>
            <a:ext cx="0" cy="541020"/>
          </a:xfrm>
          <a:custGeom>
            <a:avLst/>
            <a:gdLst/>
            <a:ahLst/>
            <a:cxnLst/>
            <a:rect l="l" t="t" r="r" b="b"/>
            <a:pathLst>
              <a:path h="541020">
                <a:moveTo>
                  <a:pt x="0" y="0"/>
                </a:moveTo>
                <a:lnTo>
                  <a:pt x="0" y="540462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110760" y="3975009"/>
            <a:ext cx="0" cy="543560"/>
          </a:xfrm>
          <a:custGeom>
            <a:avLst/>
            <a:gdLst/>
            <a:ahLst/>
            <a:cxnLst/>
            <a:rect l="l" t="t" r="r" b="b"/>
            <a:pathLst>
              <a:path h="543560">
                <a:moveTo>
                  <a:pt x="0" y="0"/>
                </a:moveTo>
                <a:lnTo>
                  <a:pt x="0" y="543448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183363" y="3972023"/>
            <a:ext cx="0" cy="546735"/>
          </a:xfrm>
          <a:custGeom>
            <a:avLst/>
            <a:gdLst/>
            <a:ahLst/>
            <a:cxnLst/>
            <a:rect l="l" t="t" r="r" b="b"/>
            <a:pathLst>
              <a:path h="546735">
                <a:moveTo>
                  <a:pt x="0" y="0"/>
                </a:moveTo>
                <a:lnTo>
                  <a:pt x="0" y="546435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255219" y="3970530"/>
            <a:ext cx="0" cy="548005"/>
          </a:xfrm>
          <a:custGeom>
            <a:avLst/>
            <a:gdLst/>
            <a:ahLst/>
            <a:cxnLst/>
            <a:rect l="l" t="t" r="r" b="b"/>
            <a:pathLst>
              <a:path h="548004">
                <a:moveTo>
                  <a:pt x="0" y="0"/>
                </a:moveTo>
                <a:lnTo>
                  <a:pt x="0" y="547928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327074" y="3967544"/>
            <a:ext cx="0" cy="551180"/>
          </a:xfrm>
          <a:custGeom>
            <a:avLst/>
            <a:gdLst/>
            <a:ahLst/>
            <a:cxnLst/>
            <a:rect l="l" t="t" r="r" b="b"/>
            <a:pathLst>
              <a:path h="551179">
                <a:moveTo>
                  <a:pt x="0" y="0"/>
                </a:moveTo>
                <a:lnTo>
                  <a:pt x="0" y="550914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399678" y="3964558"/>
            <a:ext cx="0" cy="554355"/>
          </a:xfrm>
          <a:custGeom>
            <a:avLst/>
            <a:gdLst/>
            <a:ahLst/>
            <a:cxnLst/>
            <a:rect l="l" t="t" r="r" b="b"/>
            <a:pathLst>
              <a:path h="554354">
                <a:moveTo>
                  <a:pt x="0" y="0"/>
                </a:moveTo>
                <a:lnTo>
                  <a:pt x="0" y="553900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471533" y="3961571"/>
            <a:ext cx="0" cy="556895"/>
          </a:xfrm>
          <a:custGeom>
            <a:avLst/>
            <a:gdLst/>
            <a:ahLst/>
            <a:cxnLst/>
            <a:rect l="l" t="t" r="r" b="b"/>
            <a:pathLst>
              <a:path h="556895">
                <a:moveTo>
                  <a:pt x="0" y="0"/>
                </a:moveTo>
                <a:lnTo>
                  <a:pt x="0" y="556887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543388" y="3960078"/>
            <a:ext cx="0" cy="558800"/>
          </a:xfrm>
          <a:custGeom>
            <a:avLst/>
            <a:gdLst/>
            <a:ahLst/>
            <a:cxnLst/>
            <a:rect l="l" t="t" r="r" b="b"/>
            <a:pathLst>
              <a:path h="558800">
                <a:moveTo>
                  <a:pt x="0" y="0"/>
                </a:moveTo>
                <a:lnTo>
                  <a:pt x="0" y="558380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615244" y="3957092"/>
            <a:ext cx="0" cy="561975"/>
          </a:xfrm>
          <a:custGeom>
            <a:avLst/>
            <a:gdLst/>
            <a:ahLst/>
            <a:cxnLst/>
            <a:rect l="l" t="t" r="r" b="b"/>
            <a:pathLst>
              <a:path h="561975">
                <a:moveTo>
                  <a:pt x="0" y="0"/>
                </a:moveTo>
                <a:lnTo>
                  <a:pt x="0" y="561366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687099" y="3954105"/>
            <a:ext cx="0" cy="564515"/>
          </a:xfrm>
          <a:custGeom>
            <a:avLst/>
            <a:gdLst/>
            <a:ahLst/>
            <a:cxnLst/>
            <a:rect l="l" t="t" r="r" b="b"/>
            <a:pathLst>
              <a:path h="564514">
                <a:moveTo>
                  <a:pt x="0" y="0"/>
                </a:moveTo>
                <a:lnTo>
                  <a:pt x="0" y="564352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758954" y="3952613"/>
            <a:ext cx="0" cy="566420"/>
          </a:xfrm>
          <a:custGeom>
            <a:avLst/>
            <a:gdLst/>
            <a:ahLst/>
            <a:cxnLst/>
            <a:rect l="l" t="t" r="r" b="b"/>
            <a:pathLst>
              <a:path h="566420">
                <a:moveTo>
                  <a:pt x="0" y="0"/>
                </a:moveTo>
                <a:lnTo>
                  <a:pt x="0" y="565845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830809" y="3949626"/>
            <a:ext cx="0" cy="568960"/>
          </a:xfrm>
          <a:custGeom>
            <a:avLst/>
            <a:gdLst/>
            <a:ahLst/>
            <a:cxnLst/>
            <a:rect l="l" t="t" r="r" b="b"/>
            <a:pathLst>
              <a:path h="568960">
                <a:moveTo>
                  <a:pt x="0" y="0"/>
                </a:moveTo>
                <a:lnTo>
                  <a:pt x="0" y="568832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903413" y="3946640"/>
            <a:ext cx="0" cy="572135"/>
          </a:xfrm>
          <a:custGeom>
            <a:avLst/>
            <a:gdLst/>
            <a:ahLst/>
            <a:cxnLst/>
            <a:rect l="l" t="t" r="r" b="b"/>
            <a:pathLst>
              <a:path h="572135">
                <a:moveTo>
                  <a:pt x="0" y="0"/>
                </a:moveTo>
                <a:lnTo>
                  <a:pt x="0" y="571818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975268" y="3943654"/>
            <a:ext cx="0" cy="575310"/>
          </a:xfrm>
          <a:custGeom>
            <a:avLst/>
            <a:gdLst/>
            <a:ahLst/>
            <a:cxnLst/>
            <a:rect l="l" t="t" r="r" b="b"/>
            <a:pathLst>
              <a:path h="575310">
                <a:moveTo>
                  <a:pt x="0" y="0"/>
                </a:moveTo>
                <a:lnTo>
                  <a:pt x="0" y="574804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047873" y="3942160"/>
            <a:ext cx="0" cy="576580"/>
          </a:xfrm>
          <a:custGeom>
            <a:avLst/>
            <a:gdLst/>
            <a:ahLst/>
            <a:cxnLst/>
            <a:rect l="l" t="t" r="r" b="b"/>
            <a:pathLst>
              <a:path h="576579">
                <a:moveTo>
                  <a:pt x="0" y="0"/>
                </a:moveTo>
                <a:lnTo>
                  <a:pt x="0" y="576297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119728" y="3939174"/>
            <a:ext cx="0" cy="579755"/>
          </a:xfrm>
          <a:custGeom>
            <a:avLst/>
            <a:gdLst/>
            <a:ahLst/>
            <a:cxnLst/>
            <a:rect l="l" t="t" r="r" b="b"/>
            <a:pathLst>
              <a:path h="579754">
                <a:moveTo>
                  <a:pt x="0" y="0"/>
                </a:moveTo>
                <a:lnTo>
                  <a:pt x="0" y="579284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191583" y="3936188"/>
            <a:ext cx="0" cy="582295"/>
          </a:xfrm>
          <a:custGeom>
            <a:avLst/>
            <a:gdLst/>
            <a:ahLst/>
            <a:cxnLst/>
            <a:rect l="l" t="t" r="r" b="b"/>
            <a:pathLst>
              <a:path h="582295">
                <a:moveTo>
                  <a:pt x="0" y="0"/>
                </a:moveTo>
                <a:lnTo>
                  <a:pt x="0" y="582270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263439" y="3934695"/>
            <a:ext cx="0" cy="584200"/>
          </a:xfrm>
          <a:custGeom>
            <a:avLst/>
            <a:gdLst/>
            <a:ahLst/>
            <a:cxnLst/>
            <a:rect l="l" t="t" r="r" b="b"/>
            <a:pathLst>
              <a:path h="584200">
                <a:moveTo>
                  <a:pt x="0" y="0"/>
                </a:moveTo>
                <a:lnTo>
                  <a:pt x="0" y="583763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335294" y="3931708"/>
            <a:ext cx="0" cy="586740"/>
          </a:xfrm>
          <a:custGeom>
            <a:avLst/>
            <a:gdLst/>
            <a:ahLst/>
            <a:cxnLst/>
            <a:rect l="l" t="t" r="r" b="b"/>
            <a:pathLst>
              <a:path h="586739">
                <a:moveTo>
                  <a:pt x="0" y="0"/>
                </a:moveTo>
                <a:lnTo>
                  <a:pt x="0" y="586749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407149" y="3928722"/>
            <a:ext cx="0" cy="589915"/>
          </a:xfrm>
          <a:custGeom>
            <a:avLst/>
            <a:gdLst/>
            <a:ahLst/>
            <a:cxnLst/>
            <a:rect l="l" t="t" r="r" b="b"/>
            <a:pathLst>
              <a:path h="589914">
                <a:moveTo>
                  <a:pt x="0" y="0"/>
                </a:moveTo>
                <a:lnTo>
                  <a:pt x="0" y="589735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473765" y="3925736"/>
            <a:ext cx="0" cy="593090"/>
          </a:xfrm>
          <a:custGeom>
            <a:avLst/>
            <a:gdLst/>
            <a:ahLst/>
            <a:cxnLst/>
            <a:rect l="l" t="t" r="r" b="b"/>
            <a:pathLst>
              <a:path h="593089">
                <a:moveTo>
                  <a:pt x="0" y="0"/>
                </a:moveTo>
                <a:lnTo>
                  <a:pt x="0" y="592722"/>
                </a:lnTo>
              </a:path>
            </a:pathLst>
          </a:custGeom>
          <a:ln w="29940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394479" y="407654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466335" y="4069076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19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538190" y="4066090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19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610045" y="4061610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681901" y="4057131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755253" y="4054145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827108" y="4054145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898963" y="404667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970819" y="4037720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042674" y="4024283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36" y="0"/>
                </a:moveTo>
                <a:lnTo>
                  <a:pt x="0" y="13438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114529" y="4022789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186385" y="402278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19" h="6350">
                <a:moveTo>
                  <a:pt x="32933" y="5972"/>
                </a:moveTo>
                <a:lnTo>
                  <a:pt x="0" y="0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258240" y="4028762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2986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330095" y="4030255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403448" y="402726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475303" y="4025775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547158" y="4021296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619013" y="4021296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690869" y="4019803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762724" y="401233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834579" y="4004872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906435" y="4001885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978290" y="3998899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051642" y="3995913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123497" y="3994420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195353" y="399442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4479"/>
                </a:moveTo>
                <a:lnTo>
                  <a:pt x="0" y="0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267208" y="3998899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339063" y="4000393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410919" y="3997406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482774" y="3995913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554629" y="3992927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626485" y="3989940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698340" y="3988448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771692" y="398546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843548" y="3982475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915403" y="397948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987258" y="3977995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059114" y="397500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130969" y="3972023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202824" y="3970530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274679" y="3967544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346535" y="3964558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419887" y="396157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491742" y="3960078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563598" y="3957092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635453" y="3954105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707308" y="3952613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779163" y="3949626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851019" y="3946640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922874" y="3943654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5994729" y="3942160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068082" y="393917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139937" y="3936188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211792" y="3934695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283648" y="3931708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355503" y="3928722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427358" y="3925736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2384000" y="3866011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5">
                <a:moveTo>
                  <a:pt x="0" y="0"/>
                </a:moveTo>
                <a:lnTo>
                  <a:pt x="0" y="216503"/>
                </a:lnTo>
              </a:path>
            </a:pathLst>
          </a:custGeom>
          <a:ln w="20957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2446125" y="3860038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5">
                <a:moveTo>
                  <a:pt x="0" y="0"/>
                </a:moveTo>
                <a:lnTo>
                  <a:pt x="0" y="216503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518729" y="3848093"/>
            <a:ext cx="0" cy="220979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982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590584" y="3843614"/>
            <a:ext cx="0" cy="222885"/>
          </a:xfrm>
          <a:custGeom>
            <a:avLst/>
            <a:gdLst/>
            <a:ahLst/>
            <a:cxnLst/>
            <a:rect l="l" t="t" r="r" b="b"/>
            <a:pathLst>
              <a:path h="222885">
                <a:moveTo>
                  <a:pt x="0" y="0"/>
                </a:moveTo>
                <a:lnTo>
                  <a:pt x="0" y="222476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662440" y="3836148"/>
            <a:ext cx="0" cy="226060"/>
          </a:xfrm>
          <a:custGeom>
            <a:avLst/>
            <a:gdLst/>
            <a:ahLst/>
            <a:cxnLst/>
            <a:rect l="l" t="t" r="r" b="b"/>
            <a:pathLst>
              <a:path h="226060">
                <a:moveTo>
                  <a:pt x="0" y="0"/>
                </a:moveTo>
                <a:lnTo>
                  <a:pt x="0" y="225462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735044" y="3831669"/>
            <a:ext cx="0" cy="226060"/>
          </a:xfrm>
          <a:custGeom>
            <a:avLst/>
            <a:gdLst/>
            <a:ahLst/>
            <a:cxnLst/>
            <a:rect l="l" t="t" r="r" b="b"/>
            <a:pathLst>
              <a:path h="226060">
                <a:moveTo>
                  <a:pt x="0" y="0"/>
                </a:moveTo>
                <a:lnTo>
                  <a:pt x="0" y="225462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806899" y="3825696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448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878754" y="3822710"/>
            <a:ext cx="0" cy="231775"/>
          </a:xfrm>
          <a:custGeom>
            <a:avLst/>
            <a:gdLst/>
            <a:ahLst/>
            <a:cxnLst/>
            <a:rect l="l" t="t" r="r" b="b"/>
            <a:pathLst>
              <a:path h="231775">
                <a:moveTo>
                  <a:pt x="0" y="0"/>
                </a:moveTo>
                <a:lnTo>
                  <a:pt x="0" y="231434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2950610" y="3815245"/>
            <a:ext cx="0" cy="231775"/>
          </a:xfrm>
          <a:custGeom>
            <a:avLst/>
            <a:gdLst/>
            <a:ahLst/>
            <a:cxnLst/>
            <a:rect l="l" t="t" r="r" b="b"/>
            <a:pathLst>
              <a:path h="231775">
                <a:moveTo>
                  <a:pt x="0" y="0"/>
                </a:moveTo>
                <a:lnTo>
                  <a:pt x="0" y="231434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022465" y="3803300"/>
            <a:ext cx="0" cy="234950"/>
          </a:xfrm>
          <a:custGeom>
            <a:avLst/>
            <a:gdLst/>
            <a:ahLst/>
            <a:cxnLst/>
            <a:rect l="l" t="t" r="r" b="b"/>
            <a:pathLst>
              <a:path h="234950">
                <a:moveTo>
                  <a:pt x="0" y="0"/>
                </a:moveTo>
                <a:lnTo>
                  <a:pt x="0" y="234421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094320" y="3788368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5914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3166175" y="3785382"/>
            <a:ext cx="0" cy="237490"/>
          </a:xfrm>
          <a:custGeom>
            <a:avLst/>
            <a:gdLst/>
            <a:ahLst/>
            <a:cxnLst/>
            <a:rect l="l" t="t" r="r" b="b"/>
            <a:pathLst>
              <a:path h="237489">
                <a:moveTo>
                  <a:pt x="0" y="0"/>
                </a:moveTo>
                <a:lnTo>
                  <a:pt x="0" y="237407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238779" y="3789861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8900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310635" y="3792847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8900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383238" y="3791355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8900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3455094" y="3788368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8900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3526949" y="3783889"/>
            <a:ext cx="0" cy="241935"/>
          </a:xfrm>
          <a:custGeom>
            <a:avLst/>
            <a:gdLst/>
            <a:ahLst/>
            <a:cxnLst/>
            <a:rect l="l" t="t" r="r" b="b"/>
            <a:pathLst>
              <a:path h="241935">
                <a:moveTo>
                  <a:pt x="0" y="0"/>
                </a:moveTo>
                <a:lnTo>
                  <a:pt x="0" y="241886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3598804" y="3777916"/>
            <a:ext cx="0" cy="243840"/>
          </a:xfrm>
          <a:custGeom>
            <a:avLst/>
            <a:gdLst/>
            <a:ahLst/>
            <a:cxnLst/>
            <a:rect l="l" t="t" r="r" b="b"/>
            <a:pathLst>
              <a:path h="243839">
                <a:moveTo>
                  <a:pt x="0" y="0"/>
                </a:moveTo>
                <a:lnTo>
                  <a:pt x="0" y="243379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3670660" y="3777916"/>
            <a:ext cx="0" cy="243840"/>
          </a:xfrm>
          <a:custGeom>
            <a:avLst/>
            <a:gdLst/>
            <a:ahLst/>
            <a:cxnLst/>
            <a:rect l="l" t="t" r="r" b="b"/>
            <a:pathLst>
              <a:path h="243839">
                <a:moveTo>
                  <a:pt x="0" y="0"/>
                </a:moveTo>
                <a:lnTo>
                  <a:pt x="0" y="243379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3742515" y="3774930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3814370" y="3767464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3886974" y="3758506"/>
            <a:ext cx="0" cy="246379"/>
          </a:xfrm>
          <a:custGeom>
            <a:avLst/>
            <a:gdLst/>
            <a:ahLst/>
            <a:cxnLst/>
            <a:rect l="l" t="t" r="r" b="b"/>
            <a:pathLst>
              <a:path h="246379">
                <a:moveTo>
                  <a:pt x="0" y="0"/>
                </a:moveTo>
                <a:lnTo>
                  <a:pt x="0" y="246366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3958829" y="3754026"/>
            <a:ext cx="0" cy="248285"/>
          </a:xfrm>
          <a:custGeom>
            <a:avLst/>
            <a:gdLst/>
            <a:ahLst/>
            <a:cxnLst/>
            <a:rect l="l" t="t" r="r" b="b"/>
            <a:pathLst>
              <a:path h="248285">
                <a:moveTo>
                  <a:pt x="0" y="0"/>
                </a:moveTo>
                <a:lnTo>
                  <a:pt x="0" y="247859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4031433" y="3751040"/>
            <a:ext cx="0" cy="248285"/>
          </a:xfrm>
          <a:custGeom>
            <a:avLst/>
            <a:gdLst/>
            <a:ahLst/>
            <a:cxnLst/>
            <a:rect l="l" t="t" r="r" b="b"/>
            <a:pathLst>
              <a:path h="248285">
                <a:moveTo>
                  <a:pt x="0" y="0"/>
                </a:moveTo>
                <a:lnTo>
                  <a:pt x="0" y="247859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4103288" y="3746561"/>
            <a:ext cx="0" cy="249554"/>
          </a:xfrm>
          <a:custGeom>
            <a:avLst/>
            <a:gdLst/>
            <a:ahLst/>
            <a:cxnLst/>
            <a:rect l="l" t="t" r="r" b="b"/>
            <a:pathLst>
              <a:path h="249554">
                <a:moveTo>
                  <a:pt x="0" y="0"/>
                </a:moveTo>
                <a:lnTo>
                  <a:pt x="0" y="249352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4175143" y="3743574"/>
            <a:ext cx="0" cy="251460"/>
          </a:xfrm>
          <a:custGeom>
            <a:avLst/>
            <a:gdLst/>
            <a:ahLst/>
            <a:cxnLst/>
            <a:rect l="l" t="t" r="r" b="b"/>
            <a:pathLst>
              <a:path h="251460">
                <a:moveTo>
                  <a:pt x="0" y="0"/>
                </a:moveTo>
                <a:lnTo>
                  <a:pt x="0" y="250845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4246999" y="3746561"/>
            <a:ext cx="0" cy="252729"/>
          </a:xfrm>
          <a:custGeom>
            <a:avLst/>
            <a:gdLst/>
            <a:ahLst/>
            <a:cxnLst/>
            <a:rect l="l" t="t" r="r" b="b"/>
            <a:pathLst>
              <a:path h="252729">
                <a:moveTo>
                  <a:pt x="0" y="0"/>
                </a:moveTo>
                <a:lnTo>
                  <a:pt x="0" y="252338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4318854" y="3746561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831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4390709" y="3746561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831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4462565" y="3743574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831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4535168" y="3739095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6818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4607024" y="3736109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6818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4678879" y="3731629"/>
            <a:ext cx="0" cy="258445"/>
          </a:xfrm>
          <a:custGeom>
            <a:avLst/>
            <a:gdLst/>
            <a:ahLst/>
            <a:cxnLst/>
            <a:rect l="l" t="t" r="r" b="b"/>
            <a:pathLst>
              <a:path h="258445">
                <a:moveTo>
                  <a:pt x="0" y="0"/>
                </a:moveTo>
                <a:lnTo>
                  <a:pt x="0" y="258311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4751483" y="3727150"/>
            <a:ext cx="0" cy="261620"/>
          </a:xfrm>
          <a:custGeom>
            <a:avLst/>
            <a:gdLst/>
            <a:ahLst/>
            <a:cxnLst/>
            <a:rect l="l" t="t" r="r" b="b"/>
            <a:pathLst>
              <a:path h="261620">
                <a:moveTo>
                  <a:pt x="0" y="0"/>
                </a:moveTo>
                <a:lnTo>
                  <a:pt x="0" y="261297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4823338" y="3724164"/>
            <a:ext cx="0" cy="261620"/>
          </a:xfrm>
          <a:custGeom>
            <a:avLst/>
            <a:gdLst/>
            <a:ahLst/>
            <a:cxnLst/>
            <a:rect l="l" t="t" r="r" b="b"/>
            <a:pathLst>
              <a:path h="261620">
                <a:moveTo>
                  <a:pt x="0" y="0"/>
                </a:moveTo>
                <a:lnTo>
                  <a:pt x="0" y="261297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4895194" y="3719684"/>
            <a:ext cx="0" cy="262890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790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4967049" y="3715205"/>
            <a:ext cx="0" cy="264795"/>
          </a:xfrm>
          <a:custGeom>
            <a:avLst/>
            <a:gdLst/>
            <a:ahLst/>
            <a:cxnLst/>
            <a:rect l="l" t="t" r="r" b="b"/>
            <a:pathLst>
              <a:path h="264795">
                <a:moveTo>
                  <a:pt x="0" y="0"/>
                </a:moveTo>
                <a:lnTo>
                  <a:pt x="0" y="264283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038904" y="3710726"/>
            <a:ext cx="0" cy="267335"/>
          </a:xfrm>
          <a:custGeom>
            <a:avLst/>
            <a:gdLst/>
            <a:ahLst/>
            <a:cxnLst/>
            <a:rect l="l" t="t" r="r" b="b"/>
            <a:pathLst>
              <a:path h="267335">
                <a:moveTo>
                  <a:pt x="0" y="0"/>
                </a:moveTo>
                <a:lnTo>
                  <a:pt x="0" y="267269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110760" y="3707739"/>
            <a:ext cx="0" cy="267335"/>
          </a:xfrm>
          <a:custGeom>
            <a:avLst/>
            <a:gdLst/>
            <a:ahLst/>
            <a:cxnLst/>
            <a:rect l="l" t="t" r="r" b="b"/>
            <a:pathLst>
              <a:path h="267335">
                <a:moveTo>
                  <a:pt x="0" y="0"/>
                </a:moveTo>
                <a:lnTo>
                  <a:pt x="0" y="267269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183363" y="3703260"/>
            <a:ext cx="0" cy="269240"/>
          </a:xfrm>
          <a:custGeom>
            <a:avLst/>
            <a:gdLst/>
            <a:ahLst/>
            <a:cxnLst/>
            <a:rect l="l" t="t" r="r" b="b"/>
            <a:pathLst>
              <a:path h="269239">
                <a:moveTo>
                  <a:pt x="0" y="0"/>
                </a:moveTo>
                <a:lnTo>
                  <a:pt x="0" y="268763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255219" y="3700274"/>
            <a:ext cx="0" cy="270510"/>
          </a:xfrm>
          <a:custGeom>
            <a:avLst/>
            <a:gdLst/>
            <a:ahLst/>
            <a:cxnLst/>
            <a:rect l="l" t="t" r="r" b="b"/>
            <a:pathLst>
              <a:path h="270510">
                <a:moveTo>
                  <a:pt x="0" y="0"/>
                </a:moveTo>
                <a:lnTo>
                  <a:pt x="0" y="270256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327074" y="3695794"/>
            <a:ext cx="0" cy="271780"/>
          </a:xfrm>
          <a:custGeom>
            <a:avLst/>
            <a:gdLst/>
            <a:ahLst/>
            <a:cxnLst/>
            <a:rect l="l" t="t" r="r" b="b"/>
            <a:pathLst>
              <a:path h="271779">
                <a:moveTo>
                  <a:pt x="0" y="0"/>
                </a:moveTo>
                <a:lnTo>
                  <a:pt x="0" y="271749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399678" y="3691315"/>
            <a:ext cx="0" cy="273685"/>
          </a:xfrm>
          <a:custGeom>
            <a:avLst/>
            <a:gdLst/>
            <a:ahLst/>
            <a:cxnLst/>
            <a:rect l="l" t="t" r="r" b="b"/>
            <a:pathLst>
              <a:path h="273685">
                <a:moveTo>
                  <a:pt x="0" y="0"/>
                </a:moveTo>
                <a:lnTo>
                  <a:pt x="0" y="273242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471533" y="3688329"/>
            <a:ext cx="0" cy="273685"/>
          </a:xfrm>
          <a:custGeom>
            <a:avLst/>
            <a:gdLst/>
            <a:ahLst/>
            <a:cxnLst/>
            <a:rect l="l" t="t" r="r" b="b"/>
            <a:pathLst>
              <a:path h="273685">
                <a:moveTo>
                  <a:pt x="0" y="0"/>
                </a:moveTo>
                <a:lnTo>
                  <a:pt x="0" y="273242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543388" y="3683849"/>
            <a:ext cx="0" cy="276225"/>
          </a:xfrm>
          <a:custGeom>
            <a:avLst/>
            <a:gdLst/>
            <a:ahLst/>
            <a:cxnLst/>
            <a:rect l="l" t="t" r="r" b="b"/>
            <a:pathLst>
              <a:path h="276225">
                <a:moveTo>
                  <a:pt x="0" y="0"/>
                </a:moveTo>
                <a:lnTo>
                  <a:pt x="0" y="276228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615244" y="3679370"/>
            <a:ext cx="0" cy="278130"/>
          </a:xfrm>
          <a:custGeom>
            <a:avLst/>
            <a:gdLst/>
            <a:ahLst/>
            <a:cxnLst/>
            <a:rect l="l" t="t" r="r" b="b"/>
            <a:pathLst>
              <a:path h="278129">
                <a:moveTo>
                  <a:pt x="0" y="0"/>
                </a:moveTo>
                <a:lnTo>
                  <a:pt x="0" y="277721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687099" y="3676384"/>
            <a:ext cx="0" cy="278130"/>
          </a:xfrm>
          <a:custGeom>
            <a:avLst/>
            <a:gdLst/>
            <a:ahLst/>
            <a:cxnLst/>
            <a:rect l="l" t="t" r="r" b="b"/>
            <a:pathLst>
              <a:path h="278129">
                <a:moveTo>
                  <a:pt x="0" y="0"/>
                </a:moveTo>
                <a:lnTo>
                  <a:pt x="0" y="277721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758954" y="3671904"/>
            <a:ext cx="0" cy="281305"/>
          </a:xfrm>
          <a:custGeom>
            <a:avLst/>
            <a:gdLst/>
            <a:ahLst/>
            <a:cxnLst/>
            <a:rect l="l" t="t" r="r" b="b"/>
            <a:pathLst>
              <a:path h="281304">
                <a:moveTo>
                  <a:pt x="0" y="0"/>
                </a:moveTo>
                <a:lnTo>
                  <a:pt x="0" y="280708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830809" y="3667425"/>
            <a:ext cx="0" cy="282575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201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903413" y="3662945"/>
            <a:ext cx="0" cy="283845"/>
          </a:xfrm>
          <a:custGeom>
            <a:avLst/>
            <a:gdLst/>
            <a:ahLst/>
            <a:cxnLst/>
            <a:rect l="l" t="t" r="r" b="b"/>
            <a:pathLst>
              <a:path h="283845">
                <a:moveTo>
                  <a:pt x="0" y="0"/>
                </a:moveTo>
                <a:lnTo>
                  <a:pt x="0" y="283694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5975268" y="3659959"/>
            <a:ext cx="0" cy="283845"/>
          </a:xfrm>
          <a:custGeom>
            <a:avLst/>
            <a:gdLst/>
            <a:ahLst/>
            <a:cxnLst/>
            <a:rect l="l" t="t" r="r" b="b"/>
            <a:pathLst>
              <a:path h="283845">
                <a:moveTo>
                  <a:pt x="0" y="0"/>
                </a:moveTo>
                <a:lnTo>
                  <a:pt x="0" y="283694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6047873" y="3655480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680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6119728" y="3651000"/>
            <a:ext cx="0" cy="288290"/>
          </a:xfrm>
          <a:custGeom>
            <a:avLst/>
            <a:gdLst/>
            <a:ahLst/>
            <a:cxnLst/>
            <a:rect l="l" t="t" r="r" b="b"/>
            <a:pathLst>
              <a:path h="288289">
                <a:moveTo>
                  <a:pt x="0" y="0"/>
                </a:moveTo>
                <a:lnTo>
                  <a:pt x="0" y="288173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6191583" y="3646521"/>
            <a:ext cx="0" cy="290195"/>
          </a:xfrm>
          <a:custGeom>
            <a:avLst/>
            <a:gdLst/>
            <a:ahLst/>
            <a:cxnLst/>
            <a:rect l="l" t="t" r="r" b="b"/>
            <a:pathLst>
              <a:path h="290195">
                <a:moveTo>
                  <a:pt x="0" y="0"/>
                </a:moveTo>
                <a:lnTo>
                  <a:pt x="0" y="289666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6263439" y="3643535"/>
            <a:ext cx="0" cy="291465"/>
          </a:xfrm>
          <a:custGeom>
            <a:avLst/>
            <a:gdLst/>
            <a:ahLst/>
            <a:cxnLst/>
            <a:rect l="l" t="t" r="r" b="b"/>
            <a:pathLst>
              <a:path h="291464">
                <a:moveTo>
                  <a:pt x="0" y="0"/>
                </a:moveTo>
                <a:lnTo>
                  <a:pt x="0" y="291160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6335294" y="3639055"/>
            <a:ext cx="0" cy="292735"/>
          </a:xfrm>
          <a:custGeom>
            <a:avLst/>
            <a:gdLst/>
            <a:ahLst/>
            <a:cxnLst/>
            <a:rect l="l" t="t" r="r" b="b"/>
            <a:pathLst>
              <a:path h="292735">
                <a:moveTo>
                  <a:pt x="0" y="0"/>
                </a:moveTo>
                <a:lnTo>
                  <a:pt x="0" y="292653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6407149" y="3634576"/>
            <a:ext cx="0" cy="294640"/>
          </a:xfrm>
          <a:custGeom>
            <a:avLst/>
            <a:gdLst/>
            <a:ahLst/>
            <a:cxnLst/>
            <a:rect l="l" t="t" r="r" b="b"/>
            <a:pathLst>
              <a:path h="294639">
                <a:moveTo>
                  <a:pt x="0" y="0"/>
                </a:moveTo>
                <a:lnTo>
                  <a:pt x="0" y="294146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6473765" y="3630097"/>
            <a:ext cx="0" cy="295910"/>
          </a:xfrm>
          <a:custGeom>
            <a:avLst/>
            <a:gdLst/>
            <a:ahLst/>
            <a:cxnLst/>
            <a:rect l="l" t="t" r="r" b="b"/>
            <a:pathLst>
              <a:path h="295910">
                <a:moveTo>
                  <a:pt x="0" y="0"/>
                </a:moveTo>
                <a:lnTo>
                  <a:pt x="0" y="295639"/>
                </a:lnTo>
              </a:path>
            </a:pathLst>
          </a:custGeom>
          <a:ln w="29940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394479" y="386003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2466335" y="3848093"/>
            <a:ext cx="33020" cy="12065"/>
          </a:xfrm>
          <a:custGeom>
            <a:avLst/>
            <a:gdLst/>
            <a:ahLst/>
            <a:cxnLst/>
            <a:rect l="l" t="t" r="r" b="b"/>
            <a:pathLst>
              <a:path w="33019" h="12064">
                <a:moveTo>
                  <a:pt x="32933" y="0"/>
                </a:moveTo>
                <a:lnTo>
                  <a:pt x="0" y="11945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2538190" y="3843614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2610045" y="3836148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19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2681901" y="3831669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2755253" y="382569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2827108" y="3822710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2898963" y="381524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2970819" y="3803300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36" y="0"/>
                </a:moveTo>
                <a:lnTo>
                  <a:pt x="0" y="11945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3042674" y="3788368"/>
            <a:ext cx="31750" cy="15240"/>
          </a:xfrm>
          <a:custGeom>
            <a:avLst/>
            <a:gdLst/>
            <a:ahLst/>
            <a:cxnLst/>
            <a:rect l="l" t="t" r="r" b="b"/>
            <a:pathLst>
              <a:path w="31750" h="15239">
                <a:moveTo>
                  <a:pt x="31436" y="0"/>
                </a:moveTo>
                <a:lnTo>
                  <a:pt x="0" y="14931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3114529" y="3785382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3186385" y="3785382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3" y="4479"/>
                </a:moveTo>
                <a:lnTo>
                  <a:pt x="0" y="0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3258240" y="3789861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2986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3330095" y="3791355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3403448" y="3788368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3475303" y="3783889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3547158" y="377791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3619013" y="3777916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3690869" y="3774930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3762724" y="376746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3834579" y="3758506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20" h="9525">
                <a:moveTo>
                  <a:pt x="32933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3906435" y="3754026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3978290" y="3751040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4051642" y="3746561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4123497" y="374357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4195353" y="374357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2986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4267208" y="3746561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4339063" y="3746561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4410919" y="374357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4482774" y="3739095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4554629" y="3736109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4626485" y="3731629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4698340" y="3727150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4771692" y="372416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4843548" y="3719684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4915403" y="371520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4987258" y="3710726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5059114" y="370773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5130969" y="3703260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5202824" y="3700274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5274679" y="3695794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5346535" y="3691315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5419887" y="368832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5491742" y="3683849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5563598" y="367937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5635453" y="367638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5707308" y="3671904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5779163" y="366742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5851019" y="3662945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5922874" y="3659959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5994729" y="3655480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6068082" y="365100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6139937" y="3646521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6211792" y="3643535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6283648" y="363905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6355503" y="3634576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6427358" y="3630097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2384000" y="3658466"/>
            <a:ext cx="0" cy="207645"/>
          </a:xfrm>
          <a:custGeom>
            <a:avLst/>
            <a:gdLst/>
            <a:ahLst/>
            <a:cxnLst/>
            <a:rect l="l" t="t" r="r" b="b"/>
            <a:pathLst>
              <a:path h="207645">
                <a:moveTo>
                  <a:pt x="0" y="0"/>
                </a:moveTo>
                <a:lnTo>
                  <a:pt x="0" y="207544"/>
                </a:lnTo>
              </a:path>
            </a:pathLst>
          </a:custGeom>
          <a:ln w="20957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2446125" y="3651000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0"/>
                </a:moveTo>
                <a:lnTo>
                  <a:pt x="0" y="209037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2518729" y="3637562"/>
            <a:ext cx="0" cy="210820"/>
          </a:xfrm>
          <a:custGeom>
            <a:avLst/>
            <a:gdLst/>
            <a:ahLst/>
            <a:cxnLst/>
            <a:rect l="l" t="t" r="r" b="b"/>
            <a:pathLst>
              <a:path h="210820">
                <a:moveTo>
                  <a:pt x="0" y="0"/>
                </a:moveTo>
                <a:lnTo>
                  <a:pt x="0" y="210531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2590584" y="3633083"/>
            <a:ext cx="0" cy="210820"/>
          </a:xfrm>
          <a:custGeom>
            <a:avLst/>
            <a:gdLst/>
            <a:ahLst/>
            <a:cxnLst/>
            <a:rect l="l" t="t" r="r" b="b"/>
            <a:pathLst>
              <a:path h="210820">
                <a:moveTo>
                  <a:pt x="0" y="0"/>
                </a:moveTo>
                <a:lnTo>
                  <a:pt x="0" y="210531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2662440" y="3622631"/>
            <a:ext cx="0" cy="213995"/>
          </a:xfrm>
          <a:custGeom>
            <a:avLst/>
            <a:gdLst/>
            <a:ahLst/>
            <a:cxnLst/>
            <a:rect l="l" t="t" r="r" b="b"/>
            <a:pathLst>
              <a:path h="213995">
                <a:moveTo>
                  <a:pt x="0" y="0"/>
                </a:moveTo>
                <a:lnTo>
                  <a:pt x="0" y="213517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2735044" y="3615165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5">
                <a:moveTo>
                  <a:pt x="0" y="0"/>
                </a:moveTo>
                <a:lnTo>
                  <a:pt x="0" y="216503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2806899" y="3609193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5">
                <a:moveTo>
                  <a:pt x="0" y="0"/>
                </a:moveTo>
                <a:lnTo>
                  <a:pt x="0" y="216503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2878754" y="3610686"/>
            <a:ext cx="0" cy="212090"/>
          </a:xfrm>
          <a:custGeom>
            <a:avLst/>
            <a:gdLst/>
            <a:ahLst/>
            <a:cxnLst/>
            <a:rect l="l" t="t" r="r" b="b"/>
            <a:pathLst>
              <a:path h="212089">
                <a:moveTo>
                  <a:pt x="0" y="0"/>
                </a:moveTo>
                <a:lnTo>
                  <a:pt x="0" y="212024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2950610" y="3603220"/>
            <a:ext cx="0" cy="212090"/>
          </a:xfrm>
          <a:custGeom>
            <a:avLst/>
            <a:gdLst/>
            <a:ahLst/>
            <a:cxnLst/>
            <a:rect l="l" t="t" r="r" b="b"/>
            <a:pathLst>
              <a:path h="212089">
                <a:moveTo>
                  <a:pt x="0" y="0"/>
                </a:moveTo>
                <a:lnTo>
                  <a:pt x="0" y="212024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3022465" y="3591275"/>
            <a:ext cx="0" cy="212090"/>
          </a:xfrm>
          <a:custGeom>
            <a:avLst/>
            <a:gdLst/>
            <a:ahLst/>
            <a:cxnLst/>
            <a:rect l="l" t="t" r="r" b="b"/>
            <a:pathLst>
              <a:path h="212089">
                <a:moveTo>
                  <a:pt x="0" y="0"/>
                </a:moveTo>
                <a:lnTo>
                  <a:pt x="0" y="212024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3094320" y="3573358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0"/>
                </a:moveTo>
                <a:lnTo>
                  <a:pt x="0" y="215010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3166175" y="3571864"/>
            <a:ext cx="0" cy="213995"/>
          </a:xfrm>
          <a:custGeom>
            <a:avLst/>
            <a:gdLst/>
            <a:ahLst/>
            <a:cxnLst/>
            <a:rect l="l" t="t" r="r" b="b"/>
            <a:pathLst>
              <a:path h="213995">
                <a:moveTo>
                  <a:pt x="0" y="0"/>
                </a:moveTo>
                <a:lnTo>
                  <a:pt x="0" y="213517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3238779" y="3574851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0"/>
                </a:moveTo>
                <a:lnTo>
                  <a:pt x="0" y="215010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3310635" y="3574851"/>
            <a:ext cx="0" cy="218440"/>
          </a:xfrm>
          <a:custGeom>
            <a:avLst/>
            <a:gdLst/>
            <a:ahLst/>
            <a:cxnLst/>
            <a:rect l="l" t="t" r="r" b="b"/>
            <a:pathLst>
              <a:path h="218439">
                <a:moveTo>
                  <a:pt x="0" y="0"/>
                </a:moveTo>
                <a:lnTo>
                  <a:pt x="0" y="217996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3383238" y="3567385"/>
            <a:ext cx="0" cy="224154"/>
          </a:xfrm>
          <a:custGeom>
            <a:avLst/>
            <a:gdLst/>
            <a:ahLst/>
            <a:cxnLst/>
            <a:rect l="l" t="t" r="r" b="b"/>
            <a:pathLst>
              <a:path h="224154">
                <a:moveTo>
                  <a:pt x="0" y="0"/>
                </a:moveTo>
                <a:lnTo>
                  <a:pt x="0" y="22396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3455094" y="3564399"/>
            <a:ext cx="0" cy="224154"/>
          </a:xfrm>
          <a:custGeom>
            <a:avLst/>
            <a:gdLst/>
            <a:ahLst/>
            <a:cxnLst/>
            <a:rect l="l" t="t" r="r" b="b"/>
            <a:pathLst>
              <a:path h="224154">
                <a:moveTo>
                  <a:pt x="0" y="0"/>
                </a:moveTo>
                <a:lnTo>
                  <a:pt x="0" y="22396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3526949" y="3558426"/>
            <a:ext cx="0" cy="226060"/>
          </a:xfrm>
          <a:custGeom>
            <a:avLst/>
            <a:gdLst/>
            <a:ahLst/>
            <a:cxnLst/>
            <a:rect l="l" t="t" r="r" b="b"/>
            <a:pathLst>
              <a:path h="226060">
                <a:moveTo>
                  <a:pt x="0" y="0"/>
                </a:moveTo>
                <a:lnTo>
                  <a:pt x="0" y="225462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3598804" y="3553947"/>
            <a:ext cx="0" cy="224154"/>
          </a:xfrm>
          <a:custGeom>
            <a:avLst/>
            <a:gdLst/>
            <a:ahLst/>
            <a:cxnLst/>
            <a:rect l="l" t="t" r="r" b="b"/>
            <a:pathLst>
              <a:path h="224154">
                <a:moveTo>
                  <a:pt x="0" y="0"/>
                </a:moveTo>
                <a:lnTo>
                  <a:pt x="0" y="22396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3670660" y="3550961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6955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3742515" y="3542002"/>
            <a:ext cx="0" cy="233045"/>
          </a:xfrm>
          <a:custGeom>
            <a:avLst/>
            <a:gdLst/>
            <a:ahLst/>
            <a:cxnLst/>
            <a:rect l="l" t="t" r="r" b="b"/>
            <a:pathLst>
              <a:path h="233045">
                <a:moveTo>
                  <a:pt x="0" y="0"/>
                </a:moveTo>
                <a:lnTo>
                  <a:pt x="0" y="232928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3814370" y="3524084"/>
            <a:ext cx="0" cy="243840"/>
          </a:xfrm>
          <a:custGeom>
            <a:avLst/>
            <a:gdLst/>
            <a:ahLst/>
            <a:cxnLst/>
            <a:rect l="l" t="t" r="r" b="b"/>
            <a:pathLst>
              <a:path h="243839">
                <a:moveTo>
                  <a:pt x="0" y="0"/>
                </a:moveTo>
                <a:lnTo>
                  <a:pt x="0" y="24337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3886974" y="3518112"/>
            <a:ext cx="0" cy="240665"/>
          </a:xfrm>
          <a:custGeom>
            <a:avLst/>
            <a:gdLst/>
            <a:ahLst/>
            <a:cxnLst/>
            <a:rect l="l" t="t" r="r" b="b"/>
            <a:pathLst>
              <a:path h="240664">
                <a:moveTo>
                  <a:pt x="0" y="0"/>
                </a:moveTo>
                <a:lnTo>
                  <a:pt x="0" y="240393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3958829" y="3512139"/>
            <a:ext cx="0" cy="241935"/>
          </a:xfrm>
          <a:custGeom>
            <a:avLst/>
            <a:gdLst/>
            <a:ahLst/>
            <a:cxnLst/>
            <a:rect l="l" t="t" r="r" b="b"/>
            <a:pathLst>
              <a:path h="241935">
                <a:moveTo>
                  <a:pt x="0" y="0"/>
                </a:moveTo>
                <a:lnTo>
                  <a:pt x="0" y="241886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4031433" y="3509153"/>
            <a:ext cx="0" cy="241935"/>
          </a:xfrm>
          <a:custGeom>
            <a:avLst/>
            <a:gdLst/>
            <a:ahLst/>
            <a:cxnLst/>
            <a:rect l="l" t="t" r="r" b="b"/>
            <a:pathLst>
              <a:path h="241935">
                <a:moveTo>
                  <a:pt x="0" y="0"/>
                </a:moveTo>
                <a:lnTo>
                  <a:pt x="0" y="241886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4103288" y="3503181"/>
            <a:ext cx="0" cy="243840"/>
          </a:xfrm>
          <a:custGeom>
            <a:avLst/>
            <a:gdLst/>
            <a:ahLst/>
            <a:cxnLst/>
            <a:rect l="l" t="t" r="r" b="b"/>
            <a:pathLst>
              <a:path h="243839">
                <a:moveTo>
                  <a:pt x="0" y="0"/>
                </a:moveTo>
                <a:lnTo>
                  <a:pt x="0" y="24337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4175143" y="3498701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4246999" y="3503181"/>
            <a:ext cx="0" cy="243840"/>
          </a:xfrm>
          <a:custGeom>
            <a:avLst/>
            <a:gdLst/>
            <a:ahLst/>
            <a:cxnLst/>
            <a:rect l="l" t="t" r="r" b="b"/>
            <a:pathLst>
              <a:path h="243839">
                <a:moveTo>
                  <a:pt x="0" y="0"/>
                </a:moveTo>
                <a:lnTo>
                  <a:pt x="0" y="24337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4318854" y="3501688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4390709" y="3500194"/>
            <a:ext cx="0" cy="246379"/>
          </a:xfrm>
          <a:custGeom>
            <a:avLst/>
            <a:gdLst/>
            <a:ahLst/>
            <a:cxnLst/>
            <a:rect l="l" t="t" r="r" b="b"/>
            <a:pathLst>
              <a:path h="246379">
                <a:moveTo>
                  <a:pt x="0" y="0"/>
                </a:moveTo>
                <a:lnTo>
                  <a:pt x="0" y="246366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4462565" y="3495715"/>
            <a:ext cx="0" cy="248285"/>
          </a:xfrm>
          <a:custGeom>
            <a:avLst/>
            <a:gdLst/>
            <a:ahLst/>
            <a:cxnLst/>
            <a:rect l="l" t="t" r="r" b="b"/>
            <a:pathLst>
              <a:path h="248285">
                <a:moveTo>
                  <a:pt x="0" y="0"/>
                </a:moveTo>
                <a:lnTo>
                  <a:pt x="0" y="24785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4535168" y="3489743"/>
            <a:ext cx="0" cy="249554"/>
          </a:xfrm>
          <a:custGeom>
            <a:avLst/>
            <a:gdLst/>
            <a:ahLst/>
            <a:cxnLst/>
            <a:rect l="l" t="t" r="r" b="b"/>
            <a:pathLst>
              <a:path h="249554">
                <a:moveTo>
                  <a:pt x="0" y="0"/>
                </a:moveTo>
                <a:lnTo>
                  <a:pt x="0" y="249352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4607024" y="3485263"/>
            <a:ext cx="0" cy="251460"/>
          </a:xfrm>
          <a:custGeom>
            <a:avLst/>
            <a:gdLst/>
            <a:ahLst/>
            <a:cxnLst/>
            <a:rect l="l" t="t" r="r" b="b"/>
            <a:pathLst>
              <a:path h="251460">
                <a:moveTo>
                  <a:pt x="0" y="0"/>
                </a:moveTo>
                <a:lnTo>
                  <a:pt x="0" y="250845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4678879" y="3479291"/>
            <a:ext cx="0" cy="252729"/>
          </a:xfrm>
          <a:custGeom>
            <a:avLst/>
            <a:gdLst/>
            <a:ahLst/>
            <a:cxnLst/>
            <a:rect l="l" t="t" r="r" b="b"/>
            <a:pathLst>
              <a:path h="252729">
                <a:moveTo>
                  <a:pt x="0" y="0"/>
                </a:moveTo>
                <a:lnTo>
                  <a:pt x="0" y="252338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4751483" y="3474811"/>
            <a:ext cx="0" cy="252729"/>
          </a:xfrm>
          <a:custGeom>
            <a:avLst/>
            <a:gdLst/>
            <a:ahLst/>
            <a:cxnLst/>
            <a:rect l="l" t="t" r="r" b="b"/>
            <a:pathLst>
              <a:path h="252729">
                <a:moveTo>
                  <a:pt x="0" y="0"/>
                </a:moveTo>
                <a:lnTo>
                  <a:pt x="0" y="252338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4823338" y="3470332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831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4895194" y="3464359"/>
            <a:ext cx="0" cy="255904"/>
          </a:xfrm>
          <a:custGeom>
            <a:avLst/>
            <a:gdLst/>
            <a:ahLst/>
            <a:cxnLst/>
            <a:rect l="l" t="t" r="r" b="b"/>
            <a:pathLst>
              <a:path h="255904">
                <a:moveTo>
                  <a:pt x="0" y="0"/>
                </a:moveTo>
                <a:lnTo>
                  <a:pt x="0" y="255324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4967049" y="3458387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6818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5038904" y="3453907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6818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5110760" y="3447935"/>
            <a:ext cx="0" cy="260350"/>
          </a:xfrm>
          <a:custGeom>
            <a:avLst/>
            <a:gdLst/>
            <a:ahLst/>
            <a:cxnLst/>
            <a:rect l="l" t="t" r="r" b="b"/>
            <a:pathLst>
              <a:path h="260350">
                <a:moveTo>
                  <a:pt x="0" y="0"/>
                </a:moveTo>
                <a:lnTo>
                  <a:pt x="0" y="259804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5183363" y="3443456"/>
            <a:ext cx="0" cy="260350"/>
          </a:xfrm>
          <a:custGeom>
            <a:avLst/>
            <a:gdLst/>
            <a:ahLst/>
            <a:cxnLst/>
            <a:rect l="l" t="t" r="r" b="b"/>
            <a:pathLst>
              <a:path h="260350">
                <a:moveTo>
                  <a:pt x="0" y="0"/>
                </a:moveTo>
                <a:lnTo>
                  <a:pt x="0" y="259804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5255219" y="3437483"/>
            <a:ext cx="0" cy="262890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790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5327074" y="3431511"/>
            <a:ext cx="0" cy="264795"/>
          </a:xfrm>
          <a:custGeom>
            <a:avLst/>
            <a:gdLst/>
            <a:ahLst/>
            <a:cxnLst/>
            <a:rect l="l" t="t" r="r" b="b"/>
            <a:pathLst>
              <a:path h="264795">
                <a:moveTo>
                  <a:pt x="0" y="0"/>
                </a:moveTo>
                <a:lnTo>
                  <a:pt x="0" y="264283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5399678" y="3427031"/>
            <a:ext cx="0" cy="264795"/>
          </a:xfrm>
          <a:custGeom>
            <a:avLst/>
            <a:gdLst/>
            <a:ahLst/>
            <a:cxnLst/>
            <a:rect l="l" t="t" r="r" b="b"/>
            <a:pathLst>
              <a:path h="264795">
                <a:moveTo>
                  <a:pt x="0" y="0"/>
                </a:moveTo>
                <a:lnTo>
                  <a:pt x="0" y="264283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5471533" y="3422552"/>
            <a:ext cx="0" cy="266065"/>
          </a:xfrm>
          <a:custGeom>
            <a:avLst/>
            <a:gdLst/>
            <a:ahLst/>
            <a:cxnLst/>
            <a:rect l="l" t="t" r="r" b="b"/>
            <a:pathLst>
              <a:path h="266064">
                <a:moveTo>
                  <a:pt x="0" y="0"/>
                </a:moveTo>
                <a:lnTo>
                  <a:pt x="0" y="265776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5543388" y="3416579"/>
            <a:ext cx="0" cy="267335"/>
          </a:xfrm>
          <a:custGeom>
            <a:avLst/>
            <a:gdLst/>
            <a:ahLst/>
            <a:cxnLst/>
            <a:rect l="l" t="t" r="r" b="b"/>
            <a:pathLst>
              <a:path h="267335">
                <a:moveTo>
                  <a:pt x="0" y="0"/>
                </a:moveTo>
                <a:lnTo>
                  <a:pt x="0" y="26726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5615244" y="3410607"/>
            <a:ext cx="0" cy="269240"/>
          </a:xfrm>
          <a:custGeom>
            <a:avLst/>
            <a:gdLst/>
            <a:ahLst/>
            <a:cxnLst/>
            <a:rect l="l" t="t" r="r" b="b"/>
            <a:pathLst>
              <a:path h="269239">
                <a:moveTo>
                  <a:pt x="0" y="0"/>
                </a:moveTo>
                <a:lnTo>
                  <a:pt x="0" y="268763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5687099" y="3404634"/>
            <a:ext cx="0" cy="271780"/>
          </a:xfrm>
          <a:custGeom>
            <a:avLst/>
            <a:gdLst/>
            <a:ahLst/>
            <a:cxnLst/>
            <a:rect l="l" t="t" r="r" b="b"/>
            <a:pathLst>
              <a:path h="271779">
                <a:moveTo>
                  <a:pt x="0" y="0"/>
                </a:moveTo>
                <a:lnTo>
                  <a:pt x="0" y="27174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5758954" y="3400155"/>
            <a:ext cx="0" cy="271780"/>
          </a:xfrm>
          <a:custGeom>
            <a:avLst/>
            <a:gdLst/>
            <a:ahLst/>
            <a:cxnLst/>
            <a:rect l="l" t="t" r="r" b="b"/>
            <a:pathLst>
              <a:path h="271779">
                <a:moveTo>
                  <a:pt x="0" y="0"/>
                </a:moveTo>
                <a:lnTo>
                  <a:pt x="0" y="27174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5830809" y="3394182"/>
            <a:ext cx="0" cy="273685"/>
          </a:xfrm>
          <a:custGeom>
            <a:avLst/>
            <a:gdLst/>
            <a:ahLst/>
            <a:cxnLst/>
            <a:rect l="l" t="t" r="r" b="b"/>
            <a:pathLst>
              <a:path h="273685">
                <a:moveTo>
                  <a:pt x="0" y="0"/>
                </a:moveTo>
                <a:lnTo>
                  <a:pt x="0" y="273242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5903413" y="3388210"/>
            <a:ext cx="0" cy="274955"/>
          </a:xfrm>
          <a:custGeom>
            <a:avLst/>
            <a:gdLst/>
            <a:ahLst/>
            <a:cxnLst/>
            <a:rect l="l" t="t" r="r" b="b"/>
            <a:pathLst>
              <a:path h="274954">
                <a:moveTo>
                  <a:pt x="0" y="0"/>
                </a:moveTo>
                <a:lnTo>
                  <a:pt x="0" y="274735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5975268" y="3383731"/>
            <a:ext cx="0" cy="276225"/>
          </a:xfrm>
          <a:custGeom>
            <a:avLst/>
            <a:gdLst/>
            <a:ahLst/>
            <a:cxnLst/>
            <a:rect l="l" t="t" r="r" b="b"/>
            <a:pathLst>
              <a:path h="276225">
                <a:moveTo>
                  <a:pt x="0" y="0"/>
                </a:moveTo>
                <a:lnTo>
                  <a:pt x="0" y="276228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6047873" y="3377758"/>
            <a:ext cx="0" cy="278130"/>
          </a:xfrm>
          <a:custGeom>
            <a:avLst/>
            <a:gdLst/>
            <a:ahLst/>
            <a:cxnLst/>
            <a:rect l="l" t="t" r="r" b="b"/>
            <a:pathLst>
              <a:path h="278129">
                <a:moveTo>
                  <a:pt x="0" y="0"/>
                </a:moveTo>
                <a:lnTo>
                  <a:pt x="0" y="277721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6119728" y="3371786"/>
            <a:ext cx="0" cy="279400"/>
          </a:xfrm>
          <a:custGeom>
            <a:avLst/>
            <a:gdLst/>
            <a:ahLst/>
            <a:cxnLst/>
            <a:rect l="l" t="t" r="r" b="b"/>
            <a:pathLst>
              <a:path h="279400">
                <a:moveTo>
                  <a:pt x="0" y="0"/>
                </a:moveTo>
                <a:lnTo>
                  <a:pt x="0" y="279214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6191583" y="3365813"/>
            <a:ext cx="0" cy="281305"/>
          </a:xfrm>
          <a:custGeom>
            <a:avLst/>
            <a:gdLst/>
            <a:ahLst/>
            <a:cxnLst/>
            <a:rect l="l" t="t" r="r" b="b"/>
            <a:pathLst>
              <a:path h="281304">
                <a:moveTo>
                  <a:pt x="0" y="0"/>
                </a:moveTo>
                <a:lnTo>
                  <a:pt x="0" y="280708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6263439" y="3359841"/>
            <a:ext cx="0" cy="283845"/>
          </a:xfrm>
          <a:custGeom>
            <a:avLst/>
            <a:gdLst/>
            <a:ahLst/>
            <a:cxnLst/>
            <a:rect l="l" t="t" r="r" b="b"/>
            <a:pathLst>
              <a:path h="283845">
                <a:moveTo>
                  <a:pt x="0" y="0"/>
                </a:moveTo>
                <a:lnTo>
                  <a:pt x="0" y="283694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6335294" y="3355361"/>
            <a:ext cx="0" cy="283845"/>
          </a:xfrm>
          <a:custGeom>
            <a:avLst/>
            <a:gdLst/>
            <a:ahLst/>
            <a:cxnLst/>
            <a:rect l="l" t="t" r="r" b="b"/>
            <a:pathLst>
              <a:path h="283845">
                <a:moveTo>
                  <a:pt x="0" y="0"/>
                </a:moveTo>
                <a:lnTo>
                  <a:pt x="0" y="283694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6407149" y="3349388"/>
            <a:ext cx="0" cy="285750"/>
          </a:xfrm>
          <a:custGeom>
            <a:avLst/>
            <a:gdLst/>
            <a:ahLst/>
            <a:cxnLst/>
            <a:rect l="l" t="t" r="r" b="b"/>
            <a:pathLst>
              <a:path h="285750">
                <a:moveTo>
                  <a:pt x="0" y="0"/>
                </a:moveTo>
                <a:lnTo>
                  <a:pt x="0" y="285187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6473765" y="3343416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680"/>
                </a:lnTo>
              </a:path>
            </a:pathLst>
          </a:custGeom>
          <a:ln w="29940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2394479" y="365100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2466335" y="3637562"/>
            <a:ext cx="33020" cy="13970"/>
          </a:xfrm>
          <a:custGeom>
            <a:avLst/>
            <a:gdLst/>
            <a:ahLst/>
            <a:cxnLst/>
            <a:rect l="l" t="t" r="r" b="b"/>
            <a:pathLst>
              <a:path w="33019" h="13970">
                <a:moveTo>
                  <a:pt x="32933" y="0"/>
                </a:moveTo>
                <a:lnTo>
                  <a:pt x="0" y="13438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2538190" y="363308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2610045" y="3622631"/>
            <a:ext cx="33020" cy="10795"/>
          </a:xfrm>
          <a:custGeom>
            <a:avLst/>
            <a:gdLst/>
            <a:ahLst/>
            <a:cxnLst/>
            <a:rect l="l" t="t" r="r" b="b"/>
            <a:pathLst>
              <a:path w="33019" h="10795">
                <a:moveTo>
                  <a:pt x="32933" y="0"/>
                </a:moveTo>
                <a:lnTo>
                  <a:pt x="0" y="10451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2681901" y="361516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19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2755253" y="360919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2827108" y="3609193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2898963" y="360322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2970819" y="3591275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36" y="0"/>
                </a:moveTo>
                <a:lnTo>
                  <a:pt x="0" y="11945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3042674" y="3573358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31436" y="0"/>
                </a:moveTo>
                <a:lnTo>
                  <a:pt x="0" y="17917"/>
                </a:lnTo>
              </a:path>
            </a:pathLst>
          </a:custGeom>
          <a:ln w="89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3114529" y="3571864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3186385" y="3571864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19" h="3175">
                <a:moveTo>
                  <a:pt x="32933" y="2986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3258240" y="3574851"/>
            <a:ext cx="33020" cy="0"/>
          </a:xfrm>
          <a:custGeom>
            <a:avLst/>
            <a:gdLst/>
            <a:ahLst/>
            <a:cxnLst/>
            <a:rect l="l" t="t" r="r" b="b"/>
            <a:pathLst>
              <a:path w="33020">
                <a:moveTo>
                  <a:pt x="32933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3330095" y="356738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3403448" y="356439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3475303" y="355842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3547158" y="3553947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3619013" y="355096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3690869" y="3542002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3762724" y="3524084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31436" y="0"/>
                </a:moveTo>
                <a:lnTo>
                  <a:pt x="0" y="17917"/>
                </a:lnTo>
              </a:path>
            </a:pathLst>
          </a:custGeom>
          <a:ln w="89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3834579" y="3518112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3906435" y="351213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3978290" y="3509153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4051642" y="350318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4123497" y="3498701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4195353" y="3498701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4479"/>
                </a:moveTo>
                <a:lnTo>
                  <a:pt x="0" y="0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4267208" y="3501688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4339063" y="3500194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4410919" y="349571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4482774" y="348974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4554629" y="348526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4626485" y="347929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4698340" y="3474811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4771692" y="3470332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4843548" y="346435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4915403" y="345838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4987258" y="3453907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5059114" y="344793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5130969" y="3443456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5202824" y="343748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5274679" y="343151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5346535" y="3427031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5419887" y="3422552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5491742" y="341657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5563598" y="341060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5635453" y="340463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5707308" y="340015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5779163" y="339418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5851019" y="3388210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5922874" y="3383731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5994729" y="3377758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6068082" y="337178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6139937" y="336581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6211792" y="335984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6283648" y="3355361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6355503" y="334938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6427358" y="334341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2384000" y="3459880"/>
            <a:ext cx="0" cy="198755"/>
          </a:xfrm>
          <a:custGeom>
            <a:avLst/>
            <a:gdLst/>
            <a:ahLst/>
            <a:cxnLst/>
            <a:rect l="l" t="t" r="r" b="b"/>
            <a:pathLst>
              <a:path h="198754">
                <a:moveTo>
                  <a:pt x="0" y="0"/>
                </a:moveTo>
                <a:lnTo>
                  <a:pt x="0" y="198586"/>
                </a:lnTo>
              </a:path>
            </a:pathLst>
          </a:custGeom>
          <a:ln w="20957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2446125" y="3441962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0"/>
                </a:moveTo>
                <a:lnTo>
                  <a:pt x="0" y="209037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2518729" y="3416579"/>
            <a:ext cx="0" cy="220979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982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2590584" y="3416579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5">
                <a:moveTo>
                  <a:pt x="0" y="0"/>
                </a:moveTo>
                <a:lnTo>
                  <a:pt x="0" y="216503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2662440" y="3407621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0"/>
                </a:moveTo>
                <a:lnTo>
                  <a:pt x="0" y="215010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2735044" y="3386717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448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2806899" y="3382237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6955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2878754" y="3382237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448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2950610" y="3358347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3022465" y="3310567"/>
            <a:ext cx="0" cy="281305"/>
          </a:xfrm>
          <a:custGeom>
            <a:avLst/>
            <a:gdLst/>
            <a:ahLst/>
            <a:cxnLst/>
            <a:rect l="l" t="t" r="r" b="b"/>
            <a:pathLst>
              <a:path h="281304">
                <a:moveTo>
                  <a:pt x="0" y="0"/>
                </a:moveTo>
                <a:lnTo>
                  <a:pt x="0" y="280708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3094320" y="3273239"/>
            <a:ext cx="0" cy="300355"/>
          </a:xfrm>
          <a:custGeom>
            <a:avLst/>
            <a:gdLst/>
            <a:ahLst/>
            <a:cxnLst/>
            <a:rect l="l" t="t" r="r" b="b"/>
            <a:pathLst>
              <a:path h="300354">
                <a:moveTo>
                  <a:pt x="0" y="0"/>
                </a:moveTo>
                <a:lnTo>
                  <a:pt x="0" y="300118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3166175" y="3309074"/>
            <a:ext cx="0" cy="262890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790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3238779" y="3341923"/>
            <a:ext cx="0" cy="233045"/>
          </a:xfrm>
          <a:custGeom>
            <a:avLst/>
            <a:gdLst/>
            <a:ahLst/>
            <a:cxnLst/>
            <a:rect l="l" t="t" r="r" b="b"/>
            <a:pathLst>
              <a:path h="233045">
                <a:moveTo>
                  <a:pt x="0" y="0"/>
                </a:moveTo>
                <a:lnTo>
                  <a:pt x="0" y="232928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3310635" y="3358347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5">
                <a:moveTo>
                  <a:pt x="0" y="0"/>
                </a:moveTo>
                <a:lnTo>
                  <a:pt x="0" y="216503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3383238" y="3343416"/>
            <a:ext cx="0" cy="224154"/>
          </a:xfrm>
          <a:custGeom>
            <a:avLst/>
            <a:gdLst/>
            <a:ahLst/>
            <a:cxnLst/>
            <a:rect l="l" t="t" r="r" b="b"/>
            <a:pathLst>
              <a:path h="224154">
                <a:moveTo>
                  <a:pt x="0" y="0"/>
                </a:moveTo>
                <a:lnTo>
                  <a:pt x="0" y="223969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3455094" y="3332964"/>
            <a:ext cx="0" cy="231775"/>
          </a:xfrm>
          <a:custGeom>
            <a:avLst/>
            <a:gdLst/>
            <a:ahLst/>
            <a:cxnLst/>
            <a:rect l="l" t="t" r="r" b="b"/>
            <a:pathLst>
              <a:path h="231775">
                <a:moveTo>
                  <a:pt x="0" y="0"/>
                </a:moveTo>
                <a:lnTo>
                  <a:pt x="0" y="231434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3526949" y="3319526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8900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3598804" y="3303101"/>
            <a:ext cx="0" cy="251460"/>
          </a:xfrm>
          <a:custGeom>
            <a:avLst/>
            <a:gdLst/>
            <a:ahLst/>
            <a:cxnLst/>
            <a:rect l="l" t="t" r="r" b="b"/>
            <a:pathLst>
              <a:path h="251460">
                <a:moveTo>
                  <a:pt x="0" y="0"/>
                </a:moveTo>
                <a:lnTo>
                  <a:pt x="0" y="250845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3670660" y="3306088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3742515" y="3297129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3814370" y="3256815"/>
            <a:ext cx="0" cy="267335"/>
          </a:xfrm>
          <a:custGeom>
            <a:avLst/>
            <a:gdLst/>
            <a:ahLst/>
            <a:cxnLst/>
            <a:rect l="l" t="t" r="r" b="b"/>
            <a:pathLst>
              <a:path h="267335">
                <a:moveTo>
                  <a:pt x="0" y="0"/>
                </a:moveTo>
                <a:lnTo>
                  <a:pt x="0" y="267269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3886974" y="3244869"/>
            <a:ext cx="0" cy="273685"/>
          </a:xfrm>
          <a:custGeom>
            <a:avLst/>
            <a:gdLst/>
            <a:ahLst/>
            <a:cxnLst/>
            <a:rect l="l" t="t" r="r" b="b"/>
            <a:pathLst>
              <a:path h="273685">
                <a:moveTo>
                  <a:pt x="0" y="0"/>
                </a:moveTo>
                <a:lnTo>
                  <a:pt x="0" y="273242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3958829" y="3241883"/>
            <a:ext cx="0" cy="270510"/>
          </a:xfrm>
          <a:custGeom>
            <a:avLst/>
            <a:gdLst/>
            <a:ahLst/>
            <a:cxnLst/>
            <a:rect l="l" t="t" r="r" b="b"/>
            <a:pathLst>
              <a:path h="270510">
                <a:moveTo>
                  <a:pt x="0" y="0"/>
                </a:moveTo>
                <a:lnTo>
                  <a:pt x="0" y="270256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4031433" y="3246363"/>
            <a:ext cx="0" cy="262890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790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4103288" y="3249349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831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4175143" y="3249349"/>
            <a:ext cx="0" cy="249554"/>
          </a:xfrm>
          <a:custGeom>
            <a:avLst/>
            <a:gdLst/>
            <a:ahLst/>
            <a:cxnLst/>
            <a:rect l="l" t="t" r="r" b="b"/>
            <a:pathLst>
              <a:path h="249554">
                <a:moveTo>
                  <a:pt x="0" y="0"/>
                </a:moveTo>
                <a:lnTo>
                  <a:pt x="0" y="249352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4246999" y="3261294"/>
            <a:ext cx="0" cy="241935"/>
          </a:xfrm>
          <a:custGeom>
            <a:avLst/>
            <a:gdLst/>
            <a:ahLst/>
            <a:cxnLst/>
            <a:rect l="l" t="t" r="r" b="b"/>
            <a:pathLst>
              <a:path h="241935">
                <a:moveTo>
                  <a:pt x="0" y="0"/>
                </a:moveTo>
                <a:lnTo>
                  <a:pt x="0" y="241886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4318854" y="3261294"/>
            <a:ext cx="0" cy="240665"/>
          </a:xfrm>
          <a:custGeom>
            <a:avLst/>
            <a:gdLst/>
            <a:ahLst/>
            <a:cxnLst/>
            <a:rect l="l" t="t" r="r" b="b"/>
            <a:pathLst>
              <a:path h="240664">
                <a:moveTo>
                  <a:pt x="0" y="0"/>
                </a:moveTo>
                <a:lnTo>
                  <a:pt x="0" y="240393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4390709" y="3259801"/>
            <a:ext cx="0" cy="240665"/>
          </a:xfrm>
          <a:custGeom>
            <a:avLst/>
            <a:gdLst/>
            <a:ahLst/>
            <a:cxnLst/>
            <a:rect l="l" t="t" r="r" b="b"/>
            <a:pathLst>
              <a:path h="240664">
                <a:moveTo>
                  <a:pt x="0" y="0"/>
                </a:moveTo>
                <a:lnTo>
                  <a:pt x="0" y="240393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4462565" y="3253828"/>
            <a:ext cx="0" cy="241935"/>
          </a:xfrm>
          <a:custGeom>
            <a:avLst/>
            <a:gdLst/>
            <a:ahLst/>
            <a:cxnLst/>
            <a:rect l="l" t="t" r="r" b="b"/>
            <a:pathLst>
              <a:path h="241935">
                <a:moveTo>
                  <a:pt x="0" y="0"/>
                </a:moveTo>
                <a:lnTo>
                  <a:pt x="0" y="241886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4535168" y="3247856"/>
            <a:ext cx="0" cy="241935"/>
          </a:xfrm>
          <a:custGeom>
            <a:avLst/>
            <a:gdLst/>
            <a:ahLst/>
            <a:cxnLst/>
            <a:rect l="l" t="t" r="r" b="b"/>
            <a:pathLst>
              <a:path h="241935">
                <a:moveTo>
                  <a:pt x="0" y="0"/>
                </a:moveTo>
                <a:lnTo>
                  <a:pt x="0" y="241886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4607024" y="3243376"/>
            <a:ext cx="0" cy="241935"/>
          </a:xfrm>
          <a:custGeom>
            <a:avLst/>
            <a:gdLst/>
            <a:ahLst/>
            <a:cxnLst/>
            <a:rect l="l" t="t" r="r" b="b"/>
            <a:pathLst>
              <a:path h="241935">
                <a:moveTo>
                  <a:pt x="0" y="0"/>
                </a:moveTo>
                <a:lnTo>
                  <a:pt x="0" y="241886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4678879" y="3237404"/>
            <a:ext cx="0" cy="241935"/>
          </a:xfrm>
          <a:custGeom>
            <a:avLst/>
            <a:gdLst/>
            <a:ahLst/>
            <a:cxnLst/>
            <a:rect l="l" t="t" r="r" b="b"/>
            <a:pathLst>
              <a:path h="241935">
                <a:moveTo>
                  <a:pt x="0" y="0"/>
                </a:moveTo>
                <a:lnTo>
                  <a:pt x="0" y="241886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4751483" y="3229938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4823338" y="3225459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4895194" y="3219486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4967049" y="3213514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5038904" y="3206048"/>
            <a:ext cx="0" cy="248285"/>
          </a:xfrm>
          <a:custGeom>
            <a:avLst/>
            <a:gdLst/>
            <a:ahLst/>
            <a:cxnLst/>
            <a:rect l="l" t="t" r="r" b="b"/>
            <a:pathLst>
              <a:path h="248285">
                <a:moveTo>
                  <a:pt x="0" y="0"/>
                </a:moveTo>
                <a:lnTo>
                  <a:pt x="0" y="247859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5110760" y="3200076"/>
            <a:ext cx="0" cy="248285"/>
          </a:xfrm>
          <a:custGeom>
            <a:avLst/>
            <a:gdLst/>
            <a:ahLst/>
            <a:cxnLst/>
            <a:rect l="l" t="t" r="r" b="b"/>
            <a:pathLst>
              <a:path h="248285">
                <a:moveTo>
                  <a:pt x="0" y="0"/>
                </a:moveTo>
                <a:lnTo>
                  <a:pt x="0" y="247859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5183363" y="3194103"/>
            <a:ext cx="0" cy="249554"/>
          </a:xfrm>
          <a:custGeom>
            <a:avLst/>
            <a:gdLst/>
            <a:ahLst/>
            <a:cxnLst/>
            <a:rect l="l" t="t" r="r" b="b"/>
            <a:pathLst>
              <a:path h="249554">
                <a:moveTo>
                  <a:pt x="0" y="0"/>
                </a:moveTo>
                <a:lnTo>
                  <a:pt x="0" y="249352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5255219" y="3188131"/>
            <a:ext cx="0" cy="249554"/>
          </a:xfrm>
          <a:custGeom>
            <a:avLst/>
            <a:gdLst/>
            <a:ahLst/>
            <a:cxnLst/>
            <a:rect l="l" t="t" r="r" b="b"/>
            <a:pathLst>
              <a:path h="249554">
                <a:moveTo>
                  <a:pt x="0" y="0"/>
                </a:moveTo>
                <a:lnTo>
                  <a:pt x="0" y="249352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5327074" y="3182158"/>
            <a:ext cx="0" cy="249554"/>
          </a:xfrm>
          <a:custGeom>
            <a:avLst/>
            <a:gdLst/>
            <a:ahLst/>
            <a:cxnLst/>
            <a:rect l="l" t="t" r="r" b="b"/>
            <a:pathLst>
              <a:path h="249554">
                <a:moveTo>
                  <a:pt x="0" y="0"/>
                </a:moveTo>
                <a:lnTo>
                  <a:pt x="0" y="249352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5399678" y="3176186"/>
            <a:ext cx="0" cy="251460"/>
          </a:xfrm>
          <a:custGeom>
            <a:avLst/>
            <a:gdLst/>
            <a:ahLst/>
            <a:cxnLst/>
            <a:rect l="l" t="t" r="r" b="b"/>
            <a:pathLst>
              <a:path h="251460">
                <a:moveTo>
                  <a:pt x="0" y="0"/>
                </a:moveTo>
                <a:lnTo>
                  <a:pt x="0" y="250845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5471533" y="3170213"/>
            <a:ext cx="0" cy="252729"/>
          </a:xfrm>
          <a:custGeom>
            <a:avLst/>
            <a:gdLst/>
            <a:ahLst/>
            <a:cxnLst/>
            <a:rect l="l" t="t" r="r" b="b"/>
            <a:pathLst>
              <a:path h="252729">
                <a:moveTo>
                  <a:pt x="0" y="0"/>
                </a:moveTo>
                <a:lnTo>
                  <a:pt x="0" y="252338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5543388" y="3164241"/>
            <a:ext cx="0" cy="252729"/>
          </a:xfrm>
          <a:custGeom>
            <a:avLst/>
            <a:gdLst/>
            <a:ahLst/>
            <a:cxnLst/>
            <a:rect l="l" t="t" r="r" b="b"/>
            <a:pathLst>
              <a:path h="252729">
                <a:moveTo>
                  <a:pt x="0" y="0"/>
                </a:moveTo>
                <a:lnTo>
                  <a:pt x="0" y="252338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5615244" y="3158268"/>
            <a:ext cx="0" cy="252729"/>
          </a:xfrm>
          <a:custGeom>
            <a:avLst/>
            <a:gdLst/>
            <a:ahLst/>
            <a:cxnLst/>
            <a:rect l="l" t="t" r="r" b="b"/>
            <a:pathLst>
              <a:path h="252729">
                <a:moveTo>
                  <a:pt x="0" y="0"/>
                </a:moveTo>
                <a:lnTo>
                  <a:pt x="0" y="252338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5687099" y="3152295"/>
            <a:ext cx="0" cy="252729"/>
          </a:xfrm>
          <a:custGeom>
            <a:avLst/>
            <a:gdLst/>
            <a:ahLst/>
            <a:cxnLst/>
            <a:rect l="l" t="t" r="r" b="b"/>
            <a:pathLst>
              <a:path h="252729">
                <a:moveTo>
                  <a:pt x="0" y="0"/>
                </a:moveTo>
                <a:lnTo>
                  <a:pt x="0" y="252338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5758954" y="3144830"/>
            <a:ext cx="0" cy="255904"/>
          </a:xfrm>
          <a:custGeom>
            <a:avLst/>
            <a:gdLst/>
            <a:ahLst/>
            <a:cxnLst/>
            <a:rect l="l" t="t" r="r" b="b"/>
            <a:pathLst>
              <a:path h="255904">
                <a:moveTo>
                  <a:pt x="0" y="0"/>
                </a:moveTo>
                <a:lnTo>
                  <a:pt x="0" y="255324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5830809" y="3138857"/>
            <a:ext cx="0" cy="255904"/>
          </a:xfrm>
          <a:custGeom>
            <a:avLst/>
            <a:gdLst/>
            <a:ahLst/>
            <a:cxnLst/>
            <a:rect l="l" t="t" r="r" b="b"/>
            <a:pathLst>
              <a:path h="255904">
                <a:moveTo>
                  <a:pt x="0" y="0"/>
                </a:moveTo>
                <a:lnTo>
                  <a:pt x="0" y="255324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5903413" y="3132885"/>
            <a:ext cx="0" cy="255904"/>
          </a:xfrm>
          <a:custGeom>
            <a:avLst/>
            <a:gdLst/>
            <a:ahLst/>
            <a:cxnLst/>
            <a:rect l="l" t="t" r="r" b="b"/>
            <a:pathLst>
              <a:path h="255904">
                <a:moveTo>
                  <a:pt x="0" y="0"/>
                </a:moveTo>
                <a:lnTo>
                  <a:pt x="0" y="255324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5975268" y="3126912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6818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6047873" y="3120940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6818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6119728" y="3113474"/>
            <a:ext cx="0" cy="258445"/>
          </a:xfrm>
          <a:custGeom>
            <a:avLst/>
            <a:gdLst/>
            <a:ahLst/>
            <a:cxnLst/>
            <a:rect l="l" t="t" r="r" b="b"/>
            <a:pathLst>
              <a:path h="258445">
                <a:moveTo>
                  <a:pt x="0" y="0"/>
                </a:moveTo>
                <a:lnTo>
                  <a:pt x="0" y="258311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6191583" y="3107502"/>
            <a:ext cx="0" cy="258445"/>
          </a:xfrm>
          <a:custGeom>
            <a:avLst/>
            <a:gdLst/>
            <a:ahLst/>
            <a:cxnLst/>
            <a:rect l="l" t="t" r="r" b="b"/>
            <a:pathLst>
              <a:path h="258445">
                <a:moveTo>
                  <a:pt x="0" y="0"/>
                </a:moveTo>
                <a:lnTo>
                  <a:pt x="0" y="258311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6263439" y="3101529"/>
            <a:ext cx="0" cy="258445"/>
          </a:xfrm>
          <a:custGeom>
            <a:avLst/>
            <a:gdLst/>
            <a:ahLst/>
            <a:cxnLst/>
            <a:rect l="l" t="t" r="r" b="b"/>
            <a:pathLst>
              <a:path h="258445">
                <a:moveTo>
                  <a:pt x="0" y="0"/>
                </a:moveTo>
                <a:lnTo>
                  <a:pt x="0" y="258311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6335294" y="3094064"/>
            <a:ext cx="0" cy="261620"/>
          </a:xfrm>
          <a:custGeom>
            <a:avLst/>
            <a:gdLst/>
            <a:ahLst/>
            <a:cxnLst/>
            <a:rect l="l" t="t" r="r" b="b"/>
            <a:pathLst>
              <a:path h="261620">
                <a:moveTo>
                  <a:pt x="0" y="0"/>
                </a:moveTo>
                <a:lnTo>
                  <a:pt x="0" y="261297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6407149" y="3088091"/>
            <a:ext cx="0" cy="261620"/>
          </a:xfrm>
          <a:custGeom>
            <a:avLst/>
            <a:gdLst/>
            <a:ahLst/>
            <a:cxnLst/>
            <a:rect l="l" t="t" r="r" b="b"/>
            <a:pathLst>
              <a:path h="261620">
                <a:moveTo>
                  <a:pt x="0" y="0"/>
                </a:moveTo>
                <a:lnTo>
                  <a:pt x="0" y="261297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6473765" y="3080625"/>
            <a:ext cx="0" cy="262890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790"/>
                </a:lnTo>
              </a:path>
            </a:pathLst>
          </a:custGeom>
          <a:ln w="29940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2394479" y="3441962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31436" y="0"/>
                </a:moveTo>
                <a:lnTo>
                  <a:pt x="0" y="17917"/>
                </a:lnTo>
              </a:path>
            </a:pathLst>
          </a:custGeom>
          <a:ln w="89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2466335" y="3416579"/>
            <a:ext cx="33020" cy="25400"/>
          </a:xfrm>
          <a:custGeom>
            <a:avLst/>
            <a:gdLst/>
            <a:ahLst/>
            <a:cxnLst/>
            <a:rect l="l" t="t" r="r" b="b"/>
            <a:pathLst>
              <a:path w="33019" h="25400">
                <a:moveTo>
                  <a:pt x="32933" y="0"/>
                </a:moveTo>
                <a:lnTo>
                  <a:pt x="0" y="25383"/>
                </a:lnTo>
              </a:path>
            </a:pathLst>
          </a:custGeom>
          <a:ln w="89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2538190" y="3416579"/>
            <a:ext cx="33020" cy="0"/>
          </a:xfrm>
          <a:custGeom>
            <a:avLst/>
            <a:gdLst/>
            <a:ahLst/>
            <a:cxnLst/>
            <a:rect l="l" t="t" r="r" b="b"/>
            <a:pathLst>
              <a:path w="33019">
                <a:moveTo>
                  <a:pt x="32933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2610045" y="3407621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19" h="9525">
                <a:moveTo>
                  <a:pt x="32933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2681901" y="3386717"/>
            <a:ext cx="33020" cy="20955"/>
          </a:xfrm>
          <a:custGeom>
            <a:avLst/>
            <a:gdLst/>
            <a:ahLst/>
            <a:cxnLst/>
            <a:rect l="l" t="t" r="r" b="b"/>
            <a:pathLst>
              <a:path w="33019" h="20954">
                <a:moveTo>
                  <a:pt x="32933" y="0"/>
                </a:moveTo>
                <a:lnTo>
                  <a:pt x="0" y="20903"/>
                </a:lnTo>
              </a:path>
            </a:pathLst>
          </a:custGeom>
          <a:ln w="89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2755253" y="3382237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2827108" y="3382237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2898963" y="3358347"/>
            <a:ext cx="31750" cy="24130"/>
          </a:xfrm>
          <a:custGeom>
            <a:avLst/>
            <a:gdLst/>
            <a:ahLst/>
            <a:cxnLst/>
            <a:rect l="l" t="t" r="r" b="b"/>
            <a:pathLst>
              <a:path w="31750" h="24129">
                <a:moveTo>
                  <a:pt x="31436" y="0"/>
                </a:moveTo>
                <a:lnTo>
                  <a:pt x="0" y="23890"/>
                </a:lnTo>
              </a:path>
            </a:pathLst>
          </a:custGeom>
          <a:ln w="89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2970819" y="3310567"/>
            <a:ext cx="31750" cy="48260"/>
          </a:xfrm>
          <a:custGeom>
            <a:avLst/>
            <a:gdLst/>
            <a:ahLst/>
            <a:cxnLst/>
            <a:rect l="l" t="t" r="r" b="b"/>
            <a:pathLst>
              <a:path w="31750" h="48260">
                <a:moveTo>
                  <a:pt x="31436" y="0"/>
                </a:moveTo>
                <a:lnTo>
                  <a:pt x="0" y="4778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3042674" y="3273239"/>
            <a:ext cx="31750" cy="37465"/>
          </a:xfrm>
          <a:custGeom>
            <a:avLst/>
            <a:gdLst/>
            <a:ahLst/>
            <a:cxnLst/>
            <a:rect l="l" t="t" r="r" b="b"/>
            <a:pathLst>
              <a:path w="31750" h="37464">
                <a:moveTo>
                  <a:pt x="31436" y="0"/>
                </a:moveTo>
                <a:lnTo>
                  <a:pt x="0" y="37328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3114529" y="3273239"/>
            <a:ext cx="31750" cy="36195"/>
          </a:xfrm>
          <a:custGeom>
            <a:avLst/>
            <a:gdLst/>
            <a:ahLst/>
            <a:cxnLst/>
            <a:rect l="l" t="t" r="r" b="b"/>
            <a:pathLst>
              <a:path w="31750" h="36195">
                <a:moveTo>
                  <a:pt x="31436" y="35835"/>
                </a:moveTo>
                <a:lnTo>
                  <a:pt x="0" y="0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3186385" y="3309074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32933" y="32848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3258240" y="3341923"/>
            <a:ext cx="33020" cy="16510"/>
          </a:xfrm>
          <a:custGeom>
            <a:avLst/>
            <a:gdLst/>
            <a:ahLst/>
            <a:cxnLst/>
            <a:rect l="l" t="t" r="r" b="b"/>
            <a:pathLst>
              <a:path w="33020" h="16510">
                <a:moveTo>
                  <a:pt x="32933" y="16424"/>
                </a:moveTo>
                <a:lnTo>
                  <a:pt x="0" y="0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3330095" y="3343416"/>
            <a:ext cx="33020" cy="15240"/>
          </a:xfrm>
          <a:custGeom>
            <a:avLst/>
            <a:gdLst/>
            <a:ahLst/>
            <a:cxnLst/>
            <a:rect l="l" t="t" r="r" b="b"/>
            <a:pathLst>
              <a:path w="33020" h="15239">
                <a:moveTo>
                  <a:pt x="32933" y="0"/>
                </a:moveTo>
                <a:lnTo>
                  <a:pt x="0" y="14931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3403448" y="3332964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36" y="0"/>
                </a:moveTo>
                <a:lnTo>
                  <a:pt x="0" y="10451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3475303" y="3319526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36" y="0"/>
                </a:moveTo>
                <a:lnTo>
                  <a:pt x="0" y="13438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3547158" y="3303101"/>
            <a:ext cx="31750" cy="16510"/>
          </a:xfrm>
          <a:custGeom>
            <a:avLst/>
            <a:gdLst/>
            <a:ahLst/>
            <a:cxnLst/>
            <a:rect l="l" t="t" r="r" b="b"/>
            <a:pathLst>
              <a:path w="31750" h="16510">
                <a:moveTo>
                  <a:pt x="31436" y="0"/>
                </a:moveTo>
                <a:lnTo>
                  <a:pt x="0" y="16424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3619013" y="330310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2986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3690869" y="3297129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3762724" y="3256815"/>
            <a:ext cx="31750" cy="40640"/>
          </a:xfrm>
          <a:custGeom>
            <a:avLst/>
            <a:gdLst/>
            <a:ahLst/>
            <a:cxnLst/>
            <a:rect l="l" t="t" r="r" b="b"/>
            <a:pathLst>
              <a:path w="31750" h="40639">
                <a:moveTo>
                  <a:pt x="31436" y="0"/>
                </a:moveTo>
                <a:lnTo>
                  <a:pt x="0" y="40314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3834579" y="3244869"/>
            <a:ext cx="33020" cy="12065"/>
          </a:xfrm>
          <a:custGeom>
            <a:avLst/>
            <a:gdLst/>
            <a:ahLst/>
            <a:cxnLst/>
            <a:rect l="l" t="t" r="r" b="b"/>
            <a:pathLst>
              <a:path w="33020" h="12064">
                <a:moveTo>
                  <a:pt x="32933" y="0"/>
                </a:moveTo>
                <a:lnTo>
                  <a:pt x="0" y="11945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3906435" y="3241883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3978290" y="324188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80">
                <a:moveTo>
                  <a:pt x="32933" y="4479"/>
                </a:moveTo>
                <a:lnTo>
                  <a:pt x="0" y="0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4051642" y="3246363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2986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4123497" y="3249349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4195353" y="3249349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36" y="11945"/>
                </a:moveTo>
                <a:lnTo>
                  <a:pt x="0" y="0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4267208" y="3261294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4339063" y="3259801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4410919" y="325382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4482774" y="3247856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4554629" y="3243376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80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4626485" y="3237404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4698340" y="3229938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4771692" y="3225459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80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4843548" y="321948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4915403" y="321351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4987258" y="320604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5059114" y="320007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5130969" y="319410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5202824" y="318813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5274679" y="3182158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5346535" y="3176186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5419887" y="317021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5491742" y="316424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5563598" y="315826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5635453" y="315229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5707308" y="314483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5779163" y="313885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5851019" y="313288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5922874" y="3126912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5994729" y="3120940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6068082" y="311347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6139937" y="310750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6211792" y="310152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6283648" y="309406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6355503" y="308809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6427358" y="308062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2384000" y="3389703"/>
            <a:ext cx="0" cy="70485"/>
          </a:xfrm>
          <a:custGeom>
            <a:avLst/>
            <a:gdLst/>
            <a:ahLst/>
            <a:cxnLst/>
            <a:rect l="l" t="t" r="r" b="b"/>
            <a:pathLst>
              <a:path h="70485">
                <a:moveTo>
                  <a:pt x="0" y="0"/>
                </a:moveTo>
                <a:lnTo>
                  <a:pt x="0" y="70177"/>
                </a:lnTo>
              </a:path>
            </a:pathLst>
          </a:custGeom>
          <a:ln w="2095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2446125" y="3370292"/>
            <a:ext cx="0" cy="71755"/>
          </a:xfrm>
          <a:custGeom>
            <a:avLst/>
            <a:gdLst/>
            <a:ahLst/>
            <a:cxnLst/>
            <a:rect l="l" t="t" r="r" b="b"/>
            <a:pathLst>
              <a:path h="71754">
                <a:moveTo>
                  <a:pt x="0" y="0"/>
                </a:moveTo>
                <a:lnTo>
                  <a:pt x="0" y="71670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2518729" y="3344909"/>
            <a:ext cx="0" cy="71755"/>
          </a:xfrm>
          <a:custGeom>
            <a:avLst/>
            <a:gdLst/>
            <a:ahLst/>
            <a:cxnLst/>
            <a:rect l="l" t="t" r="r" b="b"/>
            <a:pathLst>
              <a:path h="71754">
                <a:moveTo>
                  <a:pt x="0" y="0"/>
                </a:moveTo>
                <a:lnTo>
                  <a:pt x="0" y="71670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2590584" y="3343416"/>
            <a:ext cx="0" cy="73660"/>
          </a:xfrm>
          <a:custGeom>
            <a:avLst/>
            <a:gdLst/>
            <a:ahLst/>
            <a:cxnLst/>
            <a:rect l="l" t="t" r="r" b="b"/>
            <a:pathLst>
              <a:path h="73660">
                <a:moveTo>
                  <a:pt x="0" y="0"/>
                </a:moveTo>
                <a:lnTo>
                  <a:pt x="0" y="73163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2662440" y="3334457"/>
            <a:ext cx="0" cy="73660"/>
          </a:xfrm>
          <a:custGeom>
            <a:avLst/>
            <a:gdLst/>
            <a:ahLst/>
            <a:cxnLst/>
            <a:rect l="l" t="t" r="r" b="b"/>
            <a:pathLst>
              <a:path h="73660">
                <a:moveTo>
                  <a:pt x="0" y="0"/>
                </a:moveTo>
                <a:lnTo>
                  <a:pt x="0" y="73163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2735044" y="3313553"/>
            <a:ext cx="0" cy="73660"/>
          </a:xfrm>
          <a:custGeom>
            <a:avLst/>
            <a:gdLst/>
            <a:ahLst/>
            <a:cxnLst/>
            <a:rect l="l" t="t" r="r" b="b"/>
            <a:pathLst>
              <a:path h="73660">
                <a:moveTo>
                  <a:pt x="0" y="0"/>
                </a:moveTo>
                <a:lnTo>
                  <a:pt x="0" y="73163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2806899" y="3307581"/>
            <a:ext cx="0" cy="74930"/>
          </a:xfrm>
          <a:custGeom>
            <a:avLst/>
            <a:gdLst/>
            <a:ahLst/>
            <a:cxnLst/>
            <a:rect l="l" t="t" r="r" b="b"/>
            <a:pathLst>
              <a:path h="74929">
                <a:moveTo>
                  <a:pt x="0" y="0"/>
                </a:moveTo>
                <a:lnTo>
                  <a:pt x="0" y="74656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2878754" y="3309074"/>
            <a:ext cx="0" cy="73660"/>
          </a:xfrm>
          <a:custGeom>
            <a:avLst/>
            <a:gdLst/>
            <a:ahLst/>
            <a:cxnLst/>
            <a:rect l="l" t="t" r="r" b="b"/>
            <a:pathLst>
              <a:path h="73660">
                <a:moveTo>
                  <a:pt x="0" y="0"/>
                </a:moveTo>
                <a:lnTo>
                  <a:pt x="0" y="73163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2950610" y="3283691"/>
            <a:ext cx="0" cy="74930"/>
          </a:xfrm>
          <a:custGeom>
            <a:avLst/>
            <a:gdLst/>
            <a:ahLst/>
            <a:cxnLst/>
            <a:rect l="l" t="t" r="r" b="b"/>
            <a:pathLst>
              <a:path h="74929">
                <a:moveTo>
                  <a:pt x="0" y="0"/>
                </a:moveTo>
                <a:lnTo>
                  <a:pt x="0" y="74656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3022465" y="3234418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49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3094320" y="3197089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49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3166175" y="3232924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49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3238779" y="3265773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49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3310635" y="3282198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49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3383238" y="3267266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49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3455094" y="3256815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49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3526949" y="3241883"/>
            <a:ext cx="0" cy="78105"/>
          </a:xfrm>
          <a:custGeom>
            <a:avLst/>
            <a:gdLst/>
            <a:ahLst/>
            <a:cxnLst/>
            <a:rect l="l" t="t" r="r" b="b"/>
            <a:pathLst>
              <a:path h="78104">
                <a:moveTo>
                  <a:pt x="0" y="0"/>
                </a:moveTo>
                <a:lnTo>
                  <a:pt x="0" y="77642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3598804" y="3223966"/>
            <a:ext cx="0" cy="79375"/>
          </a:xfrm>
          <a:custGeom>
            <a:avLst/>
            <a:gdLst/>
            <a:ahLst/>
            <a:cxnLst/>
            <a:rect l="l" t="t" r="r" b="b"/>
            <a:pathLst>
              <a:path h="79375">
                <a:moveTo>
                  <a:pt x="0" y="0"/>
                </a:moveTo>
                <a:lnTo>
                  <a:pt x="0" y="79135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3670660" y="3226952"/>
            <a:ext cx="0" cy="79375"/>
          </a:xfrm>
          <a:custGeom>
            <a:avLst/>
            <a:gdLst/>
            <a:ahLst/>
            <a:cxnLst/>
            <a:rect l="l" t="t" r="r" b="b"/>
            <a:pathLst>
              <a:path h="79375">
                <a:moveTo>
                  <a:pt x="0" y="0"/>
                </a:moveTo>
                <a:lnTo>
                  <a:pt x="0" y="79135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3742515" y="3217993"/>
            <a:ext cx="0" cy="79375"/>
          </a:xfrm>
          <a:custGeom>
            <a:avLst/>
            <a:gdLst/>
            <a:ahLst/>
            <a:cxnLst/>
            <a:rect l="l" t="t" r="r" b="b"/>
            <a:pathLst>
              <a:path h="79375">
                <a:moveTo>
                  <a:pt x="0" y="0"/>
                </a:moveTo>
                <a:lnTo>
                  <a:pt x="0" y="79135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3814370" y="3176186"/>
            <a:ext cx="0" cy="80645"/>
          </a:xfrm>
          <a:custGeom>
            <a:avLst/>
            <a:gdLst/>
            <a:ahLst/>
            <a:cxnLst/>
            <a:rect l="l" t="t" r="r" b="b"/>
            <a:pathLst>
              <a:path h="80645">
                <a:moveTo>
                  <a:pt x="0" y="0"/>
                </a:moveTo>
                <a:lnTo>
                  <a:pt x="0" y="80628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3886974" y="3162747"/>
            <a:ext cx="0" cy="82550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122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3958829" y="3161254"/>
            <a:ext cx="0" cy="80645"/>
          </a:xfrm>
          <a:custGeom>
            <a:avLst/>
            <a:gdLst/>
            <a:ahLst/>
            <a:cxnLst/>
            <a:rect l="l" t="t" r="r" b="b"/>
            <a:pathLst>
              <a:path h="80644">
                <a:moveTo>
                  <a:pt x="0" y="0"/>
                </a:moveTo>
                <a:lnTo>
                  <a:pt x="0" y="80628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4031433" y="3165734"/>
            <a:ext cx="0" cy="80645"/>
          </a:xfrm>
          <a:custGeom>
            <a:avLst/>
            <a:gdLst/>
            <a:ahLst/>
            <a:cxnLst/>
            <a:rect l="l" t="t" r="r" b="b"/>
            <a:pathLst>
              <a:path h="80644">
                <a:moveTo>
                  <a:pt x="0" y="0"/>
                </a:moveTo>
                <a:lnTo>
                  <a:pt x="0" y="80628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4103288" y="3167227"/>
            <a:ext cx="0" cy="82550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122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4175143" y="3165734"/>
            <a:ext cx="0" cy="83820"/>
          </a:xfrm>
          <a:custGeom>
            <a:avLst/>
            <a:gdLst/>
            <a:ahLst/>
            <a:cxnLst/>
            <a:rect l="l" t="t" r="r" b="b"/>
            <a:pathLst>
              <a:path h="83819">
                <a:moveTo>
                  <a:pt x="0" y="0"/>
                </a:moveTo>
                <a:lnTo>
                  <a:pt x="0" y="83615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4246999" y="3177679"/>
            <a:ext cx="0" cy="83820"/>
          </a:xfrm>
          <a:custGeom>
            <a:avLst/>
            <a:gdLst/>
            <a:ahLst/>
            <a:cxnLst/>
            <a:rect l="l" t="t" r="r" b="b"/>
            <a:pathLst>
              <a:path h="83820">
                <a:moveTo>
                  <a:pt x="0" y="0"/>
                </a:moveTo>
                <a:lnTo>
                  <a:pt x="0" y="83615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4318854" y="3177679"/>
            <a:ext cx="0" cy="83820"/>
          </a:xfrm>
          <a:custGeom>
            <a:avLst/>
            <a:gdLst/>
            <a:ahLst/>
            <a:cxnLst/>
            <a:rect l="l" t="t" r="r" b="b"/>
            <a:pathLst>
              <a:path h="83820">
                <a:moveTo>
                  <a:pt x="0" y="0"/>
                </a:moveTo>
                <a:lnTo>
                  <a:pt x="0" y="83615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4390709" y="3176186"/>
            <a:ext cx="0" cy="83820"/>
          </a:xfrm>
          <a:custGeom>
            <a:avLst/>
            <a:gdLst/>
            <a:ahLst/>
            <a:cxnLst/>
            <a:rect l="l" t="t" r="r" b="b"/>
            <a:pathLst>
              <a:path h="83820">
                <a:moveTo>
                  <a:pt x="0" y="0"/>
                </a:moveTo>
                <a:lnTo>
                  <a:pt x="0" y="83615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4462565" y="3170213"/>
            <a:ext cx="0" cy="83820"/>
          </a:xfrm>
          <a:custGeom>
            <a:avLst/>
            <a:gdLst/>
            <a:ahLst/>
            <a:cxnLst/>
            <a:rect l="l" t="t" r="r" b="b"/>
            <a:pathLst>
              <a:path h="83820">
                <a:moveTo>
                  <a:pt x="0" y="0"/>
                </a:moveTo>
                <a:lnTo>
                  <a:pt x="0" y="83615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4535168" y="3164240"/>
            <a:ext cx="0" cy="83820"/>
          </a:xfrm>
          <a:custGeom>
            <a:avLst/>
            <a:gdLst/>
            <a:ahLst/>
            <a:cxnLst/>
            <a:rect l="l" t="t" r="r" b="b"/>
            <a:pathLst>
              <a:path h="83819">
                <a:moveTo>
                  <a:pt x="0" y="0"/>
                </a:moveTo>
                <a:lnTo>
                  <a:pt x="0" y="83615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4607024" y="3158268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108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4678879" y="3150802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601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4751483" y="3144830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108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4823338" y="3138857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601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4895194" y="3132885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601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4967049" y="3125419"/>
            <a:ext cx="0" cy="88265"/>
          </a:xfrm>
          <a:custGeom>
            <a:avLst/>
            <a:gdLst/>
            <a:ahLst/>
            <a:cxnLst/>
            <a:rect l="l" t="t" r="r" b="b"/>
            <a:pathLst>
              <a:path h="88264">
                <a:moveTo>
                  <a:pt x="0" y="0"/>
                </a:moveTo>
                <a:lnTo>
                  <a:pt x="0" y="88094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5038904" y="3117954"/>
            <a:ext cx="0" cy="88265"/>
          </a:xfrm>
          <a:custGeom>
            <a:avLst/>
            <a:gdLst/>
            <a:ahLst/>
            <a:cxnLst/>
            <a:rect l="l" t="t" r="r" b="b"/>
            <a:pathLst>
              <a:path h="88264">
                <a:moveTo>
                  <a:pt x="0" y="0"/>
                </a:moveTo>
                <a:lnTo>
                  <a:pt x="0" y="88094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5110760" y="3111981"/>
            <a:ext cx="0" cy="88265"/>
          </a:xfrm>
          <a:custGeom>
            <a:avLst/>
            <a:gdLst/>
            <a:ahLst/>
            <a:cxnLst/>
            <a:rect l="l" t="t" r="r" b="b"/>
            <a:pathLst>
              <a:path h="88264">
                <a:moveTo>
                  <a:pt x="0" y="0"/>
                </a:moveTo>
                <a:lnTo>
                  <a:pt x="0" y="88094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5183363" y="3106009"/>
            <a:ext cx="0" cy="88265"/>
          </a:xfrm>
          <a:custGeom>
            <a:avLst/>
            <a:gdLst/>
            <a:ahLst/>
            <a:cxnLst/>
            <a:rect l="l" t="t" r="r" b="b"/>
            <a:pathLst>
              <a:path h="88264">
                <a:moveTo>
                  <a:pt x="0" y="0"/>
                </a:moveTo>
                <a:lnTo>
                  <a:pt x="0" y="88094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5255219" y="3100036"/>
            <a:ext cx="0" cy="88265"/>
          </a:xfrm>
          <a:custGeom>
            <a:avLst/>
            <a:gdLst/>
            <a:ahLst/>
            <a:cxnLst/>
            <a:rect l="l" t="t" r="r" b="b"/>
            <a:pathLst>
              <a:path h="88264">
                <a:moveTo>
                  <a:pt x="0" y="0"/>
                </a:moveTo>
                <a:lnTo>
                  <a:pt x="0" y="88094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5327074" y="3092570"/>
            <a:ext cx="0" cy="90170"/>
          </a:xfrm>
          <a:custGeom>
            <a:avLst/>
            <a:gdLst/>
            <a:ahLst/>
            <a:cxnLst/>
            <a:rect l="l" t="t" r="r" b="b"/>
            <a:pathLst>
              <a:path h="90169">
                <a:moveTo>
                  <a:pt x="0" y="0"/>
                </a:moveTo>
                <a:lnTo>
                  <a:pt x="0" y="89587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5399678" y="3086598"/>
            <a:ext cx="0" cy="90170"/>
          </a:xfrm>
          <a:custGeom>
            <a:avLst/>
            <a:gdLst/>
            <a:ahLst/>
            <a:cxnLst/>
            <a:rect l="l" t="t" r="r" b="b"/>
            <a:pathLst>
              <a:path h="90169">
                <a:moveTo>
                  <a:pt x="0" y="0"/>
                </a:moveTo>
                <a:lnTo>
                  <a:pt x="0" y="89587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5471533" y="3080625"/>
            <a:ext cx="0" cy="90170"/>
          </a:xfrm>
          <a:custGeom>
            <a:avLst/>
            <a:gdLst/>
            <a:ahLst/>
            <a:cxnLst/>
            <a:rect l="l" t="t" r="r" b="b"/>
            <a:pathLst>
              <a:path h="90169">
                <a:moveTo>
                  <a:pt x="0" y="0"/>
                </a:moveTo>
                <a:lnTo>
                  <a:pt x="0" y="89587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5543388" y="3073160"/>
            <a:ext cx="0" cy="91440"/>
          </a:xfrm>
          <a:custGeom>
            <a:avLst/>
            <a:gdLst/>
            <a:ahLst/>
            <a:cxnLst/>
            <a:rect l="l" t="t" r="r" b="b"/>
            <a:pathLst>
              <a:path h="91439">
                <a:moveTo>
                  <a:pt x="0" y="0"/>
                </a:moveTo>
                <a:lnTo>
                  <a:pt x="0" y="91080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5615244" y="3065694"/>
            <a:ext cx="0" cy="92710"/>
          </a:xfrm>
          <a:custGeom>
            <a:avLst/>
            <a:gdLst/>
            <a:ahLst/>
            <a:cxnLst/>
            <a:rect l="l" t="t" r="r" b="b"/>
            <a:pathLst>
              <a:path h="92710">
                <a:moveTo>
                  <a:pt x="0" y="0"/>
                </a:moveTo>
                <a:lnTo>
                  <a:pt x="0" y="92573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5687099" y="3059722"/>
            <a:ext cx="0" cy="92710"/>
          </a:xfrm>
          <a:custGeom>
            <a:avLst/>
            <a:gdLst/>
            <a:ahLst/>
            <a:cxnLst/>
            <a:rect l="l" t="t" r="r" b="b"/>
            <a:pathLst>
              <a:path h="92710">
                <a:moveTo>
                  <a:pt x="0" y="0"/>
                </a:moveTo>
                <a:lnTo>
                  <a:pt x="0" y="92573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5758954" y="3053749"/>
            <a:ext cx="0" cy="91440"/>
          </a:xfrm>
          <a:custGeom>
            <a:avLst/>
            <a:gdLst/>
            <a:ahLst/>
            <a:cxnLst/>
            <a:rect l="l" t="t" r="r" b="b"/>
            <a:pathLst>
              <a:path h="91439">
                <a:moveTo>
                  <a:pt x="0" y="0"/>
                </a:moveTo>
                <a:lnTo>
                  <a:pt x="0" y="91080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5830809" y="3046284"/>
            <a:ext cx="0" cy="92710"/>
          </a:xfrm>
          <a:custGeom>
            <a:avLst/>
            <a:gdLst/>
            <a:ahLst/>
            <a:cxnLst/>
            <a:rect l="l" t="t" r="r" b="b"/>
            <a:pathLst>
              <a:path h="92710">
                <a:moveTo>
                  <a:pt x="0" y="0"/>
                </a:moveTo>
                <a:lnTo>
                  <a:pt x="0" y="92573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5903413" y="3038818"/>
            <a:ext cx="0" cy="94615"/>
          </a:xfrm>
          <a:custGeom>
            <a:avLst/>
            <a:gdLst/>
            <a:ahLst/>
            <a:cxnLst/>
            <a:rect l="l" t="t" r="r" b="b"/>
            <a:pathLst>
              <a:path h="94614">
                <a:moveTo>
                  <a:pt x="0" y="0"/>
                </a:moveTo>
                <a:lnTo>
                  <a:pt x="0" y="94067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5975268" y="3032845"/>
            <a:ext cx="0" cy="94615"/>
          </a:xfrm>
          <a:custGeom>
            <a:avLst/>
            <a:gdLst/>
            <a:ahLst/>
            <a:cxnLst/>
            <a:rect l="l" t="t" r="r" b="b"/>
            <a:pathLst>
              <a:path h="94614">
                <a:moveTo>
                  <a:pt x="0" y="0"/>
                </a:moveTo>
                <a:lnTo>
                  <a:pt x="0" y="94067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6047873" y="3025380"/>
            <a:ext cx="0" cy="95885"/>
          </a:xfrm>
          <a:custGeom>
            <a:avLst/>
            <a:gdLst/>
            <a:ahLst/>
            <a:cxnLst/>
            <a:rect l="l" t="t" r="r" b="b"/>
            <a:pathLst>
              <a:path h="95885">
                <a:moveTo>
                  <a:pt x="0" y="0"/>
                </a:moveTo>
                <a:lnTo>
                  <a:pt x="0" y="95560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6119728" y="3019407"/>
            <a:ext cx="0" cy="94615"/>
          </a:xfrm>
          <a:custGeom>
            <a:avLst/>
            <a:gdLst/>
            <a:ahLst/>
            <a:cxnLst/>
            <a:rect l="l" t="t" r="r" b="b"/>
            <a:pathLst>
              <a:path h="94614">
                <a:moveTo>
                  <a:pt x="0" y="0"/>
                </a:moveTo>
                <a:lnTo>
                  <a:pt x="0" y="94067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6191583" y="3011941"/>
            <a:ext cx="0" cy="95885"/>
          </a:xfrm>
          <a:custGeom>
            <a:avLst/>
            <a:gdLst/>
            <a:ahLst/>
            <a:cxnLst/>
            <a:rect l="l" t="t" r="r" b="b"/>
            <a:pathLst>
              <a:path h="95885">
                <a:moveTo>
                  <a:pt x="0" y="0"/>
                </a:moveTo>
                <a:lnTo>
                  <a:pt x="0" y="95560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6263439" y="3004476"/>
            <a:ext cx="0" cy="97155"/>
          </a:xfrm>
          <a:custGeom>
            <a:avLst/>
            <a:gdLst/>
            <a:ahLst/>
            <a:cxnLst/>
            <a:rect l="l" t="t" r="r" b="b"/>
            <a:pathLst>
              <a:path h="97155">
                <a:moveTo>
                  <a:pt x="0" y="0"/>
                </a:moveTo>
                <a:lnTo>
                  <a:pt x="0" y="97053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6335294" y="2998503"/>
            <a:ext cx="0" cy="95885"/>
          </a:xfrm>
          <a:custGeom>
            <a:avLst/>
            <a:gdLst/>
            <a:ahLst/>
            <a:cxnLst/>
            <a:rect l="l" t="t" r="r" b="b"/>
            <a:pathLst>
              <a:path h="95885">
                <a:moveTo>
                  <a:pt x="0" y="0"/>
                </a:moveTo>
                <a:lnTo>
                  <a:pt x="0" y="95560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6407149" y="2991038"/>
            <a:ext cx="0" cy="97155"/>
          </a:xfrm>
          <a:custGeom>
            <a:avLst/>
            <a:gdLst/>
            <a:ahLst/>
            <a:cxnLst/>
            <a:rect l="l" t="t" r="r" b="b"/>
            <a:pathLst>
              <a:path h="97155">
                <a:moveTo>
                  <a:pt x="0" y="0"/>
                </a:moveTo>
                <a:lnTo>
                  <a:pt x="0" y="97053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6473765" y="2983572"/>
            <a:ext cx="0" cy="97155"/>
          </a:xfrm>
          <a:custGeom>
            <a:avLst/>
            <a:gdLst/>
            <a:ahLst/>
            <a:cxnLst/>
            <a:rect l="l" t="t" r="r" b="b"/>
            <a:pathLst>
              <a:path h="97155">
                <a:moveTo>
                  <a:pt x="0" y="0"/>
                </a:moveTo>
                <a:lnTo>
                  <a:pt x="0" y="97053"/>
                </a:lnTo>
              </a:path>
            </a:pathLst>
          </a:custGeom>
          <a:ln w="29940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2394479" y="3370292"/>
            <a:ext cx="31750" cy="19685"/>
          </a:xfrm>
          <a:custGeom>
            <a:avLst/>
            <a:gdLst/>
            <a:ahLst/>
            <a:cxnLst/>
            <a:rect l="l" t="t" r="r" b="b"/>
            <a:pathLst>
              <a:path w="31750" h="19685">
                <a:moveTo>
                  <a:pt x="31436" y="0"/>
                </a:moveTo>
                <a:lnTo>
                  <a:pt x="0" y="19410"/>
                </a:lnTo>
              </a:path>
            </a:pathLst>
          </a:custGeom>
          <a:ln w="89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2466335" y="3344909"/>
            <a:ext cx="33020" cy="25400"/>
          </a:xfrm>
          <a:custGeom>
            <a:avLst/>
            <a:gdLst/>
            <a:ahLst/>
            <a:cxnLst/>
            <a:rect l="l" t="t" r="r" b="b"/>
            <a:pathLst>
              <a:path w="33019" h="25400">
                <a:moveTo>
                  <a:pt x="32933" y="0"/>
                </a:moveTo>
                <a:lnTo>
                  <a:pt x="0" y="25383"/>
                </a:lnTo>
              </a:path>
            </a:pathLst>
          </a:custGeom>
          <a:ln w="89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2538190" y="3343416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2610045" y="3334457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19" h="9525">
                <a:moveTo>
                  <a:pt x="32933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2681901" y="3313553"/>
            <a:ext cx="33020" cy="20955"/>
          </a:xfrm>
          <a:custGeom>
            <a:avLst/>
            <a:gdLst/>
            <a:ahLst/>
            <a:cxnLst/>
            <a:rect l="l" t="t" r="r" b="b"/>
            <a:pathLst>
              <a:path w="33019" h="20954">
                <a:moveTo>
                  <a:pt x="32933" y="0"/>
                </a:moveTo>
                <a:lnTo>
                  <a:pt x="0" y="20903"/>
                </a:lnTo>
              </a:path>
            </a:pathLst>
          </a:custGeom>
          <a:ln w="89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2755253" y="330758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2827108" y="3307581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2898963" y="3283691"/>
            <a:ext cx="31750" cy="25400"/>
          </a:xfrm>
          <a:custGeom>
            <a:avLst/>
            <a:gdLst/>
            <a:ahLst/>
            <a:cxnLst/>
            <a:rect l="l" t="t" r="r" b="b"/>
            <a:pathLst>
              <a:path w="31750" h="25400">
                <a:moveTo>
                  <a:pt x="31436" y="0"/>
                </a:moveTo>
                <a:lnTo>
                  <a:pt x="0" y="25383"/>
                </a:lnTo>
              </a:path>
            </a:pathLst>
          </a:custGeom>
          <a:ln w="89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2970819" y="3234418"/>
            <a:ext cx="31750" cy="49530"/>
          </a:xfrm>
          <a:custGeom>
            <a:avLst/>
            <a:gdLst/>
            <a:ahLst/>
            <a:cxnLst/>
            <a:rect l="l" t="t" r="r" b="b"/>
            <a:pathLst>
              <a:path w="31750" h="49529">
                <a:moveTo>
                  <a:pt x="31436" y="0"/>
                </a:moveTo>
                <a:lnTo>
                  <a:pt x="0" y="49273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3042674" y="3197089"/>
            <a:ext cx="31750" cy="37465"/>
          </a:xfrm>
          <a:custGeom>
            <a:avLst/>
            <a:gdLst/>
            <a:ahLst/>
            <a:cxnLst/>
            <a:rect l="l" t="t" r="r" b="b"/>
            <a:pathLst>
              <a:path w="31750" h="37464">
                <a:moveTo>
                  <a:pt x="31436" y="0"/>
                </a:moveTo>
                <a:lnTo>
                  <a:pt x="0" y="37328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3114529" y="3197089"/>
            <a:ext cx="31750" cy="36195"/>
          </a:xfrm>
          <a:custGeom>
            <a:avLst/>
            <a:gdLst/>
            <a:ahLst/>
            <a:cxnLst/>
            <a:rect l="l" t="t" r="r" b="b"/>
            <a:pathLst>
              <a:path w="31750" h="36194">
                <a:moveTo>
                  <a:pt x="31436" y="35835"/>
                </a:moveTo>
                <a:lnTo>
                  <a:pt x="0" y="0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3186385" y="3232924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32933" y="32848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3258240" y="3265773"/>
            <a:ext cx="33020" cy="16510"/>
          </a:xfrm>
          <a:custGeom>
            <a:avLst/>
            <a:gdLst/>
            <a:ahLst/>
            <a:cxnLst/>
            <a:rect l="l" t="t" r="r" b="b"/>
            <a:pathLst>
              <a:path w="33020" h="16510">
                <a:moveTo>
                  <a:pt x="32933" y="16424"/>
                </a:moveTo>
                <a:lnTo>
                  <a:pt x="0" y="0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3330095" y="3267266"/>
            <a:ext cx="33020" cy="15240"/>
          </a:xfrm>
          <a:custGeom>
            <a:avLst/>
            <a:gdLst/>
            <a:ahLst/>
            <a:cxnLst/>
            <a:rect l="l" t="t" r="r" b="b"/>
            <a:pathLst>
              <a:path w="33020" h="15239">
                <a:moveTo>
                  <a:pt x="32933" y="0"/>
                </a:moveTo>
                <a:lnTo>
                  <a:pt x="0" y="14931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3403448" y="3256815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36" y="0"/>
                </a:moveTo>
                <a:lnTo>
                  <a:pt x="0" y="10451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3475303" y="3241883"/>
            <a:ext cx="31750" cy="15240"/>
          </a:xfrm>
          <a:custGeom>
            <a:avLst/>
            <a:gdLst/>
            <a:ahLst/>
            <a:cxnLst/>
            <a:rect l="l" t="t" r="r" b="b"/>
            <a:pathLst>
              <a:path w="31750" h="15239">
                <a:moveTo>
                  <a:pt x="31436" y="0"/>
                </a:moveTo>
                <a:lnTo>
                  <a:pt x="0" y="14931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3547158" y="3223966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31436" y="0"/>
                </a:moveTo>
                <a:lnTo>
                  <a:pt x="0" y="17917"/>
                </a:lnTo>
              </a:path>
            </a:pathLst>
          </a:custGeom>
          <a:ln w="89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3619013" y="3223966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2986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3690869" y="3217993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3762724" y="3176186"/>
            <a:ext cx="31750" cy="41910"/>
          </a:xfrm>
          <a:custGeom>
            <a:avLst/>
            <a:gdLst/>
            <a:ahLst/>
            <a:cxnLst/>
            <a:rect l="l" t="t" r="r" b="b"/>
            <a:pathLst>
              <a:path w="31750" h="41910">
                <a:moveTo>
                  <a:pt x="31436" y="0"/>
                </a:moveTo>
                <a:lnTo>
                  <a:pt x="0" y="4180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3834579" y="3162747"/>
            <a:ext cx="33020" cy="13970"/>
          </a:xfrm>
          <a:custGeom>
            <a:avLst/>
            <a:gdLst/>
            <a:ahLst/>
            <a:cxnLst/>
            <a:rect l="l" t="t" r="r" b="b"/>
            <a:pathLst>
              <a:path w="33020" h="13969">
                <a:moveTo>
                  <a:pt x="32933" y="0"/>
                </a:moveTo>
                <a:lnTo>
                  <a:pt x="0" y="13438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3906435" y="3161254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5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3978290" y="3161254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80">
                <a:moveTo>
                  <a:pt x="32933" y="4479"/>
                </a:moveTo>
                <a:lnTo>
                  <a:pt x="0" y="0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4051642" y="3165734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5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4123497" y="3165734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5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4195353" y="3165734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36" y="11945"/>
                </a:moveTo>
                <a:lnTo>
                  <a:pt x="0" y="0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4267208" y="3177679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4339063" y="3176186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5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4410919" y="317021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4482774" y="3164240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4554629" y="3158268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4626485" y="3150802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4698340" y="3144830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4771692" y="313885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4843548" y="313288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4915403" y="312541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4987258" y="311795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5059114" y="311198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5130969" y="310600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5202824" y="3100036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5274679" y="3092570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5346535" y="3086598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5419887" y="308062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5491742" y="307316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5563598" y="306569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5635453" y="305972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5707308" y="305374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5779163" y="304628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5851019" y="3038818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5922874" y="303284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5994729" y="3025380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6068082" y="301940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6139937" y="301194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6211792" y="300447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6283648" y="299850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6355503" y="299103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6427358" y="298357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2373522" y="3359841"/>
            <a:ext cx="20955" cy="30480"/>
          </a:xfrm>
          <a:custGeom>
            <a:avLst/>
            <a:gdLst/>
            <a:ahLst/>
            <a:cxnLst/>
            <a:rect l="l" t="t" r="r" b="b"/>
            <a:pathLst>
              <a:path w="20955" h="30479">
                <a:moveTo>
                  <a:pt x="0" y="29862"/>
                </a:moveTo>
                <a:lnTo>
                  <a:pt x="20957" y="29862"/>
                </a:lnTo>
                <a:lnTo>
                  <a:pt x="20957" y="0"/>
                </a:lnTo>
                <a:lnTo>
                  <a:pt x="0" y="0"/>
                </a:lnTo>
                <a:lnTo>
                  <a:pt x="0" y="29862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2425916" y="3340430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79">
                <a:moveTo>
                  <a:pt x="0" y="29862"/>
                </a:moveTo>
                <a:lnTo>
                  <a:pt x="40418" y="29862"/>
                </a:lnTo>
                <a:lnTo>
                  <a:pt x="40418" y="0"/>
                </a:lnTo>
                <a:lnTo>
                  <a:pt x="0" y="0"/>
                </a:lnTo>
                <a:lnTo>
                  <a:pt x="0" y="29862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2499268" y="3313553"/>
            <a:ext cx="39370" cy="31750"/>
          </a:xfrm>
          <a:custGeom>
            <a:avLst/>
            <a:gdLst/>
            <a:ahLst/>
            <a:cxnLst/>
            <a:rect l="l" t="t" r="r" b="b"/>
            <a:pathLst>
              <a:path w="39369" h="31750">
                <a:moveTo>
                  <a:pt x="0" y="31355"/>
                </a:moveTo>
                <a:lnTo>
                  <a:pt x="38921" y="31355"/>
                </a:lnTo>
                <a:lnTo>
                  <a:pt x="38921" y="0"/>
                </a:lnTo>
                <a:lnTo>
                  <a:pt x="0" y="0"/>
                </a:lnTo>
                <a:lnTo>
                  <a:pt x="0" y="3135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2571124" y="3312060"/>
            <a:ext cx="39370" cy="31750"/>
          </a:xfrm>
          <a:custGeom>
            <a:avLst/>
            <a:gdLst/>
            <a:ahLst/>
            <a:cxnLst/>
            <a:rect l="l" t="t" r="r" b="b"/>
            <a:pathLst>
              <a:path w="39369" h="31750">
                <a:moveTo>
                  <a:pt x="0" y="31355"/>
                </a:moveTo>
                <a:lnTo>
                  <a:pt x="38921" y="31355"/>
                </a:lnTo>
                <a:lnTo>
                  <a:pt x="38921" y="0"/>
                </a:lnTo>
                <a:lnTo>
                  <a:pt x="0" y="0"/>
                </a:lnTo>
                <a:lnTo>
                  <a:pt x="0" y="3135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2642979" y="3303101"/>
            <a:ext cx="39370" cy="31750"/>
          </a:xfrm>
          <a:custGeom>
            <a:avLst/>
            <a:gdLst/>
            <a:ahLst/>
            <a:cxnLst/>
            <a:rect l="l" t="t" r="r" b="b"/>
            <a:pathLst>
              <a:path w="39369" h="31750">
                <a:moveTo>
                  <a:pt x="0" y="31355"/>
                </a:moveTo>
                <a:lnTo>
                  <a:pt x="38921" y="31355"/>
                </a:lnTo>
                <a:lnTo>
                  <a:pt x="38921" y="0"/>
                </a:lnTo>
                <a:lnTo>
                  <a:pt x="0" y="0"/>
                </a:lnTo>
                <a:lnTo>
                  <a:pt x="0" y="3135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2714834" y="3280705"/>
            <a:ext cx="40640" cy="33020"/>
          </a:xfrm>
          <a:custGeom>
            <a:avLst/>
            <a:gdLst/>
            <a:ahLst/>
            <a:cxnLst/>
            <a:rect l="l" t="t" r="r" b="b"/>
            <a:pathLst>
              <a:path w="40639" h="33020">
                <a:moveTo>
                  <a:pt x="0" y="32848"/>
                </a:moveTo>
                <a:lnTo>
                  <a:pt x="40418" y="32848"/>
                </a:lnTo>
                <a:lnTo>
                  <a:pt x="40418" y="0"/>
                </a:lnTo>
                <a:lnTo>
                  <a:pt x="0" y="0"/>
                </a:lnTo>
                <a:lnTo>
                  <a:pt x="0" y="32848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2786689" y="3274732"/>
            <a:ext cx="40640" cy="33020"/>
          </a:xfrm>
          <a:custGeom>
            <a:avLst/>
            <a:gdLst/>
            <a:ahLst/>
            <a:cxnLst/>
            <a:rect l="l" t="t" r="r" b="b"/>
            <a:pathLst>
              <a:path w="40639" h="33020">
                <a:moveTo>
                  <a:pt x="0" y="32848"/>
                </a:moveTo>
                <a:lnTo>
                  <a:pt x="40418" y="32848"/>
                </a:lnTo>
                <a:lnTo>
                  <a:pt x="40418" y="0"/>
                </a:lnTo>
                <a:lnTo>
                  <a:pt x="0" y="0"/>
                </a:lnTo>
                <a:lnTo>
                  <a:pt x="0" y="32848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2858545" y="3276225"/>
            <a:ext cx="40640" cy="33020"/>
          </a:xfrm>
          <a:custGeom>
            <a:avLst/>
            <a:gdLst/>
            <a:ahLst/>
            <a:cxnLst/>
            <a:rect l="l" t="t" r="r" b="b"/>
            <a:pathLst>
              <a:path w="40639" h="33020">
                <a:moveTo>
                  <a:pt x="0" y="32848"/>
                </a:moveTo>
                <a:lnTo>
                  <a:pt x="40418" y="32848"/>
                </a:lnTo>
                <a:lnTo>
                  <a:pt x="40418" y="0"/>
                </a:lnTo>
                <a:lnTo>
                  <a:pt x="0" y="0"/>
                </a:lnTo>
                <a:lnTo>
                  <a:pt x="0" y="32848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2930400" y="3250842"/>
            <a:ext cx="40640" cy="33020"/>
          </a:xfrm>
          <a:custGeom>
            <a:avLst/>
            <a:gdLst/>
            <a:ahLst/>
            <a:cxnLst/>
            <a:rect l="l" t="t" r="r" b="b"/>
            <a:pathLst>
              <a:path w="40639" h="33020">
                <a:moveTo>
                  <a:pt x="0" y="32848"/>
                </a:moveTo>
                <a:lnTo>
                  <a:pt x="40418" y="32848"/>
                </a:lnTo>
                <a:lnTo>
                  <a:pt x="40418" y="0"/>
                </a:lnTo>
                <a:lnTo>
                  <a:pt x="0" y="0"/>
                </a:lnTo>
                <a:lnTo>
                  <a:pt x="0" y="32848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3002255" y="3201569"/>
            <a:ext cx="40640" cy="33020"/>
          </a:xfrm>
          <a:custGeom>
            <a:avLst/>
            <a:gdLst/>
            <a:ahLst/>
            <a:cxnLst/>
            <a:rect l="l" t="t" r="r" b="b"/>
            <a:pathLst>
              <a:path w="40639" h="33019">
                <a:moveTo>
                  <a:pt x="0" y="32848"/>
                </a:moveTo>
                <a:lnTo>
                  <a:pt x="40418" y="32848"/>
                </a:lnTo>
                <a:lnTo>
                  <a:pt x="40418" y="0"/>
                </a:lnTo>
                <a:lnTo>
                  <a:pt x="0" y="0"/>
                </a:lnTo>
                <a:lnTo>
                  <a:pt x="0" y="32848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3074111" y="3161254"/>
            <a:ext cx="40640" cy="36195"/>
          </a:xfrm>
          <a:custGeom>
            <a:avLst/>
            <a:gdLst/>
            <a:ahLst/>
            <a:cxnLst/>
            <a:rect l="l" t="t" r="r" b="b"/>
            <a:pathLst>
              <a:path w="40639" h="36194">
                <a:moveTo>
                  <a:pt x="0" y="35835"/>
                </a:moveTo>
                <a:lnTo>
                  <a:pt x="40418" y="35835"/>
                </a:lnTo>
                <a:lnTo>
                  <a:pt x="40418" y="0"/>
                </a:lnTo>
                <a:lnTo>
                  <a:pt x="0" y="0"/>
                </a:lnTo>
                <a:lnTo>
                  <a:pt x="0" y="3583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3145966" y="3197089"/>
            <a:ext cx="40640" cy="36195"/>
          </a:xfrm>
          <a:custGeom>
            <a:avLst/>
            <a:gdLst/>
            <a:ahLst/>
            <a:cxnLst/>
            <a:rect l="l" t="t" r="r" b="b"/>
            <a:pathLst>
              <a:path w="40639" h="36194">
                <a:moveTo>
                  <a:pt x="0" y="35835"/>
                </a:moveTo>
                <a:lnTo>
                  <a:pt x="40418" y="35835"/>
                </a:lnTo>
                <a:lnTo>
                  <a:pt x="40418" y="0"/>
                </a:lnTo>
                <a:lnTo>
                  <a:pt x="0" y="0"/>
                </a:lnTo>
                <a:lnTo>
                  <a:pt x="0" y="3583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3219318" y="3229938"/>
            <a:ext cx="39370" cy="36195"/>
          </a:xfrm>
          <a:custGeom>
            <a:avLst/>
            <a:gdLst/>
            <a:ahLst/>
            <a:cxnLst/>
            <a:rect l="l" t="t" r="r" b="b"/>
            <a:pathLst>
              <a:path w="39370" h="36195">
                <a:moveTo>
                  <a:pt x="0" y="35835"/>
                </a:moveTo>
                <a:lnTo>
                  <a:pt x="38921" y="35835"/>
                </a:lnTo>
                <a:lnTo>
                  <a:pt x="38921" y="0"/>
                </a:lnTo>
                <a:lnTo>
                  <a:pt x="0" y="0"/>
                </a:lnTo>
                <a:lnTo>
                  <a:pt x="0" y="3583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3291174" y="3246363"/>
            <a:ext cx="39370" cy="36195"/>
          </a:xfrm>
          <a:custGeom>
            <a:avLst/>
            <a:gdLst/>
            <a:ahLst/>
            <a:cxnLst/>
            <a:rect l="l" t="t" r="r" b="b"/>
            <a:pathLst>
              <a:path w="39370" h="36195">
                <a:moveTo>
                  <a:pt x="0" y="35835"/>
                </a:moveTo>
                <a:lnTo>
                  <a:pt x="38921" y="35835"/>
                </a:lnTo>
                <a:lnTo>
                  <a:pt x="38921" y="0"/>
                </a:lnTo>
                <a:lnTo>
                  <a:pt x="0" y="0"/>
                </a:lnTo>
                <a:lnTo>
                  <a:pt x="0" y="3583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3363029" y="3231431"/>
            <a:ext cx="40640" cy="36195"/>
          </a:xfrm>
          <a:custGeom>
            <a:avLst/>
            <a:gdLst/>
            <a:ahLst/>
            <a:cxnLst/>
            <a:rect l="l" t="t" r="r" b="b"/>
            <a:pathLst>
              <a:path w="40639" h="36195">
                <a:moveTo>
                  <a:pt x="0" y="35835"/>
                </a:moveTo>
                <a:lnTo>
                  <a:pt x="40418" y="35835"/>
                </a:lnTo>
                <a:lnTo>
                  <a:pt x="40418" y="0"/>
                </a:lnTo>
                <a:lnTo>
                  <a:pt x="0" y="0"/>
                </a:lnTo>
                <a:lnTo>
                  <a:pt x="0" y="3583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3434884" y="3222473"/>
            <a:ext cx="40640" cy="34925"/>
          </a:xfrm>
          <a:custGeom>
            <a:avLst/>
            <a:gdLst/>
            <a:ahLst/>
            <a:cxnLst/>
            <a:rect l="l" t="t" r="r" b="b"/>
            <a:pathLst>
              <a:path w="40639" h="34925">
                <a:moveTo>
                  <a:pt x="0" y="34341"/>
                </a:moveTo>
                <a:lnTo>
                  <a:pt x="40418" y="34341"/>
                </a:lnTo>
                <a:lnTo>
                  <a:pt x="40418" y="0"/>
                </a:lnTo>
                <a:lnTo>
                  <a:pt x="0" y="0"/>
                </a:lnTo>
                <a:lnTo>
                  <a:pt x="0" y="3434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3506740" y="3207541"/>
            <a:ext cx="40640" cy="34925"/>
          </a:xfrm>
          <a:custGeom>
            <a:avLst/>
            <a:gdLst/>
            <a:ahLst/>
            <a:cxnLst/>
            <a:rect l="l" t="t" r="r" b="b"/>
            <a:pathLst>
              <a:path w="40639" h="34925">
                <a:moveTo>
                  <a:pt x="0" y="34341"/>
                </a:moveTo>
                <a:lnTo>
                  <a:pt x="40418" y="34341"/>
                </a:lnTo>
                <a:lnTo>
                  <a:pt x="40418" y="0"/>
                </a:lnTo>
                <a:lnTo>
                  <a:pt x="0" y="0"/>
                </a:lnTo>
                <a:lnTo>
                  <a:pt x="0" y="3434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3578595" y="3188131"/>
            <a:ext cx="40640" cy="36195"/>
          </a:xfrm>
          <a:custGeom>
            <a:avLst/>
            <a:gdLst/>
            <a:ahLst/>
            <a:cxnLst/>
            <a:rect l="l" t="t" r="r" b="b"/>
            <a:pathLst>
              <a:path w="40639" h="36194">
                <a:moveTo>
                  <a:pt x="0" y="35835"/>
                </a:moveTo>
                <a:lnTo>
                  <a:pt x="40418" y="35835"/>
                </a:lnTo>
                <a:lnTo>
                  <a:pt x="40418" y="0"/>
                </a:lnTo>
                <a:lnTo>
                  <a:pt x="0" y="0"/>
                </a:lnTo>
                <a:lnTo>
                  <a:pt x="0" y="3583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3650450" y="3191117"/>
            <a:ext cx="40640" cy="36195"/>
          </a:xfrm>
          <a:custGeom>
            <a:avLst/>
            <a:gdLst/>
            <a:ahLst/>
            <a:cxnLst/>
            <a:rect l="l" t="t" r="r" b="b"/>
            <a:pathLst>
              <a:path w="40639" h="36194">
                <a:moveTo>
                  <a:pt x="0" y="35835"/>
                </a:moveTo>
                <a:lnTo>
                  <a:pt x="40418" y="35835"/>
                </a:lnTo>
                <a:lnTo>
                  <a:pt x="40418" y="0"/>
                </a:lnTo>
                <a:lnTo>
                  <a:pt x="0" y="0"/>
                </a:lnTo>
                <a:lnTo>
                  <a:pt x="0" y="3583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3722306" y="3182158"/>
            <a:ext cx="40640" cy="36195"/>
          </a:xfrm>
          <a:custGeom>
            <a:avLst/>
            <a:gdLst/>
            <a:ahLst/>
            <a:cxnLst/>
            <a:rect l="l" t="t" r="r" b="b"/>
            <a:pathLst>
              <a:path w="40639" h="36194">
                <a:moveTo>
                  <a:pt x="0" y="35835"/>
                </a:moveTo>
                <a:lnTo>
                  <a:pt x="40418" y="35835"/>
                </a:lnTo>
                <a:lnTo>
                  <a:pt x="40418" y="0"/>
                </a:lnTo>
                <a:lnTo>
                  <a:pt x="0" y="0"/>
                </a:lnTo>
                <a:lnTo>
                  <a:pt x="0" y="3583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3794161" y="3137364"/>
            <a:ext cx="40640" cy="39370"/>
          </a:xfrm>
          <a:custGeom>
            <a:avLst/>
            <a:gdLst/>
            <a:ahLst/>
            <a:cxnLst/>
            <a:rect l="l" t="t" r="r" b="b"/>
            <a:pathLst>
              <a:path w="40639" h="39369">
                <a:moveTo>
                  <a:pt x="0" y="38821"/>
                </a:moveTo>
                <a:lnTo>
                  <a:pt x="40418" y="38821"/>
                </a:lnTo>
                <a:lnTo>
                  <a:pt x="40418" y="0"/>
                </a:lnTo>
                <a:lnTo>
                  <a:pt x="0" y="0"/>
                </a:lnTo>
                <a:lnTo>
                  <a:pt x="0" y="3882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3867513" y="3123926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70" h="39369">
                <a:moveTo>
                  <a:pt x="0" y="38821"/>
                </a:moveTo>
                <a:lnTo>
                  <a:pt x="38921" y="38821"/>
                </a:lnTo>
                <a:lnTo>
                  <a:pt x="38921" y="0"/>
                </a:lnTo>
                <a:lnTo>
                  <a:pt x="0" y="0"/>
                </a:lnTo>
                <a:lnTo>
                  <a:pt x="0" y="3882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3939368" y="3120940"/>
            <a:ext cx="39370" cy="40640"/>
          </a:xfrm>
          <a:custGeom>
            <a:avLst/>
            <a:gdLst/>
            <a:ahLst/>
            <a:cxnLst/>
            <a:rect l="l" t="t" r="r" b="b"/>
            <a:pathLst>
              <a:path w="39370" h="40639">
                <a:moveTo>
                  <a:pt x="0" y="40314"/>
                </a:moveTo>
                <a:lnTo>
                  <a:pt x="38921" y="40314"/>
                </a:lnTo>
                <a:lnTo>
                  <a:pt x="38921" y="0"/>
                </a:lnTo>
                <a:lnTo>
                  <a:pt x="0" y="0"/>
                </a:lnTo>
                <a:lnTo>
                  <a:pt x="0" y="40314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4011224" y="3125419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39" h="40639">
                <a:moveTo>
                  <a:pt x="0" y="40314"/>
                </a:moveTo>
                <a:lnTo>
                  <a:pt x="40418" y="40314"/>
                </a:lnTo>
                <a:lnTo>
                  <a:pt x="40418" y="0"/>
                </a:lnTo>
                <a:lnTo>
                  <a:pt x="0" y="0"/>
                </a:lnTo>
                <a:lnTo>
                  <a:pt x="0" y="40314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4083079" y="3126912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39" h="40639">
                <a:moveTo>
                  <a:pt x="0" y="40314"/>
                </a:moveTo>
                <a:lnTo>
                  <a:pt x="40418" y="40314"/>
                </a:lnTo>
                <a:lnTo>
                  <a:pt x="40418" y="0"/>
                </a:lnTo>
                <a:lnTo>
                  <a:pt x="0" y="0"/>
                </a:lnTo>
                <a:lnTo>
                  <a:pt x="0" y="40314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4154934" y="3126912"/>
            <a:ext cx="40640" cy="39370"/>
          </a:xfrm>
          <a:custGeom>
            <a:avLst/>
            <a:gdLst/>
            <a:ahLst/>
            <a:cxnLst/>
            <a:rect l="l" t="t" r="r" b="b"/>
            <a:pathLst>
              <a:path w="40639" h="39369">
                <a:moveTo>
                  <a:pt x="0" y="38821"/>
                </a:moveTo>
                <a:lnTo>
                  <a:pt x="40418" y="38821"/>
                </a:lnTo>
                <a:lnTo>
                  <a:pt x="40418" y="0"/>
                </a:lnTo>
                <a:lnTo>
                  <a:pt x="0" y="0"/>
                </a:lnTo>
                <a:lnTo>
                  <a:pt x="0" y="3882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4226790" y="3137364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39" h="40639">
                <a:moveTo>
                  <a:pt x="0" y="40314"/>
                </a:moveTo>
                <a:lnTo>
                  <a:pt x="40418" y="40314"/>
                </a:lnTo>
                <a:lnTo>
                  <a:pt x="40418" y="0"/>
                </a:lnTo>
                <a:lnTo>
                  <a:pt x="0" y="0"/>
                </a:lnTo>
                <a:lnTo>
                  <a:pt x="0" y="40314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4298645" y="3138857"/>
            <a:ext cx="40640" cy="39370"/>
          </a:xfrm>
          <a:custGeom>
            <a:avLst/>
            <a:gdLst/>
            <a:ahLst/>
            <a:cxnLst/>
            <a:rect l="l" t="t" r="r" b="b"/>
            <a:pathLst>
              <a:path w="40639" h="39369">
                <a:moveTo>
                  <a:pt x="0" y="38821"/>
                </a:moveTo>
                <a:lnTo>
                  <a:pt x="40418" y="38821"/>
                </a:lnTo>
                <a:lnTo>
                  <a:pt x="40418" y="0"/>
                </a:lnTo>
                <a:lnTo>
                  <a:pt x="0" y="0"/>
                </a:lnTo>
                <a:lnTo>
                  <a:pt x="0" y="3882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4370500" y="3135871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39" h="40639">
                <a:moveTo>
                  <a:pt x="0" y="40314"/>
                </a:moveTo>
                <a:lnTo>
                  <a:pt x="40418" y="40314"/>
                </a:lnTo>
                <a:lnTo>
                  <a:pt x="40418" y="0"/>
                </a:lnTo>
                <a:lnTo>
                  <a:pt x="0" y="0"/>
                </a:lnTo>
                <a:lnTo>
                  <a:pt x="0" y="40314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4442355" y="3129899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39" h="40639">
                <a:moveTo>
                  <a:pt x="0" y="40314"/>
                </a:moveTo>
                <a:lnTo>
                  <a:pt x="40418" y="40314"/>
                </a:lnTo>
                <a:lnTo>
                  <a:pt x="40418" y="0"/>
                </a:lnTo>
                <a:lnTo>
                  <a:pt x="0" y="0"/>
                </a:lnTo>
                <a:lnTo>
                  <a:pt x="0" y="40314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4515708" y="3122433"/>
            <a:ext cx="39370" cy="41910"/>
          </a:xfrm>
          <a:custGeom>
            <a:avLst/>
            <a:gdLst/>
            <a:ahLst/>
            <a:cxnLst/>
            <a:rect l="l" t="t" r="r" b="b"/>
            <a:pathLst>
              <a:path w="39370" h="41910">
                <a:moveTo>
                  <a:pt x="0" y="41807"/>
                </a:moveTo>
                <a:lnTo>
                  <a:pt x="38921" y="41807"/>
                </a:lnTo>
                <a:lnTo>
                  <a:pt x="38921" y="0"/>
                </a:lnTo>
                <a:lnTo>
                  <a:pt x="0" y="0"/>
                </a:lnTo>
                <a:lnTo>
                  <a:pt x="0" y="41807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4587563" y="3116460"/>
            <a:ext cx="39370" cy="41910"/>
          </a:xfrm>
          <a:custGeom>
            <a:avLst/>
            <a:gdLst/>
            <a:ahLst/>
            <a:cxnLst/>
            <a:rect l="l" t="t" r="r" b="b"/>
            <a:pathLst>
              <a:path w="39370" h="41910">
                <a:moveTo>
                  <a:pt x="0" y="41807"/>
                </a:moveTo>
                <a:lnTo>
                  <a:pt x="38921" y="41807"/>
                </a:lnTo>
                <a:lnTo>
                  <a:pt x="38921" y="0"/>
                </a:lnTo>
                <a:lnTo>
                  <a:pt x="0" y="0"/>
                </a:lnTo>
                <a:lnTo>
                  <a:pt x="0" y="41807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4659418" y="3110488"/>
            <a:ext cx="39370" cy="40640"/>
          </a:xfrm>
          <a:custGeom>
            <a:avLst/>
            <a:gdLst/>
            <a:ahLst/>
            <a:cxnLst/>
            <a:rect l="l" t="t" r="r" b="b"/>
            <a:pathLst>
              <a:path w="39370" h="40639">
                <a:moveTo>
                  <a:pt x="0" y="40314"/>
                </a:moveTo>
                <a:lnTo>
                  <a:pt x="38921" y="40314"/>
                </a:lnTo>
                <a:lnTo>
                  <a:pt x="38921" y="0"/>
                </a:lnTo>
                <a:lnTo>
                  <a:pt x="0" y="0"/>
                </a:lnTo>
                <a:lnTo>
                  <a:pt x="0" y="40314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4731273" y="3103022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07"/>
                </a:moveTo>
                <a:lnTo>
                  <a:pt x="40418" y="41807"/>
                </a:lnTo>
                <a:lnTo>
                  <a:pt x="40418" y="0"/>
                </a:lnTo>
                <a:lnTo>
                  <a:pt x="0" y="0"/>
                </a:lnTo>
                <a:lnTo>
                  <a:pt x="0" y="41807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4803129" y="3097050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07"/>
                </a:moveTo>
                <a:lnTo>
                  <a:pt x="40418" y="41807"/>
                </a:lnTo>
                <a:lnTo>
                  <a:pt x="40418" y="0"/>
                </a:lnTo>
                <a:lnTo>
                  <a:pt x="0" y="0"/>
                </a:lnTo>
                <a:lnTo>
                  <a:pt x="0" y="41807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4874984" y="3091077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07"/>
                </a:moveTo>
                <a:lnTo>
                  <a:pt x="40418" y="41807"/>
                </a:lnTo>
                <a:lnTo>
                  <a:pt x="40418" y="0"/>
                </a:lnTo>
                <a:lnTo>
                  <a:pt x="0" y="0"/>
                </a:lnTo>
                <a:lnTo>
                  <a:pt x="0" y="41807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4946839" y="3083612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07"/>
                </a:moveTo>
                <a:lnTo>
                  <a:pt x="40418" y="41807"/>
                </a:lnTo>
                <a:lnTo>
                  <a:pt x="40418" y="0"/>
                </a:lnTo>
                <a:lnTo>
                  <a:pt x="0" y="0"/>
                </a:lnTo>
                <a:lnTo>
                  <a:pt x="0" y="41807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5018695" y="3076146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07"/>
                </a:moveTo>
                <a:lnTo>
                  <a:pt x="40418" y="41807"/>
                </a:lnTo>
                <a:lnTo>
                  <a:pt x="40418" y="0"/>
                </a:lnTo>
                <a:lnTo>
                  <a:pt x="0" y="0"/>
                </a:lnTo>
                <a:lnTo>
                  <a:pt x="0" y="41807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5090550" y="3070174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07"/>
                </a:moveTo>
                <a:lnTo>
                  <a:pt x="40418" y="41807"/>
                </a:lnTo>
                <a:lnTo>
                  <a:pt x="40418" y="0"/>
                </a:lnTo>
                <a:lnTo>
                  <a:pt x="0" y="0"/>
                </a:lnTo>
                <a:lnTo>
                  <a:pt x="0" y="41807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5163903" y="3064201"/>
            <a:ext cx="39370" cy="41910"/>
          </a:xfrm>
          <a:custGeom>
            <a:avLst/>
            <a:gdLst/>
            <a:ahLst/>
            <a:cxnLst/>
            <a:rect l="l" t="t" r="r" b="b"/>
            <a:pathLst>
              <a:path w="39370" h="41910">
                <a:moveTo>
                  <a:pt x="0" y="41807"/>
                </a:moveTo>
                <a:lnTo>
                  <a:pt x="38921" y="41807"/>
                </a:lnTo>
                <a:lnTo>
                  <a:pt x="38921" y="0"/>
                </a:lnTo>
                <a:lnTo>
                  <a:pt x="0" y="0"/>
                </a:lnTo>
                <a:lnTo>
                  <a:pt x="0" y="41807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5235758" y="3056735"/>
            <a:ext cx="39370" cy="43815"/>
          </a:xfrm>
          <a:custGeom>
            <a:avLst/>
            <a:gdLst/>
            <a:ahLst/>
            <a:cxnLst/>
            <a:rect l="l" t="t" r="r" b="b"/>
            <a:pathLst>
              <a:path w="39370" h="43814">
                <a:moveTo>
                  <a:pt x="0" y="43300"/>
                </a:moveTo>
                <a:lnTo>
                  <a:pt x="38921" y="43300"/>
                </a:lnTo>
                <a:lnTo>
                  <a:pt x="38921" y="0"/>
                </a:lnTo>
                <a:lnTo>
                  <a:pt x="0" y="0"/>
                </a:lnTo>
                <a:lnTo>
                  <a:pt x="0" y="4330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5307613" y="3049270"/>
            <a:ext cx="39370" cy="43815"/>
          </a:xfrm>
          <a:custGeom>
            <a:avLst/>
            <a:gdLst/>
            <a:ahLst/>
            <a:cxnLst/>
            <a:rect l="l" t="t" r="r" b="b"/>
            <a:pathLst>
              <a:path w="39370" h="43814">
                <a:moveTo>
                  <a:pt x="0" y="43300"/>
                </a:moveTo>
                <a:lnTo>
                  <a:pt x="38921" y="43300"/>
                </a:lnTo>
                <a:lnTo>
                  <a:pt x="38921" y="0"/>
                </a:lnTo>
                <a:lnTo>
                  <a:pt x="0" y="0"/>
                </a:lnTo>
                <a:lnTo>
                  <a:pt x="0" y="4330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5379468" y="3043297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00"/>
                </a:moveTo>
                <a:lnTo>
                  <a:pt x="40418" y="43300"/>
                </a:lnTo>
                <a:lnTo>
                  <a:pt x="40418" y="0"/>
                </a:lnTo>
                <a:lnTo>
                  <a:pt x="0" y="0"/>
                </a:lnTo>
                <a:lnTo>
                  <a:pt x="0" y="4330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5451324" y="3037325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00"/>
                </a:moveTo>
                <a:lnTo>
                  <a:pt x="40418" y="43300"/>
                </a:lnTo>
                <a:lnTo>
                  <a:pt x="40418" y="0"/>
                </a:lnTo>
                <a:lnTo>
                  <a:pt x="0" y="0"/>
                </a:lnTo>
                <a:lnTo>
                  <a:pt x="0" y="4330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5523179" y="3029859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00"/>
                </a:moveTo>
                <a:lnTo>
                  <a:pt x="40418" y="43300"/>
                </a:lnTo>
                <a:lnTo>
                  <a:pt x="40418" y="0"/>
                </a:lnTo>
                <a:lnTo>
                  <a:pt x="0" y="0"/>
                </a:lnTo>
                <a:lnTo>
                  <a:pt x="0" y="4330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5595034" y="3022393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00"/>
                </a:moveTo>
                <a:lnTo>
                  <a:pt x="40418" y="43300"/>
                </a:lnTo>
                <a:lnTo>
                  <a:pt x="40418" y="0"/>
                </a:lnTo>
                <a:lnTo>
                  <a:pt x="0" y="0"/>
                </a:lnTo>
                <a:lnTo>
                  <a:pt x="0" y="4330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5666890" y="3016421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00"/>
                </a:moveTo>
                <a:lnTo>
                  <a:pt x="40418" y="43300"/>
                </a:lnTo>
                <a:lnTo>
                  <a:pt x="40418" y="0"/>
                </a:lnTo>
                <a:lnTo>
                  <a:pt x="0" y="0"/>
                </a:lnTo>
                <a:lnTo>
                  <a:pt x="0" y="4330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5738745" y="3008955"/>
            <a:ext cx="40640" cy="45085"/>
          </a:xfrm>
          <a:custGeom>
            <a:avLst/>
            <a:gdLst/>
            <a:ahLst/>
            <a:cxnLst/>
            <a:rect l="l" t="t" r="r" b="b"/>
            <a:pathLst>
              <a:path w="40639" h="45085">
                <a:moveTo>
                  <a:pt x="0" y="44793"/>
                </a:moveTo>
                <a:lnTo>
                  <a:pt x="40418" y="44793"/>
                </a:lnTo>
                <a:lnTo>
                  <a:pt x="40418" y="0"/>
                </a:lnTo>
                <a:lnTo>
                  <a:pt x="0" y="0"/>
                </a:lnTo>
                <a:lnTo>
                  <a:pt x="0" y="44793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5810600" y="3001490"/>
            <a:ext cx="40640" cy="45085"/>
          </a:xfrm>
          <a:custGeom>
            <a:avLst/>
            <a:gdLst/>
            <a:ahLst/>
            <a:cxnLst/>
            <a:rect l="l" t="t" r="r" b="b"/>
            <a:pathLst>
              <a:path w="40639" h="45085">
                <a:moveTo>
                  <a:pt x="0" y="44793"/>
                </a:moveTo>
                <a:lnTo>
                  <a:pt x="40418" y="44793"/>
                </a:lnTo>
                <a:lnTo>
                  <a:pt x="40418" y="0"/>
                </a:lnTo>
                <a:lnTo>
                  <a:pt x="0" y="0"/>
                </a:lnTo>
                <a:lnTo>
                  <a:pt x="0" y="44793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5883952" y="2994024"/>
            <a:ext cx="39370" cy="45085"/>
          </a:xfrm>
          <a:custGeom>
            <a:avLst/>
            <a:gdLst/>
            <a:ahLst/>
            <a:cxnLst/>
            <a:rect l="l" t="t" r="r" b="b"/>
            <a:pathLst>
              <a:path w="39370" h="45085">
                <a:moveTo>
                  <a:pt x="0" y="44793"/>
                </a:moveTo>
                <a:lnTo>
                  <a:pt x="38921" y="44793"/>
                </a:lnTo>
                <a:lnTo>
                  <a:pt x="38921" y="0"/>
                </a:lnTo>
                <a:lnTo>
                  <a:pt x="0" y="0"/>
                </a:lnTo>
                <a:lnTo>
                  <a:pt x="0" y="44793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5955808" y="2988051"/>
            <a:ext cx="39370" cy="45085"/>
          </a:xfrm>
          <a:custGeom>
            <a:avLst/>
            <a:gdLst/>
            <a:ahLst/>
            <a:cxnLst/>
            <a:rect l="l" t="t" r="r" b="b"/>
            <a:pathLst>
              <a:path w="39370" h="45085">
                <a:moveTo>
                  <a:pt x="0" y="44793"/>
                </a:moveTo>
                <a:lnTo>
                  <a:pt x="38921" y="44793"/>
                </a:lnTo>
                <a:lnTo>
                  <a:pt x="38921" y="0"/>
                </a:lnTo>
                <a:lnTo>
                  <a:pt x="0" y="0"/>
                </a:lnTo>
                <a:lnTo>
                  <a:pt x="0" y="44793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6027663" y="2980586"/>
            <a:ext cx="40640" cy="45085"/>
          </a:xfrm>
          <a:custGeom>
            <a:avLst/>
            <a:gdLst/>
            <a:ahLst/>
            <a:cxnLst/>
            <a:rect l="l" t="t" r="r" b="b"/>
            <a:pathLst>
              <a:path w="40639" h="45085">
                <a:moveTo>
                  <a:pt x="0" y="44793"/>
                </a:moveTo>
                <a:lnTo>
                  <a:pt x="40418" y="44793"/>
                </a:lnTo>
                <a:lnTo>
                  <a:pt x="40418" y="0"/>
                </a:lnTo>
                <a:lnTo>
                  <a:pt x="0" y="0"/>
                </a:lnTo>
                <a:lnTo>
                  <a:pt x="0" y="44793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6099518" y="2973120"/>
            <a:ext cx="40640" cy="46355"/>
          </a:xfrm>
          <a:custGeom>
            <a:avLst/>
            <a:gdLst/>
            <a:ahLst/>
            <a:cxnLst/>
            <a:rect l="l" t="t" r="r" b="b"/>
            <a:pathLst>
              <a:path w="40639" h="46355">
                <a:moveTo>
                  <a:pt x="0" y="46286"/>
                </a:moveTo>
                <a:lnTo>
                  <a:pt x="40418" y="46286"/>
                </a:lnTo>
                <a:lnTo>
                  <a:pt x="40418" y="0"/>
                </a:lnTo>
                <a:lnTo>
                  <a:pt x="0" y="0"/>
                </a:lnTo>
                <a:lnTo>
                  <a:pt x="0" y="46286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6171374" y="2965655"/>
            <a:ext cx="40640" cy="46355"/>
          </a:xfrm>
          <a:custGeom>
            <a:avLst/>
            <a:gdLst/>
            <a:ahLst/>
            <a:cxnLst/>
            <a:rect l="l" t="t" r="r" b="b"/>
            <a:pathLst>
              <a:path w="40639" h="46355">
                <a:moveTo>
                  <a:pt x="0" y="46286"/>
                </a:moveTo>
                <a:lnTo>
                  <a:pt x="40418" y="46286"/>
                </a:lnTo>
                <a:lnTo>
                  <a:pt x="40418" y="0"/>
                </a:lnTo>
                <a:lnTo>
                  <a:pt x="0" y="0"/>
                </a:lnTo>
                <a:lnTo>
                  <a:pt x="0" y="46286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6243229" y="2959682"/>
            <a:ext cx="40640" cy="45085"/>
          </a:xfrm>
          <a:custGeom>
            <a:avLst/>
            <a:gdLst/>
            <a:ahLst/>
            <a:cxnLst/>
            <a:rect l="l" t="t" r="r" b="b"/>
            <a:pathLst>
              <a:path w="40639" h="45085">
                <a:moveTo>
                  <a:pt x="0" y="44793"/>
                </a:moveTo>
                <a:lnTo>
                  <a:pt x="40418" y="44793"/>
                </a:lnTo>
                <a:lnTo>
                  <a:pt x="40418" y="0"/>
                </a:lnTo>
                <a:lnTo>
                  <a:pt x="0" y="0"/>
                </a:lnTo>
                <a:lnTo>
                  <a:pt x="0" y="44793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6315084" y="2952216"/>
            <a:ext cx="40640" cy="46355"/>
          </a:xfrm>
          <a:custGeom>
            <a:avLst/>
            <a:gdLst/>
            <a:ahLst/>
            <a:cxnLst/>
            <a:rect l="l" t="t" r="r" b="b"/>
            <a:pathLst>
              <a:path w="40639" h="46355">
                <a:moveTo>
                  <a:pt x="0" y="46286"/>
                </a:moveTo>
                <a:lnTo>
                  <a:pt x="40418" y="46286"/>
                </a:lnTo>
                <a:lnTo>
                  <a:pt x="40418" y="0"/>
                </a:lnTo>
                <a:lnTo>
                  <a:pt x="0" y="0"/>
                </a:lnTo>
                <a:lnTo>
                  <a:pt x="0" y="46286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6386939" y="2944751"/>
            <a:ext cx="40640" cy="46355"/>
          </a:xfrm>
          <a:custGeom>
            <a:avLst/>
            <a:gdLst/>
            <a:ahLst/>
            <a:cxnLst/>
            <a:rect l="l" t="t" r="r" b="b"/>
            <a:pathLst>
              <a:path w="40639" h="46355">
                <a:moveTo>
                  <a:pt x="0" y="46286"/>
                </a:moveTo>
                <a:lnTo>
                  <a:pt x="40418" y="46286"/>
                </a:lnTo>
                <a:lnTo>
                  <a:pt x="40418" y="0"/>
                </a:lnTo>
                <a:lnTo>
                  <a:pt x="0" y="0"/>
                </a:lnTo>
                <a:lnTo>
                  <a:pt x="0" y="46286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6458795" y="2937285"/>
            <a:ext cx="30480" cy="46355"/>
          </a:xfrm>
          <a:custGeom>
            <a:avLst/>
            <a:gdLst/>
            <a:ahLst/>
            <a:cxnLst/>
            <a:rect l="l" t="t" r="r" b="b"/>
            <a:pathLst>
              <a:path w="30479" h="46355">
                <a:moveTo>
                  <a:pt x="0" y="46286"/>
                </a:moveTo>
                <a:lnTo>
                  <a:pt x="29940" y="46286"/>
                </a:lnTo>
                <a:lnTo>
                  <a:pt x="29940" y="0"/>
                </a:lnTo>
                <a:lnTo>
                  <a:pt x="0" y="0"/>
                </a:lnTo>
                <a:lnTo>
                  <a:pt x="0" y="46286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2394479" y="3340430"/>
            <a:ext cx="31750" cy="19685"/>
          </a:xfrm>
          <a:custGeom>
            <a:avLst/>
            <a:gdLst/>
            <a:ahLst/>
            <a:cxnLst/>
            <a:rect l="l" t="t" r="r" b="b"/>
            <a:pathLst>
              <a:path w="31750" h="19685">
                <a:moveTo>
                  <a:pt x="31436" y="0"/>
                </a:moveTo>
                <a:lnTo>
                  <a:pt x="0" y="19410"/>
                </a:lnTo>
              </a:path>
            </a:pathLst>
          </a:custGeom>
          <a:ln w="89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2466335" y="3313553"/>
            <a:ext cx="33020" cy="27305"/>
          </a:xfrm>
          <a:custGeom>
            <a:avLst/>
            <a:gdLst/>
            <a:ahLst/>
            <a:cxnLst/>
            <a:rect l="l" t="t" r="r" b="b"/>
            <a:pathLst>
              <a:path w="33019" h="27304">
                <a:moveTo>
                  <a:pt x="32933" y="0"/>
                </a:moveTo>
                <a:lnTo>
                  <a:pt x="0" y="26876"/>
                </a:lnTo>
              </a:path>
            </a:pathLst>
          </a:custGeom>
          <a:ln w="89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2538190" y="3312060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2610045" y="3303101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19" h="9525">
                <a:moveTo>
                  <a:pt x="32933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2681901" y="3280705"/>
            <a:ext cx="33020" cy="22860"/>
          </a:xfrm>
          <a:custGeom>
            <a:avLst/>
            <a:gdLst/>
            <a:ahLst/>
            <a:cxnLst/>
            <a:rect l="l" t="t" r="r" b="b"/>
            <a:pathLst>
              <a:path w="33019" h="22860">
                <a:moveTo>
                  <a:pt x="32933" y="0"/>
                </a:moveTo>
                <a:lnTo>
                  <a:pt x="0" y="22396"/>
                </a:lnTo>
              </a:path>
            </a:pathLst>
          </a:custGeom>
          <a:ln w="89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2755253" y="327473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2827108" y="3274732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2898963" y="3250842"/>
            <a:ext cx="31750" cy="25400"/>
          </a:xfrm>
          <a:custGeom>
            <a:avLst/>
            <a:gdLst/>
            <a:ahLst/>
            <a:cxnLst/>
            <a:rect l="l" t="t" r="r" b="b"/>
            <a:pathLst>
              <a:path w="31750" h="25400">
                <a:moveTo>
                  <a:pt x="31436" y="0"/>
                </a:moveTo>
                <a:lnTo>
                  <a:pt x="0" y="25383"/>
                </a:lnTo>
              </a:path>
            </a:pathLst>
          </a:custGeom>
          <a:ln w="89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2970819" y="3201569"/>
            <a:ext cx="31750" cy="49530"/>
          </a:xfrm>
          <a:custGeom>
            <a:avLst/>
            <a:gdLst/>
            <a:ahLst/>
            <a:cxnLst/>
            <a:rect l="l" t="t" r="r" b="b"/>
            <a:pathLst>
              <a:path w="31750" h="49530">
                <a:moveTo>
                  <a:pt x="31436" y="0"/>
                </a:moveTo>
                <a:lnTo>
                  <a:pt x="0" y="49273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3042674" y="3161254"/>
            <a:ext cx="31750" cy="40640"/>
          </a:xfrm>
          <a:custGeom>
            <a:avLst/>
            <a:gdLst/>
            <a:ahLst/>
            <a:cxnLst/>
            <a:rect l="l" t="t" r="r" b="b"/>
            <a:pathLst>
              <a:path w="31750" h="40639">
                <a:moveTo>
                  <a:pt x="31436" y="0"/>
                </a:moveTo>
                <a:lnTo>
                  <a:pt x="0" y="40314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3114529" y="3161254"/>
            <a:ext cx="31750" cy="36195"/>
          </a:xfrm>
          <a:custGeom>
            <a:avLst/>
            <a:gdLst/>
            <a:ahLst/>
            <a:cxnLst/>
            <a:rect l="l" t="t" r="r" b="b"/>
            <a:pathLst>
              <a:path w="31750" h="36194">
                <a:moveTo>
                  <a:pt x="31436" y="35835"/>
                </a:moveTo>
                <a:lnTo>
                  <a:pt x="0" y="0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3186385" y="3197089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19">
                <a:moveTo>
                  <a:pt x="32933" y="32848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3258240" y="3229938"/>
            <a:ext cx="33020" cy="16510"/>
          </a:xfrm>
          <a:custGeom>
            <a:avLst/>
            <a:gdLst/>
            <a:ahLst/>
            <a:cxnLst/>
            <a:rect l="l" t="t" r="r" b="b"/>
            <a:pathLst>
              <a:path w="33020" h="16510">
                <a:moveTo>
                  <a:pt x="32933" y="16424"/>
                </a:moveTo>
                <a:lnTo>
                  <a:pt x="0" y="0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3330095" y="3231431"/>
            <a:ext cx="33020" cy="15240"/>
          </a:xfrm>
          <a:custGeom>
            <a:avLst/>
            <a:gdLst/>
            <a:ahLst/>
            <a:cxnLst/>
            <a:rect l="l" t="t" r="r" b="b"/>
            <a:pathLst>
              <a:path w="33020" h="15239">
                <a:moveTo>
                  <a:pt x="32933" y="0"/>
                </a:moveTo>
                <a:lnTo>
                  <a:pt x="0" y="14931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3403448" y="3222473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3475303" y="3207541"/>
            <a:ext cx="31750" cy="15240"/>
          </a:xfrm>
          <a:custGeom>
            <a:avLst/>
            <a:gdLst/>
            <a:ahLst/>
            <a:cxnLst/>
            <a:rect l="l" t="t" r="r" b="b"/>
            <a:pathLst>
              <a:path w="31750" h="15239">
                <a:moveTo>
                  <a:pt x="31436" y="0"/>
                </a:moveTo>
                <a:lnTo>
                  <a:pt x="0" y="14931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3547158" y="3188131"/>
            <a:ext cx="31750" cy="19685"/>
          </a:xfrm>
          <a:custGeom>
            <a:avLst/>
            <a:gdLst/>
            <a:ahLst/>
            <a:cxnLst/>
            <a:rect l="l" t="t" r="r" b="b"/>
            <a:pathLst>
              <a:path w="31750" h="19685">
                <a:moveTo>
                  <a:pt x="31436" y="0"/>
                </a:moveTo>
                <a:lnTo>
                  <a:pt x="0" y="19410"/>
                </a:lnTo>
              </a:path>
            </a:pathLst>
          </a:custGeom>
          <a:ln w="89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3619013" y="318813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2986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3690869" y="3182158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3762724" y="3137364"/>
            <a:ext cx="31750" cy="45085"/>
          </a:xfrm>
          <a:custGeom>
            <a:avLst/>
            <a:gdLst/>
            <a:ahLst/>
            <a:cxnLst/>
            <a:rect l="l" t="t" r="r" b="b"/>
            <a:pathLst>
              <a:path w="31750" h="45085">
                <a:moveTo>
                  <a:pt x="31436" y="0"/>
                </a:moveTo>
                <a:lnTo>
                  <a:pt x="0" y="44793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3834579" y="3123926"/>
            <a:ext cx="33020" cy="13970"/>
          </a:xfrm>
          <a:custGeom>
            <a:avLst/>
            <a:gdLst/>
            <a:ahLst/>
            <a:cxnLst/>
            <a:rect l="l" t="t" r="r" b="b"/>
            <a:pathLst>
              <a:path w="33020" h="13969">
                <a:moveTo>
                  <a:pt x="32933" y="0"/>
                </a:moveTo>
                <a:lnTo>
                  <a:pt x="0" y="13438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3906435" y="3120940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3978290" y="3120940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80">
                <a:moveTo>
                  <a:pt x="32933" y="4479"/>
                </a:moveTo>
                <a:lnTo>
                  <a:pt x="0" y="0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4051642" y="3125419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5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4123497" y="3126912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4195353" y="3126912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4">
                <a:moveTo>
                  <a:pt x="31436" y="10451"/>
                </a:moveTo>
                <a:lnTo>
                  <a:pt x="0" y="0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4267208" y="3137364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5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4339063" y="313587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4410919" y="312989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4482774" y="3122433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4554629" y="3116460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4626485" y="3110488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4698340" y="3103022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4771692" y="309705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4843548" y="309107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4915403" y="308361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4987258" y="307614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5059114" y="307017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5130969" y="306420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5202824" y="305673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5274679" y="3049270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5346535" y="3043297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5419887" y="303732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5491742" y="302985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5563598" y="302239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5635453" y="301642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5707308" y="300895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5779163" y="300149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5851019" y="2994024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5922874" y="298805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5994729" y="2980586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6068082" y="297312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6139937" y="296565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6211792" y="295968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6283648" y="295221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6355503" y="294475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6427358" y="293728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2373522" y="3347895"/>
            <a:ext cx="20955" cy="12065"/>
          </a:xfrm>
          <a:custGeom>
            <a:avLst/>
            <a:gdLst/>
            <a:ahLst/>
            <a:cxnLst/>
            <a:rect l="l" t="t" r="r" b="b"/>
            <a:pathLst>
              <a:path w="20955" h="12064">
                <a:moveTo>
                  <a:pt x="0" y="11945"/>
                </a:moveTo>
                <a:lnTo>
                  <a:pt x="20957" y="11945"/>
                </a:lnTo>
                <a:lnTo>
                  <a:pt x="20957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2425916" y="3328485"/>
            <a:ext cx="40640" cy="12065"/>
          </a:xfrm>
          <a:custGeom>
            <a:avLst/>
            <a:gdLst/>
            <a:ahLst/>
            <a:cxnLst/>
            <a:rect l="l" t="t" r="r" b="b"/>
            <a:pathLst>
              <a:path w="40639" h="12064">
                <a:moveTo>
                  <a:pt x="0" y="11945"/>
                </a:moveTo>
                <a:lnTo>
                  <a:pt x="40418" y="11945"/>
                </a:lnTo>
                <a:lnTo>
                  <a:pt x="40418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2499268" y="3301608"/>
            <a:ext cx="39370" cy="12065"/>
          </a:xfrm>
          <a:custGeom>
            <a:avLst/>
            <a:gdLst/>
            <a:ahLst/>
            <a:cxnLst/>
            <a:rect l="l" t="t" r="r" b="b"/>
            <a:pathLst>
              <a:path w="39369" h="12064">
                <a:moveTo>
                  <a:pt x="0" y="11945"/>
                </a:moveTo>
                <a:lnTo>
                  <a:pt x="38921" y="11945"/>
                </a:lnTo>
                <a:lnTo>
                  <a:pt x="38921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2571124" y="3300115"/>
            <a:ext cx="39370" cy="12065"/>
          </a:xfrm>
          <a:custGeom>
            <a:avLst/>
            <a:gdLst/>
            <a:ahLst/>
            <a:cxnLst/>
            <a:rect l="l" t="t" r="r" b="b"/>
            <a:pathLst>
              <a:path w="39369" h="12064">
                <a:moveTo>
                  <a:pt x="0" y="11945"/>
                </a:moveTo>
                <a:lnTo>
                  <a:pt x="38921" y="11945"/>
                </a:lnTo>
                <a:lnTo>
                  <a:pt x="38921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2642979" y="3291156"/>
            <a:ext cx="39370" cy="12065"/>
          </a:xfrm>
          <a:custGeom>
            <a:avLst/>
            <a:gdLst/>
            <a:ahLst/>
            <a:cxnLst/>
            <a:rect l="l" t="t" r="r" b="b"/>
            <a:pathLst>
              <a:path w="39369" h="12064">
                <a:moveTo>
                  <a:pt x="0" y="11945"/>
                </a:moveTo>
                <a:lnTo>
                  <a:pt x="38921" y="11945"/>
                </a:lnTo>
                <a:lnTo>
                  <a:pt x="38921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2714834" y="3268760"/>
            <a:ext cx="40640" cy="12065"/>
          </a:xfrm>
          <a:custGeom>
            <a:avLst/>
            <a:gdLst/>
            <a:ahLst/>
            <a:cxnLst/>
            <a:rect l="l" t="t" r="r" b="b"/>
            <a:pathLst>
              <a:path w="40639" h="12064">
                <a:moveTo>
                  <a:pt x="0" y="11945"/>
                </a:moveTo>
                <a:lnTo>
                  <a:pt x="40418" y="11945"/>
                </a:lnTo>
                <a:lnTo>
                  <a:pt x="40418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2786689" y="3262787"/>
            <a:ext cx="40640" cy="12065"/>
          </a:xfrm>
          <a:custGeom>
            <a:avLst/>
            <a:gdLst/>
            <a:ahLst/>
            <a:cxnLst/>
            <a:rect l="l" t="t" r="r" b="b"/>
            <a:pathLst>
              <a:path w="40639" h="12064">
                <a:moveTo>
                  <a:pt x="0" y="11945"/>
                </a:moveTo>
                <a:lnTo>
                  <a:pt x="40418" y="11945"/>
                </a:lnTo>
                <a:lnTo>
                  <a:pt x="40418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2858545" y="3264280"/>
            <a:ext cx="40640" cy="12065"/>
          </a:xfrm>
          <a:custGeom>
            <a:avLst/>
            <a:gdLst/>
            <a:ahLst/>
            <a:cxnLst/>
            <a:rect l="l" t="t" r="r" b="b"/>
            <a:pathLst>
              <a:path w="40639" h="12064">
                <a:moveTo>
                  <a:pt x="0" y="11945"/>
                </a:moveTo>
                <a:lnTo>
                  <a:pt x="40418" y="11945"/>
                </a:lnTo>
                <a:lnTo>
                  <a:pt x="40418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2930400" y="3237404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3002255" y="3188131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3074111" y="3149309"/>
            <a:ext cx="40640" cy="12065"/>
          </a:xfrm>
          <a:custGeom>
            <a:avLst/>
            <a:gdLst/>
            <a:ahLst/>
            <a:cxnLst/>
            <a:rect l="l" t="t" r="r" b="b"/>
            <a:pathLst>
              <a:path w="40639" h="12064">
                <a:moveTo>
                  <a:pt x="0" y="11945"/>
                </a:moveTo>
                <a:lnTo>
                  <a:pt x="40418" y="11945"/>
                </a:lnTo>
                <a:lnTo>
                  <a:pt x="40418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3145966" y="3185144"/>
            <a:ext cx="40640" cy="12065"/>
          </a:xfrm>
          <a:custGeom>
            <a:avLst/>
            <a:gdLst/>
            <a:ahLst/>
            <a:cxnLst/>
            <a:rect l="l" t="t" r="r" b="b"/>
            <a:pathLst>
              <a:path w="40639" h="12064">
                <a:moveTo>
                  <a:pt x="0" y="11945"/>
                </a:moveTo>
                <a:lnTo>
                  <a:pt x="40418" y="11945"/>
                </a:lnTo>
                <a:lnTo>
                  <a:pt x="40418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3219318" y="3217993"/>
            <a:ext cx="39370" cy="12065"/>
          </a:xfrm>
          <a:custGeom>
            <a:avLst/>
            <a:gdLst/>
            <a:ahLst/>
            <a:cxnLst/>
            <a:rect l="l" t="t" r="r" b="b"/>
            <a:pathLst>
              <a:path w="39370" h="12064">
                <a:moveTo>
                  <a:pt x="0" y="11945"/>
                </a:moveTo>
                <a:lnTo>
                  <a:pt x="38921" y="11945"/>
                </a:lnTo>
                <a:lnTo>
                  <a:pt x="38921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3291174" y="3234418"/>
            <a:ext cx="39370" cy="12065"/>
          </a:xfrm>
          <a:custGeom>
            <a:avLst/>
            <a:gdLst/>
            <a:ahLst/>
            <a:cxnLst/>
            <a:rect l="l" t="t" r="r" b="b"/>
            <a:pathLst>
              <a:path w="39370" h="12064">
                <a:moveTo>
                  <a:pt x="0" y="11945"/>
                </a:moveTo>
                <a:lnTo>
                  <a:pt x="38921" y="11945"/>
                </a:lnTo>
                <a:lnTo>
                  <a:pt x="38921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3363029" y="3219486"/>
            <a:ext cx="40640" cy="12065"/>
          </a:xfrm>
          <a:custGeom>
            <a:avLst/>
            <a:gdLst/>
            <a:ahLst/>
            <a:cxnLst/>
            <a:rect l="l" t="t" r="r" b="b"/>
            <a:pathLst>
              <a:path w="40639" h="12064">
                <a:moveTo>
                  <a:pt x="0" y="11945"/>
                </a:moveTo>
                <a:lnTo>
                  <a:pt x="40418" y="11945"/>
                </a:lnTo>
                <a:lnTo>
                  <a:pt x="40418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3434884" y="3209034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3506740" y="3194103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3578595" y="3176186"/>
            <a:ext cx="40640" cy="12065"/>
          </a:xfrm>
          <a:custGeom>
            <a:avLst/>
            <a:gdLst/>
            <a:ahLst/>
            <a:cxnLst/>
            <a:rect l="l" t="t" r="r" b="b"/>
            <a:pathLst>
              <a:path w="40639" h="12064">
                <a:moveTo>
                  <a:pt x="0" y="11945"/>
                </a:moveTo>
                <a:lnTo>
                  <a:pt x="40418" y="11945"/>
                </a:lnTo>
                <a:lnTo>
                  <a:pt x="40418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3650450" y="3177679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3722306" y="3168720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3794161" y="3125419"/>
            <a:ext cx="40640" cy="12065"/>
          </a:xfrm>
          <a:custGeom>
            <a:avLst/>
            <a:gdLst/>
            <a:ahLst/>
            <a:cxnLst/>
            <a:rect l="l" t="t" r="r" b="b"/>
            <a:pathLst>
              <a:path w="40639" h="12064">
                <a:moveTo>
                  <a:pt x="0" y="11945"/>
                </a:moveTo>
                <a:lnTo>
                  <a:pt x="40418" y="11945"/>
                </a:lnTo>
                <a:lnTo>
                  <a:pt x="40418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3867513" y="3110488"/>
            <a:ext cx="39370" cy="13970"/>
          </a:xfrm>
          <a:custGeom>
            <a:avLst/>
            <a:gdLst/>
            <a:ahLst/>
            <a:cxnLst/>
            <a:rect l="l" t="t" r="r" b="b"/>
            <a:pathLst>
              <a:path w="39370" h="13969">
                <a:moveTo>
                  <a:pt x="0" y="13438"/>
                </a:moveTo>
                <a:lnTo>
                  <a:pt x="38921" y="13438"/>
                </a:lnTo>
                <a:lnTo>
                  <a:pt x="38921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3939368" y="3107502"/>
            <a:ext cx="39370" cy="13970"/>
          </a:xfrm>
          <a:custGeom>
            <a:avLst/>
            <a:gdLst/>
            <a:ahLst/>
            <a:cxnLst/>
            <a:rect l="l" t="t" r="r" b="b"/>
            <a:pathLst>
              <a:path w="39370" h="13969">
                <a:moveTo>
                  <a:pt x="0" y="13438"/>
                </a:moveTo>
                <a:lnTo>
                  <a:pt x="38921" y="13438"/>
                </a:lnTo>
                <a:lnTo>
                  <a:pt x="38921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4011224" y="3111981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4083079" y="3113474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4154934" y="3113474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4226790" y="3123926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4298645" y="3125419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4370500" y="3122433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4442355" y="3116460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4515708" y="3110488"/>
            <a:ext cx="39370" cy="12065"/>
          </a:xfrm>
          <a:custGeom>
            <a:avLst/>
            <a:gdLst/>
            <a:ahLst/>
            <a:cxnLst/>
            <a:rect l="l" t="t" r="r" b="b"/>
            <a:pathLst>
              <a:path w="39370" h="12064">
                <a:moveTo>
                  <a:pt x="0" y="11945"/>
                </a:moveTo>
                <a:lnTo>
                  <a:pt x="38921" y="11945"/>
                </a:lnTo>
                <a:lnTo>
                  <a:pt x="38921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4587563" y="3103022"/>
            <a:ext cx="39370" cy="13970"/>
          </a:xfrm>
          <a:custGeom>
            <a:avLst/>
            <a:gdLst/>
            <a:ahLst/>
            <a:cxnLst/>
            <a:rect l="l" t="t" r="r" b="b"/>
            <a:pathLst>
              <a:path w="39370" h="13969">
                <a:moveTo>
                  <a:pt x="0" y="13438"/>
                </a:moveTo>
                <a:lnTo>
                  <a:pt x="38921" y="13438"/>
                </a:lnTo>
                <a:lnTo>
                  <a:pt x="38921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4659418" y="3097050"/>
            <a:ext cx="39370" cy="13970"/>
          </a:xfrm>
          <a:custGeom>
            <a:avLst/>
            <a:gdLst/>
            <a:ahLst/>
            <a:cxnLst/>
            <a:rect l="l" t="t" r="r" b="b"/>
            <a:pathLst>
              <a:path w="39370" h="13969">
                <a:moveTo>
                  <a:pt x="0" y="13438"/>
                </a:moveTo>
                <a:lnTo>
                  <a:pt x="38921" y="13438"/>
                </a:lnTo>
                <a:lnTo>
                  <a:pt x="38921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4731273" y="3089584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4803129" y="3083612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4874984" y="3077639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4946839" y="3070174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5018695" y="3062708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5090550" y="3056735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5163903" y="3049270"/>
            <a:ext cx="39370" cy="15240"/>
          </a:xfrm>
          <a:custGeom>
            <a:avLst/>
            <a:gdLst/>
            <a:ahLst/>
            <a:cxnLst/>
            <a:rect l="l" t="t" r="r" b="b"/>
            <a:pathLst>
              <a:path w="39370" h="15239">
                <a:moveTo>
                  <a:pt x="0" y="14931"/>
                </a:moveTo>
                <a:lnTo>
                  <a:pt x="38921" y="14931"/>
                </a:lnTo>
                <a:lnTo>
                  <a:pt x="38921" y="0"/>
                </a:lnTo>
                <a:lnTo>
                  <a:pt x="0" y="0"/>
                </a:lnTo>
                <a:lnTo>
                  <a:pt x="0" y="1493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5235758" y="3043297"/>
            <a:ext cx="39370" cy="13970"/>
          </a:xfrm>
          <a:custGeom>
            <a:avLst/>
            <a:gdLst/>
            <a:ahLst/>
            <a:cxnLst/>
            <a:rect l="l" t="t" r="r" b="b"/>
            <a:pathLst>
              <a:path w="39370" h="13969">
                <a:moveTo>
                  <a:pt x="0" y="13438"/>
                </a:moveTo>
                <a:lnTo>
                  <a:pt x="38921" y="13438"/>
                </a:lnTo>
                <a:lnTo>
                  <a:pt x="38921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5307613" y="3035831"/>
            <a:ext cx="39370" cy="13970"/>
          </a:xfrm>
          <a:custGeom>
            <a:avLst/>
            <a:gdLst/>
            <a:ahLst/>
            <a:cxnLst/>
            <a:rect l="l" t="t" r="r" b="b"/>
            <a:pathLst>
              <a:path w="39370" h="13969">
                <a:moveTo>
                  <a:pt x="0" y="13438"/>
                </a:moveTo>
                <a:lnTo>
                  <a:pt x="38921" y="13438"/>
                </a:lnTo>
                <a:lnTo>
                  <a:pt x="38921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5379468" y="3029859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5451324" y="3022393"/>
            <a:ext cx="40640" cy="15240"/>
          </a:xfrm>
          <a:custGeom>
            <a:avLst/>
            <a:gdLst/>
            <a:ahLst/>
            <a:cxnLst/>
            <a:rect l="l" t="t" r="r" b="b"/>
            <a:pathLst>
              <a:path w="40639" h="15239">
                <a:moveTo>
                  <a:pt x="0" y="14931"/>
                </a:moveTo>
                <a:lnTo>
                  <a:pt x="40418" y="14931"/>
                </a:lnTo>
                <a:lnTo>
                  <a:pt x="40418" y="0"/>
                </a:lnTo>
                <a:lnTo>
                  <a:pt x="0" y="0"/>
                </a:lnTo>
                <a:lnTo>
                  <a:pt x="0" y="1493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5523179" y="3016421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5595034" y="3008955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5666890" y="3001490"/>
            <a:ext cx="40640" cy="15240"/>
          </a:xfrm>
          <a:custGeom>
            <a:avLst/>
            <a:gdLst/>
            <a:ahLst/>
            <a:cxnLst/>
            <a:rect l="l" t="t" r="r" b="b"/>
            <a:pathLst>
              <a:path w="40639" h="15239">
                <a:moveTo>
                  <a:pt x="0" y="14931"/>
                </a:moveTo>
                <a:lnTo>
                  <a:pt x="40418" y="14931"/>
                </a:lnTo>
                <a:lnTo>
                  <a:pt x="40418" y="0"/>
                </a:lnTo>
                <a:lnTo>
                  <a:pt x="0" y="0"/>
                </a:lnTo>
                <a:lnTo>
                  <a:pt x="0" y="1493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5738745" y="2995517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5810600" y="2988051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5883952" y="2980586"/>
            <a:ext cx="39370" cy="13970"/>
          </a:xfrm>
          <a:custGeom>
            <a:avLst/>
            <a:gdLst/>
            <a:ahLst/>
            <a:cxnLst/>
            <a:rect l="l" t="t" r="r" b="b"/>
            <a:pathLst>
              <a:path w="39370" h="13969">
                <a:moveTo>
                  <a:pt x="0" y="13438"/>
                </a:moveTo>
                <a:lnTo>
                  <a:pt x="38921" y="13438"/>
                </a:lnTo>
                <a:lnTo>
                  <a:pt x="38921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5955808" y="2973120"/>
            <a:ext cx="39370" cy="15240"/>
          </a:xfrm>
          <a:custGeom>
            <a:avLst/>
            <a:gdLst/>
            <a:ahLst/>
            <a:cxnLst/>
            <a:rect l="l" t="t" r="r" b="b"/>
            <a:pathLst>
              <a:path w="39370" h="15239">
                <a:moveTo>
                  <a:pt x="0" y="14931"/>
                </a:moveTo>
                <a:lnTo>
                  <a:pt x="38921" y="14931"/>
                </a:lnTo>
                <a:lnTo>
                  <a:pt x="38921" y="0"/>
                </a:lnTo>
                <a:lnTo>
                  <a:pt x="0" y="0"/>
                </a:lnTo>
                <a:lnTo>
                  <a:pt x="0" y="1493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6027663" y="2967148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6099518" y="2959682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69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6171374" y="2950723"/>
            <a:ext cx="40640" cy="15240"/>
          </a:xfrm>
          <a:custGeom>
            <a:avLst/>
            <a:gdLst/>
            <a:ahLst/>
            <a:cxnLst/>
            <a:rect l="l" t="t" r="r" b="b"/>
            <a:pathLst>
              <a:path w="40639" h="15239">
                <a:moveTo>
                  <a:pt x="0" y="14931"/>
                </a:moveTo>
                <a:lnTo>
                  <a:pt x="40418" y="14931"/>
                </a:lnTo>
                <a:lnTo>
                  <a:pt x="40418" y="0"/>
                </a:lnTo>
                <a:lnTo>
                  <a:pt x="0" y="0"/>
                </a:lnTo>
                <a:lnTo>
                  <a:pt x="0" y="1493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6243229" y="2944751"/>
            <a:ext cx="40640" cy="15240"/>
          </a:xfrm>
          <a:custGeom>
            <a:avLst/>
            <a:gdLst/>
            <a:ahLst/>
            <a:cxnLst/>
            <a:rect l="l" t="t" r="r" b="b"/>
            <a:pathLst>
              <a:path w="40639" h="15239">
                <a:moveTo>
                  <a:pt x="0" y="14931"/>
                </a:moveTo>
                <a:lnTo>
                  <a:pt x="40418" y="14931"/>
                </a:lnTo>
                <a:lnTo>
                  <a:pt x="40418" y="0"/>
                </a:lnTo>
                <a:lnTo>
                  <a:pt x="0" y="0"/>
                </a:lnTo>
                <a:lnTo>
                  <a:pt x="0" y="1493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6315084" y="2937285"/>
            <a:ext cx="40640" cy="15240"/>
          </a:xfrm>
          <a:custGeom>
            <a:avLst/>
            <a:gdLst/>
            <a:ahLst/>
            <a:cxnLst/>
            <a:rect l="l" t="t" r="r" b="b"/>
            <a:pathLst>
              <a:path w="40639" h="15239">
                <a:moveTo>
                  <a:pt x="0" y="14931"/>
                </a:moveTo>
                <a:lnTo>
                  <a:pt x="40418" y="14931"/>
                </a:lnTo>
                <a:lnTo>
                  <a:pt x="40418" y="0"/>
                </a:lnTo>
                <a:lnTo>
                  <a:pt x="0" y="0"/>
                </a:lnTo>
                <a:lnTo>
                  <a:pt x="0" y="1493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6386939" y="2929820"/>
            <a:ext cx="40640" cy="15240"/>
          </a:xfrm>
          <a:custGeom>
            <a:avLst/>
            <a:gdLst/>
            <a:ahLst/>
            <a:cxnLst/>
            <a:rect l="l" t="t" r="r" b="b"/>
            <a:pathLst>
              <a:path w="40639" h="15239">
                <a:moveTo>
                  <a:pt x="0" y="14931"/>
                </a:moveTo>
                <a:lnTo>
                  <a:pt x="40418" y="14931"/>
                </a:lnTo>
                <a:lnTo>
                  <a:pt x="40418" y="0"/>
                </a:lnTo>
                <a:lnTo>
                  <a:pt x="0" y="0"/>
                </a:lnTo>
                <a:lnTo>
                  <a:pt x="0" y="1493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6458795" y="2922354"/>
            <a:ext cx="30480" cy="15240"/>
          </a:xfrm>
          <a:custGeom>
            <a:avLst/>
            <a:gdLst/>
            <a:ahLst/>
            <a:cxnLst/>
            <a:rect l="l" t="t" r="r" b="b"/>
            <a:pathLst>
              <a:path w="30479" h="15239">
                <a:moveTo>
                  <a:pt x="0" y="14931"/>
                </a:moveTo>
                <a:lnTo>
                  <a:pt x="29940" y="14931"/>
                </a:lnTo>
                <a:lnTo>
                  <a:pt x="29940" y="0"/>
                </a:lnTo>
                <a:lnTo>
                  <a:pt x="0" y="0"/>
                </a:lnTo>
                <a:lnTo>
                  <a:pt x="0" y="1493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2394479" y="3328485"/>
            <a:ext cx="31750" cy="19685"/>
          </a:xfrm>
          <a:custGeom>
            <a:avLst/>
            <a:gdLst/>
            <a:ahLst/>
            <a:cxnLst/>
            <a:rect l="l" t="t" r="r" b="b"/>
            <a:pathLst>
              <a:path w="31750" h="19685">
                <a:moveTo>
                  <a:pt x="31436" y="0"/>
                </a:moveTo>
                <a:lnTo>
                  <a:pt x="0" y="19410"/>
                </a:lnTo>
              </a:path>
            </a:pathLst>
          </a:custGeom>
          <a:ln w="89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2466335" y="3301608"/>
            <a:ext cx="33020" cy="27305"/>
          </a:xfrm>
          <a:custGeom>
            <a:avLst/>
            <a:gdLst/>
            <a:ahLst/>
            <a:cxnLst/>
            <a:rect l="l" t="t" r="r" b="b"/>
            <a:pathLst>
              <a:path w="33019" h="27304">
                <a:moveTo>
                  <a:pt x="32933" y="0"/>
                </a:moveTo>
                <a:lnTo>
                  <a:pt x="0" y="26876"/>
                </a:lnTo>
              </a:path>
            </a:pathLst>
          </a:custGeom>
          <a:ln w="89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2538190" y="3300115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2610045" y="3291156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19" h="9525">
                <a:moveTo>
                  <a:pt x="32933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2681901" y="3268760"/>
            <a:ext cx="33020" cy="22860"/>
          </a:xfrm>
          <a:custGeom>
            <a:avLst/>
            <a:gdLst/>
            <a:ahLst/>
            <a:cxnLst/>
            <a:rect l="l" t="t" r="r" b="b"/>
            <a:pathLst>
              <a:path w="33019" h="22860">
                <a:moveTo>
                  <a:pt x="32933" y="0"/>
                </a:moveTo>
                <a:lnTo>
                  <a:pt x="0" y="22396"/>
                </a:lnTo>
              </a:path>
            </a:pathLst>
          </a:custGeom>
          <a:ln w="89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2755253" y="326278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2827108" y="3262787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2898963" y="3237404"/>
            <a:ext cx="31750" cy="27305"/>
          </a:xfrm>
          <a:custGeom>
            <a:avLst/>
            <a:gdLst/>
            <a:ahLst/>
            <a:cxnLst/>
            <a:rect l="l" t="t" r="r" b="b"/>
            <a:pathLst>
              <a:path w="31750" h="27304">
                <a:moveTo>
                  <a:pt x="31436" y="0"/>
                </a:moveTo>
                <a:lnTo>
                  <a:pt x="0" y="26876"/>
                </a:lnTo>
              </a:path>
            </a:pathLst>
          </a:custGeom>
          <a:ln w="89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2970819" y="3188131"/>
            <a:ext cx="31750" cy="49530"/>
          </a:xfrm>
          <a:custGeom>
            <a:avLst/>
            <a:gdLst/>
            <a:ahLst/>
            <a:cxnLst/>
            <a:rect l="l" t="t" r="r" b="b"/>
            <a:pathLst>
              <a:path w="31750" h="49530">
                <a:moveTo>
                  <a:pt x="31436" y="0"/>
                </a:moveTo>
                <a:lnTo>
                  <a:pt x="0" y="49273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3042674" y="3149309"/>
            <a:ext cx="31750" cy="39370"/>
          </a:xfrm>
          <a:custGeom>
            <a:avLst/>
            <a:gdLst/>
            <a:ahLst/>
            <a:cxnLst/>
            <a:rect l="l" t="t" r="r" b="b"/>
            <a:pathLst>
              <a:path w="31750" h="39369">
                <a:moveTo>
                  <a:pt x="31436" y="0"/>
                </a:moveTo>
                <a:lnTo>
                  <a:pt x="0" y="38821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3114529" y="3149309"/>
            <a:ext cx="31750" cy="36195"/>
          </a:xfrm>
          <a:custGeom>
            <a:avLst/>
            <a:gdLst/>
            <a:ahLst/>
            <a:cxnLst/>
            <a:rect l="l" t="t" r="r" b="b"/>
            <a:pathLst>
              <a:path w="31750" h="36194">
                <a:moveTo>
                  <a:pt x="31436" y="35835"/>
                </a:moveTo>
                <a:lnTo>
                  <a:pt x="0" y="0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3186385" y="3185144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19">
                <a:moveTo>
                  <a:pt x="32933" y="32848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3258240" y="3217993"/>
            <a:ext cx="33020" cy="16510"/>
          </a:xfrm>
          <a:custGeom>
            <a:avLst/>
            <a:gdLst/>
            <a:ahLst/>
            <a:cxnLst/>
            <a:rect l="l" t="t" r="r" b="b"/>
            <a:pathLst>
              <a:path w="33020" h="16510">
                <a:moveTo>
                  <a:pt x="32933" y="16424"/>
                </a:moveTo>
                <a:lnTo>
                  <a:pt x="0" y="0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3330095" y="3219486"/>
            <a:ext cx="33020" cy="15240"/>
          </a:xfrm>
          <a:custGeom>
            <a:avLst/>
            <a:gdLst/>
            <a:ahLst/>
            <a:cxnLst/>
            <a:rect l="l" t="t" r="r" b="b"/>
            <a:pathLst>
              <a:path w="33020" h="15239">
                <a:moveTo>
                  <a:pt x="32933" y="0"/>
                </a:moveTo>
                <a:lnTo>
                  <a:pt x="0" y="14931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3403448" y="3209034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4">
                <a:moveTo>
                  <a:pt x="31436" y="0"/>
                </a:moveTo>
                <a:lnTo>
                  <a:pt x="0" y="10451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3475303" y="3194103"/>
            <a:ext cx="31750" cy="15240"/>
          </a:xfrm>
          <a:custGeom>
            <a:avLst/>
            <a:gdLst/>
            <a:ahLst/>
            <a:cxnLst/>
            <a:rect l="l" t="t" r="r" b="b"/>
            <a:pathLst>
              <a:path w="31750" h="15239">
                <a:moveTo>
                  <a:pt x="31436" y="0"/>
                </a:moveTo>
                <a:lnTo>
                  <a:pt x="0" y="14931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3547158" y="3176186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31436" y="0"/>
                </a:moveTo>
                <a:lnTo>
                  <a:pt x="0" y="17917"/>
                </a:lnTo>
              </a:path>
            </a:pathLst>
          </a:custGeom>
          <a:ln w="89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3619013" y="3176186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5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3690869" y="3168720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3762724" y="3125419"/>
            <a:ext cx="31750" cy="43815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31436" y="0"/>
                </a:moveTo>
                <a:lnTo>
                  <a:pt x="0" y="4330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3834579" y="3110488"/>
            <a:ext cx="33020" cy="15240"/>
          </a:xfrm>
          <a:custGeom>
            <a:avLst/>
            <a:gdLst/>
            <a:ahLst/>
            <a:cxnLst/>
            <a:rect l="l" t="t" r="r" b="b"/>
            <a:pathLst>
              <a:path w="33020" h="15239">
                <a:moveTo>
                  <a:pt x="32933" y="0"/>
                </a:moveTo>
                <a:lnTo>
                  <a:pt x="0" y="14931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3906435" y="3107502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3978290" y="3107502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80">
                <a:moveTo>
                  <a:pt x="32933" y="4479"/>
                </a:moveTo>
                <a:lnTo>
                  <a:pt x="0" y="0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4051642" y="3111981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5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4123497" y="3113474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4195353" y="3113474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4">
                <a:moveTo>
                  <a:pt x="31436" y="10451"/>
                </a:moveTo>
                <a:lnTo>
                  <a:pt x="0" y="0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4267208" y="3123926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5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4339063" y="3122433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4410919" y="311646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4482774" y="3110488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4554629" y="3103022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4626485" y="3097050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4698340" y="3089584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4771692" y="308361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4843548" y="307763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4915403" y="307017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4987258" y="306270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5059114" y="305673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5130969" y="3049270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5202824" y="3043297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5274679" y="3035831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5346535" y="302985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5419887" y="302239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5491742" y="301642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5563598" y="300895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5635453" y="300149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5707308" y="299551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5779163" y="298805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5851019" y="2980586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5922874" y="2973120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5994729" y="2967148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6068082" y="295968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6139937" y="2950723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6211792" y="294475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6283648" y="293728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6355503" y="292982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6427358" y="292235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2373522" y="3344909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957" y="0"/>
                </a:lnTo>
              </a:path>
            </a:pathLst>
          </a:custGeom>
          <a:ln w="597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2425916" y="3324752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2499268" y="3298622"/>
            <a:ext cx="39370" cy="0"/>
          </a:xfrm>
          <a:custGeom>
            <a:avLst/>
            <a:gdLst/>
            <a:ahLst/>
            <a:cxnLst/>
            <a:rect l="l" t="t" r="r" b="b"/>
            <a:pathLst>
              <a:path w="39369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597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2571124" y="3297129"/>
            <a:ext cx="39370" cy="0"/>
          </a:xfrm>
          <a:custGeom>
            <a:avLst/>
            <a:gdLst/>
            <a:ahLst/>
            <a:cxnLst/>
            <a:rect l="l" t="t" r="r" b="b"/>
            <a:pathLst>
              <a:path w="39369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597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2642979" y="3288170"/>
            <a:ext cx="39370" cy="0"/>
          </a:xfrm>
          <a:custGeom>
            <a:avLst/>
            <a:gdLst/>
            <a:ahLst/>
            <a:cxnLst/>
            <a:rect l="l" t="t" r="r" b="b"/>
            <a:pathLst>
              <a:path w="39369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597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2714834" y="326577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597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2786689" y="325980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597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2858545" y="3260547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2930400" y="3234418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597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3002255" y="3185144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597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3074111" y="314557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3145966" y="3181412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3219318" y="3214260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3291174" y="3230685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3363029" y="321575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3434884" y="3206048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597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3506740" y="319037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3578595" y="317245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3650450" y="317394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3722306" y="3164987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3794161" y="312168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3867513" y="3106755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3939368" y="3103769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4011224" y="3108248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4083079" y="310974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4154934" y="3108995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4226790" y="312019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4298645" y="312094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4370500" y="311870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4442355" y="3112728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4515708" y="3106009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4587563" y="3099289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4659418" y="3093317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4731273" y="308585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4803129" y="3079879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4874984" y="307316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4946839" y="306644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5018695" y="3058975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5090550" y="305225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5163903" y="3045537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5235758" y="3038818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5307613" y="3031352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5379468" y="302538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5451324" y="301866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5523179" y="301194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5595034" y="300447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5666890" y="299701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5738745" y="2991038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5810600" y="2983572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5883952" y="2976106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5955808" y="2968641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6027663" y="2962668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6099518" y="295520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6171374" y="294699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6243229" y="294027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6315084" y="293280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6386939" y="292534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6458795" y="2917874"/>
            <a:ext cx="30480" cy="0"/>
          </a:xfrm>
          <a:custGeom>
            <a:avLst/>
            <a:gdLst/>
            <a:ahLst/>
            <a:cxnLst/>
            <a:rect l="l" t="t" r="r" b="b"/>
            <a:pathLst>
              <a:path w="30479">
                <a:moveTo>
                  <a:pt x="0" y="0"/>
                </a:moveTo>
                <a:lnTo>
                  <a:pt x="29940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2394479" y="3321019"/>
            <a:ext cx="31750" cy="20955"/>
          </a:xfrm>
          <a:custGeom>
            <a:avLst/>
            <a:gdLst/>
            <a:ahLst/>
            <a:cxnLst/>
            <a:rect l="l" t="t" r="r" b="b"/>
            <a:pathLst>
              <a:path w="31750" h="20954">
                <a:moveTo>
                  <a:pt x="31436" y="0"/>
                </a:moveTo>
                <a:lnTo>
                  <a:pt x="0" y="20903"/>
                </a:lnTo>
              </a:path>
            </a:pathLst>
          </a:custGeom>
          <a:ln w="89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2466335" y="3295636"/>
            <a:ext cx="33020" cy="25400"/>
          </a:xfrm>
          <a:custGeom>
            <a:avLst/>
            <a:gdLst/>
            <a:ahLst/>
            <a:cxnLst/>
            <a:rect l="l" t="t" r="r" b="b"/>
            <a:pathLst>
              <a:path w="33019" h="25400">
                <a:moveTo>
                  <a:pt x="32933" y="0"/>
                </a:moveTo>
                <a:lnTo>
                  <a:pt x="0" y="25383"/>
                </a:lnTo>
              </a:path>
            </a:pathLst>
          </a:custGeom>
          <a:ln w="89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2538190" y="3294143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2610045" y="3285184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19" h="9525">
                <a:moveTo>
                  <a:pt x="32933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2681901" y="3262787"/>
            <a:ext cx="33020" cy="22860"/>
          </a:xfrm>
          <a:custGeom>
            <a:avLst/>
            <a:gdLst/>
            <a:ahLst/>
            <a:cxnLst/>
            <a:rect l="l" t="t" r="r" b="b"/>
            <a:pathLst>
              <a:path w="33019" h="22860">
                <a:moveTo>
                  <a:pt x="32933" y="0"/>
                </a:moveTo>
                <a:lnTo>
                  <a:pt x="0" y="22396"/>
                </a:lnTo>
              </a:path>
            </a:pathLst>
          </a:custGeom>
          <a:ln w="89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2755253" y="325681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2827108" y="3256815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2898963" y="3231431"/>
            <a:ext cx="31750" cy="25400"/>
          </a:xfrm>
          <a:custGeom>
            <a:avLst/>
            <a:gdLst/>
            <a:ahLst/>
            <a:cxnLst/>
            <a:rect l="l" t="t" r="r" b="b"/>
            <a:pathLst>
              <a:path w="31750" h="25400">
                <a:moveTo>
                  <a:pt x="31436" y="0"/>
                </a:moveTo>
                <a:lnTo>
                  <a:pt x="0" y="25383"/>
                </a:lnTo>
              </a:path>
            </a:pathLst>
          </a:custGeom>
          <a:ln w="89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2970819" y="3182158"/>
            <a:ext cx="31750" cy="49530"/>
          </a:xfrm>
          <a:custGeom>
            <a:avLst/>
            <a:gdLst/>
            <a:ahLst/>
            <a:cxnLst/>
            <a:rect l="l" t="t" r="r" b="b"/>
            <a:pathLst>
              <a:path w="31750" h="49530">
                <a:moveTo>
                  <a:pt x="31436" y="0"/>
                </a:moveTo>
                <a:lnTo>
                  <a:pt x="0" y="49273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3042674" y="3141844"/>
            <a:ext cx="31750" cy="40640"/>
          </a:xfrm>
          <a:custGeom>
            <a:avLst/>
            <a:gdLst/>
            <a:ahLst/>
            <a:cxnLst/>
            <a:rect l="l" t="t" r="r" b="b"/>
            <a:pathLst>
              <a:path w="31750" h="40639">
                <a:moveTo>
                  <a:pt x="31436" y="0"/>
                </a:moveTo>
                <a:lnTo>
                  <a:pt x="0" y="40314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3114529" y="3141844"/>
            <a:ext cx="31750" cy="36195"/>
          </a:xfrm>
          <a:custGeom>
            <a:avLst/>
            <a:gdLst/>
            <a:ahLst/>
            <a:cxnLst/>
            <a:rect l="l" t="t" r="r" b="b"/>
            <a:pathLst>
              <a:path w="31750" h="36194">
                <a:moveTo>
                  <a:pt x="31436" y="35835"/>
                </a:moveTo>
                <a:lnTo>
                  <a:pt x="0" y="0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3186385" y="3177679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19">
                <a:moveTo>
                  <a:pt x="32933" y="32848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3258240" y="3210528"/>
            <a:ext cx="33020" cy="16510"/>
          </a:xfrm>
          <a:custGeom>
            <a:avLst/>
            <a:gdLst/>
            <a:ahLst/>
            <a:cxnLst/>
            <a:rect l="l" t="t" r="r" b="b"/>
            <a:pathLst>
              <a:path w="33020" h="16510">
                <a:moveTo>
                  <a:pt x="32933" y="16424"/>
                </a:moveTo>
                <a:lnTo>
                  <a:pt x="0" y="0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3330095" y="3212021"/>
            <a:ext cx="33020" cy="15240"/>
          </a:xfrm>
          <a:custGeom>
            <a:avLst/>
            <a:gdLst/>
            <a:ahLst/>
            <a:cxnLst/>
            <a:rect l="l" t="t" r="r" b="b"/>
            <a:pathLst>
              <a:path w="33020" h="15239">
                <a:moveTo>
                  <a:pt x="32933" y="0"/>
                </a:moveTo>
                <a:lnTo>
                  <a:pt x="0" y="14931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3403448" y="3203062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3475303" y="3186638"/>
            <a:ext cx="31750" cy="16510"/>
          </a:xfrm>
          <a:custGeom>
            <a:avLst/>
            <a:gdLst/>
            <a:ahLst/>
            <a:cxnLst/>
            <a:rect l="l" t="t" r="r" b="b"/>
            <a:pathLst>
              <a:path w="31750" h="16510">
                <a:moveTo>
                  <a:pt x="31436" y="0"/>
                </a:moveTo>
                <a:lnTo>
                  <a:pt x="0" y="16424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3547158" y="3168720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31436" y="0"/>
                </a:moveTo>
                <a:lnTo>
                  <a:pt x="0" y="17917"/>
                </a:lnTo>
              </a:path>
            </a:pathLst>
          </a:custGeom>
          <a:ln w="89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3619013" y="3168720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5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3690869" y="3161254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3762724" y="3117954"/>
            <a:ext cx="31750" cy="43815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31436" y="0"/>
                </a:moveTo>
                <a:lnTo>
                  <a:pt x="0" y="4330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3834579" y="3103022"/>
            <a:ext cx="33020" cy="15240"/>
          </a:xfrm>
          <a:custGeom>
            <a:avLst/>
            <a:gdLst/>
            <a:ahLst/>
            <a:cxnLst/>
            <a:rect l="l" t="t" r="r" b="b"/>
            <a:pathLst>
              <a:path w="33020" h="15239">
                <a:moveTo>
                  <a:pt x="32933" y="0"/>
                </a:moveTo>
                <a:lnTo>
                  <a:pt x="0" y="14931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3906435" y="3100036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3978290" y="3100036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80">
                <a:moveTo>
                  <a:pt x="32933" y="4479"/>
                </a:moveTo>
                <a:lnTo>
                  <a:pt x="0" y="0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4051642" y="3104515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5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4123497" y="3104515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5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4195353" y="3104515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36" y="11945"/>
                </a:moveTo>
                <a:lnTo>
                  <a:pt x="0" y="0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4267208" y="3116460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4339063" y="3114967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5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4410919" y="310899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4482774" y="3101529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4554629" y="3095557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4626485" y="3089584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4698340" y="3082119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4771692" y="307614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4843548" y="306868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4915403" y="306270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4987258" y="305524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5059114" y="304777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5130969" y="3041804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5202824" y="3034338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5274679" y="3026873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5346535" y="3020900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5419887" y="301492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5491742" y="300746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5563598" y="299999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5635453" y="299253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5707308" y="298655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5779163" y="297909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5851019" y="2971627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5922874" y="2964161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19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5994729" y="295818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6068082" y="295072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6139937" y="294325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6211792" y="293579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6283648" y="292832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6355503" y="292086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6427358" y="291339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19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2375018" y="2635673"/>
            <a:ext cx="0" cy="1882775"/>
          </a:xfrm>
          <a:custGeom>
            <a:avLst/>
            <a:gdLst/>
            <a:ahLst/>
            <a:cxnLst/>
            <a:rect l="l" t="t" r="r" b="b"/>
            <a:pathLst>
              <a:path h="1882775">
                <a:moveTo>
                  <a:pt x="0" y="1882785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2345079" y="4518458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3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2345079" y="4282544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3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2345079" y="4048173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3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2345079" y="3812258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3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2345079" y="3576344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3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2345079" y="3341923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3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2345079" y="3106009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3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2345079" y="2870094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3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2345079" y="2635673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3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2375018" y="4518458"/>
            <a:ext cx="4105275" cy="0"/>
          </a:xfrm>
          <a:custGeom>
            <a:avLst/>
            <a:gdLst/>
            <a:ahLst/>
            <a:cxnLst/>
            <a:rect l="l" t="t" r="r" b="b"/>
            <a:pathLst>
              <a:path w="4105275">
                <a:moveTo>
                  <a:pt x="0" y="0"/>
                </a:moveTo>
                <a:lnTo>
                  <a:pt x="410473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2375018" y="4518458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6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/>
          <p:nvPr/>
        </p:nvSpPr>
        <p:spPr>
          <a:xfrm>
            <a:off x="2662440" y="4518458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6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/>
          <p:nvPr/>
        </p:nvSpPr>
        <p:spPr>
          <a:xfrm>
            <a:off x="2951358" y="4518458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6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object 940"/>
          <p:cNvSpPr/>
          <p:nvPr/>
        </p:nvSpPr>
        <p:spPr>
          <a:xfrm>
            <a:off x="3238779" y="4518458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6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/>
          <p:nvPr/>
        </p:nvSpPr>
        <p:spPr>
          <a:xfrm>
            <a:off x="3526201" y="4518458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6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/>
          <p:nvPr/>
        </p:nvSpPr>
        <p:spPr>
          <a:xfrm>
            <a:off x="3815119" y="4518458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6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object 943"/>
          <p:cNvSpPr/>
          <p:nvPr/>
        </p:nvSpPr>
        <p:spPr>
          <a:xfrm>
            <a:off x="4102540" y="4518458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6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object 944"/>
          <p:cNvSpPr/>
          <p:nvPr/>
        </p:nvSpPr>
        <p:spPr>
          <a:xfrm>
            <a:off x="4391458" y="4518458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6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object 945"/>
          <p:cNvSpPr/>
          <p:nvPr/>
        </p:nvSpPr>
        <p:spPr>
          <a:xfrm>
            <a:off x="4678879" y="4518458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6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object 946"/>
          <p:cNvSpPr/>
          <p:nvPr/>
        </p:nvSpPr>
        <p:spPr>
          <a:xfrm>
            <a:off x="4967797" y="4518458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6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object 947"/>
          <p:cNvSpPr/>
          <p:nvPr/>
        </p:nvSpPr>
        <p:spPr>
          <a:xfrm>
            <a:off x="5255219" y="4518458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6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object 948"/>
          <p:cNvSpPr/>
          <p:nvPr/>
        </p:nvSpPr>
        <p:spPr>
          <a:xfrm>
            <a:off x="5542640" y="4518458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6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object 949"/>
          <p:cNvSpPr/>
          <p:nvPr/>
        </p:nvSpPr>
        <p:spPr>
          <a:xfrm>
            <a:off x="5831558" y="4518458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6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object 950"/>
          <p:cNvSpPr/>
          <p:nvPr/>
        </p:nvSpPr>
        <p:spPr>
          <a:xfrm>
            <a:off x="6118979" y="4518458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6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object 951"/>
          <p:cNvSpPr/>
          <p:nvPr/>
        </p:nvSpPr>
        <p:spPr>
          <a:xfrm>
            <a:off x="6407898" y="4518458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6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object 952"/>
          <p:cNvSpPr/>
          <p:nvPr/>
        </p:nvSpPr>
        <p:spPr>
          <a:xfrm>
            <a:off x="1279225" y="5002232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711"/>
                </a:lnTo>
              </a:path>
            </a:pathLst>
          </a:custGeom>
          <a:ln w="62873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object 953"/>
          <p:cNvSpPr/>
          <p:nvPr/>
        </p:nvSpPr>
        <p:spPr>
          <a:xfrm>
            <a:off x="2711840" y="5002232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711"/>
                </a:lnTo>
              </a:path>
            </a:pathLst>
          </a:custGeom>
          <a:ln w="62873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object 954"/>
          <p:cNvSpPr/>
          <p:nvPr/>
        </p:nvSpPr>
        <p:spPr>
          <a:xfrm>
            <a:off x="4142958" y="5002232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711"/>
                </a:lnTo>
              </a:path>
            </a:pathLst>
          </a:custGeom>
          <a:ln w="62873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/>
          <p:nvPr/>
        </p:nvSpPr>
        <p:spPr>
          <a:xfrm>
            <a:off x="5575574" y="5002232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711"/>
                </a:lnTo>
              </a:path>
            </a:pathLst>
          </a:custGeom>
          <a:ln w="6287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object 956"/>
          <p:cNvSpPr/>
          <p:nvPr/>
        </p:nvSpPr>
        <p:spPr>
          <a:xfrm>
            <a:off x="1279225" y="5221728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711"/>
                </a:lnTo>
              </a:path>
            </a:pathLst>
          </a:custGeom>
          <a:ln w="62873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object 957"/>
          <p:cNvSpPr/>
          <p:nvPr/>
        </p:nvSpPr>
        <p:spPr>
          <a:xfrm>
            <a:off x="2711840" y="5221728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711"/>
                </a:lnTo>
              </a:path>
            </a:pathLst>
          </a:custGeom>
          <a:ln w="62873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8" name="object 958"/>
          <p:cNvSpPr/>
          <p:nvPr/>
        </p:nvSpPr>
        <p:spPr>
          <a:xfrm>
            <a:off x="4142958" y="5221728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711"/>
                </a:lnTo>
              </a:path>
            </a:pathLst>
          </a:custGeom>
          <a:ln w="62873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9" name="object 959"/>
          <p:cNvSpPr/>
          <p:nvPr/>
        </p:nvSpPr>
        <p:spPr>
          <a:xfrm>
            <a:off x="5575574" y="5221728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711"/>
                </a:lnTo>
              </a:path>
            </a:pathLst>
          </a:custGeom>
          <a:ln w="62873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60" name="object 960"/>
          <p:cNvGraphicFramePr>
            <a:graphicFrameLocks noGrp="1"/>
          </p:cNvGraphicFramePr>
          <p:nvPr/>
        </p:nvGraphicFramePr>
        <p:xfrm>
          <a:off x="1143003" y="2241443"/>
          <a:ext cx="5734050" cy="312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74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0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61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1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11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18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880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8816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881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168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5927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8816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0852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065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976630">
                        <a:lnSpc>
                          <a:spcPct val="10000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160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88">
                      <a:solidFill>
                        <a:srgbClr val="000000"/>
                      </a:solidFill>
                      <a:prstDash val="solid"/>
                    </a:lnL>
                    <a:lnT w="2988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88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88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88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88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88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lnT w="2988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603">
                <a:tc gridSpan="2">
                  <a:txBody>
                    <a:bodyPr/>
                    <a:lstStyle/>
                    <a:p>
                      <a:pPr marL="97663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140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114">
                <a:tc gridSpan="2">
                  <a:txBody>
                    <a:bodyPr/>
                    <a:lstStyle/>
                    <a:p>
                      <a:pPr marL="97663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120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4384">
                <a:tc gridSpan="2"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125" b="1" spc="30" baseline="3703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Manufacturing </a:t>
                      </a:r>
                      <a:r>
                        <a:rPr sz="1125" b="1" spc="202" baseline="3703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59055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849">
                <a:tc gridSpan="2">
                  <a:txBody>
                    <a:bodyPr/>
                    <a:lstStyle/>
                    <a:p>
                      <a:pPr marL="450215">
                        <a:lnSpc>
                          <a:spcPts val="850"/>
                        </a:lnSpc>
                      </a:pPr>
                      <a:r>
                        <a:rPr sz="750" b="1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Cost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332">
                <a:tc>
                  <a:txBody>
                    <a:bodyPr/>
                    <a:lstStyle/>
                    <a:p>
                      <a:pPr marL="276860">
                        <a:lnSpc>
                          <a:spcPts val="890"/>
                        </a:lnSpc>
                      </a:pPr>
                      <a:r>
                        <a:rPr sz="75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Breakdown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80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7770">
                <a:tc gridSpan="2">
                  <a:txBody>
                    <a:bodyPr/>
                    <a:lstStyle/>
                    <a:p>
                      <a:pPr marL="209550">
                        <a:lnSpc>
                          <a:spcPts val="825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(2006</a:t>
                      </a:r>
                      <a:r>
                        <a:rPr sz="750" b="1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50" b="1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Q1=100)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4587">
                <a:tc gridSpan="2">
                  <a:txBody>
                    <a:bodyPr/>
                    <a:lstStyle/>
                    <a:p>
                      <a:pPr marL="10318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60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5497">
                <a:tc gridSpan="2">
                  <a:txBody>
                    <a:bodyPr/>
                    <a:lstStyle/>
                    <a:p>
                      <a:pPr marL="103187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5461">
                <a:tc gridSpan="2">
                  <a:txBody>
                    <a:bodyPr/>
                    <a:lstStyle/>
                    <a:p>
                      <a:pPr marL="103187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7251">
                <a:tc gridSpan="2">
                  <a:txBody>
                    <a:bodyPr/>
                    <a:lstStyle/>
                    <a:p>
                      <a:pPr marR="4470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75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7752">
                <a:tc gridSpan="2">
                  <a:txBody>
                    <a:bodyPr/>
                    <a:lstStyle/>
                    <a:p>
                      <a:pPr marR="17780" algn="r">
                        <a:lnSpc>
                          <a:spcPts val="890"/>
                        </a:lnSpc>
                      </a:pPr>
                      <a:r>
                        <a:rPr sz="750" b="1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06Q1  </a:t>
                      </a:r>
                      <a:r>
                        <a:rPr sz="750" b="1" spc="1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07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88">
                      <a:solidFill>
                        <a:srgbClr val="000000"/>
                      </a:solidFill>
                      <a:prstDash val="solid"/>
                    </a:lnL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1130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08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09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4940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15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16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17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18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19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0472">
                <a:tc gridSpan="2">
                  <a:txBody>
                    <a:bodyPr/>
                    <a:lstStyle/>
                    <a:p>
                      <a:pPr marL="19113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Energy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191135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Metals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2988">
                      <a:solidFill>
                        <a:srgbClr val="000000"/>
                      </a:solidFill>
                      <a:prstDash val="solid"/>
                    </a:lnL>
                    <a:lnT w="2986">
                      <a:solidFill>
                        <a:srgbClr val="000000"/>
                      </a:solidFill>
                      <a:prstDash val="solid"/>
                    </a:lnT>
                    <a:lnB w="2988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95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Other</a:t>
                      </a:r>
                      <a:r>
                        <a:rPr sz="950" spc="-6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Materials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2540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Production</a:t>
                      </a:r>
                      <a:r>
                        <a:rPr sz="950" spc="-4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Labor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T w="2986">
                      <a:solidFill>
                        <a:srgbClr val="000000"/>
                      </a:solidFill>
                      <a:prstDash val="solid"/>
                    </a:lnT>
                    <a:lnB w="2988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86">
                      <a:solidFill>
                        <a:srgbClr val="000000"/>
                      </a:solidFill>
                      <a:prstDash val="solid"/>
                    </a:lnT>
                    <a:lnB w="29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86">
                      <a:solidFill>
                        <a:srgbClr val="000000"/>
                      </a:solidFill>
                      <a:prstDash val="solid"/>
                    </a:lnT>
                    <a:lnB w="2988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95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Motors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20955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Professional</a:t>
                      </a:r>
                      <a:r>
                        <a:rPr sz="950" spc="-3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Labor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T w="2986">
                      <a:solidFill>
                        <a:srgbClr val="000000"/>
                      </a:solidFill>
                      <a:prstDash val="solid"/>
                    </a:lnT>
                    <a:lnB w="2988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86">
                      <a:solidFill>
                        <a:srgbClr val="000000"/>
                      </a:solidFill>
                      <a:prstDash val="solid"/>
                    </a:lnT>
                    <a:lnB w="2988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714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Benefits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17145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Machinery and</a:t>
                      </a:r>
                      <a:r>
                        <a:rPr sz="950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Parts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R w="2988">
                      <a:solidFill>
                        <a:srgbClr val="000000"/>
                      </a:solidFill>
                      <a:prstDash val="solid"/>
                    </a:lnR>
                    <a:lnT w="2986">
                      <a:solidFill>
                        <a:srgbClr val="000000"/>
                      </a:solidFill>
                      <a:prstDash val="solid"/>
                    </a:lnT>
                    <a:lnB w="2988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961" name="object 96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27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914145"/>
            <a:ext cx="5741670" cy="4414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7865" indent="-228600">
              <a:lnSpc>
                <a:spcPct val="100000"/>
              </a:lnSpc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Solar Turbines,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16.3%</a:t>
            </a:r>
            <a:endParaRPr sz="10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  <a:spcBef>
                <a:spcPts val="585"/>
              </a:spcBef>
              <a:tabLst>
                <a:tab pos="697865" algn="l"/>
              </a:tabLst>
            </a:pPr>
            <a:r>
              <a:rPr sz="1000" spc="-5" dirty="0">
                <a:latin typeface="Symbol"/>
                <a:cs typeface="Symbol"/>
              </a:rPr>
              <a:t></a:t>
            </a:r>
            <a:r>
              <a:rPr sz="1000" spc="-5" dirty="0">
                <a:latin typeface="Times New Roman"/>
                <a:cs typeface="Times New Roman"/>
              </a:rPr>
              <a:t>	</a:t>
            </a:r>
            <a:r>
              <a:rPr sz="1000" spc="-5" dirty="0">
                <a:latin typeface="Arial"/>
                <a:cs typeface="Arial"/>
              </a:rPr>
              <a:t>GE,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12.6%</a:t>
            </a:r>
            <a:endParaRPr sz="1000">
              <a:latin typeface="Arial"/>
              <a:cs typeface="Arial"/>
            </a:endParaRPr>
          </a:p>
          <a:p>
            <a:pPr marL="697865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dirty="0">
                <a:latin typeface="Arial"/>
                <a:cs typeface="Arial"/>
              </a:rPr>
              <a:t>Cameron</a:t>
            </a:r>
            <a:r>
              <a:rPr sz="1000" spc="-1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12.5%</a:t>
            </a:r>
            <a:endParaRPr sz="1000">
              <a:latin typeface="Arial"/>
              <a:cs typeface="Arial"/>
            </a:endParaRPr>
          </a:p>
          <a:p>
            <a:pPr marL="697865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Dresser Rand,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12.3%</a:t>
            </a:r>
            <a:endParaRPr sz="1000">
              <a:latin typeface="Arial"/>
              <a:cs typeface="Arial"/>
            </a:endParaRPr>
          </a:p>
          <a:p>
            <a:pPr marL="697865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Rolls Royce,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11.3%</a:t>
            </a:r>
            <a:endParaRPr sz="1000">
              <a:latin typeface="Arial"/>
              <a:cs typeface="Arial"/>
            </a:endParaRPr>
          </a:p>
          <a:p>
            <a:pPr marL="697865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Siemens,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6.6%</a:t>
            </a:r>
            <a:endParaRPr sz="10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  <a:spcBef>
                <a:spcPts val="585"/>
              </a:spcBef>
              <a:tabLst>
                <a:tab pos="697865" algn="l"/>
              </a:tabLst>
            </a:pPr>
            <a:r>
              <a:rPr sz="1000" spc="-5" dirty="0">
                <a:latin typeface="Symbol"/>
                <a:cs typeface="Symbol"/>
              </a:rPr>
              <a:t></a:t>
            </a:r>
            <a:r>
              <a:rPr sz="1000" spc="-5" dirty="0">
                <a:latin typeface="Times New Roman"/>
                <a:cs typeface="Times New Roman"/>
              </a:rPr>
              <a:t>	</a:t>
            </a:r>
            <a:r>
              <a:rPr sz="1000" spc="-5" dirty="0">
                <a:latin typeface="Arial"/>
                <a:cs typeface="Arial"/>
              </a:rPr>
              <a:t>MAN,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6.1%</a:t>
            </a:r>
            <a:endParaRPr sz="1000">
              <a:latin typeface="Arial"/>
              <a:cs typeface="Arial"/>
            </a:endParaRPr>
          </a:p>
          <a:p>
            <a:pPr marL="697865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Kawasaki,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4.4%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Pipeline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are 2.5%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profitable than Gas Processing </a:t>
            </a:r>
            <a:r>
              <a:rPr sz="1000" dirty="0">
                <a:latin typeface="Arial"/>
                <a:cs typeface="Arial"/>
              </a:rPr>
              <a:t>Compressors, </a:t>
            </a:r>
            <a:r>
              <a:rPr sz="1000" spc="-5" dirty="0">
                <a:latin typeface="Arial"/>
                <a:cs typeface="Arial"/>
              </a:rPr>
              <a:t>given their higher  price tag and higher engineering labor component.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gross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on these units – before sales,  general and administrative costs (a different metric than used in the preceding paragraph) – is14.4%,  compared to 11.9%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Processing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compressors.</a:t>
            </a:r>
            <a:endParaRPr sz="1000">
              <a:latin typeface="Arial"/>
              <a:cs typeface="Arial"/>
            </a:endParaRPr>
          </a:p>
          <a:p>
            <a:pPr marL="12700" marR="102870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Gross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increases </a:t>
            </a:r>
            <a:r>
              <a:rPr sz="1000" dirty="0">
                <a:latin typeface="Arial"/>
                <a:cs typeface="Arial"/>
              </a:rPr>
              <a:t>slightly </a:t>
            </a:r>
            <a:r>
              <a:rPr sz="1000" spc="-5" dirty="0">
                <a:latin typeface="Arial"/>
                <a:cs typeface="Arial"/>
              </a:rPr>
              <a:t>with the size of the unit,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reason – a higher price tag  and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engineering labor inputs. For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example:</a:t>
            </a:r>
            <a:endParaRPr sz="1000">
              <a:latin typeface="Arial"/>
              <a:cs typeface="Arial"/>
            </a:endParaRPr>
          </a:p>
          <a:p>
            <a:pPr marL="697865" marR="103505" indent="-228600">
              <a:lnSpc>
                <a:spcPct val="143500"/>
              </a:lnSpc>
              <a:spcBef>
                <a:spcPts val="66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gross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on a </a:t>
            </a:r>
            <a:r>
              <a:rPr sz="1000" dirty="0">
                <a:latin typeface="Arial"/>
                <a:cs typeface="Arial"/>
              </a:rPr>
              <a:t>10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Gas Processing compressor with input and output  pressure of 8 and 40 bar, respectively, is 11.3%, whereas the gross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on a 15 </a:t>
            </a:r>
            <a:r>
              <a:rPr sz="1000" spc="-15" dirty="0">
                <a:latin typeface="Arial"/>
                <a:cs typeface="Arial"/>
              </a:rPr>
              <a:t>MW  </a:t>
            </a:r>
            <a:r>
              <a:rPr sz="1000" spc="-5" dirty="0">
                <a:latin typeface="Arial"/>
                <a:cs typeface="Arial"/>
              </a:rPr>
              <a:t>unit with input and output pressure of 8 and 40 bar, respectively, is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12.9%.</a:t>
            </a:r>
            <a:endParaRPr sz="1000">
              <a:latin typeface="Arial"/>
              <a:cs typeface="Arial"/>
            </a:endParaRPr>
          </a:p>
          <a:p>
            <a:pPr marL="697865" marR="61594" indent="-228600">
              <a:lnSpc>
                <a:spcPct val="143200"/>
              </a:lnSpc>
              <a:spcBef>
                <a:spcPts val="80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gross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on a </a:t>
            </a:r>
            <a:r>
              <a:rPr sz="1000" dirty="0">
                <a:latin typeface="Arial"/>
                <a:cs typeface="Arial"/>
              </a:rPr>
              <a:t>20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Pipeline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is 14.1%, whereas the </a:t>
            </a:r>
            <a:r>
              <a:rPr sz="1000" dirty="0">
                <a:latin typeface="Arial"/>
                <a:cs typeface="Arial"/>
              </a:rPr>
              <a:t>gross margin  </a:t>
            </a:r>
            <a:r>
              <a:rPr sz="1000" spc="-5" dirty="0">
                <a:latin typeface="Arial"/>
                <a:cs typeface="Arial"/>
              </a:rPr>
              <a:t>on a 37.3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unit </a:t>
            </a:r>
            <a:r>
              <a:rPr sz="1000" spc="-10" dirty="0">
                <a:latin typeface="Arial"/>
                <a:cs typeface="Arial"/>
              </a:rPr>
              <a:t>is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14.4%.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5828664"/>
            <a:ext cx="5702935" cy="3308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7825" lvl="1" indent="-365125">
              <a:lnSpc>
                <a:spcPct val="100000"/>
              </a:lnSpc>
              <a:buFont typeface="Arial"/>
              <a:buAutoNum type="arabicPeriod" startAt="3"/>
              <a:tabLst>
                <a:tab pos="377825" algn="l"/>
                <a:tab pos="378460" algn="l"/>
              </a:tabLst>
            </a:pPr>
            <a:r>
              <a:rPr sz="1200" b="1" i="1" spc="-5" dirty="0">
                <a:latin typeface="Arial"/>
                <a:cs typeface="Arial"/>
              </a:rPr>
              <a:t>Prices</a:t>
            </a:r>
            <a:endParaRPr sz="1200">
              <a:latin typeface="Arial"/>
              <a:cs typeface="Arial"/>
            </a:endParaRPr>
          </a:p>
          <a:p>
            <a:pPr marL="12700" marR="154305">
              <a:lnSpc>
                <a:spcPct val="144000"/>
              </a:lnSpc>
              <a:spcBef>
                <a:spcPts val="705"/>
              </a:spcBef>
            </a:pPr>
            <a:r>
              <a:rPr sz="1000" spc="-5" dirty="0">
                <a:latin typeface="Arial"/>
                <a:cs typeface="Arial"/>
              </a:rPr>
              <a:t>Prices are growing steadily, which allows both buyers and suppliers to plan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capital projects with 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degree of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certainty.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At benchmark US price levels, the average Process Centrifugal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unit costs an average  of </a:t>
            </a:r>
            <a:r>
              <a:rPr sz="1000" spc="-10" dirty="0">
                <a:latin typeface="Arial"/>
                <a:cs typeface="Arial"/>
              </a:rPr>
              <a:t>$5.6 </a:t>
            </a:r>
            <a:r>
              <a:rPr sz="1000" spc="-5" dirty="0">
                <a:latin typeface="Arial"/>
                <a:cs typeface="Arial"/>
              </a:rPr>
              <a:t>million, based on a representative pipeline compressor with a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$8.3m, </a:t>
            </a:r>
            <a:r>
              <a:rPr sz="1000" spc="-5" dirty="0">
                <a:latin typeface="Arial"/>
                <a:cs typeface="Arial"/>
              </a:rPr>
              <a:t>and a  representative gas processing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with a reference price of </a:t>
            </a:r>
            <a:r>
              <a:rPr sz="1000" dirty="0">
                <a:latin typeface="Arial"/>
                <a:cs typeface="Arial"/>
              </a:rPr>
              <a:t>$2.9m. </a:t>
            </a:r>
            <a:r>
              <a:rPr sz="1000" spc="-5" dirty="0">
                <a:latin typeface="Arial"/>
                <a:cs typeface="Arial"/>
              </a:rPr>
              <a:t>There are based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  following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specifications: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469265" lvl="2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Gas processing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compressor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1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12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input power </a:t>
            </a:r>
            <a:r>
              <a:rPr sz="1000" dirty="0">
                <a:latin typeface="Arial"/>
                <a:cs typeface="Arial"/>
              </a:rPr>
              <a:t>(16k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hp)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6 bar </a:t>
            </a:r>
            <a:r>
              <a:rPr sz="1000" dirty="0">
                <a:latin typeface="Arial"/>
                <a:cs typeface="Arial"/>
              </a:rPr>
              <a:t>(87 </a:t>
            </a:r>
            <a:r>
              <a:rPr sz="1000" spc="-5" dirty="0">
                <a:latin typeface="Arial"/>
                <a:cs typeface="Arial"/>
              </a:rPr>
              <a:t>psig) inlet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pressure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30 bar (435 psi) discharge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pressure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1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16k acfm </a:t>
            </a:r>
            <a:r>
              <a:rPr sz="1000" spc="-10" dirty="0">
                <a:latin typeface="Arial"/>
                <a:cs typeface="Arial"/>
              </a:rPr>
              <a:t>inlet </a:t>
            </a:r>
            <a:r>
              <a:rPr sz="1000" dirty="0">
                <a:latin typeface="Arial"/>
                <a:cs typeface="Arial"/>
              </a:rPr>
              <a:t>flow </a:t>
            </a:r>
            <a:r>
              <a:rPr sz="1000" spc="-5" dirty="0">
                <a:latin typeface="Arial"/>
                <a:cs typeface="Arial"/>
              </a:rPr>
              <a:t>rate </a:t>
            </a:r>
            <a:r>
              <a:rPr sz="1000" dirty="0">
                <a:latin typeface="Arial"/>
                <a:cs typeface="Arial"/>
              </a:rPr>
              <a:t>(27k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m3/hour)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an electric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motor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10" dirty="0">
                <a:latin typeface="Arial"/>
                <a:cs typeface="Arial"/>
              </a:rPr>
              <a:t>API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617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4350" y="4877069"/>
            <a:ext cx="0" cy="2161540"/>
          </a:xfrm>
          <a:custGeom>
            <a:avLst/>
            <a:gdLst/>
            <a:ahLst/>
            <a:cxnLst/>
            <a:rect l="l" t="t" r="r" b="b"/>
            <a:pathLst>
              <a:path h="2161540">
                <a:moveTo>
                  <a:pt x="0" y="2161072"/>
                </a:moveTo>
                <a:lnTo>
                  <a:pt x="0" y="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13190" y="7038141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9" y="0"/>
                </a:lnTo>
              </a:path>
            </a:pathLst>
          </a:custGeom>
          <a:ln w="912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13190" y="6797856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9" y="0"/>
                </a:lnTo>
              </a:path>
            </a:pathLst>
          </a:custGeom>
          <a:ln w="912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13190" y="6557571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9" y="0"/>
                </a:lnTo>
              </a:path>
            </a:pathLst>
          </a:custGeom>
          <a:ln w="912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13190" y="6317260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9" y="0"/>
                </a:lnTo>
              </a:path>
            </a:pathLst>
          </a:custGeom>
          <a:ln w="912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13190" y="6076975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9" y="0"/>
                </a:lnTo>
              </a:path>
            </a:pathLst>
          </a:custGeom>
          <a:ln w="912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13190" y="5838210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9" y="0"/>
                </a:lnTo>
              </a:path>
            </a:pathLst>
          </a:custGeom>
          <a:ln w="912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13190" y="5597925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9" y="0"/>
                </a:lnTo>
              </a:path>
            </a:pathLst>
          </a:custGeom>
          <a:ln w="912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13190" y="5357640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9" y="0"/>
                </a:lnTo>
              </a:path>
            </a:pathLst>
          </a:custGeom>
          <a:ln w="912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13190" y="511735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9" y="0"/>
                </a:lnTo>
              </a:path>
            </a:pathLst>
          </a:custGeom>
          <a:ln w="912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13190" y="4877069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9" y="0"/>
                </a:lnTo>
              </a:path>
            </a:pathLst>
          </a:custGeom>
          <a:ln w="912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54350" y="7038141"/>
            <a:ext cx="3441065" cy="0"/>
          </a:xfrm>
          <a:custGeom>
            <a:avLst/>
            <a:gdLst/>
            <a:ahLst/>
            <a:cxnLst/>
            <a:rect l="l" t="t" r="r" b="b"/>
            <a:pathLst>
              <a:path w="3441065">
                <a:moveTo>
                  <a:pt x="0" y="0"/>
                </a:moveTo>
                <a:lnTo>
                  <a:pt x="3440662" y="0"/>
                </a:lnTo>
              </a:path>
            </a:pathLst>
          </a:custGeom>
          <a:ln w="912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54350" y="703814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44905" y="703814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635460" y="703814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827539" y="703814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018094" y="703814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10174" y="703814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400729" y="703814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91284" y="703814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783364" y="703814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973919" y="703814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65998" y="703814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356553" y="703814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547108" y="703814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739188" y="703814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929743" y="703814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120298" y="703814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312378" y="703814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02933" y="703814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695012" y="703814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731500" y="5727192"/>
            <a:ext cx="2867660" cy="698500"/>
          </a:xfrm>
          <a:custGeom>
            <a:avLst/>
            <a:gdLst/>
            <a:ahLst/>
            <a:cxnLst/>
            <a:rect l="l" t="t" r="r" b="b"/>
            <a:pathLst>
              <a:path w="2867660" h="698500">
                <a:moveTo>
                  <a:pt x="0" y="698069"/>
                </a:moveTo>
                <a:lnTo>
                  <a:pt x="192079" y="644841"/>
                </a:lnTo>
                <a:lnTo>
                  <a:pt x="382634" y="553568"/>
                </a:lnTo>
                <a:lnTo>
                  <a:pt x="573189" y="459279"/>
                </a:lnTo>
                <a:lnTo>
                  <a:pt x="765269" y="422780"/>
                </a:lnTo>
                <a:lnTo>
                  <a:pt x="955824" y="331532"/>
                </a:lnTo>
                <a:lnTo>
                  <a:pt x="1146379" y="250930"/>
                </a:lnTo>
                <a:lnTo>
                  <a:pt x="1338458" y="182495"/>
                </a:lnTo>
                <a:lnTo>
                  <a:pt x="1529013" y="155120"/>
                </a:lnTo>
                <a:lnTo>
                  <a:pt x="1721093" y="66914"/>
                </a:lnTo>
                <a:lnTo>
                  <a:pt x="1911648" y="82122"/>
                </a:lnTo>
                <a:lnTo>
                  <a:pt x="2102203" y="107976"/>
                </a:lnTo>
                <a:lnTo>
                  <a:pt x="2294283" y="85164"/>
                </a:lnTo>
                <a:lnTo>
                  <a:pt x="2484838" y="59310"/>
                </a:lnTo>
                <a:lnTo>
                  <a:pt x="2676917" y="30415"/>
                </a:lnTo>
                <a:lnTo>
                  <a:pt x="2867472" y="0"/>
                </a:lnTo>
              </a:path>
            </a:pathLst>
          </a:custGeom>
          <a:ln w="27377">
            <a:solidFill>
              <a:srgbClr val="31859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732262" y="5439002"/>
            <a:ext cx="2866390" cy="613410"/>
          </a:xfrm>
          <a:custGeom>
            <a:avLst/>
            <a:gdLst/>
            <a:ahLst/>
            <a:cxnLst/>
            <a:rect l="l" t="t" r="r" b="b"/>
            <a:pathLst>
              <a:path w="2866390" h="613410">
                <a:moveTo>
                  <a:pt x="0" y="612879"/>
                </a:moveTo>
                <a:lnTo>
                  <a:pt x="190555" y="556610"/>
                </a:lnTo>
                <a:lnTo>
                  <a:pt x="381110" y="482091"/>
                </a:lnTo>
                <a:lnTo>
                  <a:pt x="573189" y="434946"/>
                </a:lnTo>
                <a:lnTo>
                  <a:pt x="763744" y="371073"/>
                </a:lnTo>
                <a:lnTo>
                  <a:pt x="955824" y="336095"/>
                </a:lnTo>
                <a:lnTo>
                  <a:pt x="1146379" y="301117"/>
                </a:lnTo>
                <a:lnTo>
                  <a:pt x="1336934" y="263097"/>
                </a:lnTo>
                <a:lnTo>
                  <a:pt x="1529013" y="228118"/>
                </a:lnTo>
                <a:lnTo>
                  <a:pt x="1719568" y="197703"/>
                </a:lnTo>
                <a:lnTo>
                  <a:pt x="1911648" y="168808"/>
                </a:lnTo>
                <a:lnTo>
                  <a:pt x="2102203" y="141433"/>
                </a:lnTo>
                <a:lnTo>
                  <a:pt x="2292758" y="107976"/>
                </a:lnTo>
                <a:lnTo>
                  <a:pt x="2484838" y="72998"/>
                </a:lnTo>
                <a:lnTo>
                  <a:pt x="2675393" y="38019"/>
                </a:lnTo>
                <a:lnTo>
                  <a:pt x="2865948" y="0"/>
                </a:lnTo>
              </a:path>
            </a:pathLst>
          </a:custGeom>
          <a:ln w="38023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731500" y="5164499"/>
            <a:ext cx="2867660" cy="292100"/>
          </a:xfrm>
          <a:custGeom>
            <a:avLst/>
            <a:gdLst/>
            <a:ahLst/>
            <a:cxnLst/>
            <a:rect l="l" t="t" r="r" b="b"/>
            <a:pathLst>
              <a:path w="2867660" h="292100">
                <a:moveTo>
                  <a:pt x="0" y="291992"/>
                </a:moveTo>
                <a:lnTo>
                  <a:pt x="192079" y="246368"/>
                </a:lnTo>
                <a:lnTo>
                  <a:pt x="382634" y="190099"/>
                </a:lnTo>
                <a:lnTo>
                  <a:pt x="573189" y="111017"/>
                </a:lnTo>
                <a:lnTo>
                  <a:pt x="765269" y="197703"/>
                </a:lnTo>
                <a:lnTo>
                  <a:pt x="955824" y="214431"/>
                </a:lnTo>
                <a:lnTo>
                  <a:pt x="1146379" y="209869"/>
                </a:lnTo>
                <a:lnTo>
                  <a:pt x="1338458" y="218994"/>
                </a:lnTo>
                <a:lnTo>
                  <a:pt x="1529013" y="162724"/>
                </a:lnTo>
                <a:lnTo>
                  <a:pt x="1721093" y="138392"/>
                </a:lnTo>
                <a:lnTo>
                  <a:pt x="1911648" y="162724"/>
                </a:lnTo>
                <a:lnTo>
                  <a:pt x="2102203" y="209869"/>
                </a:lnTo>
                <a:lnTo>
                  <a:pt x="2294283" y="197703"/>
                </a:lnTo>
                <a:lnTo>
                  <a:pt x="2484838" y="138392"/>
                </a:lnTo>
                <a:lnTo>
                  <a:pt x="2676917" y="71477"/>
                </a:lnTo>
                <a:lnTo>
                  <a:pt x="2867472" y="0"/>
                </a:lnTo>
              </a:path>
            </a:pathLst>
          </a:custGeom>
          <a:ln w="21291">
            <a:solidFill>
              <a:srgbClr val="5F5FF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2043062" y="5986854"/>
            <a:ext cx="768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8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978362" y="5746569"/>
            <a:ext cx="14160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130604" y="838708"/>
            <a:ext cx="5502275" cy="4826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7865" marR="5080" indent="-228600">
              <a:lnSpc>
                <a:spcPct val="143500"/>
              </a:lnSpc>
              <a:buFont typeface="Courier New"/>
              <a:buChar char="o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Processing gas that is 82% methane, 7% ethane, 6% CO2, and </a:t>
            </a:r>
            <a:r>
              <a:rPr sz="1000" spc="-10" dirty="0">
                <a:latin typeface="Arial"/>
                <a:cs typeface="Arial"/>
              </a:rPr>
              <a:t>3% </a:t>
            </a:r>
            <a:r>
              <a:rPr sz="1000" spc="-5" dirty="0">
                <a:latin typeface="Arial"/>
                <a:cs typeface="Arial"/>
              </a:rPr>
              <a:t>propane </a:t>
            </a:r>
            <a:r>
              <a:rPr sz="1000" dirty="0">
                <a:latin typeface="Arial"/>
                <a:cs typeface="Arial"/>
              </a:rPr>
              <a:t>(the </a:t>
            </a:r>
            <a:r>
              <a:rPr sz="1000" spc="-5" dirty="0">
                <a:latin typeface="Arial"/>
                <a:cs typeface="Arial"/>
              </a:rPr>
              <a:t>rest  is ‘other’), with molecular weight of 21, temperature of 131 F, and H2S content of  10ppm.</a:t>
            </a:r>
            <a:endParaRPr sz="1000">
              <a:latin typeface="Arial"/>
              <a:cs typeface="Arial"/>
            </a:endParaRPr>
          </a:p>
          <a:p>
            <a:pPr marL="697865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Operating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500m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ambient temperature of 80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</a:t>
            </a:r>
            <a:endParaRPr sz="10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Pipeline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compressor</a:t>
            </a:r>
            <a:endParaRPr sz="1000">
              <a:latin typeface="Arial"/>
              <a:cs typeface="Arial"/>
            </a:endParaRPr>
          </a:p>
          <a:p>
            <a:pPr marL="697865" lvl="1" indent="-228600">
              <a:lnSpc>
                <a:spcPct val="100000"/>
              </a:lnSpc>
              <a:spcBef>
                <a:spcPts val="509"/>
              </a:spcBef>
              <a:buFont typeface="Courier New"/>
              <a:buChar char="o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30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input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power</a:t>
            </a:r>
            <a:endParaRPr sz="1000">
              <a:latin typeface="Arial"/>
              <a:cs typeface="Arial"/>
            </a:endParaRPr>
          </a:p>
          <a:p>
            <a:pPr marL="697865" lvl="1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23 bar (333 psig) inlet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pressure</a:t>
            </a:r>
            <a:endParaRPr sz="1000">
              <a:latin typeface="Arial"/>
              <a:cs typeface="Arial"/>
            </a:endParaRPr>
          </a:p>
          <a:p>
            <a:pPr marL="697865" lvl="1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115 bar (1668 </a:t>
            </a:r>
            <a:r>
              <a:rPr sz="1000" dirty="0">
                <a:latin typeface="Arial"/>
                <a:cs typeface="Arial"/>
              </a:rPr>
              <a:t>psi) </a:t>
            </a:r>
            <a:r>
              <a:rPr sz="1000" spc="-5" dirty="0">
                <a:latin typeface="Arial"/>
                <a:cs typeface="Arial"/>
              </a:rPr>
              <a:t>discharge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pressure</a:t>
            </a:r>
            <a:endParaRPr sz="1000">
              <a:latin typeface="Arial"/>
              <a:cs typeface="Arial"/>
            </a:endParaRPr>
          </a:p>
          <a:p>
            <a:pPr marL="697865" lvl="1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11k acfm </a:t>
            </a:r>
            <a:r>
              <a:rPr sz="1000" spc="-10" dirty="0">
                <a:latin typeface="Arial"/>
                <a:cs typeface="Arial"/>
              </a:rPr>
              <a:t>inlet </a:t>
            </a:r>
            <a:r>
              <a:rPr sz="1000" dirty="0">
                <a:latin typeface="Arial"/>
                <a:cs typeface="Arial"/>
              </a:rPr>
              <a:t>flow </a:t>
            </a:r>
            <a:r>
              <a:rPr sz="1000" spc="-5" dirty="0">
                <a:latin typeface="Arial"/>
                <a:cs typeface="Arial"/>
              </a:rPr>
              <a:t>rate </a:t>
            </a:r>
            <a:r>
              <a:rPr sz="1000" dirty="0">
                <a:latin typeface="Arial"/>
                <a:cs typeface="Arial"/>
              </a:rPr>
              <a:t>(19k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m3/hour)</a:t>
            </a:r>
            <a:endParaRPr sz="1000">
              <a:latin typeface="Arial"/>
              <a:cs typeface="Arial"/>
            </a:endParaRPr>
          </a:p>
          <a:p>
            <a:pPr marL="697865" lvl="1" indent="-228600">
              <a:lnSpc>
                <a:spcPct val="100000"/>
              </a:lnSpc>
              <a:spcBef>
                <a:spcPts val="515"/>
              </a:spcBef>
              <a:buFont typeface="Courier New"/>
              <a:buChar char="o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 gas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turbine</a:t>
            </a:r>
            <a:endParaRPr sz="1000">
              <a:latin typeface="Arial"/>
              <a:cs typeface="Arial"/>
            </a:endParaRPr>
          </a:p>
          <a:p>
            <a:pPr marL="697865" lvl="1" indent="-228600">
              <a:lnSpc>
                <a:spcPct val="100000"/>
              </a:lnSpc>
              <a:spcBef>
                <a:spcPts val="530"/>
              </a:spcBef>
              <a:buFont typeface="Courier New"/>
              <a:buChar char="o"/>
              <a:tabLst>
                <a:tab pos="697865" algn="l"/>
                <a:tab pos="698500" algn="l"/>
              </a:tabLst>
            </a:pPr>
            <a:r>
              <a:rPr sz="1000" spc="-10" dirty="0">
                <a:latin typeface="Arial"/>
                <a:cs typeface="Arial"/>
              </a:rPr>
              <a:t>API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617</a:t>
            </a:r>
            <a:endParaRPr sz="1000">
              <a:latin typeface="Arial"/>
              <a:cs typeface="Arial"/>
            </a:endParaRPr>
          </a:p>
          <a:p>
            <a:pPr marL="697865" marR="5715" lvl="1" indent="-228600">
              <a:lnSpc>
                <a:spcPct val="143500"/>
              </a:lnSpc>
              <a:spcBef>
                <a:spcPts val="5"/>
              </a:spcBef>
              <a:buFont typeface="Courier New"/>
              <a:buChar char="o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Processing gas that is 82% methane, 7% ethane, 6% CO2, and </a:t>
            </a:r>
            <a:r>
              <a:rPr sz="1000" spc="-10" dirty="0">
                <a:latin typeface="Arial"/>
                <a:cs typeface="Arial"/>
              </a:rPr>
              <a:t>3% </a:t>
            </a:r>
            <a:r>
              <a:rPr sz="1000" spc="-5" dirty="0">
                <a:latin typeface="Arial"/>
                <a:cs typeface="Arial"/>
              </a:rPr>
              <a:t>propane </a:t>
            </a:r>
            <a:r>
              <a:rPr sz="1000" dirty="0">
                <a:latin typeface="Arial"/>
                <a:cs typeface="Arial"/>
              </a:rPr>
              <a:t>(the </a:t>
            </a:r>
            <a:r>
              <a:rPr sz="1000" spc="-5" dirty="0">
                <a:latin typeface="Arial"/>
                <a:cs typeface="Arial"/>
              </a:rPr>
              <a:t>rest  is ‘other’), with molecular weight of 21, </a:t>
            </a:r>
            <a:r>
              <a:rPr sz="1000" dirty="0">
                <a:latin typeface="Arial"/>
                <a:cs typeface="Arial"/>
              </a:rPr>
              <a:t>temperature </a:t>
            </a:r>
            <a:r>
              <a:rPr sz="1000" spc="-5" dirty="0">
                <a:latin typeface="Arial"/>
                <a:cs typeface="Arial"/>
              </a:rPr>
              <a:t>of 131 F, and H2S content of  10ppm.</a:t>
            </a:r>
            <a:endParaRPr sz="1000">
              <a:latin typeface="Arial"/>
              <a:cs typeface="Arial"/>
            </a:endParaRPr>
          </a:p>
          <a:p>
            <a:pPr marL="697865" lvl="1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Operating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500m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ambient temperature of 80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67246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5: Overall Price Forecast for Centrifugal Gas</a:t>
            </a:r>
            <a:r>
              <a:rPr sz="1000" b="1" spc="10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847725">
              <a:lnSpc>
                <a:spcPct val="100000"/>
              </a:lnSpc>
              <a:spcBef>
                <a:spcPts val="955"/>
              </a:spcBef>
            </a:pPr>
            <a:r>
              <a:rPr sz="1000" spc="-5" dirty="0">
                <a:latin typeface="Calibri"/>
                <a:cs typeface="Calibri"/>
              </a:rPr>
              <a:t>18</a:t>
            </a:r>
            <a:endParaRPr sz="1000">
              <a:latin typeface="Calibri"/>
              <a:cs typeface="Calibri"/>
            </a:endParaRPr>
          </a:p>
          <a:p>
            <a:pPr marL="847725">
              <a:lnSpc>
                <a:spcPct val="100000"/>
              </a:lnSpc>
              <a:spcBef>
                <a:spcPts val="690"/>
              </a:spcBef>
            </a:pPr>
            <a:r>
              <a:rPr sz="1000" spc="-5" dirty="0">
                <a:latin typeface="Calibri"/>
                <a:cs typeface="Calibri"/>
              </a:rPr>
              <a:t>16</a:t>
            </a:r>
            <a:endParaRPr sz="1000">
              <a:latin typeface="Calibri"/>
              <a:cs typeface="Calibri"/>
            </a:endParaRPr>
          </a:p>
          <a:p>
            <a:pPr marL="847725">
              <a:lnSpc>
                <a:spcPct val="100000"/>
              </a:lnSpc>
              <a:spcBef>
                <a:spcPts val="690"/>
              </a:spcBef>
            </a:pPr>
            <a:r>
              <a:rPr sz="1000" spc="-5" dirty="0">
                <a:latin typeface="Calibri"/>
                <a:cs typeface="Calibri"/>
              </a:rPr>
              <a:t>14</a:t>
            </a:r>
            <a:endParaRPr sz="1000">
              <a:latin typeface="Calibri"/>
              <a:cs typeface="Calibri"/>
            </a:endParaRPr>
          </a:p>
          <a:p>
            <a:pPr marL="847725">
              <a:lnSpc>
                <a:spcPct val="100000"/>
              </a:lnSpc>
              <a:spcBef>
                <a:spcPts val="690"/>
              </a:spcBef>
            </a:pPr>
            <a:r>
              <a:rPr sz="1000" spc="-5" dirty="0">
                <a:latin typeface="Calibri"/>
                <a:cs typeface="Calibri"/>
              </a:rPr>
              <a:t>12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433591" y="5718814"/>
            <a:ext cx="471170" cy="469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445" algn="ctr"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Cost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25"/>
              </a:spcBef>
            </a:pPr>
            <a:r>
              <a:rPr sz="1000" b="1" spc="-5" dirty="0">
                <a:latin typeface="Calibri"/>
                <a:cs typeface="Calibri"/>
              </a:rPr>
              <a:t>per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20"/>
              </a:spcBef>
            </a:pPr>
            <a:r>
              <a:rPr sz="1000" b="1" spc="-5" dirty="0">
                <a:latin typeface="Calibri"/>
                <a:cs typeface="Calibri"/>
              </a:rPr>
              <a:t>Unit</a:t>
            </a:r>
            <a:r>
              <a:rPr sz="1000" b="1" spc="-7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($k)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467771" y="7477646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132" y="0"/>
                </a:lnTo>
              </a:path>
            </a:pathLst>
          </a:custGeom>
          <a:ln w="27374">
            <a:solidFill>
              <a:srgbClr val="31859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232278" y="7476886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132" y="0"/>
                </a:lnTo>
              </a:path>
            </a:pathLst>
          </a:custGeom>
          <a:ln w="38019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574548" y="7477646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132" y="0"/>
                </a:lnTo>
              </a:path>
            </a:pathLst>
          </a:custGeom>
          <a:ln w="21291">
            <a:solidFill>
              <a:srgbClr val="5F5FF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016304" y="6227088"/>
            <a:ext cx="5513705" cy="2863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6160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6</a:t>
            </a:r>
            <a:endParaRPr sz="1000">
              <a:latin typeface="Calibri"/>
              <a:cs typeface="Calibri"/>
            </a:endParaRPr>
          </a:p>
          <a:p>
            <a:pPr marL="1026160">
              <a:lnSpc>
                <a:spcPct val="100000"/>
              </a:lnSpc>
              <a:spcBef>
                <a:spcPts val="690"/>
              </a:spcBef>
            </a:pPr>
            <a:r>
              <a:rPr sz="1000" spc="-5" dirty="0">
                <a:latin typeface="Calibri"/>
                <a:cs typeface="Calibri"/>
              </a:rPr>
              <a:t>4</a:t>
            </a:r>
            <a:endParaRPr sz="1000">
              <a:latin typeface="Calibri"/>
              <a:cs typeface="Calibri"/>
            </a:endParaRPr>
          </a:p>
          <a:p>
            <a:pPr marL="1026160">
              <a:lnSpc>
                <a:spcPct val="100000"/>
              </a:lnSpc>
              <a:spcBef>
                <a:spcPts val="685"/>
              </a:spcBef>
            </a:pPr>
            <a:r>
              <a:rPr sz="1000" spc="-5" dirty="0"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  <a:p>
            <a:pPr marL="994410">
              <a:lnSpc>
                <a:spcPct val="100000"/>
              </a:lnSpc>
              <a:spcBef>
                <a:spcPts val="690"/>
              </a:spcBef>
            </a:pPr>
            <a:r>
              <a:rPr sz="1000" spc="-5" dirty="0">
                <a:latin typeface="Calibri"/>
                <a:cs typeface="Calibri"/>
              </a:rPr>
              <a:t>-</a:t>
            </a:r>
            <a:endParaRPr sz="1000">
              <a:latin typeface="Calibri"/>
              <a:cs typeface="Calibri"/>
            </a:endParaRPr>
          </a:p>
          <a:p>
            <a:pPr marL="120396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2004    </a:t>
            </a:r>
            <a:r>
              <a:rPr sz="1000" dirty="0">
                <a:latin typeface="Calibri"/>
                <a:cs typeface="Calibri"/>
              </a:rPr>
              <a:t>2006    </a:t>
            </a:r>
            <a:r>
              <a:rPr sz="1000" spc="-5" dirty="0">
                <a:latin typeface="Calibri"/>
                <a:cs typeface="Calibri"/>
              </a:rPr>
              <a:t>2008    2010    2012    2014    2016    2018      </a:t>
            </a:r>
            <a:r>
              <a:rPr sz="1000" spc="10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2020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800">
              <a:latin typeface="Times New Roman"/>
              <a:cs typeface="Times New Roman"/>
            </a:endParaRPr>
          </a:p>
          <a:p>
            <a:pPr marL="1807210">
              <a:lnSpc>
                <a:spcPct val="100000"/>
              </a:lnSpc>
              <a:spcBef>
                <a:spcPts val="5"/>
              </a:spcBef>
              <a:tabLst>
                <a:tab pos="2570480" algn="l"/>
                <a:tab pos="3557904" algn="l"/>
                <a:tab pos="3914140" algn="l"/>
              </a:tabLst>
            </a:pPr>
            <a:r>
              <a:rPr sz="1000" spc="-5" dirty="0">
                <a:latin typeface="Calibri"/>
                <a:cs typeface="Calibri"/>
              </a:rPr>
              <a:t>Min	Global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Average		Max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850">
              <a:latin typeface="Times New Roman"/>
              <a:cs typeface="Times New Roman"/>
            </a:endParaRPr>
          </a:p>
          <a:p>
            <a:pPr marL="12700" marR="186055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Japan is the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expensive </a:t>
            </a:r>
            <a:r>
              <a:rPr sz="1000" dirty="0">
                <a:latin typeface="Arial"/>
                <a:cs typeface="Arial"/>
              </a:rPr>
              <a:t>market for </a:t>
            </a:r>
            <a:r>
              <a:rPr sz="1000" spc="-5" dirty="0">
                <a:latin typeface="Arial"/>
                <a:cs typeface="Arial"/>
              </a:rPr>
              <a:t>Process Centrifugal </a:t>
            </a:r>
            <a:r>
              <a:rPr sz="1000" dirty="0">
                <a:latin typeface="Arial"/>
                <a:cs typeface="Arial"/>
              </a:rPr>
              <a:t>Compressors, </a:t>
            </a:r>
            <a:r>
              <a:rPr sz="1000" spc="-5" dirty="0">
                <a:latin typeface="Arial"/>
                <a:cs typeface="Arial"/>
              </a:rPr>
              <a:t>followed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US,  Latin America, and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Europe.</a:t>
            </a:r>
            <a:endParaRPr sz="1000">
              <a:latin typeface="Arial"/>
              <a:cs typeface="Arial"/>
            </a:endParaRPr>
          </a:p>
          <a:p>
            <a:pPr marL="354965" marR="221615" indent="-227965">
              <a:lnSpc>
                <a:spcPct val="143000"/>
              </a:lnSpc>
              <a:spcBef>
                <a:spcPts val="680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000" spc="-5" dirty="0">
                <a:latin typeface="Arial"/>
                <a:cs typeface="Arial"/>
              </a:rPr>
              <a:t>Japan’s high cost of labor and power, as well as its relatively insular </a:t>
            </a:r>
            <a:r>
              <a:rPr sz="1000" dirty="0">
                <a:latin typeface="Arial"/>
                <a:cs typeface="Arial"/>
              </a:rPr>
              <a:t>domestic </a:t>
            </a:r>
            <a:r>
              <a:rPr sz="1000" spc="-5" dirty="0">
                <a:latin typeface="Arial"/>
                <a:cs typeface="Arial"/>
              </a:rPr>
              <a:t>economy,  contribute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 high cost of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manufacturing.</a:t>
            </a:r>
            <a:endParaRPr sz="1000">
              <a:latin typeface="Arial"/>
              <a:cs typeface="Arial"/>
            </a:endParaRPr>
          </a:p>
          <a:p>
            <a:pPr marL="354965" marR="5080" indent="-227965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US and Europe’s high cost of labor </a:t>
            </a:r>
            <a:r>
              <a:rPr sz="1000" dirty="0">
                <a:latin typeface="Arial"/>
                <a:cs typeface="Arial"/>
              </a:rPr>
              <a:t>drives </a:t>
            </a:r>
            <a:r>
              <a:rPr sz="1000" spc="-5" dirty="0">
                <a:latin typeface="Arial"/>
                <a:cs typeface="Arial"/>
              </a:rPr>
              <a:t>up </a:t>
            </a:r>
            <a:r>
              <a:rPr sz="1000" dirty="0">
                <a:latin typeface="Arial"/>
                <a:cs typeface="Arial"/>
              </a:rPr>
              <a:t>costs </a:t>
            </a:r>
            <a:r>
              <a:rPr sz="1000" spc="-5" dirty="0">
                <a:latin typeface="Arial"/>
                <a:cs typeface="Arial"/>
              </a:rPr>
              <a:t>based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spc="5" dirty="0">
                <a:latin typeface="Arial"/>
                <a:cs typeface="Arial"/>
              </a:rPr>
              <a:t>high </a:t>
            </a:r>
            <a:r>
              <a:rPr sz="1000" spc="-5" dirty="0">
                <a:latin typeface="Arial"/>
                <a:cs typeface="Arial"/>
              </a:rPr>
              <a:t>cost of engineering  (recall that nearly half of the cost structure </a:t>
            </a:r>
            <a:r>
              <a:rPr sz="1000" spc="-10" dirty="0">
                <a:latin typeface="Arial"/>
                <a:cs typeface="Arial"/>
              </a:rPr>
              <a:t>is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labor-related).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033273" y="4664178"/>
            <a:ext cx="5389245" cy="2926080"/>
          </a:xfrm>
          <a:custGeom>
            <a:avLst/>
            <a:gdLst/>
            <a:ahLst/>
            <a:cxnLst/>
            <a:rect l="l" t="t" r="r" b="b"/>
            <a:pathLst>
              <a:path w="5389245" h="2926079">
                <a:moveTo>
                  <a:pt x="0" y="2926005"/>
                </a:moveTo>
                <a:lnTo>
                  <a:pt x="5388897" y="2926005"/>
                </a:lnTo>
                <a:lnTo>
                  <a:pt x="5388897" y="0"/>
                </a:lnTo>
                <a:lnTo>
                  <a:pt x="0" y="0"/>
                </a:lnTo>
                <a:lnTo>
                  <a:pt x="0" y="2926005"/>
                </a:lnTo>
                <a:close/>
              </a:path>
            </a:pathLst>
          </a:custGeom>
          <a:ln w="912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29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6493002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30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016304" y="847851"/>
            <a:ext cx="5603875" cy="3822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294005" indent="-227965">
              <a:lnSpc>
                <a:spcPct val="143500"/>
              </a:lnSpc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000" spc="-5" dirty="0">
                <a:latin typeface="Arial"/>
                <a:cs typeface="Arial"/>
              </a:rPr>
              <a:t>Prices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Latin America, although there are no identified manufacturers, are driven up </a:t>
            </a:r>
            <a:r>
              <a:rPr sz="1000" spc="5" dirty="0">
                <a:latin typeface="Arial"/>
                <a:cs typeface="Arial"/>
              </a:rPr>
              <a:t>by  </a:t>
            </a:r>
            <a:r>
              <a:rPr sz="1000" spc="-5" dirty="0">
                <a:latin typeface="Arial"/>
                <a:cs typeface="Arial"/>
              </a:rPr>
              <a:t>Petrobras’ large requirements and the cost burden of local content rules to </a:t>
            </a:r>
            <a:r>
              <a:rPr sz="1000" dirty="0">
                <a:latin typeface="Arial"/>
                <a:cs typeface="Arial"/>
              </a:rPr>
              <a:t>foreign  </a:t>
            </a:r>
            <a:r>
              <a:rPr sz="1000" spc="-5" dirty="0">
                <a:latin typeface="Arial"/>
                <a:cs typeface="Arial"/>
              </a:rPr>
              <a:t>manufacturers.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India, Russia,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China benefit from regionally lower prices. Although suppliers typically claim that 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use one price worldwide, our analysis of the contract data indicates otherwise. Suppliers seem  to discount prices to these </a:t>
            </a:r>
            <a:r>
              <a:rPr sz="1000" dirty="0">
                <a:latin typeface="Arial"/>
                <a:cs typeface="Arial"/>
              </a:rPr>
              <a:t>emerging markets </a:t>
            </a:r>
            <a:r>
              <a:rPr sz="1000" spc="-5" dirty="0">
                <a:latin typeface="Arial"/>
                <a:cs typeface="Arial"/>
              </a:rPr>
              <a:t>due to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inelasticity.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deals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only  </a:t>
            </a:r>
            <a:r>
              <a:rPr sz="1000" spc="-5" dirty="0">
                <a:latin typeface="Arial"/>
                <a:cs typeface="Arial"/>
              </a:rPr>
              <a:t>transact at certain prices, </a:t>
            </a:r>
            <a:r>
              <a:rPr sz="1000" spc="5" dirty="0">
                <a:latin typeface="Arial"/>
                <a:cs typeface="Arial"/>
              </a:rPr>
              <a:t>so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compete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projects at whatever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levels they need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10" dirty="0">
                <a:latin typeface="Arial"/>
                <a:cs typeface="Arial"/>
              </a:rPr>
              <a:t>win  </a:t>
            </a:r>
            <a:r>
              <a:rPr sz="1000" spc="-5" dirty="0">
                <a:latin typeface="Arial"/>
                <a:cs typeface="Arial"/>
              </a:rPr>
              <a:t>the jobs, and this results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lower prices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these </a:t>
            </a:r>
            <a:r>
              <a:rPr sz="1000" dirty="0">
                <a:latin typeface="Arial"/>
                <a:cs typeface="Arial"/>
              </a:rPr>
              <a:t>countries. </a:t>
            </a:r>
            <a:r>
              <a:rPr sz="1000" spc="-5" dirty="0">
                <a:latin typeface="Arial"/>
                <a:cs typeface="Arial"/>
              </a:rPr>
              <a:t>GE’s sales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PetroChina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MAN  Turbo’s sales to Shenhua Ningxia Coal </a:t>
            </a:r>
            <a:r>
              <a:rPr sz="1000" dirty="0">
                <a:latin typeface="Arial"/>
                <a:cs typeface="Arial"/>
              </a:rPr>
              <a:t>Industry Group, </a:t>
            </a:r>
            <a:r>
              <a:rPr sz="1000" spc="-5" dirty="0">
                <a:latin typeface="Arial"/>
                <a:cs typeface="Arial"/>
              </a:rPr>
              <a:t>and Siemens’ sales to Nigeria </a:t>
            </a:r>
            <a:r>
              <a:rPr sz="1000" dirty="0">
                <a:latin typeface="Arial"/>
                <a:cs typeface="Arial"/>
              </a:rPr>
              <a:t>came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lower </a:t>
            </a:r>
            <a:r>
              <a:rPr sz="1000" dirty="0">
                <a:latin typeface="Arial"/>
                <a:cs typeface="Arial"/>
              </a:rPr>
              <a:t>than </a:t>
            </a:r>
            <a:r>
              <a:rPr sz="1000" spc="-5" dirty="0">
                <a:latin typeface="Arial"/>
                <a:cs typeface="Arial"/>
              </a:rPr>
              <a:t>calculations would suggest is the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rate, even after taking into account local cost  differentials, implying that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 aggressively pricing in these </a:t>
            </a:r>
            <a:r>
              <a:rPr sz="1000" dirty="0">
                <a:latin typeface="Arial"/>
                <a:cs typeface="Arial"/>
              </a:rPr>
              <a:t>markets </a:t>
            </a:r>
            <a:r>
              <a:rPr sz="1000" spc="-5" dirty="0">
                <a:latin typeface="Arial"/>
                <a:cs typeface="Arial"/>
              </a:rPr>
              <a:t>to gain </a:t>
            </a:r>
            <a:r>
              <a:rPr sz="1000" dirty="0">
                <a:latin typeface="Arial"/>
                <a:cs typeface="Arial"/>
              </a:rPr>
              <a:t>market</a:t>
            </a:r>
            <a:r>
              <a:rPr sz="1000" spc="1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share.</a:t>
            </a:r>
            <a:endParaRPr sz="1000">
              <a:latin typeface="Arial"/>
              <a:cs typeface="Arial"/>
            </a:endParaRPr>
          </a:p>
          <a:p>
            <a:pPr marL="12700" marR="28575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Globally, nearly all these manufacturers are engaged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long-term </a:t>
            </a:r>
            <a:r>
              <a:rPr sz="1000" spc="-5" dirty="0">
                <a:latin typeface="Arial"/>
                <a:cs typeface="Arial"/>
              </a:rPr>
              <a:t>process of cultivating suppliers  in emerging economies, especially China and Russia, to build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engineered and  precision parts and components so that </a:t>
            </a:r>
            <a:r>
              <a:rPr sz="1000" dirty="0">
                <a:latin typeface="Arial"/>
                <a:cs typeface="Arial"/>
              </a:rPr>
              <a:t>eventually they will </a:t>
            </a:r>
            <a:r>
              <a:rPr sz="1000" spc="-5" dirty="0">
                <a:latin typeface="Arial"/>
                <a:cs typeface="Arial"/>
              </a:rPr>
              <a:t>be capable of producing the full  </a:t>
            </a:r>
            <a:r>
              <a:rPr sz="1000" dirty="0">
                <a:latin typeface="Arial"/>
                <a:cs typeface="Arial"/>
              </a:rPr>
              <a:t>compressors.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40259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5: Regional Price Variations </a:t>
            </a:r>
            <a:r>
              <a:rPr sz="1000" b="1" dirty="0">
                <a:latin typeface="Arial"/>
                <a:cs typeface="Arial"/>
              </a:rPr>
              <a:t>over Time </a:t>
            </a:r>
            <a:r>
              <a:rPr sz="1000" b="1" spc="-5" dirty="0">
                <a:latin typeface="Arial"/>
                <a:cs typeface="Arial"/>
              </a:rPr>
              <a:t>for Centrifugal Gas</a:t>
            </a:r>
            <a:r>
              <a:rPr sz="1000" b="1" spc="11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301750" y="4813426"/>
          <a:ext cx="4965065" cy="2692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1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5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1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80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Region/Country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31115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Today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6035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478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North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America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Latin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America*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Europe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Africa*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India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8765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4066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669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Russia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30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528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Japan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Other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016304" y="7495793"/>
            <a:ext cx="5617210" cy="1567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>
              <a:lnSpc>
                <a:spcPct val="100000"/>
              </a:lnSpc>
            </a:pPr>
            <a:r>
              <a:rPr sz="1000" u="sng" spc="-5" dirty="0">
                <a:latin typeface="Arial"/>
                <a:cs typeface="Arial"/>
              </a:rPr>
              <a:t>Notes</a:t>
            </a:r>
            <a:r>
              <a:rPr sz="1000" spc="-5" dirty="0"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  <a:p>
            <a:pPr marL="354965" marR="2029460">
              <a:lnSpc>
                <a:spcPct val="146000"/>
              </a:lnSpc>
            </a:pPr>
            <a:r>
              <a:rPr sz="1000" spc="-5" dirty="0">
                <a:latin typeface="Arial"/>
                <a:cs typeface="Arial"/>
              </a:rPr>
              <a:t>“N/A” </a:t>
            </a:r>
            <a:r>
              <a:rPr sz="1000" dirty="0">
                <a:latin typeface="Arial"/>
                <a:cs typeface="Arial"/>
              </a:rPr>
              <a:t>means </a:t>
            </a:r>
            <a:r>
              <a:rPr sz="1000" spc="-5" dirty="0">
                <a:latin typeface="Arial"/>
                <a:cs typeface="Arial"/>
              </a:rPr>
              <a:t>no local </a:t>
            </a:r>
            <a:r>
              <a:rPr sz="1000" dirty="0">
                <a:latin typeface="Arial"/>
                <a:cs typeface="Arial"/>
              </a:rPr>
              <a:t>manufacturers </a:t>
            </a:r>
            <a:r>
              <a:rPr sz="1000" spc="-5" dirty="0">
                <a:latin typeface="Arial"/>
                <a:cs typeface="Arial"/>
              </a:rPr>
              <a:t>and no known sales.  “*” </a:t>
            </a:r>
            <a:r>
              <a:rPr sz="1000" dirty="0">
                <a:latin typeface="Arial"/>
                <a:cs typeface="Arial"/>
              </a:rPr>
              <a:t>means </a:t>
            </a:r>
            <a:r>
              <a:rPr sz="1000" spc="-5" dirty="0">
                <a:latin typeface="Arial"/>
                <a:cs typeface="Arial"/>
              </a:rPr>
              <a:t>supplied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foreign manufacturers </a:t>
            </a:r>
            <a:r>
              <a:rPr sz="1000" dirty="0">
                <a:latin typeface="Arial"/>
                <a:cs typeface="Arial"/>
              </a:rPr>
              <a:t>only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 marR="508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Globally, prices will rise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4.2% in the next </a:t>
            </a:r>
            <a:r>
              <a:rPr sz="1000" dirty="0">
                <a:latin typeface="Arial"/>
                <a:cs typeface="Arial"/>
              </a:rPr>
              <a:t>24 </a:t>
            </a:r>
            <a:r>
              <a:rPr sz="1000" spc="-5" dirty="0">
                <a:latin typeface="Arial"/>
                <a:cs typeface="Arial"/>
              </a:rPr>
              <a:t>months, and 16% over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next 7 years,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steady  </a:t>
            </a:r>
            <a:r>
              <a:rPr sz="1000" spc="-5" dirty="0">
                <a:latin typeface="Arial"/>
                <a:cs typeface="Arial"/>
              </a:rPr>
              <a:t>rise of about </a:t>
            </a:r>
            <a:r>
              <a:rPr sz="1000" spc="-10" dirty="0">
                <a:latin typeface="Arial"/>
                <a:cs typeface="Arial"/>
              </a:rPr>
              <a:t>2% </a:t>
            </a:r>
            <a:r>
              <a:rPr sz="1000" spc="-5" dirty="0">
                <a:latin typeface="Arial"/>
                <a:cs typeface="Arial"/>
              </a:rPr>
              <a:t>per </a:t>
            </a:r>
            <a:r>
              <a:rPr sz="1000" spc="-10" dirty="0">
                <a:latin typeface="Arial"/>
                <a:cs typeface="Arial"/>
              </a:rPr>
              <a:t>year. </a:t>
            </a:r>
            <a:r>
              <a:rPr sz="1000" spc="-5" dirty="0">
                <a:latin typeface="Arial"/>
                <a:cs typeface="Arial"/>
              </a:rPr>
              <a:t>Prices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Asia will rise </a:t>
            </a:r>
            <a:r>
              <a:rPr sz="1000" dirty="0">
                <a:latin typeface="Arial"/>
                <a:cs typeface="Arial"/>
              </a:rPr>
              <a:t>slightly faster </a:t>
            </a:r>
            <a:r>
              <a:rPr sz="1000" spc="-5" dirty="0">
                <a:latin typeface="Arial"/>
                <a:cs typeface="Arial"/>
              </a:rPr>
              <a:t>(0.2%/quarter) </a:t>
            </a:r>
            <a:r>
              <a:rPr sz="1000" dirty="0">
                <a:latin typeface="Arial"/>
                <a:cs typeface="Arial"/>
              </a:rPr>
              <a:t>than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EMEA or  Americas, due to regulation and fast-rising labor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costs.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903985"/>
            <a:ext cx="5750560" cy="6336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200" b="1" u="heavy" dirty="0">
                <a:latin typeface="Arial"/>
                <a:cs typeface="Arial"/>
              </a:rPr>
              <a:t>Table of</a:t>
            </a:r>
            <a:r>
              <a:rPr sz="1200" b="1" u="heavy" spc="-75" dirty="0">
                <a:latin typeface="Arial"/>
                <a:cs typeface="Arial"/>
              </a:rPr>
              <a:t> </a:t>
            </a:r>
            <a:r>
              <a:rPr sz="1200" b="1" u="heavy" spc="-5" dirty="0">
                <a:latin typeface="Arial"/>
                <a:cs typeface="Arial"/>
              </a:rPr>
              <a:t>Figures</a:t>
            </a:r>
            <a:endParaRPr sz="1200">
              <a:latin typeface="Arial"/>
              <a:cs typeface="Arial"/>
            </a:endParaRPr>
          </a:p>
          <a:p>
            <a:pPr marL="12700" marR="5080" algn="just">
              <a:lnSpc>
                <a:spcPct val="193800"/>
              </a:lnSpc>
              <a:spcBef>
                <a:spcPts val="105"/>
              </a:spcBef>
              <a:tabLst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2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1: </a:t>
            </a:r>
            <a:r>
              <a:rPr sz="1000" spc="0" dirty="0">
                <a:latin typeface="Arial"/>
                <a:cs typeface="Arial"/>
                <a:hlinkClick r:id="rId2" action="ppaction://hlinksldjump"/>
              </a:rPr>
              <a:t>D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spc="10" dirty="0">
                <a:latin typeface="Arial"/>
                <a:cs typeface="Arial"/>
                <a:hlinkClick r:id="rId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d 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or Centri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u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al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spc="5" dirty="0">
                <a:latin typeface="Arial"/>
                <a:cs typeface="Arial"/>
                <a:hlinkClick r:id="rId2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as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Co</a:t>
            </a:r>
            <a:r>
              <a:rPr sz="1000" spc="10" dirty="0">
                <a:latin typeface="Arial"/>
                <a:cs typeface="Arial"/>
                <a:hlinkClick r:id="rId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ss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ors 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17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2: </a:t>
            </a:r>
            <a:r>
              <a:rPr sz="1000" spc="0" dirty="0">
                <a:latin typeface="Arial"/>
                <a:cs typeface="Arial"/>
                <a:hlinkClick r:id="rId3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ac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3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y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M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spc="1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-</a:t>
            </a:r>
            <a:r>
              <a:rPr sz="1000" spc="1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Cen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3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al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5" dirty="0">
                <a:latin typeface="Arial"/>
                <a:cs typeface="Arial"/>
                <a:hlinkClick r:id="rId3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as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Co</a:t>
            </a:r>
            <a:r>
              <a:rPr sz="1000" spc="10" dirty="0">
                <a:latin typeface="Arial"/>
                <a:cs typeface="Arial"/>
                <a:hlinkClick r:id="rId3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s</a:t>
            </a:r>
            <a:r>
              <a:rPr sz="1000" spc="-15" dirty="0">
                <a:latin typeface="Arial"/>
                <a:cs typeface="Arial"/>
                <a:hlinkClick r:id="rId3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ors 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18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3: </a:t>
            </a:r>
            <a:r>
              <a:rPr sz="1000" spc="0" dirty="0">
                <a:latin typeface="Arial"/>
                <a:cs typeface="Arial"/>
                <a:hlinkClick r:id="rId4" action="ppaction://hlinksldjump"/>
              </a:rPr>
              <a:t>D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e</a:t>
            </a:r>
            <a:r>
              <a:rPr sz="1000" spc="10" dirty="0">
                <a:latin typeface="Arial"/>
                <a:cs typeface="Arial"/>
                <a:hlinkClick r:id="rId4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d </a:t>
            </a:r>
            <a:r>
              <a:rPr sz="1000" spc="-15" dirty="0">
                <a:latin typeface="Arial"/>
                <a:cs typeface="Arial"/>
                <a:hlinkClick r:id="rId4" action="ppaction://hlinksldjump"/>
              </a:rPr>
              <a:t>v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. C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p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ac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4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y -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4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tr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4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al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Gas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4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ss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ors 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20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4: </a:t>
            </a:r>
            <a:r>
              <a:rPr sz="1000" spc="0" dirty="0">
                <a:latin typeface="Arial"/>
                <a:cs typeface="Arial"/>
                <a:hlinkClick r:id="rId5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ost </a:t>
            </a:r>
            <a:r>
              <a:rPr sz="1000" spc="-15" dirty="0">
                <a:latin typeface="Arial"/>
                <a:cs typeface="Arial"/>
                <a:hlinkClick r:id="rId5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truc</a:t>
            </a:r>
            <a:r>
              <a:rPr sz="1000" spc="0" dirty="0">
                <a:latin typeface="Arial"/>
                <a:cs typeface="Arial"/>
                <a:hlinkClick r:id="rId5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ure </a:t>
            </a:r>
            <a:r>
              <a:rPr sz="1000" spc="0" dirty="0">
                <a:latin typeface="Arial"/>
                <a:cs typeface="Arial"/>
                <a:hlinkClick r:id="rId5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or Centri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al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5" dirty="0">
                <a:latin typeface="Arial"/>
                <a:cs typeface="Arial"/>
                <a:hlinkClick r:id="rId5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as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Co</a:t>
            </a:r>
            <a:r>
              <a:rPr sz="1000" spc="30" dirty="0">
                <a:latin typeface="Arial"/>
                <a:cs typeface="Arial"/>
                <a:hlinkClick r:id="rId5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s</a:t>
            </a:r>
            <a:r>
              <a:rPr sz="1000" spc="-15" dirty="0">
                <a:latin typeface="Arial"/>
                <a:cs typeface="Arial"/>
                <a:hlinkClick r:id="rId5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ors 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27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5: 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O</a:t>
            </a:r>
            <a:r>
              <a:rPr sz="1000" spc="-15" dirty="0">
                <a:latin typeface="Arial"/>
                <a:cs typeface="Arial"/>
                <a:hlinkClick r:id="rId6" action="ppaction://hlinksldjump"/>
              </a:rPr>
              <a:t>v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era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 Fo</a:t>
            </a:r>
            <a:r>
              <a:rPr sz="1000" spc="0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ecast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or Centri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u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g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l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Gas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6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6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ss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o</a:t>
            </a:r>
            <a:r>
              <a:rPr sz="1000" spc="-15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29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6: </a:t>
            </a:r>
            <a:r>
              <a:rPr sz="1000" spc="0" dirty="0">
                <a:latin typeface="Arial"/>
                <a:cs typeface="Arial"/>
                <a:hlinkClick r:id="rId7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tr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7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al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Gas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7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7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ss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or</a:t>
            </a:r>
            <a:r>
              <a:rPr sz="1000" spc="1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– In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ut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Po</a:t>
            </a:r>
            <a:r>
              <a:rPr sz="1000" spc="-15" dirty="0">
                <a:latin typeface="Arial"/>
                <a:cs typeface="Arial"/>
                <a:hlinkClick r:id="rId7" action="ppaction://hlinksldjump"/>
              </a:rPr>
              <a:t>w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er </a:t>
            </a:r>
            <a:r>
              <a:rPr sz="1000" spc="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7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t 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n </a:t>
            </a:r>
            <a:r>
              <a:rPr sz="1000" spc="-15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33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7: </a:t>
            </a:r>
            <a:r>
              <a:rPr sz="1000" spc="0" dirty="0">
                <a:latin typeface="Arial"/>
                <a:cs typeface="Arial"/>
                <a:hlinkClick r:id="rId8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tr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8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al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Gas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8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8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ss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or</a:t>
            </a:r>
            <a:r>
              <a:rPr sz="1000" spc="1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– In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ut 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nd </a:t>
            </a:r>
            <a:r>
              <a:rPr sz="1000" spc="0" dirty="0">
                <a:latin typeface="Arial"/>
                <a:cs typeface="Arial"/>
                <a:hlinkClick r:id="rId8" action="ppaction://hlinksldjump"/>
              </a:rPr>
              <a:t>D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sc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h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rge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res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ure I</a:t>
            </a:r>
            <a:r>
              <a:rPr sz="1000" spc="10" dirty="0">
                <a:latin typeface="Arial"/>
                <a:cs typeface="Arial"/>
                <a:hlinkClick r:id="rId8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t 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34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8: </a:t>
            </a:r>
            <a:r>
              <a:rPr sz="1000" spc="0" dirty="0">
                <a:latin typeface="Arial"/>
                <a:cs typeface="Arial"/>
                <a:hlinkClick r:id="rId8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tr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8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u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al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Gas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8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8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ss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or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– F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ow Rate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t 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34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9: </a:t>
            </a:r>
            <a:r>
              <a:rPr sz="1000" spc="0" dirty="0">
                <a:latin typeface="Arial"/>
                <a:cs typeface="Arial"/>
                <a:hlinkClick r:id="rId9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ost 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er </a:t>
            </a:r>
            <a:r>
              <a:rPr sz="1000" spc="0" dirty="0">
                <a:latin typeface="Arial"/>
                <a:cs typeface="Arial"/>
                <a:hlinkClick r:id="rId9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n</a:t>
            </a:r>
            <a:r>
              <a:rPr sz="1000" spc="-15" dirty="0">
                <a:latin typeface="Arial"/>
                <a:cs typeface="Arial"/>
                <a:hlinkClick r:id="rId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t</a:t>
            </a:r>
            <a:r>
              <a:rPr sz="1000" spc="5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of</a:t>
            </a:r>
            <a:r>
              <a:rPr sz="1000" spc="5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Out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ut</a:t>
            </a:r>
            <a:r>
              <a:rPr sz="1000" spc="20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– </a:t>
            </a:r>
            <a:r>
              <a:rPr sz="1000" spc="0" dirty="0">
                <a:latin typeface="Arial"/>
                <a:cs typeface="Arial"/>
                <a:hlinkClick r:id="rId9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tr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9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al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Gas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9" action="ppaction://hlinksldjump"/>
              </a:rPr>
              <a:t>C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9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pre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ors 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35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0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10" action="ppaction://hlinksldjump"/>
              </a:rPr>
              <a:t>m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es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of</a:t>
            </a:r>
            <a:r>
              <a:rPr sz="1000" spc="5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a</a:t>
            </a:r>
            <a:r>
              <a:rPr sz="1000" spc="-15" dirty="0">
                <a:latin typeface="Arial"/>
                <a:cs typeface="Arial"/>
                <a:hlinkClick r:id="rId10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or Cent</a:t>
            </a:r>
            <a:r>
              <a:rPr sz="1000" spc="0" dirty="0">
                <a:latin typeface="Arial"/>
                <a:cs typeface="Arial"/>
                <a:hlinkClick r:id="rId10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10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u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al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Gas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C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10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pre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ors 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36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1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1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h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u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d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-Cost 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or</a:t>
            </a:r>
            <a:r>
              <a:rPr sz="1000" spc="10" dirty="0">
                <a:latin typeface="Arial"/>
                <a:cs typeface="Arial"/>
                <a:hlinkClick r:id="rId11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Cen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11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al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Gas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11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11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s</a:t>
            </a:r>
            <a:r>
              <a:rPr sz="1000" spc="-15" dirty="0">
                <a:latin typeface="Arial"/>
                <a:cs typeface="Arial"/>
                <a:hlinkClick r:id="rId11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ors 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37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2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De</a:t>
            </a:r>
            <a:r>
              <a:rPr sz="1000" spc="10" dirty="0">
                <a:latin typeface="Arial"/>
                <a:cs typeface="Arial"/>
                <a:hlinkClick r:id="rId1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d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12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or Pr</a:t>
            </a:r>
            <a:r>
              <a:rPr sz="1000" spc="0" dirty="0">
                <a:latin typeface="Arial"/>
                <a:cs typeface="Arial"/>
                <a:hlinkClick r:id="rId12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ess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Rec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pro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ating </a:t>
            </a:r>
            <a:r>
              <a:rPr sz="1000" spc="0" dirty="0">
                <a:latin typeface="Arial"/>
                <a:cs typeface="Arial"/>
                <a:hlinkClick r:id="rId12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1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p</a:t>
            </a:r>
            <a:r>
              <a:rPr sz="1000" spc="-15" dirty="0">
                <a:latin typeface="Arial"/>
                <a:cs typeface="Arial"/>
                <a:hlinkClick r:id="rId12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es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ors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42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3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Ca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ac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13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arg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n</a:t>
            </a:r>
            <a:r>
              <a:rPr sz="1000" spc="20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-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rocess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Rec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pro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ca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t</a:t>
            </a:r>
            <a:r>
              <a:rPr sz="1000" spc="-15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g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13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ss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o</a:t>
            </a:r>
            <a:r>
              <a:rPr sz="1000" spc="-15" dirty="0">
                <a:latin typeface="Arial"/>
                <a:cs typeface="Arial"/>
                <a:hlinkClick r:id="rId13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43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4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De</a:t>
            </a:r>
            <a:r>
              <a:rPr sz="1000" spc="10" dirty="0">
                <a:latin typeface="Arial"/>
                <a:cs typeface="Arial"/>
                <a:hlinkClick r:id="rId14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d </a:t>
            </a:r>
            <a:r>
              <a:rPr sz="1000" spc="-15" dirty="0">
                <a:latin typeface="Arial"/>
                <a:cs typeface="Arial"/>
                <a:hlinkClick r:id="rId14" action="ppaction://hlinksldjump"/>
              </a:rPr>
              <a:t>v</a:t>
            </a:r>
            <a:r>
              <a:rPr sz="1000" spc="0" dirty="0">
                <a:latin typeface="Arial"/>
                <a:cs typeface="Arial"/>
                <a:hlinkClick r:id="rId14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. </a:t>
            </a:r>
            <a:r>
              <a:rPr sz="1000" spc="0" dirty="0">
                <a:latin typeface="Arial"/>
                <a:cs typeface="Arial"/>
                <a:hlinkClick r:id="rId14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ac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14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y</a:t>
            </a:r>
            <a:r>
              <a:rPr sz="1000" spc="-15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-</a:t>
            </a:r>
            <a:r>
              <a:rPr sz="1000" spc="10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rocess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Rec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pro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ating Co</a:t>
            </a:r>
            <a:r>
              <a:rPr sz="1000" spc="10" dirty="0">
                <a:latin typeface="Arial"/>
                <a:cs typeface="Arial"/>
                <a:hlinkClick r:id="rId14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ss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ors 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46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5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Cost 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tructure 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or Pro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ess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Rec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pro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ating </a:t>
            </a:r>
            <a:r>
              <a:rPr sz="1000" spc="0" dirty="0">
                <a:latin typeface="Arial"/>
                <a:cs typeface="Arial"/>
                <a:hlinkClick r:id="rId15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15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ss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o</a:t>
            </a:r>
            <a:r>
              <a:rPr sz="1000" spc="-15" dirty="0">
                <a:latin typeface="Arial"/>
                <a:cs typeface="Arial"/>
                <a:hlinkClick r:id="rId15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53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6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: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O</a:t>
            </a:r>
            <a:r>
              <a:rPr sz="1000" spc="-15" dirty="0">
                <a:latin typeface="Arial"/>
                <a:cs typeface="Arial"/>
                <a:hlinkClick r:id="rId16" action="ppaction://hlinksldjump"/>
              </a:rPr>
              <a:t>v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er</a:t>
            </a:r>
            <a:r>
              <a:rPr sz="1000" spc="0" dirty="0">
                <a:latin typeface="Arial"/>
                <a:cs typeface="Arial"/>
                <a:hlinkClick r:id="rId16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l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F</a:t>
            </a:r>
            <a:r>
              <a:rPr sz="1000" spc="0" dirty="0">
                <a:latin typeface="Arial"/>
                <a:cs typeface="Arial"/>
                <a:hlinkClick r:id="rId16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recast 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or Pro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ess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Rec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pr</a:t>
            </a:r>
            <a:r>
              <a:rPr sz="1000" spc="0" dirty="0">
                <a:latin typeface="Arial"/>
                <a:cs typeface="Arial"/>
                <a:hlinkClick r:id="rId16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at</a:t>
            </a:r>
            <a:r>
              <a:rPr sz="1000" spc="-15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ng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Co</a:t>
            </a:r>
            <a:r>
              <a:rPr sz="1000" spc="10" dirty="0">
                <a:latin typeface="Arial"/>
                <a:cs typeface="Arial"/>
                <a:hlinkClick r:id="rId16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ss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ors 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57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Figure 17: Process Reciprocating 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Compressor 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(290 and 2200 psig) Motor 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HP 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vs. Cost -</a:t>
            </a:r>
            <a:r>
              <a:rPr sz="1000" spc="165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5" dirty="0">
                <a:latin typeface="Arial"/>
                <a:cs typeface="Arial"/>
                <a:hlinkClick r:id="rId17" action="ppaction://hlinksldjump"/>
              </a:rPr>
              <a:t>By</a:t>
            </a:r>
            <a:endParaRPr sz="1000">
              <a:latin typeface="Arial"/>
              <a:cs typeface="Arial"/>
            </a:endParaRPr>
          </a:p>
          <a:p>
            <a:pPr marL="12700" indent="304800">
              <a:lnSpc>
                <a:spcPct val="100000"/>
              </a:lnSpc>
              <a:spcBef>
                <a:spcPts val="525"/>
              </a:spcBef>
              <a:tabLst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7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p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li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n 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61</a:t>
            </a:r>
            <a:endParaRPr sz="1000">
              <a:latin typeface="Arial"/>
              <a:cs typeface="Arial"/>
            </a:endParaRPr>
          </a:p>
          <a:p>
            <a:pPr marL="12700" marR="5080" algn="just">
              <a:lnSpc>
                <a:spcPct val="193600"/>
              </a:lnSpc>
              <a:tabLst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18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8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Cost 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er C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M</a:t>
            </a:r>
            <a:r>
              <a:rPr sz="1000" spc="5" dirty="0">
                <a:latin typeface="Arial"/>
                <a:cs typeface="Arial"/>
                <a:hlinkClick r:id="rId1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of</a:t>
            </a:r>
            <a:r>
              <a:rPr sz="1000" spc="5" dirty="0">
                <a:latin typeface="Arial"/>
                <a:cs typeface="Arial"/>
                <a:hlinkClick r:id="rId1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Gas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Fl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w 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b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y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 A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pl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ation 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62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9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9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19" action="ppaction://hlinksldjump"/>
              </a:rPr>
              <a:t>m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es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of</a:t>
            </a:r>
            <a:r>
              <a:rPr sz="1000" spc="5" dirty="0">
                <a:latin typeface="Arial"/>
                <a:cs typeface="Arial"/>
                <a:hlinkClick r:id="rId19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a</a:t>
            </a:r>
            <a:r>
              <a:rPr sz="1000" spc="-15" dirty="0">
                <a:latin typeface="Arial"/>
                <a:cs typeface="Arial"/>
                <a:hlinkClick r:id="rId19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19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n</a:t>
            </a:r>
            <a:r>
              <a:rPr sz="1000" spc="5" dirty="0">
                <a:latin typeface="Arial"/>
                <a:cs typeface="Arial"/>
                <a:hlinkClick r:id="rId19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rocess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Rec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pro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ca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t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ng Co</a:t>
            </a:r>
            <a:r>
              <a:rPr sz="1000" spc="10" dirty="0">
                <a:latin typeface="Arial"/>
                <a:cs typeface="Arial"/>
                <a:hlinkClick r:id="rId19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ss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ors 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63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2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2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0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20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h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u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d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-Cost 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or</a:t>
            </a:r>
            <a:r>
              <a:rPr sz="1000" spc="10" dirty="0">
                <a:latin typeface="Arial"/>
                <a:cs typeface="Arial"/>
                <a:hlinkClick r:id="rId20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rocess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Rec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pro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ca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t</a:t>
            </a:r>
            <a:r>
              <a:rPr sz="1000" spc="-15" dirty="0">
                <a:latin typeface="Arial"/>
                <a:cs typeface="Arial"/>
                <a:hlinkClick r:id="rId20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g C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20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pre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ors 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64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6203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3365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5">
                <a:moveTo>
                  <a:pt x="0" y="81914"/>
                </a:moveTo>
                <a:lnTo>
                  <a:pt x="81914" y="81914"/>
                </a:lnTo>
                <a:lnTo>
                  <a:pt x="81914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0525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6415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7859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83590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0589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42035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73480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6203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3365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5">
                <a:moveTo>
                  <a:pt x="0" y="81914"/>
                </a:moveTo>
                <a:lnTo>
                  <a:pt x="81914" y="81914"/>
                </a:lnTo>
                <a:lnTo>
                  <a:pt x="81914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0525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26415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57859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83590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10589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42035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73480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6203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3365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5">
                <a:moveTo>
                  <a:pt x="0" y="81915"/>
                </a:moveTo>
                <a:lnTo>
                  <a:pt x="81914" y="81915"/>
                </a:lnTo>
                <a:lnTo>
                  <a:pt x="81914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90525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26415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57859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83590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10589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42035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73480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298575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98575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98575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6551930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3</a:t>
            </a:fld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903477"/>
            <a:ext cx="5688330" cy="5461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4.3.1	</a:t>
            </a:r>
            <a:r>
              <a:rPr sz="1000" b="1" spc="-5" dirty="0">
                <a:latin typeface="Arial"/>
                <a:cs typeface="Arial"/>
              </a:rPr>
              <a:t>Price Differences </a:t>
            </a:r>
            <a:r>
              <a:rPr sz="1000" b="1" dirty="0">
                <a:latin typeface="Arial"/>
                <a:cs typeface="Arial"/>
              </a:rPr>
              <a:t>by </a:t>
            </a:r>
            <a:r>
              <a:rPr sz="1000" b="1" spc="-5" dirty="0">
                <a:latin typeface="Arial"/>
                <a:cs typeface="Arial"/>
              </a:rPr>
              <a:t>Technology, </a:t>
            </a:r>
            <a:r>
              <a:rPr sz="1000" b="1" dirty="0">
                <a:latin typeface="Arial"/>
                <a:cs typeface="Arial"/>
              </a:rPr>
              <a:t>Model, </a:t>
            </a:r>
            <a:r>
              <a:rPr sz="1000" b="1" spc="-5" dirty="0">
                <a:latin typeface="Arial"/>
                <a:cs typeface="Arial"/>
              </a:rPr>
              <a:t>and</a:t>
            </a:r>
            <a:r>
              <a:rPr sz="1000" b="1" spc="2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Feature</a:t>
            </a:r>
            <a:endParaRPr sz="1000">
              <a:latin typeface="Arial"/>
              <a:cs typeface="Arial"/>
            </a:endParaRPr>
          </a:p>
          <a:p>
            <a:pPr marL="12700" marR="74930">
              <a:lnSpc>
                <a:spcPct val="143000"/>
              </a:lnSpc>
              <a:spcBef>
                <a:spcPts val="625"/>
              </a:spcBef>
            </a:pPr>
            <a:r>
              <a:rPr sz="1000" spc="-5" dirty="0">
                <a:latin typeface="Arial"/>
                <a:cs typeface="Arial"/>
              </a:rPr>
              <a:t>Higher power (hp or </a:t>
            </a:r>
            <a:r>
              <a:rPr sz="1000" spc="5" dirty="0">
                <a:latin typeface="Arial"/>
                <a:cs typeface="Arial"/>
              </a:rPr>
              <a:t>MW)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spc="-5" dirty="0">
                <a:latin typeface="Arial"/>
                <a:cs typeface="Arial"/>
              </a:rPr>
              <a:t>increase the price of centrifugal gas </a:t>
            </a:r>
            <a:r>
              <a:rPr sz="1000" dirty="0">
                <a:latin typeface="Arial"/>
                <a:cs typeface="Arial"/>
              </a:rPr>
              <a:t>compressors, </a:t>
            </a:r>
            <a:r>
              <a:rPr sz="1000" spc="-5" dirty="0">
                <a:latin typeface="Arial"/>
                <a:cs typeface="Arial"/>
              </a:rPr>
              <a:t>while higher flow  rates and pressure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dirty="0">
                <a:latin typeface="Arial"/>
                <a:cs typeface="Arial"/>
              </a:rPr>
              <a:t>generally </a:t>
            </a:r>
            <a:r>
              <a:rPr sz="1000" spc="-5" dirty="0">
                <a:latin typeface="Arial"/>
                <a:cs typeface="Arial"/>
              </a:rPr>
              <a:t>decrease the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price.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700"/>
              </a:lnSpc>
              <a:spcBef>
                <a:spcPts val="605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power range of the unit determines the design of the unit, which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why </a:t>
            </a:r>
            <a:r>
              <a:rPr sz="1000" spc="-5" dirty="0">
                <a:latin typeface="Arial"/>
                <a:cs typeface="Arial"/>
              </a:rPr>
              <a:t>it is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important  economic variable. For instance,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power range </a:t>
            </a:r>
            <a:r>
              <a:rPr sz="1000" dirty="0">
                <a:latin typeface="Arial"/>
                <a:cs typeface="Arial"/>
              </a:rPr>
              <a:t>(MW </a:t>
            </a:r>
            <a:r>
              <a:rPr sz="1000" spc="-5" dirty="0">
                <a:latin typeface="Arial"/>
                <a:cs typeface="Arial"/>
              </a:rPr>
              <a:t>or hp) and pressure (bar or psig) determine  whether the unit needs to </a:t>
            </a:r>
            <a:r>
              <a:rPr sz="1000" dirty="0">
                <a:latin typeface="Arial"/>
                <a:cs typeface="Arial"/>
              </a:rPr>
              <a:t>be vertically </a:t>
            </a:r>
            <a:r>
              <a:rPr sz="1000" spc="-5" dirty="0">
                <a:latin typeface="Arial"/>
                <a:cs typeface="Arial"/>
              </a:rPr>
              <a:t>vs. horizontally split. A vertically </a:t>
            </a:r>
            <a:r>
              <a:rPr sz="1000" dirty="0">
                <a:latin typeface="Arial"/>
                <a:cs typeface="Arial"/>
              </a:rPr>
              <a:t>split </a:t>
            </a:r>
            <a:r>
              <a:rPr sz="1000" spc="-5" dirty="0">
                <a:latin typeface="Arial"/>
                <a:cs typeface="Arial"/>
              </a:rPr>
              <a:t>design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needed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higher pressures and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gases like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hydrogen.</a:t>
            </a:r>
            <a:endParaRPr sz="1000">
              <a:latin typeface="Arial"/>
              <a:cs typeface="Arial"/>
            </a:endParaRPr>
          </a:p>
          <a:p>
            <a:pPr marL="127000" marR="74930">
              <a:lnSpc>
                <a:spcPct val="1438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gas </a:t>
            </a:r>
            <a:r>
              <a:rPr sz="1000" dirty="0">
                <a:latin typeface="Arial"/>
                <a:cs typeface="Arial"/>
              </a:rPr>
              <a:t>makeup </a:t>
            </a:r>
            <a:r>
              <a:rPr sz="1000" spc="-5" dirty="0">
                <a:latin typeface="Arial"/>
                <a:cs typeface="Arial"/>
              </a:rPr>
              <a:t>determines important configuration specs, such as the seals, the </a:t>
            </a:r>
            <a:r>
              <a:rPr sz="1000" dirty="0">
                <a:latin typeface="Arial"/>
                <a:cs typeface="Arial"/>
              </a:rPr>
              <a:t>speed,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the  </a:t>
            </a:r>
            <a:r>
              <a:rPr sz="1000" spc="-5" dirty="0">
                <a:latin typeface="Arial"/>
                <a:cs typeface="Arial"/>
              </a:rPr>
              <a:t>number of gears or stages. </a:t>
            </a:r>
            <a:r>
              <a:rPr sz="1000" dirty="0">
                <a:latin typeface="Arial"/>
                <a:cs typeface="Arial"/>
              </a:rPr>
              <a:t>Dry </a:t>
            </a:r>
            <a:r>
              <a:rPr sz="1000" spc="-5" dirty="0">
                <a:latin typeface="Arial"/>
                <a:cs typeface="Arial"/>
              </a:rPr>
              <a:t>gas, which has low or </a:t>
            </a:r>
            <a:r>
              <a:rPr sz="1000" dirty="0">
                <a:latin typeface="Arial"/>
                <a:cs typeface="Arial"/>
              </a:rPr>
              <a:t>no </a:t>
            </a:r>
            <a:r>
              <a:rPr sz="1000" spc="-5" dirty="0">
                <a:latin typeface="Arial"/>
                <a:cs typeface="Arial"/>
              </a:rPr>
              <a:t>H</a:t>
            </a:r>
            <a:r>
              <a:rPr sz="975" spc="-7" baseline="-12820" dirty="0">
                <a:latin typeface="Arial"/>
                <a:cs typeface="Arial"/>
              </a:rPr>
              <a:t>2</a:t>
            </a:r>
            <a:r>
              <a:rPr sz="1000" spc="-5" dirty="0">
                <a:latin typeface="Arial"/>
                <a:cs typeface="Arial"/>
              </a:rPr>
              <a:t>S, obviates the need </a:t>
            </a:r>
            <a:r>
              <a:rPr sz="1000" dirty="0">
                <a:latin typeface="Arial"/>
                <a:cs typeface="Arial"/>
              </a:rPr>
              <a:t>for highly  </a:t>
            </a:r>
            <a:r>
              <a:rPr sz="1000" spc="-5" dirty="0">
                <a:latin typeface="Arial"/>
                <a:cs typeface="Arial"/>
              </a:rPr>
              <a:t>engineered seals, which can cost about </a:t>
            </a:r>
            <a:r>
              <a:rPr sz="1000" spc="-10" dirty="0">
                <a:latin typeface="Arial"/>
                <a:cs typeface="Arial"/>
              </a:rPr>
              <a:t>20%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a standard unit.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addition, </a:t>
            </a:r>
            <a:r>
              <a:rPr sz="1000" dirty="0">
                <a:latin typeface="Arial"/>
                <a:cs typeface="Arial"/>
              </a:rPr>
              <a:t>dry </a:t>
            </a:r>
            <a:r>
              <a:rPr sz="1000" spc="-5" dirty="0">
                <a:latin typeface="Arial"/>
                <a:cs typeface="Arial"/>
              </a:rPr>
              <a:t>gas does  not require a ‘support </a:t>
            </a:r>
            <a:r>
              <a:rPr sz="1000" dirty="0">
                <a:latin typeface="Arial"/>
                <a:cs typeface="Arial"/>
              </a:rPr>
              <a:t>system’ </a:t>
            </a:r>
            <a:r>
              <a:rPr sz="1000" spc="-5" dirty="0">
                <a:latin typeface="Arial"/>
                <a:cs typeface="Arial"/>
              </a:rPr>
              <a:t>of knock-out </a:t>
            </a:r>
            <a:r>
              <a:rPr sz="1000" spc="-10" dirty="0">
                <a:latin typeface="Arial"/>
                <a:cs typeface="Arial"/>
              </a:rPr>
              <a:t>pots </a:t>
            </a:r>
            <a:r>
              <a:rPr sz="1000" spc="-5" dirty="0">
                <a:latin typeface="Arial"/>
                <a:cs typeface="Arial"/>
              </a:rPr>
              <a:t>(suction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drums).</a:t>
            </a:r>
            <a:endParaRPr sz="1000">
              <a:latin typeface="Arial"/>
              <a:cs typeface="Arial"/>
            </a:endParaRPr>
          </a:p>
          <a:p>
            <a:pPr marL="127000" marR="424815">
              <a:lnSpc>
                <a:spcPct val="144000"/>
              </a:lnSpc>
              <a:spcBef>
                <a:spcPts val="595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flow rate and discharge pressure </a:t>
            </a:r>
            <a:r>
              <a:rPr sz="1000" dirty="0">
                <a:latin typeface="Arial"/>
                <a:cs typeface="Arial"/>
              </a:rPr>
              <a:t>drive </a:t>
            </a:r>
            <a:r>
              <a:rPr sz="1000" spc="-5" dirty="0">
                <a:latin typeface="Arial"/>
                <a:cs typeface="Arial"/>
              </a:rPr>
              <a:t>‘step change’ cost increases that depend on the  manufacturer, compressor </a:t>
            </a:r>
            <a:r>
              <a:rPr sz="1000" spc="-10" dirty="0">
                <a:latin typeface="Arial"/>
                <a:cs typeface="Arial"/>
              </a:rPr>
              <a:t>type,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application. </a:t>
            </a:r>
            <a:r>
              <a:rPr sz="1000" spc="-5" dirty="0">
                <a:latin typeface="Arial"/>
                <a:cs typeface="Arial"/>
              </a:rPr>
              <a:t>For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example: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469265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For a gas processing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(based on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Siemens):</a:t>
            </a:r>
            <a:endParaRPr sz="1000">
              <a:latin typeface="Arial"/>
              <a:cs typeface="Arial"/>
            </a:endParaRPr>
          </a:p>
          <a:p>
            <a:pPr marL="926465" lvl="1" indent="-228600">
              <a:lnSpc>
                <a:spcPct val="100000"/>
              </a:lnSpc>
              <a:spcBef>
                <a:spcPts val="509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Increasing the flow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40 to 70k </a:t>
            </a:r>
            <a:r>
              <a:rPr sz="1000" spc="-10" dirty="0">
                <a:latin typeface="Arial"/>
                <a:cs typeface="Arial"/>
              </a:rPr>
              <a:t>cfm would </a:t>
            </a:r>
            <a:r>
              <a:rPr sz="1000" spc="-5" dirty="0">
                <a:latin typeface="Arial"/>
                <a:cs typeface="Arial"/>
              </a:rPr>
              <a:t>require </a:t>
            </a:r>
            <a:r>
              <a:rPr sz="100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rotors instead of</a:t>
            </a:r>
            <a:r>
              <a:rPr sz="1000" spc="1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one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For a pipeline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(based on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Cameron):</a:t>
            </a:r>
            <a:endParaRPr sz="1000">
              <a:latin typeface="Arial"/>
              <a:cs typeface="Arial"/>
            </a:endParaRPr>
          </a:p>
          <a:p>
            <a:pPr marL="926465" lvl="1" indent="-228600">
              <a:lnSpc>
                <a:spcPct val="100000"/>
              </a:lnSpc>
              <a:spcBef>
                <a:spcPts val="51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Increasing above </a:t>
            </a:r>
            <a:r>
              <a:rPr sz="1000" spc="-10" dirty="0">
                <a:latin typeface="Arial"/>
                <a:cs typeface="Arial"/>
              </a:rPr>
              <a:t>20MW would </a:t>
            </a:r>
            <a:r>
              <a:rPr sz="1000" spc="-5" dirty="0">
                <a:latin typeface="Arial"/>
                <a:cs typeface="Arial"/>
              </a:rPr>
              <a:t>require </a:t>
            </a:r>
            <a:r>
              <a:rPr sz="100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compressors, </a:t>
            </a:r>
            <a:r>
              <a:rPr sz="1000" dirty="0">
                <a:latin typeface="Arial"/>
                <a:cs typeface="Arial"/>
              </a:rPr>
              <a:t>thereby </a:t>
            </a:r>
            <a:r>
              <a:rPr sz="1000" spc="-5" dirty="0">
                <a:latin typeface="Arial"/>
                <a:cs typeface="Arial"/>
              </a:rPr>
              <a:t>doubling the</a:t>
            </a:r>
            <a:r>
              <a:rPr sz="1000" spc="1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cost.</a:t>
            </a:r>
            <a:endParaRPr sz="1000">
              <a:latin typeface="Arial"/>
              <a:cs typeface="Arial"/>
            </a:endParaRPr>
          </a:p>
          <a:p>
            <a:pPr marL="926465" marR="10160" lvl="1" indent="-228600">
              <a:lnSpc>
                <a:spcPct val="143500"/>
              </a:lnSpc>
              <a:spcBef>
                <a:spcPts val="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Increasing the pressure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1900 to 2200 psi, and/or the flow rate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10" dirty="0">
                <a:latin typeface="Arial"/>
                <a:cs typeface="Arial"/>
              </a:rPr>
              <a:t>40k cfm to  </a:t>
            </a:r>
            <a:r>
              <a:rPr sz="1000" spc="-5" dirty="0">
                <a:latin typeface="Arial"/>
                <a:cs typeface="Arial"/>
              </a:rPr>
              <a:t>70k </a:t>
            </a:r>
            <a:r>
              <a:rPr sz="1000" dirty="0">
                <a:latin typeface="Arial"/>
                <a:cs typeface="Arial"/>
              </a:rPr>
              <a:t>cfm, </a:t>
            </a:r>
            <a:r>
              <a:rPr sz="1000" spc="-10" dirty="0">
                <a:latin typeface="Arial"/>
                <a:cs typeface="Arial"/>
              </a:rPr>
              <a:t>would </a:t>
            </a:r>
            <a:r>
              <a:rPr sz="1000" spc="-5" dirty="0">
                <a:latin typeface="Arial"/>
                <a:cs typeface="Arial"/>
              </a:rPr>
              <a:t>require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stages and a gas cooling </a:t>
            </a:r>
            <a:r>
              <a:rPr sz="1000" dirty="0">
                <a:latin typeface="Arial"/>
                <a:cs typeface="Arial"/>
              </a:rPr>
              <a:t>system, </a:t>
            </a:r>
            <a:r>
              <a:rPr sz="1000" spc="-5" dirty="0">
                <a:latin typeface="Arial"/>
                <a:cs typeface="Arial"/>
              </a:rPr>
              <a:t>thereby adding about  25% to the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cost.</a:t>
            </a:r>
            <a:endParaRPr sz="1000">
              <a:latin typeface="Arial"/>
              <a:cs typeface="Arial"/>
            </a:endParaRPr>
          </a:p>
          <a:p>
            <a:pPr marL="127000" marR="135255">
              <a:lnSpc>
                <a:spcPct val="1435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table below shows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incremental impact of changes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power of the driver, discharge  pressure, and flow rate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 prices of Pipeline compressors and Gas Processing </a:t>
            </a:r>
            <a:r>
              <a:rPr sz="1000" dirty="0">
                <a:latin typeface="Arial"/>
                <a:cs typeface="Arial"/>
              </a:rPr>
              <a:t>compressors.  The </a:t>
            </a:r>
            <a:r>
              <a:rPr sz="1000" spc="-5" dirty="0">
                <a:latin typeface="Arial"/>
                <a:cs typeface="Arial"/>
              </a:rPr>
              <a:t>fundamental relationships are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similar.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183944" y="903477"/>
            <a:ext cx="5191125" cy="390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6: Incremental Cost per Parameter or Feature for a Centrifugal Gas</a:t>
            </a:r>
            <a:r>
              <a:rPr sz="1000" b="1" spc="18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</a:t>
            </a:r>
            <a:endParaRPr sz="1000">
              <a:latin typeface="Arial"/>
              <a:cs typeface="Arial"/>
            </a:endParaRPr>
          </a:p>
          <a:p>
            <a:pPr marL="1379855">
              <a:lnSpc>
                <a:spcPct val="100000"/>
              </a:lnSpc>
              <a:spcBef>
                <a:spcPts val="565"/>
              </a:spcBef>
            </a:pPr>
            <a:r>
              <a:rPr sz="1000" spc="-5" dirty="0">
                <a:latin typeface="Arial"/>
                <a:cs typeface="Arial"/>
              </a:rPr>
              <a:t>(based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 reference unit specified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above)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55268" y="1432813"/>
          <a:ext cx="5857875" cy="74015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8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2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2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57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3003">
                <a:tc>
                  <a:txBody>
                    <a:bodyPr/>
                    <a:lstStyle/>
                    <a:p>
                      <a:pPr marL="68580" marR="61594">
                        <a:lnSpc>
                          <a:spcPts val="1140"/>
                        </a:lnSpc>
                        <a:spcBef>
                          <a:spcPts val="48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amet</a:t>
                      </a:r>
                      <a:r>
                        <a:rPr sz="10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Feature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104139" marR="95250" indent="55880">
                        <a:lnSpc>
                          <a:spcPts val="1140"/>
                        </a:lnSpc>
                        <a:spcBef>
                          <a:spcPts val="48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Unit of  </a:t>
                      </a:r>
                      <a:r>
                        <a:rPr sz="1000" b="1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534035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Indicative Cost</a:t>
                      </a:r>
                      <a:r>
                        <a:rPr sz="10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Impact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128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416559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Notes /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Comments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1285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32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MW</a:t>
                      </a:r>
                      <a:r>
                        <a:rPr sz="10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(hp)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11760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MW</a:t>
                      </a:r>
                      <a:r>
                        <a:rPr sz="10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(hp)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marR="292735">
                        <a:lnSpc>
                          <a:spcPts val="1150"/>
                        </a:lnSpc>
                        <a:spcBef>
                          <a:spcPts val="484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For Gas Processing compressors,  increasing power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from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12 to 15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MW,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while holding the compression ratio  constant, increases the price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 by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9215">
                        <a:lnSpc>
                          <a:spcPts val="112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$0.368m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(12.5%).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9215" marR="140970">
                        <a:lnSpc>
                          <a:spcPct val="96100"/>
                        </a:lnSpc>
                        <a:spcBef>
                          <a:spcPts val="46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For Pipeline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compressors,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increasing  power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from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30 to 37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MW,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while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holding  the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compression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ratio constant,  increases the price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by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$0.882m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(10.7%).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15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2390" marR="187325">
                        <a:lnSpc>
                          <a:spcPct val="957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For a given power increment,  price rises faster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Gas  Processing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compressors</a:t>
                      </a:r>
                      <a:r>
                        <a:rPr sz="10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than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Pipeline</a:t>
                      </a:r>
                      <a:r>
                        <a:rPr sz="1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compressors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820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Pressure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27329" marR="208279" indent="-9525">
                        <a:lnSpc>
                          <a:spcPts val="1140"/>
                        </a:lnSpc>
                        <a:spcBef>
                          <a:spcPts val="73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Ba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g  (psi)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69215" marR="133350">
                        <a:lnSpc>
                          <a:spcPts val="1150"/>
                        </a:lnSpc>
                        <a:spcBef>
                          <a:spcPts val="48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For Gas Processing compressors,  increasing the inlet/discharge pressure  from 6/30 bar to 8/40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bar,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while holding  the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compression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ratio constant,  increases the price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by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$28k (1.0%).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9215" marR="64769">
                        <a:lnSpc>
                          <a:spcPct val="95700"/>
                        </a:lnSpc>
                        <a:spcBef>
                          <a:spcPts val="45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For Pipeline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compressors,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increasing 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the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inlet/discharge pressure from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23/115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bar to 26/130 bar, while holding the  compression ratio constant, decreases  the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price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by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$614k (-7.4%). However,  other increments, such as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20/100 to  23/115 bar, yield an increase rather  than a</a:t>
                      </a:r>
                      <a:r>
                        <a:rPr sz="1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decrease.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2390" marR="209550">
                        <a:lnSpc>
                          <a:spcPct val="95800"/>
                        </a:lnSpc>
                        <a:spcBef>
                          <a:spcPts val="93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While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pressure is one of the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key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technical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parameters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of  centrifugal gas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compressors,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changes in pressure are not  directly correlated with higher  compressor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cost.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71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Flow</a:t>
                      </a:r>
                      <a:r>
                        <a:rPr sz="1000" b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Rate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191">
                      <a:solidFill>
                        <a:srgbClr val="336699"/>
                      </a:solidFill>
                      <a:prstDash val="solid"/>
                    </a:lnL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170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ACFM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ts val="1170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(m3/hour)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190500">
                        <a:lnSpc>
                          <a:spcPts val="1150"/>
                        </a:lnSpc>
                        <a:spcBef>
                          <a:spcPts val="484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For Gas Processing compressors,  increasing the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flow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rate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from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13k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acfm  to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19k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acfm,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while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holding power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and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pressure constant, decreases cost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by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9215">
                        <a:lnSpc>
                          <a:spcPts val="108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$35k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(1.2%). [Increasing the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flow</a:t>
                      </a:r>
                      <a:r>
                        <a:rPr sz="10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rate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9215" marR="210820">
                        <a:lnSpc>
                          <a:spcPct val="95900"/>
                        </a:lnSpc>
                        <a:spcBef>
                          <a:spcPts val="2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from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16k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acfm (the flow rate of the  reference product)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20k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acfm,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while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holding power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and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pressure constant,  decreases cost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by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$1.5m (50%);  however, this is random noise since  there is no correlation at other  increments, and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most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changes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in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flow  rate yield less than 1% change in  compressor cost, holding power and  pressure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constant.]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9215" marR="99695">
                        <a:lnSpc>
                          <a:spcPct val="95800"/>
                        </a:lnSpc>
                        <a:spcBef>
                          <a:spcPts val="48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For Pipeline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compressors,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increasing 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the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flow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rate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from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11k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acfm (the flow  rate of the standard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product)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 13k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acfm,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while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holding power and pressure  constant, decreases cost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by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$19k  (0.2%).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72390" marR="64769">
                        <a:lnSpc>
                          <a:spcPct val="958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While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flow rate is one of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the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key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technical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parameters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of  centrifugal gas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compressors,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changes in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flow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rate are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not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directly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correlated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with  compressor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cost.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02004" y="8833357"/>
            <a:ext cx="5462905" cy="302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150"/>
              </a:lnSpc>
            </a:pPr>
            <a:r>
              <a:rPr sz="1000" i="1" spc="-5" dirty="0">
                <a:latin typeface="Arial"/>
                <a:cs typeface="Arial"/>
              </a:rPr>
              <a:t>Note: Changing one parameter usually involves changing others, and the cost impact may not </a:t>
            </a:r>
            <a:r>
              <a:rPr sz="1000" i="1" dirty="0">
                <a:latin typeface="Arial"/>
                <a:cs typeface="Arial"/>
              </a:rPr>
              <a:t>be  </a:t>
            </a:r>
            <a:r>
              <a:rPr sz="1000" i="1" spc="-5" dirty="0">
                <a:latin typeface="Arial"/>
                <a:cs typeface="Arial"/>
              </a:rPr>
              <a:t>additive or</a:t>
            </a:r>
            <a:r>
              <a:rPr sz="1000" i="1" spc="-50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linear.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838403"/>
            <a:ext cx="5532755" cy="2136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Increasing the power of the driver (either a gas turbine, typically </a:t>
            </a:r>
            <a:r>
              <a:rPr sz="1000" dirty="0">
                <a:latin typeface="Arial"/>
                <a:cs typeface="Arial"/>
              </a:rPr>
              <a:t>measured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5" dirty="0">
                <a:latin typeface="Arial"/>
                <a:cs typeface="Arial"/>
              </a:rPr>
              <a:t>MW, </a:t>
            </a:r>
            <a:r>
              <a:rPr sz="1000" spc="-5" dirty="0">
                <a:latin typeface="Arial"/>
                <a:cs typeface="Arial"/>
              </a:rPr>
              <a:t>or an electric  </a:t>
            </a:r>
            <a:r>
              <a:rPr sz="1000" dirty="0">
                <a:latin typeface="Arial"/>
                <a:cs typeface="Arial"/>
              </a:rPr>
              <a:t>motor, </a:t>
            </a:r>
            <a:r>
              <a:rPr sz="1000" spc="-5" dirty="0">
                <a:latin typeface="Arial"/>
                <a:cs typeface="Arial"/>
              </a:rPr>
              <a:t>typically </a:t>
            </a:r>
            <a:r>
              <a:rPr sz="1000" dirty="0">
                <a:latin typeface="Arial"/>
                <a:cs typeface="Arial"/>
              </a:rPr>
              <a:t>measured </a:t>
            </a:r>
            <a:r>
              <a:rPr sz="1000" spc="-5" dirty="0">
                <a:latin typeface="Arial"/>
                <a:cs typeface="Arial"/>
              </a:rPr>
              <a:t>in </a:t>
            </a:r>
            <a:r>
              <a:rPr sz="1000" spc="-10" dirty="0">
                <a:latin typeface="Arial"/>
                <a:cs typeface="Arial"/>
              </a:rPr>
              <a:t>kW </a:t>
            </a:r>
            <a:r>
              <a:rPr sz="1000" spc="-5" dirty="0">
                <a:latin typeface="Arial"/>
                <a:cs typeface="Arial"/>
              </a:rPr>
              <a:t>or hp) raises the price of a centrifugal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rapidly, even 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a broad </a:t>
            </a:r>
            <a:r>
              <a:rPr sz="1000" dirty="0">
                <a:latin typeface="Arial"/>
                <a:cs typeface="Arial"/>
              </a:rPr>
              <a:t>array </a:t>
            </a:r>
            <a:r>
              <a:rPr sz="1000" spc="-5" dirty="0">
                <a:latin typeface="Arial"/>
                <a:cs typeface="Arial"/>
              </a:rPr>
              <a:t>of pressure and flow design permutations.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true of both </a:t>
            </a:r>
            <a:r>
              <a:rPr sz="1000" dirty="0">
                <a:latin typeface="Arial"/>
                <a:cs typeface="Arial"/>
              </a:rPr>
              <a:t>Gas  </a:t>
            </a:r>
            <a:r>
              <a:rPr sz="1000" spc="-5" dirty="0">
                <a:latin typeface="Arial"/>
                <a:cs typeface="Arial"/>
              </a:rPr>
              <a:t>Processing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and Pipeline </a:t>
            </a:r>
            <a:r>
              <a:rPr sz="1000" dirty="0">
                <a:latin typeface="Arial"/>
                <a:cs typeface="Arial"/>
              </a:rPr>
              <a:t>compressors. </a:t>
            </a:r>
            <a:r>
              <a:rPr sz="1000" spc="-5" dirty="0">
                <a:latin typeface="Arial"/>
                <a:cs typeface="Arial"/>
              </a:rPr>
              <a:t>The rate of increase of price of a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Gas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Processing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decreases as power increases because the integral gearing design allows 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higher speed </a:t>
            </a:r>
            <a:r>
              <a:rPr sz="1000" dirty="0">
                <a:latin typeface="Arial"/>
                <a:cs typeface="Arial"/>
              </a:rPr>
              <a:t>for relatively </a:t>
            </a:r>
            <a:r>
              <a:rPr sz="1000" spc="-5" dirty="0">
                <a:latin typeface="Arial"/>
                <a:cs typeface="Arial"/>
              </a:rPr>
              <a:t>little cost, once the basic design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chosen. In </a:t>
            </a:r>
            <a:r>
              <a:rPr sz="1000" spc="-5" dirty="0">
                <a:latin typeface="Arial"/>
                <a:cs typeface="Arial"/>
              </a:rPr>
              <a:t>contrast, the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of  Pipeline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increases at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increasing rate with power output as </a:t>
            </a:r>
            <a:r>
              <a:rPr sz="1000" dirty="0">
                <a:latin typeface="Arial"/>
                <a:cs typeface="Arial"/>
              </a:rPr>
              <a:t>they reach </a:t>
            </a:r>
            <a:r>
              <a:rPr sz="1000" spc="-5" dirty="0">
                <a:latin typeface="Arial"/>
                <a:cs typeface="Arial"/>
              </a:rPr>
              <a:t>the edge  (asymptote) of the standard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ranges.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68770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6: Centrifugal Gas Compressor – Input Power Impact on</a:t>
            </a:r>
            <a:r>
              <a:rPr sz="1000" b="1" spc="14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Price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5744641"/>
            <a:ext cx="5541010" cy="1109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Increasing the inlet and discharge pressure do not result in a predictable impact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 price of the  compressor. For both the </a:t>
            </a:r>
            <a:r>
              <a:rPr sz="1000" dirty="0">
                <a:latin typeface="Arial"/>
                <a:cs typeface="Arial"/>
              </a:rPr>
              <a:t>Gas </a:t>
            </a:r>
            <a:r>
              <a:rPr sz="1000" spc="-5" dirty="0">
                <a:latin typeface="Arial"/>
                <a:cs typeface="Arial"/>
              </a:rPr>
              <a:t>Processing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and the Pipeline </a:t>
            </a:r>
            <a:r>
              <a:rPr sz="1000" dirty="0">
                <a:latin typeface="Arial"/>
                <a:cs typeface="Arial"/>
              </a:rPr>
              <a:t>Compressor,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price  </a:t>
            </a:r>
            <a:r>
              <a:rPr sz="1000" spc="-5" dirty="0">
                <a:latin typeface="Arial"/>
                <a:cs typeface="Arial"/>
              </a:rPr>
              <a:t>decreased over one range and increased over </a:t>
            </a:r>
            <a:r>
              <a:rPr sz="1000" dirty="0">
                <a:latin typeface="Arial"/>
                <a:cs typeface="Arial"/>
              </a:rPr>
              <a:t>another, </a:t>
            </a:r>
            <a:r>
              <a:rPr sz="1000" spc="-5" dirty="0">
                <a:latin typeface="Arial"/>
                <a:cs typeface="Arial"/>
              </a:rPr>
              <a:t>with </a:t>
            </a:r>
            <a:r>
              <a:rPr sz="1000" dirty="0">
                <a:latin typeface="Arial"/>
                <a:cs typeface="Arial"/>
              </a:rPr>
              <a:t>very </a:t>
            </a:r>
            <a:r>
              <a:rPr sz="1000" spc="5" dirty="0">
                <a:latin typeface="Arial"/>
                <a:cs typeface="Arial"/>
              </a:rPr>
              <a:t>small </a:t>
            </a:r>
            <a:r>
              <a:rPr sz="1000" spc="-5" dirty="0">
                <a:latin typeface="Arial"/>
                <a:cs typeface="Arial"/>
              </a:rPr>
              <a:t>percent changes and  without a trend.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true </a:t>
            </a:r>
            <a:r>
              <a:rPr sz="1000" spc="-5" dirty="0">
                <a:latin typeface="Arial"/>
                <a:cs typeface="Arial"/>
              </a:rPr>
              <a:t>while holding the </a:t>
            </a:r>
            <a:r>
              <a:rPr sz="1000" dirty="0">
                <a:latin typeface="Arial"/>
                <a:cs typeface="Arial"/>
              </a:rPr>
              <a:t>compression </a:t>
            </a:r>
            <a:r>
              <a:rPr sz="1000" spc="-5" dirty="0">
                <a:latin typeface="Arial"/>
                <a:cs typeface="Arial"/>
              </a:rPr>
              <a:t>ratio constant, and also </a:t>
            </a:r>
            <a:r>
              <a:rPr sz="1000" spc="-10" dirty="0">
                <a:latin typeface="Arial"/>
                <a:cs typeface="Arial"/>
              </a:rPr>
              <a:t>while </a:t>
            </a:r>
            <a:r>
              <a:rPr sz="1000" spc="-5" dirty="0">
                <a:latin typeface="Arial"/>
                <a:cs typeface="Arial"/>
              </a:rPr>
              <a:t>allowing  the </a:t>
            </a:r>
            <a:r>
              <a:rPr sz="1000" dirty="0">
                <a:latin typeface="Arial"/>
                <a:cs typeface="Arial"/>
              </a:rPr>
              <a:t>compression </a:t>
            </a:r>
            <a:r>
              <a:rPr sz="1000" spc="-5" dirty="0">
                <a:latin typeface="Arial"/>
                <a:cs typeface="Arial"/>
              </a:rPr>
              <a:t>ratio to </a:t>
            </a:r>
            <a:r>
              <a:rPr sz="1000" dirty="0">
                <a:latin typeface="Arial"/>
                <a:cs typeface="Arial"/>
              </a:rPr>
              <a:t>vary </a:t>
            </a:r>
            <a:r>
              <a:rPr sz="1000" spc="-5" dirty="0">
                <a:latin typeface="Arial"/>
                <a:cs typeface="Arial"/>
              </a:rPr>
              <a:t>over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ranges concerned (changing the flow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rates).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83207" y="4775090"/>
            <a:ext cx="2971165" cy="0"/>
          </a:xfrm>
          <a:custGeom>
            <a:avLst/>
            <a:gdLst/>
            <a:ahLst/>
            <a:cxnLst/>
            <a:rect l="l" t="t" r="r" b="b"/>
            <a:pathLst>
              <a:path w="2971165">
                <a:moveTo>
                  <a:pt x="0" y="0"/>
                </a:moveTo>
                <a:lnTo>
                  <a:pt x="2970584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83207" y="4557366"/>
            <a:ext cx="2971165" cy="0"/>
          </a:xfrm>
          <a:custGeom>
            <a:avLst/>
            <a:gdLst/>
            <a:ahLst/>
            <a:cxnLst/>
            <a:rect l="l" t="t" r="r" b="b"/>
            <a:pathLst>
              <a:path w="2971165">
                <a:moveTo>
                  <a:pt x="0" y="0"/>
                </a:moveTo>
                <a:lnTo>
                  <a:pt x="2970584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83207" y="4339676"/>
            <a:ext cx="2971165" cy="0"/>
          </a:xfrm>
          <a:custGeom>
            <a:avLst/>
            <a:gdLst/>
            <a:ahLst/>
            <a:cxnLst/>
            <a:rect l="l" t="t" r="r" b="b"/>
            <a:pathLst>
              <a:path w="2971165">
                <a:moveTo>
                  <a:pt x="0" y="0"/>
                </a:moveTo>
                <a:lnTo>
                  <a:pt x="2970584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83207" y="4121953"/>
            <a:ext cx="2971165" cy="0"/>
          </a:xfrm>
          <a:custGeom>
            <a:avLst/>
            <a:gdLst/>
            <a:ahLst/>
            <a:cxnLst/>
            <a:rect l="l" t="t" r="r" b="b"/>
            <a:pathLst>
              <a:path w="2971165">
                <a:moveTo>
                  <a:pt x="0" y="0"/>
                </a:moveTo>
                <a:lnTo>
                  <a:pt x="2970584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83207" y="3902868"/>
            <a:ext cx="2971165" cy="0"/>
          </a:xfrm>
          <a:custGeom>
            <a:avLst/>
            <a:gdLst/>
            <a:ahLst/>
            <a:cxnLst/>
            <a:rect l="l" t="t" r="r" b="b"/>
            <a:pathLst>
              <a:path w="2971165">
                <a:moveTo>
                  <a:pt x="0" y="0"/>
                </a:moveTo>
                <a:lnTo>
                  <a:pt x="2970584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83207" y="3685145"/>
            <a:ext cx="2971165" cy="0"/>
          </a:xfrm>
          <a:custGeom>
            <a:avLst/>
            <a:gdLst/>
            <a:ahLst/>
            <a:cxnLst/>
            <a:rect l="l" t="t" r="r" b="b"/>
            <a:pathLst>
              <a:path w="2971165">
                <a:moveTo>
                  <a:pt x="0" y="0"/>
                </a:moveTo>
                <a:lnTo>
                  <a:pt x="2970584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83207" y="3467421"/>
            <a:ext cx="2971165" cy="0"/>
          </a:xfrm>
          <a:custGeom>
            <a:avLst/>
            <a:gdLst/>
            <a:ahLst/>
            <a:cxnLst/>
            <a:rect l="l" t="t" r="r" b="b"/>
            <a:pathLst>
              <a:path w="2971165">
                <a:moveTo>
                  <a:pt x="0" y="0"/>
                </a:moveTo>
                <a:lnTo>
                  <a:pt x="2970584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83207" y="3249697"/>
            <a:ext cx="2971165" cy="0"/>
          </a:xfrm>
          <a:custGeom>
            <a:avLst/>
            <a:gdLst/>
            <a:ahLst/>
            <a:cxnLst/>
            <a:rect l="l" t="t" r="r" b="b"/>
            <a:pathLst>
              <a:path w="2971165">
                <a:moveTo>
                  <a:pt x="0" y="0"/>
                </a:moveTo>
                <a:lnTo>
                  <a:pt x="2970584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753792" y="3249697"/>
            <a:ext cx="0" cy="1744980"/>
          </a:xfrm>
          <a:custGeom>
            <a:avLst/>
            <a:gdLst/>
            <a:ahLst/>
            <a:cxnLst/>
            <a:rect l="l" t="t" r="r" b="b"/>
            <a:pathLst>
              <a:path h="1744979">
                <a:moveTo>
                  <a:pt x="0" y="1744477"/>
                </a:moveTo>
                <a:lnTo>
                  <a:pt x="0" y="0"/>
                </a:lnTo>
              </a:path>
            </a:pathLst>
          </a:custGeom>
          <a:ln w="818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753792" y="4994175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825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53792" y="4819996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825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753792" y="4644456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825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53792" y="4470311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825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753792" y="4296132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825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753792" y="412195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825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753792" y="394641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825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753792" y="3772234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825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753792" y="3598055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825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753792" y="3423876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825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753792" y="3249697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825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783207" y="3249697"/>
            <a:ext cx="0" cy="1744980"/>
          </a:xfrm>
          <a:custGeom>
            <a:avLst/>
            <a:gdLst/>
            <a:ahLst/>
            <a:cxnLst/>
            <a:rect l="l" t="t" r="r" b="b"/>
            <a:pathLst>
              <a:path h="1744979">
                <a:moveTo>
                  <a:pt x="0" y="1744477"/>
                </a:moveTo>
                <a:lnTo>
                  <a:pt x="0" y="0"/>
                </a:lnTo>
              </a:path>
            </a:pathLst>
          </a:custGeom>
          <a:ln w="818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747745" y="499417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61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47745" y="4775090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61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747745" y="4557366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61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747745" y="4339676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61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747745" y="4121953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61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747745" y="3902868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61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747745" y="368514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61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747745" y="3467421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61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747745" y="324969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61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83207" y="4994175"/>
            <a:ext cx="2971165" cy="0"/>
          </a:xfrm>
          <a:custGeom>
            <a:avLst/>
            <a:gdLst/>
            <a:ahLst/>
            <a:cxnLst/>
            <a:rect l="l" t="t" r="r" b="b"/>
            <a:pathLst>
              <a:path w="2971165">
                <a:moveTo>
                  <a:pt x="0" y="0"/>
                </a:moveTo>
                <a:lnTo>
                  <a:pt x="2970584" y="0"/>
                </a:lnTo>
              </a:path>
            </a:pathLst>
          </a:custGeom>
          <a:ln w="816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783207" y="4994175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380"/>
                </a:lnTo>
              </a:path>
            </a:pathLst>
          </a:custGeom>
          <a:ln w="818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278304" y="4994175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380"/>
                </a:lnTo>
              </a:path>
            </a:pathLst>
          </a:custGeom>
          <a:ln w="818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773402" y="4994175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380"/>
                </a:lnTo>
              </a:path>
            </a:pathLst>
          </a:custGeom>
          <a:ln w="818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268499" y="4994175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380"/>
                </a:lnTo>
              </a:path>
            </a:pathLst>
          </a:custGeom>
          <a:ln w="818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763597" y="4994175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380"/>
                </a:lnTo>
              </a:path>
            </a:pathLst>
          </a:custGeom>
          <a:ln w="818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258694" y="4994175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380"/>
                </a:lnTo>
              </a:path>
            </a:pathLst>
          </a:custGeom>
          <a:ln w="818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753792" y="4994175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380"/>
                </a:lnTo>
              </a:path>
            </a:pathLst>
          </a:custGeom>
          <a:ln w="818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030756" y="3450411"/>
            <a:ext cx="990600" cy="1008380"/>
          </a:xfrm>
          <a:custGeom>
            <a:avLst/>
            <a:gdLst/>
            <a:ahLst/>
            <a:cxnLst/>
            <a:rect l="l" t="t" r="r" b="b"/>
            <a:pathLst>
              <a:path w="990600" h="1008379">
                <a:moveTo>
                  <a:pt x="0" y="1008333"/>
                </a:moveTo>
                <a:lnTo>
                  <a:pt x="495097" y="802856"/>
                </a:lnTo>
                <a:lnTo>
                  <a:pt x="990194" y="0"/>
                </a:lnTo>
              </a:path>
            </a:pathLst>
          </a:custGeom>
          <a:ln w="34059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516730" y="3398021"/>
            <a:ext cx="990600" cy="473709"/>
          </a:xfrm>
          <a:custGeom>
            <a:avLst/>
            <a:gdLst/>
            <a:ahLst/>
            <a:cxnLst/>
            <a:rect l="l" t="t" r="r" b="b"/>
            <a:pathLst>
              <a:path w="990600" h="473710">
                <a:moveTo>
                  <a:pt x="0" y="473549"/>
                </a:moveTo>
                <a:lnTo>
                  <a:pt x="495097" y="153767"/>
                </a:lnTo>
                <a:lnTo>
                  <a:pt x="990194" y="0"/>
                </a:lnTo>
              </a:path>
            </a:pathLst>
          </a:custGeom>
          <a:ln w="2450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5362093" y="4395246"/>
            <a:ext cx="254000" cy="136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240665" algn="l"/>
              </a:tabLst>
            </a:pPr>
            <a:r>
              <a:rPr sz="850" u="heavy" spc="5" dirty="0">
                <a:latin typeface="Calibri"/>
                <a:cs typeface="Calibri"/>
              </a:rPr>
              <a:t> 	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860744" y="3173272"/>
            <a:ext cx="127635" cy="18821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850" spc="15" dirty="0">
                <a:latin typeface="Calibri"/>
                <a:cs typeface="Calibri"/>
              </a:rPr>
              <a:t>10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r>
              <a:rPr sz="850" spc="20" dirty="0">
                <a:latin typeface="Calibri"/>
                <a:cs typeface="Calibri"/>
              </a:rPr>
              <a:t>9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r>
              <a:rPr sz="850" spc="20" dirty="0">
                <a:latin typeface="Calibri"/>
                <a:cs typeface="Calibri"/>
              </a:rPr>
              <a:t>8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r>
              <a:rPr sz="850" spc="20" dirty="0">
                <a:latin typeface="Calibri"/>
                <a:cs typeface="Calibri"/>
              </a:rPr>
              <a:t>7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r>
              <a:rPr sz="850" spc="20" dirty="0">
                <a:latin typeface="Calibri"/>
                <a:cs typeface="Calibri"/>
              </a:rPr>
              <a:t>6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r>
              <a:rPr sz="850" spc="20" dirty="0">
                <a:latin typeface="Calibri"/>
                <a:cs typeface="Calibri"/>
              </a:rPr>
              <a:t>5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r>
              <a:rPr sz="850" spc="20" dirty="0">
                <a:latin typeface="Calibri"/>
                <a:cs typeface="Calibri"/>
              </a:rPr>
              <a:t>4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r>
              <a:rPr sz="850" spc="20" dirty="0">
                <a:latin typeface="Calibri"/>
                <a:cs typeface="Calibri"/>
              </a:rPr>
              <a:t>3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r>
              <a:rPr sz="850" spc="20" dirty="0">
                <a:latin typeface="Calibri"/>
                <a:cs typeface="Calibri"/>
              </a:rPr>
              <a:t>2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r>
              <a:rPr sz="850" spc="20" dirty="0">
                <a:latin typeface="Calibri"/>
                <a:cs typeface="Calibri"/>
              </a:rPr>
              <a:t>1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r>
              <a:rPr sz="850" spc="20" dirty="0">
                <a:latin typeface="Calibri"/>
                <a:cs typeface="Calibri"/>
              </a:rPr>
              <a:t>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534703" y="4700615"/>
            <a:ext cx="156210" cy="136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850" spc="15" dirty="0">
                <a:latin typeface="Calibri"/>
                <a:cs typeface="Calibri"/>
              </a:rPr>
              <a:t>2.7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041788" y="3173272"/>
            <a:ext cx="649605" cy="1445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ct val="100000"/>
              </a:lnSpc>
            </a:pPr>
            <a:r>
              <a:rPr sz="850" spc="15" dirty="0">
                <a:latin typeface="Calibri"/>
                <a:cs typeface="Calibri"/>
              </a:rPr>
              <a:t>3.4</a:t>
            </a:r>
            <a:endParaRPr sz="85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695"/>
              </a:spcBef>
            </a:pPr>
            <a:r>
              <a:rPr sz="850" spc="15" dirty="0">
                <a:latin typeface="Calibri"/>
                <a:cs typeface="Calibri"/>
              </a:rPr>
              <a:t>3.3</a:t>
            </a:r>
            <a:endParaRPr sz="85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645"/>
              </a:spcBef>
            </a:pPr>
            <a:r>
              <a:rPr sz="900" spc="-5" dirty="0">
                <a:latin typeface="Calibri"/>
                <a:cs typeface="Calibri"/>
              </a:rPr>
              <a:t>3.2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685"/>
              </a:spcBef>
            </a:pPr>
            <a:r>
              <a:rPr sz="850" spc="15" dirty="0">
                <a:latin typeface="Calibri"/>
                <a:cs typeface="Calibri"/>
              </a:rPr>
              <a:t>3.1</a:t>
            </a:r>
            <a:endParaRPr sz="850">
              <a:latin typeface="Calibri"/>
              <a:cs typeface="Calibri"/>
            </a:endParaRPr>
          </a:p>
          <a:p>
            <a:pPr marR="5080" algn="r">
              <a:lnSpc>
                <a:spcPts val="865"/>
              </a:lnSpc>
              <a:spcBef>
                <a:spcPts val="645"/>
              </a:spcBef>
              <a:tabLst>
                <a:tab pos="301625" algn="l"/>
              </a:tabLst>
            </a:pPr>
            <a:r>
              <a:rPr sz="1350" b="1" spc="-7" baseline="30864" dirty="0">
                <a:latin typeface="Calibri"/>
                <a:cs typeface="Calibri"/>
              </a:rPr>
              <a:t>$	</a:t>
            </a:r>
            <a:r>
              <a:rPr sz="850" spc="15" dirty="0">
                <a:latin typeface="Calibri"/>
                <a:cs typeface="Calibri"/>
              </a:rPr>
              <a:t>3.0</a:t>
            </a:r>
            <a:endParaRPr sz="850">
              <a:latin typeface="Calibri"/>
              <a:cs typeface="Calibri"/>
            </a:endParaRPr>
          </a:p>
          <a:p>
            <a:pPr>
              <a:lnSpc>
                <a:spcPts val="805"/>
              </a:lnSpc>
            </a:pPr>
            <a:r>
              <a:rPr sz="850" b="1" spc="10" dirty="0">
                <a:latin typeface="Calibri"/>
                <a:cs typeface="Calibri"/>
              </a:rPr>
              <a:t>(millions)</a:t>
            </a:r>
            <a:endParaRPr sz="85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850" spc="15" dirty="0">
                <a:latin typeface="Calibri"/>
                <a:cs typeface="Calibri"/>
              </a:rPr>
              <a:t>2.9</a:t>
            </a:r>
            <a:endParaRPr sz="85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645"/>
              </a:spcBef>
            </a:pPr>
            <a:r>
              <a:rPr sz="900" spc="-5" dirty="0">
                <a:latin typeface="Calibri"/>
                <a:cs typeface="Calibri"/>
              </a:rPr>
              <a:t>2.8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534703" y="4918883"/>
            <a:ext cx="3166110" cy="592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850" spc="15" dirty="0">
                <a:latin typeface="Calibri"/>
                <a:cs typeface="Calibri"/>
              </a:rPr>
              <a:t>2.6</a:t>
            </a:r>
            <a:endParaRPr sz="850">
              <a:latin typeface="Calibri"/>
              <a:cs typeface="Calibri"/>
            </a:endParaRPr>
          </a:p>
          <a:p>
            <a:pPr marL="347980" algn="ctr">
              <a:lnSpc>
                <a:spcPct val="100000"/>
              </a:lnSpc>
              <a:spcBef>
                <a:spcPts val="140"/>
              </a:spcBef>
              <a:tabLst>
                <a:tab pos="843280" algn="l"/>
                <a:tab pos="1338580" algn="l"/>
                <a:tab pos="1833880" algn="l"/>
                <a:tab pos="2329180" algn="l"/>
                <a:tab pos="2780665" algn="l"/>
              </a:tabLst>
            </a:pPr>
            <a:r>
              <a:rPr sz="850" spc="15" dirty="0">
                <a:latin typeface="Calibri"/>
                <a:cs typeface="Calibri"/>
              </a:rPr>
              <a:t>10	12	15	20	30	37.3</a:t>
            </a:r>
            <a:endParaRPr sz="850">
              <a:latin typeface="Calibri"/>
              <a:cs typeface="Calibri"/>
            </a:endParaRPr>
          </a:p>
          <a:p>
            <a:pPr marL="305435" algn="ctr">
              <a:lnSpc>
                <a:spcPct val="100000"/>
              </a:lnSpc>
              <a:spcBef>
                <a:spcPts val="70"/>
              </a:spcBef>
              <a:tabLst>
                <a:tab pos="800735" algn="l"/>
                <a:tab pos="1296035" algn="l"/>
                <a:tab pos="1791335" algn="l"/>
                <a:tab pos="2286000" algn="l"/>
                <a:tab pos="2781300" algn="l"/>
              </a:tabLst>
            </a:pPr>
            <a:r>
              <a:rPr sz="850" spc="5" dirty="0">
                <a:latin typeface="Calibri"/>
                <a:cs typeface="Calibri"/>
              </a:rPr>
              <a:t>(</a:t>
            </a:r>
            <a:r>
              <a:rPr sz="850" spc="25" dirty="0">
                <a:latin typeface="Calibri"/>
                <a:cs typeface="Calibri"/>
              </a:rPr>
              <a:t>1</a:t>
            </a:r>
            <a:r>
              <a:rPr sz="850" spc="20" dirty="0">
                <a:latin typeface="Calibri"/>
                <a:cs typeface="Calibri"/>
              </a:rPr>
              <a:t>341</a:t>
            </a:r>
            <a:r>
              <a:rPr sz="850" spc="25" dirty="0">
                <a:latin typeface="Calibri"/>
                <a:cs typeface="Calibri"/>
              </a:rPr>
              <a:t>0</a:t>
            </a:r>
            <a:r>
              <a:rPr sz="850" spc="10" dirty="0">
                <a:latin typeface="Calibri"/>
                <a:cs typeface="Calibri"/>
              </a:rPr>
              <a:t>)</a:t>
            </a:r>
            <a:r>
              <a:rPr sz="850" dirty="0">
                <a:latin typeface="Calibri"/>
                <a:cs typeface="Calibri"/>
              </a:rPr>
              <a:t>	</a:t>
            </a:r>
            <a:r>
              <a:rPr sz="850" spc="5" dirty="0">
                <a:latin typeface="Calibri"/>
                <a:cs typeface="Calibri"/>
              </a:rPr>
              <a:t>(</a:t>
            </a:r>
            <a:r>
              <a:rPr sz="850" spc="25" dirty="0">
                <a:latin typeface="Calibri"/>
                <a:cs typeface="Calibri"/>
              </a:rPr>
              <a:t>1</a:t>
            </a:r>
            <a:r>
              <a:rPr sz="850" spc="20" dirty="0">
                <a:latin typeface="Calibri"/>
                <a:cs typeface="Calibri"/>
              </a:rPr>
              <a:t>609</a:t>
            </a:r>
            <a:r>
              <a:rPr sz="850" spc="25" dirty="0">
                <a:latin typeface="Calibri"/>
                <a:cs typeface="Calibri"/>
              </a:rPr>
              <a:t>2</a:t>
            </a:r>
            <a:r>
              <a:rPr sz="850" spc="10" dirty="0">
                <a:latin typeface="Calibri"/>
                <a:cs typeface="Calibri"/>
              </a:rPr>
              <a:t>)</a:t>
            </a:r>
            <a:r>
              <a:rPr sz="850" dirty="0">
                <a:latin typeface="Calibri"/>
                <a:cs typeface="Calibri"/>
              </a:rPr>
              <a:t>	</a:t>
            </a:r>
            <a:r>
              <a:rPr sz="850" spc="5" dirty="0">
                <a:latin typeface="Calibri"/>
                <a:cs typeface="Calibri"/>
              </a:rPr>
              <a:t>(</a:t>
            </a:r>
            <a:r>
              <a:rPr sz="850" spc="25" dirty="0">
                <a:latin typeface="Calibri"/>
                <a:cs typeface="Calibri"/>
              </a:rPr>
              <a:t>2</a:t>
            </a:r>
            <a:r>
              <a:rPr sz="850" spc="20" dirty="0">
                <a:latin typeface="Calibri"/>
                <a:cs typeface="Calibri"/>
              </a:rPr>
              <a:t>011</a:t>
            </a:r>
            <a:r>
              <a:rPr sz="850" spc="25" dirty="0">
                <a:latin typeface="Calibri"/>
                <a:cs typeface="Calibri"/>
              </a:rPr>
              <a:t>5</a:t>
            </a:r>
            <a:r>
              <a:rPr sz="850" spc="10" dirty="0">
                <a:latin typeface="Calibri"/>
                <a:cs typeface="Calibri"/>
              </a:rPr>
              <a:t>)</a:t>
            </a:r>
            <a:r>
              <a:rPr sz="850" dirty="0">
                <a:latin typeface="Calibri"/>
                <a:cs typeface="Calibri"/>
              </a:rPr>
              <a:t>	</a:t>
            </a:r>
            <a:r>
              <a:rPr sz="850" spc="5" dirty="0">
                <a:latin typeface="Calibri"/>
                <a:cs typeface="Calibri"/>
              </a:rPr>
              <a:t>(</a:t>
            </a:r>
            <a:r>
              <a:rPr sz="850" spc="25" dirty="0">
                <a:latin typeface="Calibri"/>
                <a:cs typeface="Calibri"/>
              </a:rPr>
              <a:t>2</a:t>
            </a:r>
            <a:r>
              <a:rPr sz="850" spc="20" dirty="0">
                <a:latin typeface="Calibri"/>
                <a:cs typeface="Calibri"/>
              </a:rPr>
              <a:t>682</a:t>
            </a:r>
            <a:r>
              <a:rPr sz="850" spc="25" dirty="0">
                <a:latin typeface="Calibri"/>
                <a:cs typeface="Calibri"/>
              </a:rPr>
              <a:t>0</a:t>
            </a:r>
            <a:r>
              <a:rPr sz="850" spc="10" dirty="0">
                <a:latin typeface="Calibri"/>
                <a:cs typeface="Calibri"/>
              </a:rPr>
              <a:t>)</a:t>
            </a:r>
            <a:r>
              <a:rPr sz="850" dirty="0">
                <a:latin typeface="Calibri"/>
                <a:cs typeface="Calibri"/>
              </a:rPr>
              <a:t>	</a:t>
            </a:r>
            <a:r>
              <a:rPr sz="850" spc="5" dirty="0">
                <a:latin typeface="Calibri"/>
                <a:cs typeface="Calibri"/>
              </a:rPr>
              <a:t>(</a:t>
            </a:r>
            <a:r>
              <a:rPr sz="850" spc="25" dirty="0">
                <a:latin typeface="Calibri"/>
                <a:cs typeface="Calibri"/>
              </a:rPr>
              <a:t>4</a:t>
            </a:r>
            <a:r>
              <a:rPr sz="850" spc="20" dirty="0">
                <a:latin typeface="Calibri"/>
                <a:cs typeface="Calibri"/>
              </a:rPr>
              <a:t>023</a:t>
            </a:r>
            <a:r>
              <a:rPr sz="850" spc="25" dirty="0">
                <a:latin typeface="Calibri"/>
                <a:cs typeface="Calibri"/>
              </a:rPr>
              <a:t>0</a:t>
            </a:r>
            <a:r>
              <a:rPr sz="850" spc="10" dirty="0">
                <a:latin typeface="Calibri"/>
                <a:cs typeface="Calibri"/>
              </a:rPr>
              <a:t>)</a:t>
            </a:r>
            <a:r>
              <a:rPr sz="850" dirty="0">
                <a:latin typeface="Calibri"/>
                <a:cs typeface="Calibri"/>
              </a:rPr>
              <a:t>	</a:t>
            </a:r>
            <a:r>
              <a:rPr sz="850" spc="5" dirty="0">
                <a:latin typeface="Calibri"/>
                <a:cs typeface="Calibri"/>
              </a:rPr>
              <a:t>(</a:t>
            </a:r>
            <a:r>
              <a:rPr sz="850" spc="25" dirty="0">
                <a:latin typeface="Calibri"/>
                <a:cs typeface="Calibri"/>
              </a:rPr>
              <a:t>5</a:t>
            </a:r>
            <a:r>
              <a:rPr sz="850" spc="20" dirty="0">
                <a:latin typeface="Calibri"/>
                <a:cs typeface="Calibri"/>
              </a:rPr>
              <a:t>000</a:t>
            </a:r>
            <a:r>
              <a:rPr sz="850" spc="25" dirty="0">
                <a:latin typeface="Calibri"/>
                <a:cs typeface="Calibri"/>
              </a:rPr>
              <a:t>0</a:t>
            </a:r>
            <a:r>
              <a:rPr sz="850" spc="10" dirty="0">
                <a:latin typeface="Calibri"/>
                <a:cs typeface="Calibri"/>
              </a:rPr>
              <a:t>)</a:t>
            </a:r>
            <a:endParaRPr sz="850">
              <a:latin typeface="Calibri"/>
              <a:cs typeface="Calibri"/>
            </a:endParaRPr>
          </a:p>
          <a:p>
            <a:pPr marL="54610" algn="ctr">
              <a:lnSpc>
                <a:spcPct val="100000"/>
              </a:lnSpc>
              <a:spcBef>
                <a:spcPts val="315"/>
              </a:spcBef>
            </a:pPr>
            <a:r>
              <a:rPr sz="850" b="1" spc="35" dirty="0">
                <a:latin typeface="Calibri"/>
                <a:cs typeface="Calibri"/>
              </a:rPr>
              <a:t>MW</a:t>
            </a:r>
            <a:r>
              <a:rPr sz="850" b="1" spc="-80" dirty="0">
                <a:latin typeface="Calibri"/>
                <a:cs typeface="Calibri"/>
              </a:rPr>
              <a:t> </a:t>
            </a:r>
            <a:r>
              <a:rPr sz="850" b="1" spc="15" dirty="0">
                <a:latin typeface="Calibri"/>
                <a:cs typeface="Calibri"/>
              </a:rPr>
              <a:t>(hp)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5361411" y="4080449"/>
            <a:ext cx="218440" cy="0"/>
          </a:xfrm>
          <a:custGeom>
            <a:avLst/>
            <a:gdLst/>
            <a:ahLst/>
            <a:cxnLst/>
            <a:rect l="l" t="t" r="r" b="b"/>
            <a:pathLst>
              <a:path w="218439">
                <a:moveTo>
                  <a:pt x="0" y="0"/>
                </a:moveTo>
                <a:lnTo>
                  <a:pt x="218224" y="0"/>
                </a:lnTo>
              </a:path>
            </a:pathLst>
          </a:custGeom>
          <a:ln w="34019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5604073" y="3995847"/>
            <a:ext cx="70231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7100"/>
              </a:lnSpc>
            </a:pPr>
            <a:r>
              <a:rPr sz="850" spc="20" dirty="0">
                <a:latin typeface="Calibri"/>
                <a:cs typeface="Calibri"/>
              </a:rPr>
              <a:t>Gas</a:t>
            </a:r>
            <a:r>
              <a:rPr sz="850" spc="-40" dirty="0">
                <a:latin typeface="Calibri"/>
                <a:cs typeface="Calibri"/>
              </a:rPr>
              <a:t> </a:t>
            </a:r>
            <a:r>
              <a:rPr sz="850" spc="15" dirty="0">
                <a:latin typeface="Calibri"/>
                <a:cs typeface="Calibri"/>
              </a:rPr>
              <a:t>Processing  </a:t>
            </a:r>
            <a:r>
              <a:rPr sz="850" spc="20" dirty="0">
                <a:latin typeface="Calibri"/>
                <a:cs typeface="Calibri"/>
              </a:rPr>
              <a:t>Compressor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604073" y="4439130"/>
            <a:ext cx="57023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7100"/>
              </a:lnSpc>
            </a:pPr>
            <a:r>
              <a:rPr sz="850" spc="15" dirty="0">
                <a:latin typeface="Calibri"/>
                <a:cs typeface="Calibri"/>
              </a:rPr>
              <a:t>Pipeline  C</a:t>
            </a:r>
            <a:r>
              <a:rPr sz="850" spc="20" dirty="0">
                <a:latin typeface="Calibri"/>
                <a:cs typeface="Calibri"/>
              </a:rPr>
              <a:t>o</a:t>
            </a:r>
            <a:r>
              <a:rPr sz="850" spc="30" dirty="0">
                <a:latin typeface="Calibri"/>
                <a:cs typeface="Calibri"/>
              </a:rPr>
              <a:t>mp</a:t>
            </a:r>
            <a:r>
              <a:rPr sz="850" spc="15" dirty="0">
                <a:latin typeface="Calibri"/>
                <a:cs typeface="Calibri"/>
              </a:rPr>
              <a:t>re</a:t>
            </a:r>
            <a:r>
              <a:rPr sz="850" spc="20" dirty="0">
                <a:latin typeface="Calibri"/>
                <a:cs typeface="Calibri"/>
              </a:rPr>
              <a:t>s</a:t>
            </a:r>
            <a:r>
              <a:rPr sz="850" spc="10" dirty="0">
                <a:latin typeface="Calibri"/>
                <a:cs typeface="Calibri"/>
              </a:rPr>
              <a:t>s</a:t>
            </a:r>
            <a:r>
              <a:rPr sz="850" spc="15" dirty="0">
                <a:latin typeface="Calibri"/>
                <a:cs typeface="Calibri"/>
              </a:rPr>
              <a:t>or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918491" y="3121755"/>
            <a:ext cx="5723255" cy="2543810"/>
          </a:xfrm>
          <a:custGeom>
            <a:avLst/>
            <a:gdLst/>
            <a:ahLst/>
            <a:cxnLst/>
            <a:rect l="l" t="t" r="r" b="b"/>
            <a:pathLst>
              <a:path w="5723255" h="2543810">
                <a:moveTo>
                  <a:pt x="0" y="2543285"/>
                </a:moveTo>
                <a:lnTo>
                  <a:pt x="5722944" y="2543285"/>
                </a:lnTo>
                <a:lnTo>
                  <a:pt x="5722944" y="0"/>
                </a:lnTo>
                <a:lnTo>
                  <a:pt x="0" y="0"/>
                </a:lnTo>
                <a:lnTo>
                  <a:pt x="0" y="2543285"/>
                </a:lnTo>
                <a:close/>
              </a:path>
            </a:pathLst>
          </a:custGeom>
          <a:ln w="816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33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4988" y="903477"/>
            <a:ext cx="524700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7: Centrifugal Gas Compressor – Input and Discharge Pressure </a:t>
            </a:r>
            <a:r>
              <a:rPr sz="1000" b="1" dirty="0">
                <a:latin typeface="Arial"/>
                <a:cs typeface="Arial"/>
              </a:rPr>
              <a:t>Impact </a:t>
            </a:r>
            <a:r>
              <a:rPr sz="1000" b="1" spc="-5" dirty="0">
                <a:latin typeface="Arial"/>
                <a:cs typeface="Arial"/>
              </a:rPr>
              <a:t>on</a:t>
            </a:r>
            <a:r>
              <a:rPr sz="1000" b="1" spc="15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Price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8961577"/>
            <a:ext cx="5506720" cy="450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2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cost per unit of flow achieved (cost per </a:t>
            </a:r>
            <a:r>
              <a:rPr sz="1000" dirty="0">
                <a:latin typeface="Arial"/>
                <a:cs typeface="Arial"/>
              </a:rPr>
              <a:t>acfm) </a:t>
            </a:r>
            <a:r>
              <a:rPr sz="1000" spc="-5" dirty="0">
                <a:latin typeface="Arial"/>
                <a:cs typeface="Arial"/>
              </a:rPr>
              <a:t>increases as the cost and </a:t>
            </a:r>
            <a:r>
              <a:rPr sz="1000" dirty="0">
                <a:latin typeface="Arial"/>
                <a:cs typeface="Arial"/>
              </a:rPr>
              <a:t>power </a:t>
            </a:r>
            <a:r>
              <a:rPr sz="1000" spc="-5" dirty="0">
                <a:latin typeface="Arial"/>
                <a:cs typeface="Arial"/>
              </a:rPr>
              <a:t>of the units  increase. </a:t>
            </a:r>
            <a:r>
              <a:rPr sz="1000" dirty="0">
                <a:latin typeface="Arial"/>
                <a:cs typeface="Arial"/>
              </a:rPr>
              <a:t>The effect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exacerbated when </a:t>
            </a:r>
            <a:r>
              <a:rPr sz="1000" dirty="0">
                <a:latin typeface="Arial"/>
                <a:cs typeface="Arial"/>
              </a:rPr>
              <a:t>considering </a:t>
            </a:r>
            <a:r>
              <a:rPr sz="1000" spc="-5" dirty="0">
                <a:latin typeface="Arial"/>
                <a:cs typeface="Arial"/>
              </a:rPr>
              <a:t>the cost of the driver (typically a gas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turbine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67670" y="3070538"/>
            <a:ext cx="3510915" cy="0"/>
          </a:xfrm>
          <a:custGeom>
            <a:avLst/>
            <a:gdLst/>
            <a:ahLst/>
            <a:cxnLst/>
            <a:rect l="l" t="t" r="r" b="b"/>
            <a:pathLst>
              <a:path w="3510915">
                <a:moveTo>
                  <a:pt x="0" y="0"/>
                </a:moveTo>
                <a:lnTo>
                  <a:pt x="3510671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67670" y="2864919"/>
            <a:ext cx="3510915" cy="0"/>
          </a:xfrm>
          <a:custGeom>
            <a:avLst/>
            <a:gdLst/>
            <a:ahLst/>
            <a:cxnLst/>
            <a:rect l="l" t="t" r="r" b="b"/>
            <a:pathLst>
              <a:path w="3510915">
                <a:moveTo>
                  <a:pt x="0" y="0"/>
                </a:moveTo>
                <a:lnTo>
                  <a:pt x="3510671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67670" y="2657928"/>
            <a:ext cx="3510915" cy="0"/>
          </a:xfrm>
          <a:custGeom>
            <a:avLst/>
            <a:gdLst/>
            <a:ahLst/>
            <a:cxnLst/>
            <a:rect l="l" t="t" r="r" b="b"/>
            <a:pathLst>
              <a:path w="3510915">
                <a:moveTo>
                  <a:pt x="0" y="0"/>
                </a:moveTo>
                <a:lnTo>
                  <a:pt x="3510671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67670" y="2450891"/>
            <a:ext cx="3510915" cy="0"/>
          </a:xfrm>
          <a:custGeom>
            <a:avLst/>
            <a:gdLst/>
            <a:ahLst/>
            <a:cxnLst/>
            <a:rect l="l" t="t" r="r" b="b"/>
            <a:pathLst>
              <a:path w="3510915">
                <a:moveTo>
                  <a:pt x="0" y="0"/>
                </a:moveTo>
                <a:lnTo>
                  <a:pt x="3510671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90928" y="2243853"/>
            <a:ext cx="788035" cy="0"/>
          </a:xfrm>
          <a:custGeom>
            <a:avLst/>
            <a:gdLst/>
            <a:ahLst/>
            <a:cxnLst/>
            <a:rect l="l" t="t" r="r" b="b"/>
            <a:pathLst>
              <a:path w="788035">
                <a:moveTo>
                  <a:pt x="0" y="0"/>
                </a:moveTo>
                <a:lnTo>
                  <a:pt x="787413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67671" y="2243853"/>
            <a:ext cx="1154430" cy="0"/>
          </a:xfrm>
          <a:custGeom>
            <a:avLst/>
            <a:gdLst/>
            <a:ahLst/>
            <a:cxnLst/>
            <a:rect l="l" t="t" r="r" b="b"/>
            <a:pathLst>
              <a:path w="1154429">
                <a:moveTo>
                  <a:pt x="0" y="0"/>
                </a:moveTo>
                <a:lnTo>
                  <a:pt x="1154115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90928" y="2038234"/>
            <a:ext cx="788035" cy="0"/>
          </a:xfrm>
          <a:custGeom>
            <a:avLst/>
            <a:gdLst/>
            <a:ahLst/>
            <a:cxnLst/>
            <a:rect l="l" t="t" r="r" b="b"/>
            <a:pathLst>
              <a:path w="788035">
                <a:moveTo>
                  <a:pt x="0" y="0"/>
                </a:moveTo>
                <a:lnTo>
                  <a:pt x="787413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67671" y="2038234"/>
            <a:ext cx="1154430" cy="0"/>
          </a:xfrm>
          <a:custGeom>
            <a:avLst/>
            <a:gdLst/>
            <a:ahLst/>
            <a:cxnLst/>
            <a:rect l="l" t="t" r="r" b="b"/>
            <a:pathLst>
              <a:path w="1154429">
                <a:moveTo>
                  <a:pt x="0" y="0"/>
                </a:moveTo>
                <a:lnTo>
                  <a:pt x="1154115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67670" y="1831196"/>
            <a:ext cx="3510915" cy="0"/>
          </a:xfrm>
          <a:custGeom>
            <a:avLst/>
            <a:gdLst/>
            <a:ahLst/>
            <a:cxnLst/>
            <a:rect l="l" t="t" r="r" b="b"/>
            <a:pathLst>
              <a:path w="3510915">
                <a:moveTo>
                  <a:pt x="0" y="0"/>
                </a:moveTo>
                <a:lnTo>
                  <a:pt x="3510671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67670" y="1624159"/>
            <a:ext cx="3510915" cy="0"/>
          </a:xfrm>
          <a:custGeom>
            <a:avLst/>
            <a:gdLst/>
            <a:ahLst/>
            <a:cxnLst/>
            <a:rect l="l" t="t" r="r" b="b"/>
            <a:pathLst>
              <a:path w="3510915">
                <a:moveTo>
                  <a:pt x="0" y="0"/>
                </a:moveTo>
                <a:lnTo>
                  <a:pt x="3510671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67670" y="1418540"/>
            <a:ext cx="3510915" cy="0"/>
          </a:xfrm>
          <a:custGeom>
            <a:avLst/>
            <a:gdLst/>
            <a:ahLst/>
            <a:cxnLst/>
            <a:rect l="l" t="t" r="r" b="b"/>
            <a:pathLst>
              <a:path w="3510915">
                <a:moveTo>
                  <a:pt x="0" y="0"/>
                </a:moveTo>
                <a:lnTo>
                  <a:pt x="3510671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67670" y="1418540"/>
            <a:ext cx="0" cy="1859280"/>
          </a:xfrm>
          <a:custGeom>
            <a:avLst/>
            <a:gdLst/>
            <a:ahLst/>
            <a:cxnLst/>
            <a:rect l="l" t="t" r="r" b="b"/>
            <a:pathLst>
              <a:path h="1859279">
                <a:moveTo>
                  <a:pt x="0" y="1859036"/>
                </a:moveTo>
                <a:lnTo>
                  <a:pt x="0" y="0"/>
                </a:lnTo>
              </a:path>
            </a:pathLst>
          </a:custGeom>
          <a:ln w="852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33559" y="3277575"/>
            <a:ext cx="34290" cy="0"/>
          </a:xfrm>
          <a:custGeom>
            <a:avLst/>
            <a:gdLst/>
            <a:ahLst/>
            <a:cxnLst/>
            <a:rect l="l" t="t" r="r" b="b"/>
            <a:pathLst>
              <a:path w="34289">
                <a:moveTo>
                  <a:pt x="0" y="0"/>
                </a:moveTo>
                <a:lnTo>
                  <a:pt x="34111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33559" y="3070538"/>
            <a:ext cx="34290" cy="0"/>
          </a:xfrm>
          <a:custGeom>
            <a:avLst/>
            <a:gdLst/>
            <a:ahLst/>
            <a:cxnLst/>
            <a:rect l="l" t="t" r="r" b="b"/>
            <a:pathLst>
              <a:path w="34289">
                <a:moveTo>
                  <a:pt x="0" y="0"/>
                </a:moveTo>
                <a:lnTo>
                  <a:pt x="34111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33559" y="2864919"/>
            <a:ext cx="34290" cy="0"/>
          </a:xfrm>
          <a:custGeom>
            <a:avLst/>
            <a:gdLst/>
            <a:ahLst/>
            <a:cxnLst/>
            <a:rect l="l" t="t" r="r" b="b"/>
            <a:pathLst>
              <a:path w="34289">
                <a:moveTo>
                  <a:pt x="0" y="0"/>
                </a:moveTo>
                <a:lnTo>
                  <a:pt x="34111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33559" y="2657928"/>
            <a:ext cx="34290" cy="0"/>
          </a:xfrm>
          <a:custGeom>
            <a:avLst/>
            <a:gdLst/>
            <a:ahLst/>
            <a:cxnLst/>
            <a:rect l="l" t="t" r="r" b="b"/>
            <a:pathLst>
              <a:path w="34289">
                <a:moveTo>
                  <a:pt x="0" y="0"/>
                </a:moveTo>
                <a:lnTo>
                  <a:pt x="34111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133559" y="2450891"/>
            <a:ext cx="34290" cy="0"/>
          </a:xfrm>
          <a:custGeom>
            <a:avLst/>
            <a:gdLst/>
            <a:ahLst/>
            <a:cxnLst/>
            <a:rect l="l" t="t" r="r" b="b"/>
            <a:pathLst>
              <a:path w="34289">
                <a:moveTo>
                  <a:pt x="0" y="0"/>
                </a:moveTo>
                <a:lnTo>
                  <a:pt x="34111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33559" y="2243853"/>
            <a:ext cx="34290" cy="0"/>
          </a:xfrm>
          <a:custGeom>
            <a:avLst/>
            <a:gdLst/>
            <a:ahLst/>
            <a:cxnLst/>
            <a:rect l="l" t="t" r="r" b="b"/>
            <a:pathLst>
              <a:path w="34289">
                <a:moveTo>
                  <a:pt x="0" y="0"/>
                </a:moveTo>
                <a:lnTo>
                  <a:pt x="34111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133559" y="2038234"/>
            <a:ext cx="34290" cy="0"/>
          </a:xfrm>
          <a:custGeom>
            <a:avLst/>
            <a:gdLst/>
            <a:ahLst/>
            <a:cxnLst/>
            <a:rect l="l" t="t" r="r" b="b"/>
            <a:pathLst>
              <a:path w="34289">
                <a:moveTo>
                  <a:pt x="0" y="0"/>
                </a:moveTo>
                <a:lnTo>
                  <a:pt x="34111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133559" y="1831196"/>
            <a:ext cx="34290" cy="0"/>
          </a:xfrm>
          <a:custGeom>
            <a:avLst/>
            <a:gdLst/>
            <a:ahLst/>
            <a:cxnLst/>
            <a:rect l="l" t="t" r="r" b="b"/>
            <a:pathLst>
              <a:path w="34289">
                <a:moveTo>
                  <a:pt x="0" y="0"/>
                </a:moveTo>
                <a:lnTo>
                  <a:pt x="34111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133559" y="1624159"/>
            <a:ext cx="34290" cy="0"/>
          </a:xfrm>
          <a:custGeom>
            <a:avLst/>
            <a:gdLst/>
            <a:ahLst/>
            <a:cxnLst/>
            <a:rect l="l" t="t" r="r" b="b"/>
            <a:pathLst>
              <a:path w="34289">
                <a:moveTo>
                  <a:pt x="0" y="0"/>
                </a:moveTo>
                <a:lnTo>
                  <a:pt x="34111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133559" y="1418540"/>
            <a:ext cx="34290" cy="0"/>
          </a:xfrm>
          <a:custGeom>
            <a:avLst/>
            <a:gdLst/>
            <a:ahLst/>
            <a:cxnLst/>
            <a:rect l="l" t="t" r="r" b="b"/>
            <a:pathLst>
              <a:path w="34289">
                <a:moveTo>
                  <a:pt x="0" y="0"/>
                </a:moveTo>
                <a:lnTo>
                  <a:pt x="34111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167670" y="3277575"/>
            <a:ext cx="3510915" cy="0"/>
          </a:xfrm>
          <a:custGeom>
            <a:avLst/>
            <a:gdLst/>
            <a:ahLst/>
            <a:cxnLst/>
            <a:rect l="l" t="t" r="r" b="b"/>
            <a:pathLst>
              <a:path w="3510915">
                <a:moveTo>
                  <a:pt x="0" y="0"/>
                </a:moveTo>
                <a:lnTo>
                  <a:pt x="3510671" y="0"/>
                </a:lnTo>
              </a:path>
            </a:pathLst>
          </a:custGeom>
          <a:ln w="850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167670" y="3277575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4033"/>
                </a:lnTo>
              </a:path>
            </a:pathLst>
          </a:custGeom>
          <a:ln w="852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51835" y="3277575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4033"/>
                </a:lnTo>
              </a:path>
            </a:pathLst>
          </a:custGeom>
          <a:ln w="852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337421" y="3277575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4033"/>
                </a:lnTo>
              </a:path>
            </a:pathLst>
          </a:custGeom>
          <a:ln w="852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923007" y="3277575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4033"/>
                </a:lnTo>
              </a:path>
            </a:pathLst>
          </a:custGeom>
          <a:ln w="852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508592" y="3277575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4033"/>
                </a:lnTo>
              </a:path>
            </a:pathLst>
          </a:custGeom>
          <a:ln w="852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094178" y="3277576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4033"/>
                </a:lnTo>
              </a:path>
            </a:pathLst>
          </a:custGeom>
          <a:ln w="852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678342" y="3277576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4033"/>
                </a:lnTo>
              </a:path>
            </a:pathLst>
          </a:custGeom>
          <a:ln w="852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459753" y="2440255"/>
            <a:ext cx="1171575" cy="229870"/>
          </a:xfrm>
          <a:custGeom>
            <a:avLst/>
            <a:gdLst/>
            <a:ahLst/>
            <a:cxnLst/>
            <a:rect l="l" t="t" r="r" b="b"/>
            <a:pathLst>
              <a:path w="1171575" h="229869">
                <a:moveTo>
                  <a:pt x="0" y="0"/>
                </a:moveTo>
                <a:lnTo>
                  <a:pt x="585585" y="229679"/>
                </a:lnTo>
                <a:lnTo>
                  <a:pt x="1171171" y="224054"/>
                </a:lnTo>
              </a:path>
            </a:pathLst>
          </a:custGeom>
          <a:ln w="35454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215799" y="1568855"/>
            <a:ext cx="1171575" cy="127635"/>
          </a:xfrm>
          <a:custGeom>
            <a:avLst/>
            <a:gdLst/>
            <a:ahLst/>
            <a:cxnLst/>
            <a:rect l="l" t="t" r="r" b="b"/>
            <a:pathLst>
              <a:path w="1171575" h="127635">
                <a:moveTo>
                  <a:pt x="0" y="4254"/>
                </a:moveTo>
                <a:lnTo>
                  <a:pt x="585585" y="0"/>
                </a:lnTo>
                <a:lnTo>
                  <a:pt x="1171171" y="127625"/>
                </a:lnTo>
              </a:path>
            </a:pathLst>
          </a:custGeom>
          <a:ln w="25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2014736" y="2379307"/>
            <a:ext cx="67310" cy="955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800" spc="20" dirty="0">
                <a:latin typeface="Calibri"/>
                <a:cs typeface="Calibri"/>
              </a:rPr>
              <a:t>4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r>
              <a:rPr sz="800" spc="20" dirty="0">
                <a:latin typeface="Calibri"/>
                <a:cs typeface="Calibri"/>
              </a:rPr>
              <a:t>3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r>
              <a:rPr sz="800" spc="20" dirty="0">
                <a:latin typeface="Calibri"/>
                <a:cs typeface="Calibri"/>
              </a:rPr>
              <a:t>2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r>
              <a:rPr sz="800" spc="20" dirty="0">
                <a:latin typeface="Calibri"/>
                <a:cs typeface="Calibri"/>
              </a:rPr>
              <a:t>1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r>
              <a:rPr sz="800" spc="20" dirty="0"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014736" y="2172506"/>
            <a:ext cx="67310" cy="128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800" spc="20" dirty="0">
                <a:latin typeface="Calibri"/>
                <a:cs typeface="Calibri"/>
              </a:rPr>
              <a:t>5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014736" y="1345774"/>
            <a:ext cx="67310" cy="748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800" spc="20" dirty="0">
                <a:latin typeface="Calibri"/>
                <a:cs typeface="Calibri"/>
              </a:rPr>
              <a:t>9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r>
              <a:rPr sz="800" spc="20" dirty="0">
                <a:latin typeface="Calibri"/>
                <a:cs typeface="Calibri"/>
              </a:rPr>
              <a:t>8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r>
              <a:rPr sz="800" spc="20" dirty="0">
                <a:latin typeface="Calibri"/>
                <a:cs typeface="Calibri"/>
              </a:rPr>
              <a:t>7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r>
              <a:rPr sz="800" spc="20" dirty="0">
                <a:latin typeface="Calibri"/>
                <a:cs typeface="Calibri"/>
              </a:rPr>
              <a:t>6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272280" y="3335908"/>
            <a:ext cx="389255" cy="267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indent="86360">
              <a:lnSpc>
                <a:spcPct val="107000"/>
              </a:lnSpc>
            </a:pPr>
            <a:r>
              <a:rPr sz="800" spc="10" dirty="0">
                <a:latin typeface="Calibri"/>
                <a:cs typeface="Calibri"/>
              </a:rPr>
              <a:t>4/20  </a:t>
            </a:r>
            <a:r>
              <a:rPr sz="800" spc="15" dirty="0">
                <a:latin typeface="Calibri"/>
                <a:cs typeface="Calibri"/>
              </a:rPr>
              <a:t>(58/290)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857842" y="3335908"/>
            <a:ext cx="389255" cy="267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indent="86360">
              <a:lnSpc>
                <a:spcPct val="107000"/>
              </a:lnSpc>
            </a:pPr>
            <a:r>
              <a:rPr sz="800" spc="10" dirty="0">
                <a:latin typeface="Calibri"/>
                <a:cs typeface="Calibri"/>
              </a:rPr>
              <a:t>6/30  </a:t>
            </a:r>
            <a:r>
              <a:rPr sz="800" spc="15" dirty="0">
                <a:latin typeface="Calibri"/>
                <a:cs typeface="Calibri"/>
              </a:rPr>
              <a:t>(87/435)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416423" y="3335908"/>
            <a:ext cx="2226945" cy="267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indent="113664">
              <a:lnSpc>
                <a:spcPct val="107000"/>
              </a:lnSpc>
              <a:tabLst>
                <a:tab pos="558165" algn="l"/>
                <a:tab pos="644525" algn="l"/>
                <a:tab pos="1229360" algn="l"/>
                <a:tab pos="1816100" algn="l"/>
              </a:tabLst>
            </a:pPr>
            <a:r>
              <a:rPr sz="800" spc="15" dirty="0">
                <a:latin typeface="Calibri"/>
                <a:cs typeface="Calibri"/>
              </a:rPr>
              <a:t>8/40		20/100	23/115	</a:t>
            </a:r>
            <a:r>
              <a:rPr sz="800" spc="10" dirty="0">
                <a:latin typeface="Calibri"/>
                <a:cs typeface="Calibri"/>
              </a:rPr>
              <a:t>26/130  </a:t>
            </a:r>
            <a:r>
              <a:rPr sz="800" spc="15" dirty="0">
                <a:latin typeface="Calibri"/>
                <a:cs typeface="Calibri"/>
              </a:rPr>
              <a:t>(116/580)	(290/1450)  (333.5/1668) </a:t>
            </a:r>
            <a:r>
              <a:rPr sz="800" spc="165" dirty="0">
                <a:latin typeface="Calibri"/>
                <a:cs typeface="Calibri"/>
              </a:rPr>
              <a:t> </a:t>
            </a:r>
            <a:r>
              <a:rPr sz="800" spc="15" dirty="0">
                <a:latin typeface="Calibri"/>
                <a:cs typeface="Calibri"/>
              </a:rPr>
              <a:t>(377/1885)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311180" y="2184769"/>
            <a:ext cx="424180" cy="267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indent="177165">
              <a:lnSpc>
                <a:spcPct val="107000"/>
              </a:lnSpc>
            </a:pPr>
            <a:r>
              <a:rPr sz="800" b="1" spc="20" dirty="0">
                <a:latin typeface="Calibri"/>
                <a:cs typeface="Calibri"/>
              </a:rPr>
              <a:t>$  </a:t>
            </a:r>
            <a:r>
              <a:rPr sz="800" b="1" spc="10" dirty="0">
                <a:latin typeface="Calibri"/>
                <a:cs typeface="Calibri"/>
              </a:rPr>
              <a:t>(millions)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016304" y="3675132"/>
            <a:ext cx="5615940" cy="1728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78050">
              <a:lnSpc>
                <a:spcPct val="100000"/>
              </a:lnSpc>
            </a:pPr>
            <a:r>
              <a:rPr sz="800" b="1" spc="10" dirty="0">
                <a:latin typeface="Calibri"/>
                <a:cs typeface="Calibri"/>
              </a:rPr>
              <a:t>Inlet/Discharge </a:t>
            </a:r>
            <a:r>
              <a:rPr sz="800" b="1" spc="15" dirty="0">
                <a:latin typeface="Calibri"/>
                <a:cs typeface="Calibri"/>
              </a:rPr>
              <a:t>Pressure </a:t>
            </a:r>
            <a:r>
              <a:rPr sz="800" b="1" spc="10" dirty="0">
                <a:latin typeface="Calibri"/>
                <a:cs typeface="Calibri"/>
              </a:rPr>
              <a:t>in </a:t>
            </a:r>
            <a:r>
              <a:rPr sz="800" b="1" spc="15" dirty="0">
                <a:latin typeface="Calibri"/>
                <a:cs typeface="Calibri"/>
              </a:rPr>
              <a:t>barg</a:t>
            </a:r>
            <a:r>
              <a:rPr sz="800" b="1" spc="10" dirty="0">
                <a:latin typeface="Calibri"/>
                <a:cs typeface="Calibri"/>
              </a:rPr>
              <a:t> (psig)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Times New Roman"/>
              <a:cs typeface="Times New Roman"/>
            </a:endParaRPr>
          </a:p>
          <a:p>
            <a:pPr marL="12700" marR="5080">
              <a:lnSpc>
                <a:spcPct val="143800"/>
              </a:lnSpc>
            </a:pPr>
            <a:r>
              <a:rPr sz="1000" spc="5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test the impact of the flow rate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cost in a realistic way, a series of scenarios was developed in  which the flow rate increased and decreased while the driver power and the </a:t>
            </a:r>
            <a:r>
              <a:rPr sz="1000" dirty="0">
                <a:latin typeface="Arial"/>
                <a:cs typeface="Arial"/>
              </a:rPr>
              <a:t>compression </a:t>
            </a:r>
            <a:r>
              <a:rPr sz="1000" spc="-5" dirty="0">
                <a:latin typeface="Arial"/>
                <a:cs typeface="Arial"/>
              </a:rPr>
              <a:t>ratio were  held constant.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results indicated that changes to flow, in the absence of </a:t>
            </a:r>
            <a:r>
              <a:rPr sz="1000" spc="-1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other variables, had  less than a 1% </a:t>
            </a:r>
            <a:r>
              <a:rPr sz="1000" dirty="0">
                <a:latin typeface="Arial"/>
                <a:cs typeface="Arial"/>
              </a:rPr>
              <a:t>impact </a:t>
            </a:r>
            <a:r>
              <a:rPr sz="1000" spc="-5" dirty="0">
                <a:latin typeface="Arial"/>
                <a:cs typeface="Arial"/>
              </a:rPr>
              <a:t>on the price of the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(with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exception of the Pipeline 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moving from 10k to 11k acfm, </a:t>
            </a:r>
            <a:r>
              <a:rPr sz="1000" spc="-10" dirty="0">
                <a:latin typeface="Arial"/>
                <a:cs typeface="Arial"/>
              </a:rPr>
              <a:t>which </a:t>
            </a:r>
            <a:r>
              <a:rPr sz="1000" spc="-5" dirty="0">
                <a:latin typeface="Arial"/>
                <a:cs typeface="Arial"/>
              </a:rPr>
              <a:t>bumped </a:t>
            </a:r>
            <a:r>
              <a:rPr sz="1000" spc="5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price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5" dirty="0">
                <a:latin typeface="Arial"/>
                <a:cs typeface="Arial"/>
              </a:rPr>
              <a:t>by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8%).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marL="75311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8: Centrifugal Gas Compressor – Flow Rate Impact on</a:t>
            </a:r>
            <a:r>
              <a:rPr sz="1000" b="1" spc="12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Price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389299" y="2061632"/>
            <a:ext cx="227965" cy="0"/>
          </a:xfrm>
          <a:custGeom>
            <a:avLst/>
            <a:gdLst/>
            <a:ahLst/>
            <a:cxnLst/>
            <a:rect l="l" t="t" r="r" b="b"/>
            <a:pathLst>
              <a:path w="227964">
                <a:moveTo>
                  <a:pt x="0" y="0"/>
                </a:moveTo>
                <a:lnTo>
                  <a:pt x="227411" y="0"/>
                </a:lnTo>
              </a:path>
            </a:pathLst>
          </a:custGeom>
          <a:ln w="35451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390010" y="2246689"/>
            <a:ext cx="227965" cy="0"/>
          </a:xfrm>
          <a:custGeom>
            <a:avLst/>
            <a:gdLst/>
            <a:ahLst/>
            <a:cxnLst/>
            <a:rect l="l" t="t" r="r" b="b"/>
            <a:pathLst>
              <a:path w="227964">
                <a:moveTo>
                  <a:pt x="0" y="0"/>
                </a:moveTo>
                <a:lnTo>
                  <a:pt x="227411" y="0"/>
                </a:lnTo>
              </a:path>
            </a:pathLst>
          </a:custGeom>
          <a:ln w="25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3641821" y="1926062"/>
            <a:ext cx="1202055" cy="377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51900"/>
              </a:lnSpc>
            </a:pPr>
            <a:r>
              <a:rPr sz="800" spc="15" dirty="0">
                <a:latin typeface="Calibri"/>
                <a:cs typeface="Calibri"/>
              </a:rPr>
              <a:t>Gas </a:t>
            </a:r>
            <a:r>
              <a:rPr sz="800" spc="10" dirty="0">
                <a:latin typeface="Calibri"/>
                <a:cs typeface="Calibri"/>
              </a:rPr>
              <a:t>Processing </a:t>
            </a:r>
            <a:r>
              <a:rPr sz="800" spc="15" dirty="0">
                <a:latin typeface="Calibri"/>
                <a:cs typeface="Calibri"/>
              </a:rPr>
              <a:t>Compressor  Pipeline</a:t>
            </a:r>
            <a:r>
              <a:rPr sz="800" spc="-80" dirty="0">
                <a:latin typeface="Calibri"/>
                <a:cs typeface="Calibri"/>
              </a:rPr>
              <a:t> </a:t>
            </a:r>
            <a:r>
              <a:rPr sz="800" spc="15" dirty="0">
                <a:latin typeface="Calibri"/>
                <a:cs typeface="Calibri"/>
              </a:rPr>
              <a:t>Compressor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127261" y="1217125"/>
            <a:ext cx="5300345" cy="2629535"/>
          </a:xfrm>
          <a:custGeom>
            <a:avLst/>
            <a:gdLst/>
            <a:ahLst/>
            <a:cxnLst/>
            <a:rect l="l" t="t" r="r" b="b"/>
            <a:pathLst>
              <a:path w="5300345" h="2629535">
                <a:moveTo>
                  <a:pt x="0" y="2629092"/>
                </a:moveTo>
                <a:lnTo>
                  <a:pt x="5300119" y="2629092"/>
                </a:lnTo>
                <a:lnTo>
                  <a:pt x="5300119" y="0"/>
                </a:lnTo>
                <a:lnTo>
                  <a:pt x="0" y="0"/>
                </a:lnTo>
                <a:lnTo>
                  <a:pt x="0" y="2629092"/>
                </a:lnTo>
                <a:close/>
              </a:path>
            </a:pathLst>
          </a:custGeom>
          <a:ln w="851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763613" y="614283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88304"/>
                </a:moveTo>
                <a:lnTo>
                  <a:pt x="88454" y="88304"/>
                </a:lnTo>
                <a:lnTo>
                  <a:pt x="88454" y="0"/>
                </a:lnTo>
                <a:lnTo>
                  <a:pt x="0" y="0"/>
                </a:lnTo>
                <a:lnTo>
                  <a:pt x="0" y="88304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916120" y="600885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88304"/>
                </a:moveTo>
                <a:lnTo>
                  <a:pt x="88454" y="88304"/>
                </a:lnTo>
                <a:lnTo>
                  <a:pt x="88454" y="0"/>
                </a:lnTo>
                <a:lnTo>
                  <a:pt x="0" y="0"/>
                </a:lnTo>
                <a:lnTo>
                  <a:pt x="0" y="88304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221134" y="601341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88304"/>
                </a:moveTo>
                <a:lnTo>
                  <a:pt x="88454" y="88304"/>
                </a:lnTo>
                <a:lnTo>
                  <a:pt x="88454" y="0"/>
                </a:lnTo>
                <a:lnTo>
                  <a:pt x="0" y="0"/>
                </a:lnTo>
                <a:lnTo>
                  <a:pt x="0" y="88304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750650" y="6544009"/>
            <a:ext cx="114935" cy="114300"/>
          </a:xfrm>
          <a:custGeom>
            <a:avLst/>
            <a:gdLst/>
            <a:ahLst/>
            <a:cxnLst/>
            <a:rect l="l" t="t" r="r" b="b"/>
            <a:pathLst>
              <a:path w="114935" h="114300">
                <a:moveTo>
                  <a:pt x="57190" y="0"/>
                </a:moveTo>
                <a:lnTo>
                  <a:pt x="0" y="57093"/>
                </a:lnTo>
                <a:lnTo>
                  <a:pt x="57190" y="114187"/>
                </a:lnTo>
                <a:lnTo>
                  <a:pt x="114380" y="57093"/>
                </a:lnTo>
                <a:lnTo>
                  <a:pt x="5719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749887" y="6543247"/>
            <a:ext cx="116205" cy="116205"/>
          </a:xfrm>
          <a:custGeom>
            <a:avLst/>
            <a:gdLst/>
            <a:ahLst/>
            <a:cxnLst/>
            <a:rect l="l" t="t" r="r" b="b"/>
            <a:pathLst>
              <a:path w="116204" h="116204">
                <a:moveTo>
                  <a:pt x="57952" y="761"/>
                </a:moveTo>
                <a:lnTo>
                  <a:pt x="57952" y="0"/>
                </a:lnTo>
                <a:lnTo>
                  <a:pt x="57952" y="761"/>
                </a:lnTo>
                <a:lnTo>
                  <a:pt x="115142" y="57854"/>
                </a:lnTo>
                <a:lnTo>
                  <a:pt x="115905" y="57854"/>
                </a:lnTo>
                <a:lnTo>
                  <a:pt x="115142" y="57854"/>
                </a:lnTo>
                <a:lnTo>
                  <a:pt x="57952" y="114948"/>
                </a:lnTo>
                <a:lnTo>
                  <a:pt x="57952" y="115709"/>
                </a:lnTo>
                <a:lnTo>
                  <a:pt x="57952" y="114948"/>
                </a:lnTo>
                <a:lnTo>
                  <a:pt x="762" y="57854"/>
                </a:lnTo>
                <a:lnTo>
                  <a:pt x="0" y="57854"/>
                </a:lnTo>
                <a:lnTo>
                  <a:pt x="762" y="57854"/>
                </a:lnTo>
                <a:lnTo>
                  <a:pt x="57952" y="761"/>
                </a:lnTo>
                <a:close/>
              </a:path>
            </a:pathLst>
          </a:custGeom>
          <a:ln w="9142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208171" y="6554666"/>
            <a:ext cx="114935" cy="114300"/>
          </a:xfrm>
          <a:custGeom>
            <a:avLst/>
            <a:gdLst/>
            <a:ahLst/>
            <a:cxnLst/>
            <a:rect l="l" t="t" r="r" b="b"/>
            <a:pathLst>
              <a:path w="114935" h="114300">
                <a:moveTo>
                  <a:pt x="57190" y="0"/>
                </a:moveTo>
                <a:lnTo>
                  <a:pt x="0" y="57093"/>
                </a:lnTo>
                <a:lnTo>
                  <a:pt x="57190" y="114187"/>
                </a:lnTo>
                <a:lnTo>
                  <a:pt x="114380" y="57093"/>
                </a:lnTo>
                <a:lnTo>
                  <a:pt x="5719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207408" y="6553905"/>
            <a:ext cx="116205" cy="116205"/>
          </a:xfrm>
          <a:custGeom>
            <a:avLst/>
            <a:gdLst/>
            <a:ahLst/>
            <a:cxnLst/>
            <a:rect l="l" t="t" r="r" b="b"/>
            <a:pathLst>
              <a:path w="116204" h="116204">
                <a:moveTo>
                  <a:pt x="57952" y="761"/>
                </a:moveTo>
                <a:lnTo>
                  <a:pt x="57952" y="0"/>
                </a:lnTo>
                <a:lnTo>
                  <a:pt x="57952" y="761"/>
                </a:lnTo>
                <a:lnTo>
                  <a:pt x="115142" y="57854"/>
                </a:lnTo>
                <a:lnTo>
                  <a:pt x="115905" y="57854"/>
                </a:lnTo>
                <a:lnTo>
                  <a:pt x="115142" y="57854"/>
                </a:lnTo>
                <a:lnTo>
                  <a:pt x="57952" y="114948"/>
                </a:lnTo>
                <a:lnTo>
                  <a:pt x="57952" y="115709"/>
                </a:lnTo>
                <a:lnTo>
                  <a:pt x="57952" y="114948"/>
                </a:lnTo>
                <a:lnTo>
                  <a:pt x="762" y="57854"/>
                </a:lnTo>
                <a:lnTo>
                  <a:pt x="0" y="57854"/>
                </a:lnTo>
                <a:lnTo>
                  <a:pt x="762" y="57854"/>
                </a:lnTo>
                <a:lnTo>
                  <a:pt x="57952" y="761"/>
                </a:lnTo>
                <a:close/>
              </a:path>
            </a:pathLst>
          </a:custGeom>
          <a:ln w="9142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124737" y="6569892"/>
            <a:ext cx="114935" cy="114300"/>
          </a:xfrm>
          <a:custGeom>
            <a:avLst/>
            <a:gdLst/>
            <a:ahLst/>
            <a:cxnLst/>
            <a:rect l="l" t="t" r="r" b="b"/>
            <a:pathLst>
              <a:path w="114935" h="114300">
                <a:moveTo>
                  <a:pt x="57190" y="0"/>
                </a:moveTo>
                <a:lnTo>
                  <a:pt x="0" y="57093"/>
                </a:lnTo>
                <a:lnTo>
                  <a:pt x="57190" y="114187"/>
                </a:lnTo>
                <a:lnTo>
                  <a:pt x="114380" y="57093"/>
                </a:lnTo>
                <a:lnTo>
                  <a:pt x="5719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123975" y="6569130"/>
            <a:ext cx="116205" cy="116205"/>
          </a:xfrm>
          <a:custGeom>
            <a:avLst/>
            <a:gdLst/>
            <a:ahLst/>
            <a:cxnLst/>
            <a:rect l="l" t="t" r="r" b="b"/>
            <a:pathLst>
              <a:path w="116204" h="116204">
                <a:moveTo>
                  <a:pt x="57952" y="761"/>
                </a:moveTo>
                <a:lnTo>
                  <a:pt x="57952" y="0"/>
                </a:lnTo>
                <a:lnTo>
                  <a:pt x="57952" y="761"/>
                </a:lnTo>
                <a:lnTo>
                  <a:pt x="115142" y="57854"/>
                </a:lnTo>
                <a:lnTo>
                  <a:pt x="115905" y="57854"/>
                </a:lnTo>
                <a:lnTo>
                  <a:pt x="115142" y="57854"/>
                </a:lnTo>
                <a:lnTo>
                  <a:pt x="57952" y="114948"/>
                </a:lnTo>
                <a:lnTo>
                  <a:pt x="57952" y="115709"/>
                </a:lnTo>
                <a:lnTo>
                  <a:pt x="57952" y="114948"/>
                </a:lnTo>
                <a:lnTo>
                  <a:pt x="762" y="57854"/>
                </a:lnTo>
                <a:lnTo>
                  <a:pt x="0" y="57854"/>
                </a:lnTo>
                <a:lnTo>
                  <a:pt x="762" y="57854"/>
                </a:lnTo>
                <a:lnTo>
                  <a:pt x="57952" y="761"/>
                </a:lnTo>
                <a:close/>
              </a:path>
            </a:pathLst>
          </a:custGeom>
          <a:ln w="9142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5440944" y="5586995"/>
            <a:ext cx="186690" cy="1256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5.0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latin typeface="Calibri"/>
                <a:cs typeface="Calibri"/>
              </a:rPr>
              <a:t>4.5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latin typeface="Calibri"/>
                <a:cs typeface="Calibri"/>
              </a:rPr>
              <a:t>4.0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1000" spc="-5" dirty="0">
                <a:latin typeface="Calibri"/>
                <a:cs typeface="Calibri"/>
              </a:rPr>
              <a:t>3.5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latin typeface="Calibri"/>
                <a:cs typeface="Calibri"/>
              </a:rPr>
              <a:t>3.0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latin typeface="Calibri"/>
                <a:cs typeface="Calibri"/>
              </a:rPr>
              <a:t>2.5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021484" y="5586995"/>
            <a:ext cx="154305" cy="822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10</a:t>
            </a:r>
            <a:endParaRPr sz="1000">
              <a:latin typeface="Calibri"/>
              <a:cs typeface="Calibri"/>
            </a:endParaRPr>
          </a:p>
          <a:p>
            <a:pPr marL="64135" algn="ct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latin typeface="Calibri"/>
                <a:cs typeface="Calibri"/>
              </a:rPr>
              <a:t>9</a:t>
            </a:r>
            <a:endParaRPr sz="1000">
              <a:latin typeface="Calibri"/>
              <a:cs typeface="Calibri"/>
            </a:endParaRPr>
          </a:p>
          <a:p>
            <a:pPr marL="64135" algn="ct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latin typeface="Calibri"/>
                <a:cs typeface="Calibri"/>
              </a:rPr>
              <a:t>8</a:t>
            </a:r>
            <a:endParaRPr sz="1000">
              <a:latin typeface="Calibri"/>
              <a:cs typeface="Calibri"/>
            </a:endParaRPr>
          </a:p>
          <a:p>
            <a:pPr marL="64135" algn="ctr">
              <a:lnSpc>
                <a:spcPct val="100000"/>
              </a:lnSpc>
              <a:spcBef>
                <a:spcPts val="509"/>
              </a:spcBef>
            </a:pPr>
            <a:r>
              <a:rPr sz="1000" spc="-5" dirty="0">
                <a:latin typeface="Calibri"/>
                <a:cs typeface="Calibri"/>
              </a:rPr>
              <a:t>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235909" y="7921043"/>
            <a:ext cx="90170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902974" y="7921043"/>
            <a:ext cx="28384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5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398432" y="7921043"/>
            <a:ext cx="347980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</a:t>
            </a:r>
            <a:r>
              <a:rPr sz="1000" dirty="0">
                <a:latin typeface="Calibri"/>
                <a:cs typeface="Calibri"/>
              </a:rPr>
              <a:t>5</a:t>
            </a:r>
            <a:r>
              <a:rPr sz="1000" spc="-5" dirty="0">
                <a:latin typeface="Calibri"/>
                <a:cs typeface="Calibri"/>
              </a:rPr>
              <a:t>0</a:t>
            </a:r>
            <a:r>
              <a:rPr sz="1000" spc="-1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162237" y="7921043"/>
            <a:ext cx="347980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2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r>
              <a:rPr sz="1000" spc="-1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714948" y="6443167"/>
            <a:ext cx="586105" cy="485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5260" marR="168275" indent="-1270" algn="ctr">
              <a:lnSpc>
                <a:spcPct val="101899"/>
              </a:lnSpc>
            </a:pPr>
            <a:r>
              <a:rPr sz="1000" b="1" spc="-5" dirty="0">
                <a:latin typeface="Calibri"/>
                <a:cs typeface="Calibri"/>
              </a:rPr>
              <a:t>$ m  (Gas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000" b="1" spc="-5" dirty="0">
                <a:latin typeface="Calibri"/>
                <a:cs typeface="Calibri"/>
              </a:rPr>
              <a:t>Processing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440944" y="6910716"/>
            <a:ext cx="918210" cy="1017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spc="-7" baseline="11111" dirty="0">
                <a:latin typeface="Calibri"/>
                <a:cs typeface="Calibri"/>
              </a:rPr>
              <a:t>2.0</a:t>
            </a:r>
            <a:r>
              <a:rPr sz="1500" spc="209" baseline="11111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Compressor)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000" spc="-5" dirty="0">
                <a:latin typeface="Calibri"/>
                <a:cs typeface="Calibri"/>
              </a:rPr>
              <a:t>1.5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latin typeface="Calibri"/>
                <a:cs typeface="Calibri"/>
              </a:rPr>
              <a:t>1.0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latin typeface="Calibri"/>
                <a:cs typeface="Calibri"/>
              </a:rPr>
              <a:t>0.5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latin typeface="Calibri"/>
                <a:cs typeface="Calibri"/>
              </a:rPr>
              <a:t>0.0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301651" y="6523330"/>
            <a:ext cx="874394" cy="140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ts val="660"/>
              </a:lnSpc>
              <a:tabLst>
                <a:tab pos="545465" algn="l"/>
              </a:tabLst>
            </a:pPr>
            <a:r>
              <a:rPr sz="1500" b="1" spc="-7" baseline="-30555" dirty="0">
                <a:latin typeface="Calibri"/>
                <a:cs typeface="Calibri"/>
              </a:rPr>
              <a:t>$ m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-5" dirty="0">
                <a:latin typeface="Calibri"/>
                <a:cs typeface="Calibri"/>
              </a:rPr>
              <a:t>6</a:t>
            </a:r>
            <a:endParaRPr sz="1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565"/>
              </a:spcBef>
              <a:tabLst>
                <a:tab pos="680085" algn="l"/>
              </a:tabLst>
            </a:pPr>
            <a:r>
              <a:rPr sz="1000" b="1" spc="-5" dirty="0">
                <a:latin typeface="Calibri"/>
                <a:cs typeface="Calibri"/>
              </a:rPr>
              <a:t>(P</a:t>
            </a:r>
            <a:r>
              <a:rPr sz="1000" b="1" spc="-15" dirty="0">
                <a:latin typeface="Calibri"/>
                <a:cs typeface="Calibri"/>
              </a:rPr>
              <a:t>i</a:t>
            </a:r>
            <a:r>
              <a:rPr sz="1000" b="1" spc="-5" dirty="0">
                <a:latin typeface="Calibri"/>
                <a:cs typeface="Calibri"/>
              </a:rPr>
              <a:t>p</a:t>
            </a:r>
            <a:r>
              <a:rPr sz="1000" b="1" spc="-10" dirty="0">
                <a:latin typeface="Calibri"/>
                <a:cs typeface="Calibri"/>
              </a:rPr>
              <a:t>el</a:t>
            </a:r>
            <a:r>
              <a:rPr sz="1000" b="1" spc="-15" dirty="0">
                <a:latin typeface="Calibri"/>
                <a:cs typeface="Calibri"/>
              </a:rPr>
              <a:t>i</a:t>
            </a:r>
            <a:r>
              <a:rPr sz="1000" b="1" spc="-5" dirty="0">
                <a:latin typeface="Calibri"/>
                <a:cs typeface="Calibri"/>
              </a:rPr>
              <a:t>ne</a:t>
            </a:r>
            <a:r>
              <a:rPr sz="1500" spc="-7" baseline="2777" dirty="0">
                <a:latin typeface="Calibri"/>
                <a:cs typeface="Calibri"/>
              </a:rPr>
              <a:t> </a:t>
            </a:r>
            <a:r>
              <a:rPr sz="1500" baseline="2777" dirty="0">
                <a:latin typeface="Calibri"/>
                <a:cs typeface="Calibri"/>
              </a:rPr>
              <a:t>	</a:t>
            </a:r>
            <a:r>
              <a:rPr sz="1500" spc="-7" baseline="2777" dirty="0">
                <a:latin typeface="Calibri"/>
                <a:cs typeface="Calibri"/>
              </a:rPr>
              <a:t>5</a:t>
            </a:r>
            <a:endParaRPr sz="1500" baseline="2777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20"/>
              </a:spcBef>
              <a:tabLst>
                <a:tab pos="783590" algn="l"/>
              </a:tabLst>
            </a:pPr>
            <a:r>
              <a:rPr sz="1000" b="1" spc="-10" dirty="0">
                <a:latin typeface="Calibri"/>
                <a:cs typeface="Calibri"/>
              </a:rPr>
              <a:t>C</a:t>
            </a:r>
            <a:r>
              <a:rPr sz="1000" b="1" spc="-5" dirty="0">
                <a:latin typeface="Calibri"/>
                <a:cs typeface="Calibri"/>
              </a:rPr>
              <a:t>ompresso</a:t>
            </a:r>
            <a:r>
              <a:rPr sz="1000" b="1" dirty="0">
                <a:latin typeface="Calibri"/>
                <a:cs typeface="Calibri"/>
              </a:rPr>
              <a:t>r</a:t>
            </a:r>
            <a:r>
              <a:rPr sz="1000" b="1" spc="-5" dirty="0">
                <a:latin typeface="Calibri"/>
                <a:cs typeface="Calibri"/>
              </a:rPr>
              <a:t>)</a:t>
            </a:r>
            <a:r>
              <a:rPr sz="1500" spc="-7" baseline="-25000" dirty="0">
                <a:latin typeface="Calibri"/>
                <a:cs typeface="Calibri"/>
              </a:rPr>
              <a:t> </a:t>
            </a:r>
            <a:r>
              <a:rPr sz="1500" baseline="-25000" dirty="0">
                <a:latin typeface="Calibri"/>
                <a:cs typeface="Calibri"/>
              </a:rPr>
              <a:t>	</a:t>
            </a:r>
            <a:r>
              <a:rPr sz="1500" spc="-7" baseline="-25000" dirty="0">
                <a:latin typeface="Calibri"/>
                <a:cs typeface="Calibri"/>
              </a:rPr>
              <a:t>4</a:t>
            </a:r>
            <a:endParaRPr sz="1500" baseline="-25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930"/>
              </a:spcBef>
            </a:pPr>
            <a:r>
              <a:rPr sz="1000" spc="-5" dirty="0">
                <a:latin typeface="Calibri"/>
                <a:cs typeface="Calibri"/>
              </a:rPr>
              <a:t>3</a:t>
            </a:r>
            <a:endParaRPr sz="1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500"/>
              </a:spcBef>
            </a:pPr>
            <a:r>
              <a:rPr sz="1000" spc="-5" dirty="0"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500"/>
              </a:spcBef>
            </a:pPr>
            <a:r>
              <a:rPr sz="1000" spc="-5" dirty="0"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349184" y="7921043"/>
            <a:ext cx="915669" cy="361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75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10000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95"/>
              </a:spcBef>
            </a:pPr>
            <a:r>
              <a:rPr sz="1000" b="1" spc="-5" dirty="0">
                <a:latin typeface="Calibri"/>
                <a:cs typeface="Calibri"/>
              </a:rPr>
              <a:t>Flow Rate</a:t>
            </a:r>
            <a:r>
              <a:rPr sz="1000" b="1" spc="-6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(acfm)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214588" y="6894944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0" y="76124"/>
                </a:moveTo>
                <a:lnTo>
                  <a:pt x="76253" y="76124"/>
                </a:lnTo>
                <a:lnTo>
                  <a:pt x="76253" y="0"/>
                </a:lnTo>
                <a:lnTo>
                  <a:pt x="0" y="0"/>
                </a:lnTo>
                <a:lnTo>
                  <a:pt x="0" y="76124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214588" y="7124308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38126" y="0"/>
                </a:moveTo>
                <a:lnTo>
                  <a:pt x="0" y="38062"/>
                </a:lnTo>
                <a:lnTo>
                  <a:pt x="38126" y="76124"/>
                </a:lnTo>
                <a:lnTo>
                  <a:pt x="76253" y="38062"/>
                </a:lnTo>
                <a:lnTo>
                  <a:pt x="38126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214588" y="7124308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38126" y="0"/>
                </a:moveTo>
                <a:lnTo>
                  <a:pt x="76253" y="38062"/>
                </a:lnTo>
                <a:lnTo>
                  <a:pt x="38126" y="76124"/>
                </a:lnTo>
                <a:lnTo>
                  <a:pt x="0" y="38062"/>
                </a:lnTo>
                <a:lnTo>
                  <a:pt x="38126" y="0"/>
                </a:lnTo>
              </a:path>
            </a:pathLst>
          </a:custGeom>
          <a:ln w="9142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0" name="object 70"/>
          <p:cNvGraphicFramePr>
            <a:graphicFrameLocks noGrp="1"/>
          </p:cNvGraphicFramePr>
          <p:nvPr/>
        </p:nvGraphicFramePr>
        <p:xfrm>
          <a:off x="2276670" y="5673903"/>
          <a:ext cx="3067050" cy="21926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23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4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66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7716">
                <a:tc gridSpan="3"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150">
                      <a:solidFill>
                        <a:srgbClr val="858585"/>
                      </a:solidFill>
                      <a:prstDash val="solid"/>
                    </a:lnL>
                    <a:lnR w="9150">
                      <a:solidFill>
                        <a:srgbClr val="858585"/>
                      </a:solidFill>
                      <a:prstDash val="solid"/>
                    </a:lnR>
                    <a:lnT w="9134">
                      <a:solidFill>
                        <a:srgbClr val="858585"/>
                      </a:solidFill>
                      <a:prstDash val="solid"/>
                    </a:lnT>
                    <a:lnB w="9134">
                      <a:solidFill>
                        <a:srgbClr val="8585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194">
                <a:tc gridSpan="3"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150">
                      <a:solidFill>
                        <a:srgbClr val="858585"/>
                      </a:solidFill>
                      <a:prstDash val="solid"/>
                    </a:lnL>
                    <a:lnR w="9150">
                      <a:solidFill>
                        <a:srgbClr val="858585"/>
                      </a:solidFill>
                      <a:prstDash val="solid"/>
                    </a:lnR>
                    <a:lnT w="9134">
                      <a:solidFill>
                        <a:srgbClr val="858585"/>
                      </a:solidFill>
                      <a:prstDash val="solid"/>
                    </a:lnT>
                    <a:lnB w="9134">
                      <a:solidFill>
                        <a:srgbClr val="8585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194">
                <a:tc gridSpan="3"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150">
                      <a:solidFill>
                        <a:srgbClr val="858585"/>
                      </a:solidFill>
                      <a:prstDash val="solid"/>
                    </a:lnL>
                    <a:lnR w="9150">
                      <a:solidFill>
                        <a:srgbClr val="858585"/>
                      </a:solidFill>
                      <a:prstDash val="solid"/>
                    </a:lnR>
                    <a:lnT w="9134">
                      <a:solidFill>
                        <a:srgbClr val="858585"/>
                      </a:solidFill>
                      <a:prstDash val="solid"/>
                    </a:lnT>
                    <a:lnB w="9134">
                      <a:solidFill>
                        <a:srgbClr val="8585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716">
                <a:tc gridSpan="3"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150">
                      <a:solidFill>
                        <a:srgbClr val="858585"/>
                      </a:solidFill>
                      <a:prstDash val="solid"/>
                    </a:lnL>
                    <a:lnR w="9150">
                      <a:solidFill>
                        <a:srgbClr val="858585"/>
                      </a:solidFill>
                      <a:prstDash val="solid"/>
                    </a:lnR>
                    <a:lnT w="9134">
                      <a:solidFill>
                        <a:srgbClr val="858585"/>
                      </a:solidFill>
                      <a:prstDash val="solid"/>
                    </a:lnT>
                    <a:lnB w="9134">
                      <a:solidFill>
                        <a:srgbClr val="8585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194">
                <a:tc gridSpan="3"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150">
                      <a:solidFill>
                        <a:srgbClr val="858585"/>
                      </a:solidFill>
                      <a:prstDash val="solid"/>
                    </a:lnL>
                    <a:lnR w="9150">
                      <a:solidFill>
                        <a:srgbClr val="858585"/>
                      </a:solidFill>
                      <a:prstDash val="solid"/>
                    </a:lnR>
                    <a:lnT w="9134">
                      <a:solidFill>
                        <a:srgbClr val="858585"/>
                      </a:solidFill>
                      <a:prstDash val="solid"/>
                    </a:lnT>
                    <a:lnB w="9134">
                      <a:solidFill>
                        <a:srgbClr val="8585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194"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150">
                      <a:solidFill>
                        <a:srgbClr val="858585"/>
                      </a:solidFill>
                      <a:prstDash val="solid"/>
                    </a:lnL>
                    <a:lnT w="9134">
                      <a:solidFill>
                        <a:srgbClr val="858585"/>
                      </a:solidFill>
                      <a:prstDash val="solid"/>
                    </a:lnT>
                    <a:lnB w="9134">
                      <a:solidFill>
                        <a:srgbClr val="858585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Pipeline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16383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Gas</a:t>
                      </a:r>
                      <a:r>
                        <a:rPr sz="1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Processing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4930" marB="0">
                    <a:lnT w="9134">
                      <a:solidFill>
                        <a:srgbClr val="858585"/>
                      </a:solidFill>
                      <a:prstDash val="solid"/>
                    </a:lnT>
                    <a:lnB w="9134">
                      <a:solidFill>
                        <a:srgbClr val="8585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9150">
                      <a:solidFill>
                        <a:srgbClr val="858585"/>
                      </a:solidFill>
                      <a:prstDash val="solid"/>
                    </a:lnR>
                    <a:lnT w="9134">
                      <a:solidFill>
                        <a:srgbClr val="858585"/>
                      </a:solidFill>
                      <a:prstDash val="solid"/>
                    </a:lnT>
                    <a:lnB w="9134">
                      <a:solidFill>
                        <a:srgbClr val="8585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7666"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150">
                      <a:solidFill>
                        <a:srgbClr val="858585"/>
                      </a:solidFill>
                      <a:prstDash val="solid"/>
                    </a:lnL>
                    <a:lnT w="9134">
                      <a:solidFill>
                        <a:srgbClr val="858585"/>
                      </a:solidFill>
                      <a:prstDash val="solid"/>
                    </a:lnT>
                    <a:lnB w="9134">
                      <a:solidFill>
                        <a:srgbClr val="858585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4930" marB="0">
                    <a:lnT w="9134">
                      <a:solidFill>
                        <a:srgbClr val="858585"/>
                      </a:solidFill>
                      <a:prstDash val="solid"/>
                    </a:lnT>
                    <a:lnB w="9134">
                      <a:solidFill>
                        <a:srgbClr val="8585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9150">
                      <a:solidFill>
                        <a:srgbClr val="858585"/>
                      </a:solidFill>
                      <a:prstDash val="solid"/>
                    </a:lnR>
                    <a:lnT w="9134">
                      <a:solidFill>
                        <a:srgbClr val="858585"/>
                      </a:solidFill>
                      <a:prstDash val="solid"/>
                    </a:lnT>
                    <a:lnB w="9134">
                      <a:solidFill>
                        <a:srgbClr val="8585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6207"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150">
                      <a:solidFill>
                        <a:srgbClr val="858585"/>
                      </a:solidFill>
                      <a:prstDash val="solid"/>
                    </a:lnL>
                    <a:lnT w="9134">
                      <a:solidFill>
                        <a:srgbClr val="858585"/>
                      </a:solidFill>
                      <a:prstDash val="solid"/>
                    </a:lnT>
                    <a:lnB w="9134">
                      <a:solidFill>
                        <a:srgbClr val="858585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4930" marB="0">
                    <a:lnT w="9134">
                      <a:solidFill>
                        <a:srgbClr val="858585"/>
                      </a:solidFill>
                      <a:prstDash val="solid"/>
                    </a:lnT>
                    <a:lnB w="9134">
                      <a:solidFill>
                        <a:srgbClr val="8585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9150">
                      <a:solidFill>
                        <a:srgbClr val="858585"/>
                      </a:solidFill>
                      <a:prstDash val="solid"/>
                    </a:lnR>
                    <a:lnT w="9134">
                      <a:solidFill>
                        <a:srgbClr val="858585"/>
                      </a:solidFill>
                      <a:prstDash val="solid"/>
                    </a:lnT>
                    <a:lnB w="9134">
                      <a:solidFill>
                        <a:srgbClr val="8585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7704">
                <a:tc gridSpan="3"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150">
                      <a:solidFill>
                        <a:srgbClr val="858585"/>
                      </a:solidFill>
                      <a:prstDash val="solid"/>
                    </a:lnL>
                    <a:lnR w="9150">
                      <a:solidFill>
                        <a:srgbClr val="858585"/>
                      </a:solidFill>
                      <a:prstDash val="solid"/>
                    </a:lnR>
                    <a:lnT w="9134">
                      <a:solidFill>
                        <a:srgbClr val="858585"/>
                      </a:solidFill>
                      <a:prstDash val="solid"/>
                    </a:lnT>
                    <a:lnB w="9134">
                      <a:solidFill>
                        <a:srgbClr val="8585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6206">
                <a:tc gridSpan="3"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150">
                      <a:solidFill>
                        <a:srgbClr val="858585"/>
                      </a:solidFill>
                      <a:prstDash val="solid"/>
                    </a:lnL>
                    <a:lnR w="9150">
                      <a:solidFill>
                        <a:srgbClr val="858585"/>
                      </a:solidFill>
                      <a:prstDash val="solid"/>
                    </a:lnR>
                    <a:lnT w="9134">
                      <a:solidFill>
                        <a:srgbClr val="858585"/>
                      </a:solidFill>
                      <a:prstDash val="solid"/>
                    </a:lnT>
                    <a:lnB w="39584">
                      <a:solidFill>
                        <a:srgbClr val="8585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1" name="object 71"/>
          <p:cNvSpPr/>
          <p:nvPr/>
        </p:nvSpPr>
        <p:spPr>
          <a:xfrm>
            <a:off x="1277750" y="5550536"/>
            <a:ext cx="5120005" cy="2740660"/>
          </a:xfrm>
          <a:custGeom>
            <a:avLst/>
            <a:gdLst/>
            <a:ahLst/>
            <a:cxnLst/>
            <a:rect l="l" t="t" r="r" b="b"/>
            <a:pathLst>
              <a:path w="5120005" h="2740659">
                <a:moveTo>
                  <a:pt x="0" y="2740490"/>
                </a:moveTo>
                <a:lnTo>
                  <a:pt x="5119657" y="2740490"/>
                </a:lnTo>
                <a:lnTo>
                  <a:pt x="5119657" y="0"/>
                </a:lnTo>
                <a:lnTo>
                  <a:pt x="0" y="0"/>
                </a:lnTo>
                <a:lnTo>
                  <a:pt x="0" y="2740490"/>
                </a:lnTo>
                <a:close/>
              </a:path>
            </a:pathLst>
          </a:custGeom>
          <a:ln w="913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34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01081" y="2096832"/>
            <a:ext cx="0" cy="1856739"/>
          </a:xfrm>
          <a:custGeom>
            <a:avLst/>
            <a:gdLst/>
            <a:ahLst/>
            <a:cxnLst/>
            <a:rect l="l" t="t" r="r" b="b"/>
            <a:pathLst>
              <a:path h="1856739">
                <a:moveTo>
                  <a:pt x="0" y="1856386"/>
                </a:moveTo>
                <a:lnTo>
                  <a:pt x="0" y="0"/>
                </a:lnTo>
              </a:path>
            </a:pathLst>
          </a:custGeom>
          <a:ln w="800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65081" y="3953218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6000" y="0"/>
                </a:lnTo>
              </a:path>
            </a:pathLst>
          </a:custGeom>
          <a:ln w="797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65081" y="3745768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6000" y="0"/>
                </a:lnTo>
              </a:path>
            </a:pathLst>
          </a:custGeom>
          <a:ln w="797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65081" y="3539649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6000" y="0"/>
                </a:lnTo>
              </a:path>
            </a:pathLst>
          </a:custGeom>
          <a:ln w="797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65081" y="3333551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6000" y="0"/>
                </a:lnTo>
              </a:path>
            </a:pathLst>
          </a:custGeom>
          <a:ln w="797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65081" y="3127431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6000" y="0"/>
                </a:lnTo>
              </a:path>
            </a:pathLst>
          </a:custGeom>
          <a:ln w="797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65081" y="2921311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6000" y="0"/>
                </a:lnTo>
              </a:path>
            </a:pathLst>
          </a:custGeom>
          <a:ln w="797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65081" y="2715191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6000" y="0"/>
                </a:lnTo>
              </a:path>
            </a:pathLst>
          </a:custGeom>
          <a:ln w="797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65081" y="2509071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6000" y="0"/>
                </a:lnTo>
              </a:path>
            </a:pathLst>
          </a:custGeom>
          <a:ln w="797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65081" y="2302952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6000" y="0"/>
                </a:lnTo>
              </a:path>
            </a:pathLst>
          </a:custGeom>
          <a:ln w="797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65081" y="2096832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6000" y="0"/>
                </a:lnTo>
              </a:path>
            </a:pathLst>
          </a:custGeom>
          <a:ln w="797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01081" y="3953218"/>
            <a:ext cx="3738879" cy="0"/>
          </a:xfrm>
          <a:custGeom>
            <a:avLst/>
            <a:gdLst/>
            <a:ahLst/>
            <a:cxnLst/>
            <a:rect l="l" t="t" r="r" b="b"/>
            <a:pathLst>
              <a:path w="3738879">
                <a:moveTo>
                  <a:pt x="0" y="0"/>
                </a:moveTo>
                <a:lnTo>
                  <a:pt x="3738711" y="0"/>
                </a:lnTo>
              </a:path>
            </a:pathLst>
          </a:custGeom>
          <a:ln w="797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01081" y="3953218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574"/>
                </a:lnTo>
              </a:path>
            </a:pathLst>
          </a:custGeom>
          <a:ln w="800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23756" y="3953218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574"/>
                </a:lnTo>
              </a:path>
            </a:pathLst>
          </a:custGeom>
          <a:ln w="800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446430" y="3953218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574"/>
                </a:lnTo>
              </a:path>
            </a:pathLst>
          </a:custGeom>
          <a:ln w="800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070437" y="3953218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574"/>
                </a:lnTo>
              </a:path>
            </a:pathLst>
          </a:custGeom>
          <a:ln w="800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693111" y="3953218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574"/>
                </a:lnTo>
              </a:path>
            </a:pathLst>
          </a:custGeom>
          <a:ln w="800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315785" y="3953218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574"/>
                </a:lnTo>
              </a:path>
            </a:pathLst>
          </a:custGeom>
          <a:ln w="800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939793" y="3953218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574"/>
                </a:lnTo>
              </a:path>
            </a:pathLst>
          </a:custGeom>
          <a:ln w="800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512418" y="3441908"/>
            <a:ext cx="1247140" cy="162560"/>
          </a:xfrm>
          <a:custGeom>
            <a:avLst/>
            <a:gdLst/>
            <a:ahLst/>
            <a:cxnLst/>
            <a:rect l="l" t="t" r="r" b="b"/>
            <a:pathLst>
              <a:path w="1247139" h="162560">
                <a:moveTo>
                  <a:pt x="0" y="162236"/>
                </a:moveTo>
                <a:lnTo>
                  <a:pt x="622674" y="131650"/>
                </a:lnTo>
                <a:lnTo>
                  <a:pt x="1246681" y="0"/>
                </a:lnTo>
              </a:path>
            </a:pathLst>
          </a:custGeom>
          <a:ln w="33246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381107" y="2374761"/>
            <a:ext cx="1247140" cy="270510"/>
          </a:xfrm>
          <a:custGeom>
            <a:avLst/>
            <a:gdLst/>
            <a:ahLst/>
            <a:cxnLst/>
            <a:rect l="l" t="t" r="r" b="b"/>
            <a:pathLst>
              <a:path w="1247139" h="270510">
                <a:moveTo>
                  <a:pt x="0" y="269950"/>
                </a:moveTo>
                <a:lnTo>
                  <a:pt x="624007" y="27925"/>
                </a:lnTo>
                <a:lnTo>
                  <a:pt x="1246681" y="0"/>
                </a:lnTo>
              </a:path>
            </a:pathLst>
          </a:custGeom>
          <a:ln w="23939">
            <a:solidFill>
              <a:srgbClr val="0D0D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928812" y="3257516"/>
            <a:ext cx="182245" cy="755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sz="850" spc="10" dirty="0">
                <a:latin typeface="Calibri"/>
                <a:cs typeface="Calibri"/>
              </a:rPr>
              <a:t>3</a:t>
            </a:r>
            <a:r>
              <a:rPr sz="850" spc="15" dirty="0">
                <a:latin typeface="Calibri"/>
                <a:cs typeface="Calibri"/>
              </a:rPr>
              <a:t>0</a:t>
            </a:r>
            <a:r>
              <a:rPr sz="850" spc="10" dirty="0">
                <a:latin typeface="Calibri"/>
                <a:cs typeface="Calibri"/>
              </a:rPr>
              <a:t>0</a:t>
            </a:r>
            <a:endParaRPr sz="85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605"/>
              </a:spcBef>
            </a:pPr>
            <a:r>
              <a:rPr sz="850" spc="10" dirty="0">
                <a:latin typeface="Calibri"/>
                <a:cs typeface="Calibri"/>
              </a:rPr>
              <a:t>2</a:t>
            </a:r>
            <a:r>
              <a:rPr sz="850" spc="15" dirty="0">
                <a:latin typeface="Calibri"/>
                <a:cs typeface="Calibri"/>
              </a:rPr>
              <a:t>0</a:t>
            </a:r>
            <a:r>
              <a:rPr sz="850" spc="10" dirty="0">
                <a:latin typeface="Calibri"/>
                <a:cs typeface="Calibri"/>
              </a:rPr>
              <a:t>0</a:t>
            </a:r>
            <a:endParaRPr sz="850">
              <a:latin typeface="Calibri"/>
              <a:cs typeface="Calibri"/>
            </a:endParaRPr>
          </a:p>
          <a:p>
            <a:pPr marR="5715" algn="ctr">
              <a:lnSpc>
                <a:spcPct val="100000"/>
              </a:lnSpc>
              <a:spcBef>
                <a:spcPts val="605"/>
              </a:spcBef>
            </a:pPr>
            <a:r>
              <a:rPr sz="850" spc="10" dirty="0">
                <a:latin typeface="Calibri"/>
                <a:cs typeface="Calibri"/>
              </a:rPr>
              <a:t>1</a:t>
            </a:r>
            <a:r>
              <a:rPr sz="850" spc="15" dirty="0">
                <a:latin typeface="Calibri"/>
                <a:cs typeface="Calibri"/>
              </a:rPr>
              <a:t>0</a:t>
            </a:r>
            <a:r>
              <a:rPr sz="850" spc="10" dirty="0">
                <a:latin typeface="Calibri"/>
                <a:cs typeface="Calibri"/>
              </a:rPr>
              <a:t>0</a:t>
            </a:r>
            <a:endParaRPr sz="850">
              <a:latin typeface="Calibri"/>
              <a:cs typeface="Calibri"/>
            </a:endParaRPr>
          </a:p>
          <a:p>
            <a:pPr marL="99695" algn="ctr">
              <a:lnSpc>
                <a:spcPct val="100000"/>
              </a:lnSpc>
              <a:spcBef>
                <a:spcPts val="600"/>
              </a:spcBef>
            </a:pPr>
            <a:r>
              <a:rPr sz="850" spc="10" dirty="0">
                <a:latin typeface="Calibri"/>
                <a:cs typeface="Calibri"/>
              </a:rPr>
              <a:t>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928812" y="2638603"/>
            <a:ext cx="182245" cy="548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850" spc="10" dirty="0">
                <a:latin typeface="Calibri"/>
                <a:cs typeface="Calibri"/>
              </a:rPr>
              <a:t>6</a:t>
            </a:r>
            <a:r>
              <a:rPr sz="850" spc="15" dirty="0">
                <a:latin typeface="Calibri"/>
                <a:cs typeface="Calibri"/>
              </a:rPr>
              <a:t>0</a:t>
            </a:r>
            <a:r>
              <a:rPr sz="850" spc="10" dirty="0">
                <a:latin typeface="Calibri"/>
                <a:cs typeface="Calibri"/>
              </a:rPr>
              <a:t>0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5"/>
              </a:spcBef>
            </a:pPr>
            <a:r>
              <a:rPr sz="850" spc="10" dirty="0">
                <a:latin typeface="Calibri"/>
                <a:cs typeface="Calibri"/>
              </a:rPr>
              <a:t>5</a:t>
            </a:r>
            <a:r>
              <a:rPr sz="850" spc="15" dirty="0">
                <a:latin typeface="Calibri"/>
                <a:cs typeface="Calibri"/>
              </a:rPr>
              <a:t>0</a:t>
            </a:r>
            <a:r>
              <a:rPr sz="850" spc="10" dirty="0">
                <a:latin typeface="Calibri"/>
                <a:cs typeface="Calibri"/>
              </a:rPr>
              <a:t>0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sz="850" spc="10" dirty="0">
                <a:latin typeface="Calibri"/>
                <a:cs typeface="Calibri"/>
              </a:rPr>
              <a:t>4</a:t>
            </a:r>
            <a:r>
              <a:rPr sz="850" spc="15" dirty="0">
                <a:latin typeface="Calibri"/>
                <a:cs typeface="Calibri"/>
              </a:rPr>
              <a:t>0</a:t>
            </a:r>
            <a:r>
              <a:rPr sz="850" spc="10" dirty="0">
                <a:latin typeface="Calibri"/>
                <a:cs typeface="Calibri"/>
              </a:rPr>
              <a:t>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16304" y="838708"/>
            <a:ext cx="5502910" cy="1729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or electric </a:t>
            </a:r>
            <a:r>
              <a:rPr sz="1000" dirty="0">
                <a:latin typeface="Arial"/>
                <a:cs typeface="Arial"/>
              </a:rPr>
              <a:t>motor). </a:t>
            </a:r>
            <a:r>
              <a:rPr sz="1000" spc="-5" dirty="0">
                <a:latin typeface="Arial"/>
                <a:cs typeface="Arial"/>
              </a:rPr>
              <a:t>Therefore, </a:t>
            </a:r>
            <a:r>
              <a:rPr sz="1000" dirty="0">
                <a:latin typeface="Arial"/>
                <a:cs typeface="Arial"/>
              </a:rPr>
              <a:t>careful </a:t>
            </a:r>
            <a:r>
              <a:rPr sz="1000" spc="-5" dirty="0">
                <a:latin typeface="Arial"/>
                <a:cs typeface="Arial"/>
              </a:rPr>
              <a:t>engineering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required to avoid overspecifying the unit and  </a:t>
            </a:r>
            <a:r>
              <a:rPr sz="1000" dirty="0">
                <a:latin typeface="Arial"/>
                <a:cs typeface="Arial"/>
              </a:rPr>
              <a:t>thereby </a:t>
            </a:r>
            <a:r>
              <a:rPr sz="1000" spc="-5" dirty="0">
                <a:latin typeface="Arial"/>
                <a:cs typeface="Arial"/>
              </a:rPr>
              <a:t>incurring excess cost (of the unit, the driver, and the </a:t>
            </a:r>
            <a:r>
              <a:rPr sz="1000" dirty="0">
                <a:latin typeface="Arial"/>
                <a:cs typeface="Arial"/>
              </a:rPr>
              <a:t>packaging, </a:t>
            </a:r>
            <a:r>
              <a:rPr sz="1000" spc="-5" dirty="0">
                <a:latin typeface="Arial"/>
                <a:cs typeface="Arial"/>
              </a:rPr>
              <a:t>including control </a:t>
            </a:r>
            <a:r>
              <a:rPr sz="1000" dirty="0">
                <a:latin typeface="Arial"/>
                <a:cs typeface="Arial"/>
              </a:rPr>
              <a:t>systems  </a:t>
            </a:r>
            <a:r>
              <a:rPr sz="1000" spc="-5" dirty="0">
                <a:latin typeface="Arial"/>
                <a:cs typeface="Arial"/>
              </a:rPr>
              <a:t>and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piping)..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80645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9: </a:t>
            </a:r>
            <a:r>
              <a:rPr sz="1000" b="1" dirty="0">
                <a:latin typeface="Arial"/>
                <a:cs typeface="Arial"/>
              </a:rPr>
              <a:t>Cost </a:t>
            </a:r>
            <a:r>
              <a:rPr sz="1000" b="1" spc="-5" dirty="0">
                <a:latin typeface="Arial"/>
                <a:cs typeface="Arial"/>
              </a:rPr>
              <a:t>per </a:t>
            </a:r>
            <a:r>
              <a:rPr sz="1000" b="1" dirty="0">
                <a:latin typeface="Arial"/>
                <a:cs typeface="Arial"/>
              </a:rPr>
              <a:t>Unit </a:t>
            </a:r>
            <a:r>
              <a:rPr sz="1000" b="1" spc="-5" dirty="0">
                <a:latin typeface="Arial"/>
                <a:cs typeface="Arial"/>
              </a:rPr>
              <a:t>of Output – Centrifugal Gas</a:t>
            </a:r>
            <a:r>
              <a:rPr sz="1000" b="1" spc="6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50">
              <a:latin typeface="Times New Roman"/>
              <a:cs typeface="Times New Roman"/>
            </a:endParaRPr>
          </a:p>
          <a:p>
            <a:pPr marL="912494">
              <a:lnSpc>
                <a:spcPct val="100000"/>
              </a:lnSpc>
              <a:spcBef>
                <a:spcPts val="5"/>
              </a:spcBef>
            </a:pPr>
            <a:r>
              <a:rPr sz="850" spc="10" dirty="0">
                <a:latin typeface="Calibri"/>
                <a:cs typeface="Calibri"/>
              </a:rPr>
              <a:t>900</a:t>
            </a:r>
            <a:endParaRPr sz="850">
              <a:latin typeface="Calibri"/>
              <a:cs typeface="Calibri"/>
            </a:endParaRPr>
          </a:p>
          <a:p>
            <a:pPr marL="912494">
              <a:lnSpc>
                <a:spcPct val="100000"/>
              </a:lnSpc>
              <a:spcBef>
                <a:spcPts val="605"/>
              </a:spcBef>
            </a:pPr>
            <a:r>
              <a:rPr sz="850" spc="10" dirty="0">
                <a:latin typeface="Calibri"/>
                <a:cs typeface="Calibri"/>
              </a:rPr>
              <a:t>800</a:t>
            </a:r>
            <a:endParaRPr sz="850">
              <a:latin typeface="Calibri"/>
              <a:cs typeface="Calibri"/>
            </a:endParaRPr>
          </a:p>
          <a:p>
            <a:pPr marL="912494">
              <a:lnSpc>
                <a:spcPct val="100000"/>
              </a:lnSpc>
              <a:spcBef>
                <a:spcPts val="605"/>
              </a:spcBef>
            </a:pPr>
            <a:r>
              <a:rPr sz="850" spc="10" dirty="0">
                <a:latin typeface="Calibri"/>
                <a:cs typeface="Calibri"/>
              </a:rPr>
              <a:t>700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316527" y="4014189"/>
            <a:ext cx="405130" cy="278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indent="90170">
              <a:lnSpc>
                <a:spcPct val="104900"/>
              </a:lnSpc>
            </a:pPr>
            <a:r>
              <a:rPr sz="850" spc="10" dirty="0">
                <a:latin typeface="Calibri"/>
                <a:cs typeface="Calibri"/>
              </a:rPr>
              <a:t>4/20  </a:t>
            </a:r>
            <a:r>
              <a:rPr sz="850" dirty="0">
                <a:latin typeface="Calibri"/>
                <a:cs typeface="Calibri"/>
              </a:rPr>
              <a:t>(</a:t>
            </a:r>
            <a:r>
              <a:rPr sz="850" spc="15" dirty="0">
                <a:latin typeface="Calibri"/>
                <a:cs typeface="Calibri"/>
              </a:rPr>
              <a:t>5</a:t>
            </a:r>
            <a:r>
              <a:rPr sz="850" spc="10" dirty="0">
                <a:latin typeface="Calibri"/>
                <a:cs typeface="Calibri"/>
              </a:rPr>
              <a:t>8/2</a:t>
            </a:r>
            <a:r>
              <a:rPr sz="850" spc="5" dirty="0">
                <a:latin typeface="Calibri"/>
                <a:cs typeface="Calibri"/>
              </a:rPr>
              <a:t>9</a:t>
            </a:r>
            <a:r>
              <a:rPr sz="850" spc="15" dirty="0">
                <a:latin typeface="Calibri"/>
                <a:cs typeface="Calibri"/>
              </a:rPr>
              <a:t>0</a:t>
            </a:r>
            <a:r>
              <a:rPr sz="850" spc="5" dirty="0">
                <a:latin typeface="Calibri"/>
                <a:cs typeface="Calibri"/>
              </a:rPr>
              <a:t>)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939757" y="4014189"/>
            <a:ext cx="405130" cy="278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indent="90170">
              <a:lnSpc>
                <a:spcPct val="104900"/>
              </a:lnSpc>
            </a:pPr>
            <a:r>
              <a:rPr sz="850" spc="10" dirty="0">
                <a:latin typeface="Calibri"/>
                <a:cs typeface="Calibri"/>
              </a:rPr>
              <a:t>6/30  </a:t>
            </a:r>
            <a:r>
              <a:rPr sz="850" dirty="0">
                <a:latin typeface="Calibri"/>
                <a:cs typeface="Calibri"/>
              </a:rPr>
              <a:t>(</a:t>
            </a:r>
            <a:r>
              <a:rPr sz="850" spc="15" dirty="0">
                <a:latin typeface="Calibri"/>
                <a:cs typeface="Calibri"/>
              </a:rPr>
              <a:t>8</a:t>
            </a:r>
            <a:r>
              <a:rPr sz="850" spc="10" dirty="0">
                <a:latin typeface="Calibri"/>
                <a:cs typeface="Calibri"/>
              </a:rPr>
              <a:t>7/4</a:t>
            </a:r>
            <a:r>
              <a:rPr sz="850" spc="5" dirty="0">
                <a:latin typeface="Calibri"/>
                <a:cs typeface="Calibri"/>
              </a:rPr>
              <a:t>3</a:t>
            </a:r>
            <a:r>
              <a:rPr sz="850" spc="15" dirty="0">
                <a:latin typeface="Calibri"/>
                <a:cs typeface="Calibri"/>
              </a:rPr>
              <a:t>5</a:t>
            </a:r>
            <a:r>
              <a:rPr sz="850" spc="5" dirty="0">
                <a:latin typeface="Calibri"/>
                <a:cs typeface="Calibri"/>
              </a:rPr>
              <a:t>)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534653" y="4014189"/>
            <a:ext cx="2358390" cy="278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indent="118110">
              <a:lnSpc>
                <a:spcPct val="104900"/>
              </a:lnSpc>
              <a:tabLst>
                <a:tab pos="594360" algn="l"/>
                <a:tab pos="685800" algn="l"/>
                <a:tab pos="1307465" algn="l"/>
                <a:tab pos="1931670" algn="l"/>
              </a:tabLst>
            </a:pPr>
            <a:r>
              <a:rPr sz="850" spc="10" dirty="0">
                <a:latin typeface="Calibri"/>
                <a:cs typeface="Calibri"/>
              </a:rPr>
              <a:t>8/40		20/100	</a:t>
            </a:r>
            <a:r>
              <a:rPr sz="850" spc="5" dirty="0">
                <a:latin typeface="Calibri"/>
                <a:cs typeface="Calibri"/>
              </a:rPr>
              <a:t>23/115	26/130  (116/580)	</a:t>
            </a:r>
            <a:r>
              <a:rPr sz="850" spc="10" dirty="0">
                <a:latin typeface="Calibri"/>
                <a:cs typeface="Calibri"/>
              </a:rPr>
              <a:t>(290/1450)   </a:t>
            </a:r>
            <a:r>
              <a:rPr sz="850" spc="5" dirty="0">
                <a:latin typeface="Calibri"/>
                <a:cs typeface="Calibri"/>
              </a:rPr>
              <a:t>(333.5/1668)  </a:t>
            </a:r>
            <a:r>
              <a:rPr sz="850" spc="10" dirty="0">
                <a:latin typeface="Calibri"/>
                <a:cs typeface="Calibri"/>
              </a:rPr>
              <a:t> </a:t>
            </a:r>
            <a:r>
              <a:rPr sz="850" spc="5" dirty="0">
                <a:latin typeface="Calibri"/>
                <a:cs typeface="Calibri"/>
              </a:rPr>
              <a:t>(377/1885)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43736" y="2806552"/>
            <a:ext cx="564515" cy="414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5895" marR="5080" indent="-176530">
              <a:lnSpc>
                <a:spcPct val="105000"/>
              </a:lnSpc>
            </a:pPr>
            <a:r>
              <a:rPr sz="850" b="1" spc="5" dirty="0">
                <a:latin typeface="Calibri"/>
                <a:cs typeface="Calibri"/>
              </a:rPr>
              <a:t>Compressor  Cost</a:t>
            </a:r>
            <a:endParaRPr sz="850">
              <a:latin typeface="Calibri"/>
              <a:cs typeface="Calibri"/>
            </a:endParaRPr>
          </a:p>
          <a:p>
            <a:pPr marL="33020">
              <a:lnSpc>
                <a:spcPct val="100000"/>
              </a:lnSpc>
              <a:spcBef>
                <a:spcPts val="45"/>
              </a:spcBef>
            </a:pPr>
            <a:r>
              <a:rPr sz="850" b="1" spc="10" dirty="0">
                <a:latin typeface="Calibri"/>
                <a:cs typeface="Calibri"/>
              </a:rPr>
              <a:t>$ per</a:t>
            </a:r>
            <a:r>
              <a:rPr sz="850" b="1" spc="-90" dirty="0">
                <a:latin typeface="Calibri"/>
                <a:cs typeface="Calibri"/>
              </a:rPr>
              <a:t> </a:t>
            </a:r>
            <a:r>
              <a:rPr sz="850" b="1" spc="5" dirty="0">
                <a:latin typeface="Calibri"/>
                <a:cs typeface="Calibri"/>
              </a:rPr>
              <a:t>acfm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16304" y="4324534"/>
            <a:ext cx="5583555" cy="4892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51380">
              <a:lnSpc>
                <a:spcPct val="100000"/>
              </a:lnSpc>
            </a:pPr>
            <a:r>
              <a:rPr sz="850" b="1" spc="5" dirty="0">
                <a:latin typeface="Calibri"/>
                <a:cs typeface="Calibri"/>
              </a:rPr>
              <a:t>Inlet / Discharge Pressure in </a:t>
            </a:r>
            <a:r>
              <a:rPr sz="850" b="1" spc="10" dirty="0">
                <a:latin typeface="Calibri"/>
                <a:cs typeface="Calibri"/>
              </a:rPr>
              <a:t>barg</a:t>
            </a:r>
            <a:r>
              <a:rPr sz="850" b="1" spc="-5" dirty="0">
                <a:latin typeface="Calibri"/>
                <a:cs typeface="Calibri"/>
              </a:rPr>
              <a:t> </a:t>
            </a:r>
            <a:r>
              <a:rPr sz="850" b="1" spc="5" dirty="0">
                <a:latin typeface="Calibri"/>
                <a:cs typeface="Calibri"/>
              </a:rPr>
              <a:t>(psig)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 marR="187960">
              <a:lnSpc>
                <a:spcPct val="14380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OEMs realize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-5" dirty="0">
                <a:latin typeface="Arial"/>
                <a:cs typeface="Arial"/>
              </a:rPr>
              <a:t>of scale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large orders of both Pipeline and Gas Processing  </a:t>
            </a:r>
            <a:r>
              <a:rPr sz="1000" dirty="0">
                <a:latin typeface="Arial"/>
                <a:cs typeface="Arial"/>
              </a:rPr>
              <a:t>compressors. </a:t>
            </a:r>
            <a:r>
              <a:rPr sz="1000" spc="-5" dirty="0">
                <a:latin typeface="Arial"/>
                <a:cs typeface="Arial"/>
              </a:rPr>
              <a:t>Manufacturers suggest figures of up to 5-10%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orders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10 units.  However, this includes bundling discounts (discounts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ordering the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and the driver  together, or with </a:t>
            </a:r>
            <a:r>
              <a:rPr sz="1000" dirty="0">
                <a:latin typeface="Arial"/>
                <a:cs typeface="Arial"/>
              </a:rPr>
              <a:t>ancillary equipment, systems </a:t>
            </a:r>
            <a:r>
              <a:rPr sz="1000" spc="-5" dirty="0">
                <a:latin typeface="Arial"/>
                <a:cs typeface="Arial"/>
              </a:rPr>
              <a:t>and services). Separating these effects out, the  economies of scale seem to settle at 2-6%.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example:</a:t>
            </a:r>
            <a:endParaRPr sz="1000">
              <a:latin typeface="Arial"/>
              <a:cs typeface="Arial"/>
            </a:endParaRPr>
          </a:p>
          <a:p>
            <a:pPr marL="354965" marR="54610" indent="-227965">
              <a:lnSpc>
                <a:spcPct val="143700"/>
              </a:lnSpc>
              <a:spcBef>
                <a:spcPts val="665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000" spc="-5" dirty="0">
                <a:latin typeface="Arial"/>
                <a:cs typeface="Arial"/>
              </a:rPr>
              <a:t>GE sold 15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to PetroChina </a:t>
            </a:r>
            <a:r>
              <a:rPr sz="1000" dirty="0">
                <a:latin typeface="Arial"/>
                <a:cs typeface="Arial"/>
              </a:rPr>
              <a:t>(in </a:t>
            </a:r>
            <a:r>
              <a:rPr sz="1000" spc="-5" dirty="0">
                <a:latin typeface="Arial"/>
                <a:cs typeface="Arial"/>
              </a:rPr>
              <a:t>2011).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package of six gas turbine-driven  compressor trains and nine electric motor–driven compressors sold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about </a:t>
            </a:r>
            <a:r>
              <a:rPr sz="1000" dirty="0">
                <a:latin typeface="Arial"/>
                <a:cs typeface="Arial"/>
              </a:rPr>
              <a:t>$100m. </a:t>
            </a:r>
            <a:r>
              <a:rPr sz="1000" spc="-5" dirty="0">
                <a:latin typeface="Arial"/>
                <a:cs typeface="Arial"/>
              </a:rPr>
              <a:t>Based  on average prices </a:t>
            </a:r>
            <a:r>
              <a:rPr sz="1000" dirty="0">
                <a:latin typeface="Arial"/>
                <a:cs typeface="Arial"/>
              </a:rPr>
              <a:t>for compressors, </a:t>
            </a:r>
            <a:r>
              <a:rPr sz="1000" spc="-5" dirty="0">
                <a:latin typeface="Arial"/>
                <a:cs typeface="Arial"/>
              </a:rPr>
              <a:t>gas turbines, and electric </a:t>
            </a:r>
            <a:r>
              <a:rPr sz="1000" dirty="0">
                <a:latin typeface="Arial"/>
                <a:cs typeface="Arial"/>
              </a:rPr>
              <a:t>motors, </a:t>
            </a:r>
            <a:r>
              <a:rPr sz="1000" spc="-5" dirty="0">
                <a:latin typeface="Arial"/>
                <a:cs typeface="Arial"/>
              </a:rPr>
              <a:t>the bundle could be  worth $145m at 2013 </a:t>
            </a:r>
            <a:r>
              <a:rPr sz="1000" dirty="0">
                <a:latin typeface="Arial"/>
                <a:cs typeface="Arial"/>
              </a:rPr>
              <a:t>prices. </a:t>
            </a:r>
            <a:r>
              <a:rPr sz="1000" spc="-5" dirty="0">
                <a:latin typeface="Arial"/>
                <a:cs typeface="Arial"/>
              </a:rPr>
              <a:t>Deducting 20%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country-specific price discounts would</a:t>
            </a:r>
            <a:r>
              <a:rPr sz="1000" spc="20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yield</a:t>
            </a:r>
            <a:endParaRPr sz="1000">
              <a:latin typeface="Arial"/>
              <a:cs typeface="Arial"/>
            </a:endParaRPr>
          </a:p>
          <a:p>
            <a:pPr marL="354965" marR="5080">
              <a:lnSpc>
                <a:spcPts val="1730"/>
              </a:lnSpc>
              <a:spcBef>
                <a:spcPts val="145"/>
              </a:spcBef>
            </a:pPr>
            <a:r>
              <a:rPr sz="1000" spc="-5" dirty="0">
                <a:latin typeface="Arial"/>
                <a:cs typeface="Arial"/>
              </a:rPr>
              <a:t>$116m. </a:t>
            </a:r>
            <a:r>
              <a:rPr sz="1000" dirty="0">
                <a:latin typeface="Arial"/>
                <a:cs typeface="Arial"/>
              </a:rPr>
              <a:t>Assuming </a:t>
            </a:r>
            <a:r>
              <a:rPr sz="1000" spc="-5" dirty="0">
                <a:latin typeface="Arial"/>
                <a:cs typeface="Arial"/>
              </a:rPr>
              <a:t>the difference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split between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-5" dirty="0">
                <a:latin typeface="Arial"/>
                <a:cs typeface="Arial"/>
              </a:rPr>
              <a:t>of scale and bundling discounts,  the economies of scale </a:t>
            </a:r>
            <a:r>
              <a:rPr sz="1000" spc="-10" dirty="0">
                <a:latin typeface="Arial"/>
                <a:cs typeface="Arial"/>
              </a:rPr>
              <a:t>would </a:t>
            </a:r>
            <a:r>
              <a:rPr sz="1000" spc="-5" dirty="0">
                <a:latin typeface="Arial"/>
                <a:cs typeface="Arial"/>
              </a:rPr>
              <a:t>be </a:t>
            </a:r>
            <a:r>
              <a:rPr sz="1000" u="sng" spc="-10" dirty="0">
                <a:latin typeface="Arial"/>
                <a:cs typeface="Arial"/>
              </a:rPr>
              <a:t>5.6% </a:t>
            </a:r>
            <a:r>
              <a:rPr sz="1000" spc="-5" dirty="0">
                <a:latin typeface="Arial"/>
                <a:cs typeface="Arial"/>
              </a:rPr>
              <a:t>of the simple additive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price.</a:t>
            </a:r>
            <a:endParaRPr sz="1000">
              <a:latin typeface="Arial"/>
              <a:cs typeface="Arial"/>
            </a:endParaRPr>
          </a:p>
          <a:p>
            <a:pPr marL="354965" marR="78105" indent="-227965">
              <a:lnSpc>
                <a:spcPts val="1720"/>
              </a:lnSpc>
              <a:spcBef>
                <a:spcPts val="75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000" spc="-5" dirty="0">
                <a:latin typeface="Arial"/>
                <a:cs typeface="Arial"/>
              </a:rPr>
              <a:t>GE sold 13 </a:t>
            </a:r>
            <a:r>
              <a:rPr sz="1000" dirty="0">
                <a:latin typeface="Arial"/>
                <a:cs typeface="Arial"/>
              </a:rPr>
              <a:t>turbocompressor </a:t>
            </a:r>
            <a:r>
              <a:rPr sz="1000" spc="-5" dirty="0">
                <a:latin typeface="Arial"/>
                <a:cs typeface="Arial"/>
              </a:rPr>
              <a:t>trains of PGT25+G4 gas turbines and centrifugal </a:t>
            </a:r>
            <a:r>
              <a:rPr sz="1000" dirty="0">
                <a:latin typeface="Arial"/>
                <a:cs typeface="Arial"/>
              </a:rPr>
              <a:t>compressors  </a:t>
            </a:r>
            <a:r>
              <a:rPr sz="1000" spc="-5" dirty="0">
                <a:latin typeface="Arial"/>
                <a:cs typeface="Arial"/>
              </a:rPr>
              <a:t>to PNG LNG </a:t>
            </a:r>
            <a:r>
              <a:rPr sz="1000" dirty="0">
                <a:latin typeface="Arial"/>
                <a:cs typeface="Arial"/>
              </a:rPr>
              <a:t>(in </a:t>
            </a:r>
            <a:r>
              <a:rPr sz="1000" spc="-5" dirty="0">
                <a:latin typeface="Arial"/>
                <a:cs typeface="Arial"/>
              </a:rPr>
              <a:t>2010). Based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average prices, as above,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contract </a:t>
            </a:r>
            <a:r>
              <a:rPr sz="1000" spc="-10" dirty="0">
                <a:latin typeface="Arial"/>
                <a:cs typeface="Arial"/>
              </a:rPr>
              <a:t>would </a:t>
            </a:r>
            <a:r>
              <a:rPr sz="1000" spc="-5" dirty="0">
                <a:latin typeface="Arial"/>
                <a:cs typeface="Arial"/>
              </a:rPr>
              <a:t>have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been</a:t>
            </a:r>
            <a:endParaRPr sz="1000">
              <a:latin typeface="Arial"/>
              <a:cs typeface="Arial"/>
            </a:endParaRPr>
          </a:p>
          <a:p>
            <a:pPr marL="354965" marR="127635">
              <a:lnSpc>
                <a:spcPts val="172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worth </a:t>
            </a:r>
            <a:r>
              <a:rPr sz="1000" dirty="0">
                <a:latin typeface="Arial"/>
                <a:cs typeface="Arial"/>
              </a:rPr>
              <a:t>$174m. </a:t>
            </a:r>
            <a:r>
              <a:rPr sz="1000" spc="-5" dirty="0">
                <a:latin typeface="Arial"/>
                <a:cs typeface="Arial"/>
              </a:rPr>
              <a:t>After allowing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15% regional price discount, there is still an 8.2% discount,  which we </a:t>
            </a:r>
            <a:r>
              <a:rPr sz="1000" spc="5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split between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-5" dirty="0">
                <a:latin typeface="Arial"/>
                <a:cs typeface="Arial"/>
              </a:rPr>
              <a:t>of scale and bundling,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u="sng" spc="-5" dirty="0">
                <a:latin typeface="Arial"/>
                <a:cs typeface="Arial"/>
              </a:rPr>
              <a:t>4.2%</a:t>
            </a:r>
            <a:r>
              <a:rPr sz="1000" u="sng" spc="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each.</a:t>
            </a:r>
            <a:endParaRPr sz="1000">
              <a:latin typeface="Arial"/>
              <a:cs typeface="Arial"/>
            </a:endParaRPr>
          </a:p>
          <a:p>
            <a:pPr marL="354965" marR="255904" indent="-227965">
              <a:lnSpc>
                <a:spcPts val="1720"/>
              </a:lnSpc>
              <a:spcBef>
                <a:spcPts val="80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000" spc="-5" dirty="0">
                <a:latin typeface="Arial"/>
                <a:cs typeface="Arial"/>
              </a:rPr>
              <a:t>Dresser Rand sold 18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to Petrobras (in 2010). Based on average prices </a:t>
            </a:r>
            <a:r>
              <a:rPr sz="1000" dirty="0">
                <a:latin typeface="Arial"/>
                <a:cs typeface="Arial"/>
              </a:rPr>
              <a:t>for  compressors, </a:t>
            </a:r>
            <a:r>
              <a:rPr sz="1000" spc="-5" dirty="0">
                <a:latin typeface="Arial"/>
                <a:cs typeface="Arial"/>
              </a:rPr>
              <a:t>gas turbines, and electric </a:t>
            </a:r>
            <a:r>
              <a:rPr sz="1000" dirty="0">
                <a:latin typeface="Arial"/>
                <a:cs typeface="Arial"/>
              </a:rPr>
              <a:t>motors, </a:t>
            </a:r>
            <a:r>
              <a:rPr sz="1000" spc="-5" dirty="0">
                <a:latin typeface="Arial"/>
                <a:cs typeface="Arial"/>
              </a:rPr>
              <a:t>the bundle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worth $134m (at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2013</a:t>
            </a:r>
            <a:endParaRPr sz="1000">
              <a:latin typeface="Arial"/>
              <a:cs typeface="Arial"/>
            </a:endParaRPr>
          </a:p>
          <a:p>
            <a:pPr marL="354965" marR="8890">
              <a:lnSpc>
                <a:spcPts val="1730"/>
              </a:lnSpc>
            </a:pPr>
            <a:r>
              <a:rPr sz="1000" spc="-5" dirty="0">
                <a:latin typeface="Arial"/>
                <a:cs typeface="Arial"/>
              </a:rPr>
              <a:t>prices), but was contracted </a:t>
            </a:r>
            <a:r>
              <a:rPr sz="1000" dirty="0">
                <a:latin typeface="Arial"/>
                <a:cs typeface="Arial"/>
              </a:rPr>
              <a:t>for $120m. </a:t>
            </a:r>
            <a:r>
              <a:rPr sz="1000" spc="-5" dirty="0">
                <a:latin typeface="Arial"/>
                <a:cs typeface="Arial"/>
              </a:rPr>
              <a:t>After accounting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5% lower price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Latin  American competitive conditions, this left a 6% price discount, which could be </a:t>
            </a:r>
            <a:r>
              <a:rPr sz="1000" dirty="0">
                <a:latin typeface="Arial"/>
                <a:cs typeface="Arial"/>
              </a:rPr>
              <a:t>assumed </a:t>
            </a:r>
            <a:r>
              <a:rPr sz="1000" spc="-5" dirty="0">
                <a:latin typeface="Arial"/>
                <a:cs typeface="Arial"/>
              </a:rPr>
              <a:t>to be  split between </a:t>
            </a:r>
            <a:r>
              <a:rPr sz="1000" u="sng" spc="-10" dirty="0">
                <a:latin typeface="Arial"/>
                <a:cs typeface="Arial"/>
              </a:rPr>
              <a:t>3%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bundling and </a:t>
            </a:r>
            <a:r>
              <a:rPr sz="1000" u="sng" dirty="0">
                <a:latin typeface="Arial"/>
                <a:cs typeface="Arial"/>
              </a:rPr>
              <a:t>3%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economies </a:t>
            </a:r>
            <a:r>
              <a:rPr sz="1000" dirty="0">
                <a:latin typeface="Arial"/>
                <a:cs typeface="Arial"/>
              </a:rPr>
              <a:t>of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scale.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355107" y="3275704"/>
            <a:ext cx="213360" cy="0"/>
          </a:xfrm>
          <a:custGeom>
            <a:avLst/>
            <a:gdLst/>
            <a:ahLst/>
            <a:cxnLst/>
            <a:rect l="l" t="t" r="r" b="b"/>
            <a:pathLst>
              <a:path w="213360">
                <a:moveTo>
                  <a:pt x="0" y="0"/>
                </a:moveTo>
                <a:lnTo>
                  <a:pt x="213335" y="0"/>
                </a:lnTo>
              </a:path>
            </a:pathLst>
          </a:custGeom>
          <a:ln w="33245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355774" y="3478477"/>
            <a:ext cx="213360" cy="0"/>
          </a:xfrm>
          <a:custGeom>
            <a:avLst/>
            <a:gdLst/>
            <a:ahLst/>
            <a:cxnLst/>
            <a:rect l="l" t="t" r="r" b="b"/>
            <a:pathLst>
              <a:path w="213360">
                <a:moveTo>
                  <a:pt x="0" y="0"/>
                </a:moveTo>
                <a:lnTo>
                  <a:pt x="213335" y="0"/>
                </a:lnTo>
              </a:path>
            </a:pathLst>
          </a:custGeom>
          <a:ln w="23936">
            <a:solidFill>
              <a:srgbClr val="0D0D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591555" y="3124779"/>
            <a:ext cx="1252220" cy="414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57300"/>
              </a:lnSpc>
            </a:pPr>
            <a:r>
              <a:rPr sz="850" spc="10" dirty="0">
                <a:latin typeface="Calibri"/>
                <a:cs typeface="Calibri"/>
              </a:rPr>
              <a:t>Gas </a:t>
            </a:r>
            <a:r>
              <a:rPr sz="850" spc="5" dirty="0">
                <a:latin typeface="Calibri"/>
                <a:cs typeface="Calibri"/>
              </a:rPr>
              <a:t>Processing Compressor  Pipeline</a:t>
            </a:r>
            <a:r>
              <a:rPr sz="850" spc="-75" dirty="0">
                <a:latin typeface="Calibri"/>
                <a:cs typeface="Calibri"/>
              </a:rPr>
              <a:t> </a:t>
            </a:r>
            <a:r>
              <a:rPr sz="850" spc="10" dirty="0">
                <a:latin typeface="Calibri"/>
                <a:cs typeface="Calibri"/>
              </a:rPr>
              <a:t>Compressor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18400" y="2026334"/>
            <a:ext cx="5723255" cy="2460625"/>
          </a:xfrm>
          <a:custGeom>
            <a:avLst/>
            <a:gdLst/>
            <a:ahLst/>
            <a:cxnLst/>
            <a:rect l="l" t="t" r="r" b="b"/>
            <a:pathLst>
              <a:path w="5723255" h="2460625">
                <a:moveTo>
                  <a:pt x="0" y="2460140"/>
                </a:moveTo>
                <a:lnTo>
                  <a:pt x="5722734" y="2460140"/>
                </a:lnTo>
                <a:lnTo>
                  <a:pt x="5722734" y="0"/>
                </a:lnTo>
                <a:lnTo>
                  <a:pt x="0" y="0"/>
                </a:lnTo>
                <a:lnTo>
                  <a:pt x="0" y="2460140"/>
                </a:lnTo>
                <a:close/>
              </a:path>
            </a:pathLst>
          </a:custGeom>
          <a:ln w="798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35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847394"/>
            <a:ext cx="5754370" cy="2059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marR="47625" indent="-227965">
              <a:lnSpc>
                <a:spcPct val="1438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10" dirty="0">
                <a:latin typeface="Arial"/>
                <a:cs typeface="Arial"/>
              </a:rPr>
              <a:t>MAN </a:t>
            </a:r>
            <a:r>
              <a:rPr sz="1000" spc="-5" dirty="0">
                <a:latin typeface="Arial"/>
                <a:cs typeface="Arial"/>
              </a:rPr>
              <a:t>Diesel &amp; Turbo sold </a:t>
            </a:r>
            <a:r>
              <a:rPr sz="1000" dirty="0">
                <a:latin typeface="Arial"/>
                <a:cs typeface="Arial"/>
              </a:rPr>
              <a:t>11 compressors </a:t>
            </a:r>
            <a:r>
              <a:rPr sz="1000" spc="-5" dirty="0">
                <a:latin typeface="Arial"/>
                <a:cs typeface="Arial"/>
              </a:rPr>
              <a:t>to Shenhua Ningxia Coal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Group Co., Ltd.  </a:t>
            </a:r>
            <a:r>
              <a:rPr sz="1000" spc="-10" dirty="0">
                <a:latin typeface="Arial"/>
                <a:cs typeface="Arial"/>
              </a:rPr>
              <a:t>(via </a:t>
            </a:r>
            <a:r>
              <a:rPr sz="1000" spc="-5" dirty="0">
                <a:latin typeface="Arial"/>
                <a:cs typeface="Arial"/>
              </a:rPr>
              <a:t>Linde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Hangyang)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2013.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calculated value of this contract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$213m, </a:t>
            </a:r>
            <a:r>
              <a:rPr sz="1000" spc="-5" dirty="0">
                <a:latin typeface="Arial"/>
                <a:cs typeface="Arial"/>
              </a:rPr>
              <a:t>versus a  published value of </a:t>
            </a:r>
            <a:r>
              <a:rPr sz="1000" dirty="0">
                <a:latin typeface="Arial"/>
                <a:cs typeface="Arial"/>
              </a:rPr>
              <a:t>$163m. </a:t>
            </a:r>
            <a:r>
              <a:rPr sz="1000" spc="-5" dirty="0">
                <a:latin typeface="Arial"/>
                <a:cs typeface="Arial"/>
              </a:rPr>
              <a:t>After allowing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19% regional pricing </a:t>
            </a:r>
            <a:r>
              <a:rPr sz="1000" dirty="0">
                <a:latin typeface="Arial"/>
                <a:cs typeface="Arial"/>
              </a:rPr>
              <a:t>differences </a:t>
            </a:r>
            <a:r>
              <a:rPr sz="1000" spc="-5" dirty="0">
                <a:latin typeface="Arial"/>
                <a:cs typeface="Arial"/>
              </a:rPr>
              <a:t>and splitting the  difference between economies of scale and ‘bundling’ savings, the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15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scale and  bundling savings each appear to be </a:t>
            </a:r>
            <a:r>
              <a:rPr sz="1000" dirty="0">
                <a:latin typeface="Arial"/>
                <a:cs typeface="Arial"/>
              </a:rPr>
              <a:t>about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3%.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Times New Roman"/>
              <a:cs typeface="Times New Roman"/>
            </a:endParaRPr>
          </a:p>
          <a:p>
            <a:pPr marL="12700" marR="5080">
              <a:lnSpc>
                <a:spcPct val="110500"/>
              </a:lnSpc>
              <a:spcBef>
                <a:spcPts val="5"/>
              </a:spcBef>
            </a:pP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contracts indicate smaller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-5" dirty="0">
                <a:latin typeface="Arial"/>
                <a:cs typeface="Arial"/>
              </a:rPr>
              <a:t>of scale, and </a:t>
            </a:r>
            <a:r>
              <a:rPr sz="1000" dirty="0">
                <a:latin typeface="Arial"/>
                <a:cs typeface="Arial"/>
              </a:rPr>
              <a:t>in most </a:t>
            </a:r>
            <a:r>
              <a:rPr sz="1000" spc="-5" dirty="0">
                <a:latin typeface="Arial"/>
                <a:cs typeface="Arial"/>
              </a:rPr>
              <a:t>cases economies of scale are </a:t>
            </a:r>
            <a:r>
              <a:rPr sz="1000" dirty="0">
                <a:latin typeface="Arial"/>
                <a:cs typeface="Arial"/>
              </a:rPr>
              <a:t>simply  </a:t>
            </a:r>
            <a:r>
              <a:rPr sz="1000" spc="-5" dirty="0">
                <a:latin typeface="Arial"/>
                <a:cs typeface="Arial"/>
              </a:rPr>
              <a:t>reaped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supplier rather than the customer. Below is a curve showing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-5" dirty="0">
                <a:latin typeface="Arial"/>
                <a:cs typeface="Arial"/>
              </a:rPr>
              <a:t>of scale  capping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5.6% at the </a:t>
            </a:r>
            <a:r>
              <a:rPr sz="1000" dirty="0">
                <a:latin typeface="Arial"/>
                <a:cs typeface="Arial"/>
              </a:rPr>
              <a:t>15</a:t>
            </a:r>
            <a:r>
              <a:rPr sz="975" baseline="42735" dirty="0">
                <a:latin typeface="Arial"/>
                <a:cs typeface="Arial"/>
              </a:rPr>
              <a:t>th</a:t>
            </a:r>
            <a:r>
              <a:rPr sz="975" spc="135" baseline="427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Times New Roman"/>
              <a:cs typeface="Times New Roman"/>
            </a:endParaRPr>
          </a:p>
          <a:p>
            <a:pPr marL="93726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10: Economies of Scale for Centrifugal Gas</a:t>
            </a:r>
            <a:r>
              <a:rPr sz="1000" b="1" spc="12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6007988"/>
            <a:ext cx="5719445" cy="3549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4.3.2	</a:t>
            </a:r>
            <a:r>
              <a:rPr sz="1000" b="1" spc="-5" dirty="0">
                <a:latin typeface="Arial"/>
                <a:cs typeface="Arial"/>
              </a:rPr>
              <a:t>Should-Cost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Analysis</a:t>
            </a:r>
            <a:endParaRPr sz="1000">
              <a:latin typeface="Arial"/>
              <a:cs typeface="Arial"/>
            </a:endParaRPr>
          </a:p>
          <a:p>
            <a:pPr marL="127000" marR="152400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As with </a:t>
            </a:r>
            <a:r>
              <a:rPr sz="1000" dirty="0">
                <a:latin typeface="Arial"/>
                <a:cs typeface="Arial"/>
              </a:rPr>
              <a:t>any </a:t>
            </a:r>
            <a:r>
              <a:rPr sz="1000" spc="-5" dirty="0">
                <a:latin typeface="Arial"/>
                <a:cs typeface="Arial"/>
              </a:rPr>
              <a:t>rotating equipment, the focus of cost management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Process Centrifugal 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should be on lifecycle cost, which first and </a:t>
            </a:r>
            <a:r>
              <a:rPr sz="1000" dirty="0">
                <a:latin typeface="Arial"/>
                <a:cs typeface="Arial"/>
              </a:rPr>
              <a:t>foremost </a:t>
            </a:r>
            <a:r>
              <a:rPr sz="1000" spc="-5" dirty="0">
                <a:latin typeface="Arial"/>
                <a:cs typeface="Arial"/>
              </a:rPr>
              <a:t>requires specifying the </a:t>
            </a:r>
            <a:r>
              <a:rPr sz="1000" dirty="0">
                <a:latin typeface="Arial"/>
                <a:cs typeface="Arial"/>
              </a:rPr>
              <a:t>optimal  </a:t>
            </a:r>
            <a:r>
              <a:rPr sz="1000" spc="-5" dirty="0">
                <a:latin typeface="Arial"/>
                <a:cs typeface="Arial"/>
              </a:rPr>
              <a:t>equipment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job.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potential savings from lifecycle cost </a:t>
            </a:r>
            <a:r>
              <a:rPr sz="1000" dirty="0">
                <a:latin typeface="Arial"/>
                <a:cs typeface="Arial"/>
              </a:rPr>
              <a:t>management </a:t>
            </a:r>
            <a:r>
              <a:rPr sz="1000" spc="-5" dirty="0">
                <a:latin typeface="Arial"/>
                <a:cs typeface="Arial"/>
              </a:rPr>
              <a:t>typically exceed the  savings on the initial purchase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cost.</a:t>
            </a:r>
            <a:endParaRPr sz="1000">
              <a:latin typeface="Arial"/>
              <a:cs typeface="Arial"/>
            </a:endParaRPr>
          </a:p>
          <a:p>
            <a:pPr marL="127000" marR="26670">
              <a:lnSpc>
                <a:spcPct val="144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Value Engineering is almost impossible since </a:t>
            </a:r>
            <a:r>
              <a:rPr sz="1000" spc="5" dirty="0">
                <a:latin typeface="Arial"/>
                <a:cs typeface="Arial"/>
              </a:rPr>
              <a:t>each </a:t>
            </a:r>
            <a:r>
              <a:rPr sz="1000" spc="-5" dirty="0">
                <a:latin typeface="Arial"/>
                <a:cs typeface="Arial"/>
              </a:rPr>
              <a:t>unit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already </a:t>
            </a:r>
            <a:r>
              <a:rPr sz="1000" spc="-5" dirty="0">
                <a:latin typeface="Arial"/>
                <a:cs typeface="Arial"/>
              </a:rPr>
              <a:t>customized. </a:t>
            </a:r>
            <a:r>
              <a:rPr sz="1000" dirty="0">
                <a:latin typeface="Arial"/>
                <a:cs typeface="Arial"/>
              </a:rPr>
              <a:t>Furthermore, </a:t>
            </a:r>
            <a:r>
              <a:rPr sz="1000" spc="-5" dirty="0">
                <a:latin typeface="Arial"/>
                <a:cs typeface="Arial"/>
              </a:rPr>
              <a:t>supply  chain integration,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form </a:t>
            </a:r>
            <a:r>
              <a:rPr sz="1000" spc="-1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collaborative logistical and inventory planning, is </a:t>
            </a:r>
            <a:r>
              <a:rPr sz="1000" dirty="0">
                <a:latin typeface="Arial"/>
                <a:cs typeface="Arial"/>
              </a:rPr>
              <a:t>tiny </a:t>
            </a:r>
            <a:r>
              <a:rPr sz="1000" spc="-5" dirty="0">
                <a:latin typeface="Arial"/>
                <a:cs typeface="Arial"/>
              </a:rPr>
              <a:t>compared to  the </a:t>
            </a:r>
            <a:r>
              <a:rPr sz="1000" dirty="0">
                <a:latin typeface="Arial"/>
                <a:cs typeface="Arial"/>
              </a:rPr>
              <a:t>equipment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costs.</a:t>
            </a:r>
            <a:endParaRPr sz="1000">
              <a:latin typeface="Arial"/>
              <a:cs typeface="Arial"/>
            </a:endParaRPr>
          </a:p>
          <a:p>
            <a:pPr marL="127000" marR="234315" algn="just">
              <a:lnSpc>
                <a:spcPct val="143500"/>
              </a:lnSpc>
              <a:spcBef>
                <a:spcPts val="605"/>
              </a:spcBef>
            </a:pPr>
            <a:r>
              <a:rPr sz="1000" dirty="0">
                <a:latin typeface="Arial"/>
                <a:cs typeface="Arial"/>
              </a:rPr>
              <a:t>Assuming </a:t>
            </a:r>
            <a:r>
              <a:rPr sz="1000" spc="-5" dirty="0">
                <a:latin typeface="Arial"/>
                <a:cs typeface="Arial"/>
              </a:rPr>
              <a:t>lifecycle cost drivers have been </a:t>
            </a:r>
            <a:r>
              <a:rPr sz="1000" dirty="0">
                <a:latin typeface="Arial"/>
                <a:cs typeface="Arial"/>
              </a:rPr>
              <a:t>properly specified, </a:t>
            </a:r>
            <a:r>
              <a:rPr sz="1000" spc="-5" dirty="0">
                <a:latin typeface="Arial"/>
                <a:cs typeface="Arial"/>
              </a:rPr>
              <a:t>procurement </a:t>
            </a:r>
            <a:r>
              <a:rPr sz="1000" dirty="0">
                <a:latin typeface="Arial"/>
                <a:cs typeface="Arial"/>
              </a:rPr>
              <a:t>officers </a:t>
            </a:r>
            <a:r>
              <a:rPr sz="1000" spc="5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pursue  three high-leverage actions to reduce initial purchase </a:t>
            </a:r>
            <a:r>
              <a:rPr sz="1000" dirty="0">
                <a:latin typeface="Arial"/>
                <a:cs typeface="Arial"/>
              </a:rPr>
              <a:t>cost by </a:t>
            </a:r>
            <a:r>
              <a:rPr sz="1000" spc="-5" dirty="0">
                <a:latin typeface="Arial"/>
                <a:cs typeface="Arial"/>
              </a:rPr>
              <a:t>a maximum cumulative </a:t>
            </a:r>
            <a:r>
              <a:rPr sz="1000" dirty="0">
                <a:latin typeface="Arial"/>
                <a:cs typeface="Arial"/>
              </a:rPr>
              <a:t>amount </a:t>
            </a:r>
            <a:r>
              <a:rPr sz="1000" spc="-5" dirty="0">
                <a:latin typeface="Arial"/>
                <a:cs typeface="Arial"/>
              </a:rPr>
              <a:t>of  21%.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3700"/>
              </a:lnSpc>
              <a:spcBef>
                <a:spcPts val="6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Bundling with other </a:t>
            </a:r>
            <a:r>
              <a:rPr sz="1000" dirty="0">
                <a:latin typeface="Arial"/>
                <a:cs typeface="Arial"/>
              </a:rPr>
              <a:t>products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ancillary </a:t>
            </a:r>
            <a:r>
              <a:rPr sz="1000" spc="-5" dirty="0">
                <a:latin typeface="Arial"/>
                <a:cs typeface="Arial"/>
              </a:rPr>
              <a:t>services, including the total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train(s), to  allow suppliers to realize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-5" dirty="0">
                <a:latin typeface="Arial"/>
                <a:cs typeface="Arial"/>
              </a:rPr>
              <a:t>of scope </a:t>
            </a:r>
            <a:r>
              <a:rPr sz="1000" dirty="0">
                <a:latin typeface="Arial"/>
                <a:cs typeface="Arial"/>
              </a:rPr>
              <a:t>(to </a:t>
            </a:r>
            <a:r>
              <a:rPr sz="1000" spc="-5" dirty="0">
                <a:latin typeface="Arial"/>
                <a:cs typeface="Arial"/>
              </a:rPr>
              <a:t>reduce their sales and overhead cost, and  the risk of not selling the other </a:t>
            </a:r>
            <a:r>
              <a:rPr sz="1000" dirty="0">
                <a:latin typeface="Arial"/>
                <a:cs typeface="Arial"/>
              </a:rPr>
              <a:t>equipment </a:t>
            </a:r>
            <a:r>
              <a:rPr sz="1000" spc="-5" dirty="0">
                <a:latin typeface="Arial"/>
                <a:cs typeface="Arial"/>
              </a:rPr>
              <a:t>to other buyers during the </a:t>
            </a:r>
            <a:r>
              <a:rPr sz="1000" dirty="0">
                <a:latin typeface="Arial"/>
                <a:cs typeface="Arial"/>
              </a:rPr>
              <a:t>same time </a:t>
            </a:r>
            <a:r>
              <a:rPr sz="1000" spc="-5" dirty="0">
                <a:latin typeface="Arial"/>
                <a:cs typeface="Arial"/>
              </a:rPr>
              <a:t>window). This  strategy is </a:t>
            </a:r>
            <a:r>
              <a:rPr sz="1000" dirty="0">
                <a:latin typeface="Arial"/>
                <a:cs typeface="Arial"/>
              </a:rPr>
              <a:t>particularly </a:t>
            </a:r>
            <a:r>
              <a:rPr sz="1000" spc="-5" dirty="0">
                <a:latin typeface="Arial"/>
                <a:cs typeface="Arial"/>
              </a:rPr>
              <a:t>effective because the suppliers themselves are focused on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achieving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00094" y="3219357"/>
            <a:ext cx="0" cy="2009139"/>
          </a:xfrm>
          <a:custGeom>
            <a:avLst/>
            <a:gdLst/>
            <a:ahLst/>
            <a:cxnLst/>
            <a:rect l="l" t="t" r="r" b="b"/>
            <a:pathLst>
              <a:path h="2009139">
                <a:moveTo>
                  <a:pt x="0" y="2009147"/>
                </a:moveTo>
                <a:lnTo>
                  <a:pt x="0" y="0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60445" y="5228504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49" y="0"/>
                </a:lnTo>
              </a:path>
            </a:pathLst>
          </a:custGeom>
          <a:ln w="911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60445" y="5005097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49" y="0"/>
                </a:lnTo>
              </a:path>
            </a:pathLst>
          </a:custGeom>
          <a:ln w="911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60445" y="4781689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49" y="0"/>
                </a:lnTo>
              </a:path>
            </a:pathLst>
          </a:custGeom>
          <a:ln w="911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60445" y="455980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49" y="0"/>
                </a:lnTo>
              </a:path>
            </a:pathLst>
          </a:custGeom>
          <a:ln w="911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60445" y="433639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49" y="0"/>
                </a:lnTo>
              </a:path>
            </a:pathLst>
          </a:custGeom>
          <a:ln w="911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60445" y="4112987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49" y="0"/>
                </a:lnTo>
              </a:path>
            </a:pathLst>
          </a:custGeom>
          <a:ln w="911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60445" y="3889580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49" y="0"/>
                </a:lnTo>
              </a:path>
            </a:pathLst>
          </a:custGeom>
          <a:ln w="911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60445" y="366617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49" y="0"/>
                </a:lnTo>
              </a:path>
            </a:pathLst>
          </a:custGeom>
          <a:ln w="911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60445" y="344276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49" y="0"/>
                </a:lnTo>
              </a:path>
            </a:pathLst>
          </a:custGeom>
          <a:ln w="911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60445" y="3219357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49" y="0"/>
                </a:lnTo>
              </a:path>
            </a:pathLst>
          </a:custGeom>
          <a:ln w="911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300094" y="5228504"/>
            <a:ext cx="3292475" cy="0"/>
          </a:xfrm>
          <a:custGeom>
            <a:avLst/>
            <a:gdLst/>
            <a:ahLst/>
            <a:cxnLst/>
            <a:rect l="l" t="t" r="r" b="b"/>
            <a:pathLst>
              <a:path w="3292475">
                <a:moveTo>
                  <a:pt x="0" y="0"/>
                </a:moveTo>
                <a:lnTo>
                  <a:pt x="3292404" y="0"/>
                </a:lnTo>
              </a:path>
            </a:pathLst>
          </a:custGeom>
          <a:ln w="911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300094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64791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29487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94184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58880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123577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88273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452970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17666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82362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947059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111755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276452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441148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605845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770541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935238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098409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263106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427802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592498" y="522850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34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382443" y="3383493"/>
            <a:ext cx="3128010" cy="103505"/>
          </a:xfrm>
          <a:custGeom>
            <a:avLst/>
            <a:gdLst/>
            <a:ahLst/>
            <a:cxnLst/>
            <a:rect l="l" t="t" r="r" b="b"/>
            <a:pathLst>
              <a:path w="3128010" h="103504">
                <a:moveTo>
                  <a:pt x="0" y="0"/>
                </a:moveTo>
                <a:lnTo>
                  <a:pt x="164696" y="7598"/>
                </a:lnTo>
                <a:lnTo>
                  <a:pt x="329392" y="15197"/>
                </a:lnTo>
                <a:lnTo>
                  <a:pt x="494089" y="21276"/>
                </a:lnTo>
                <a:lnTo>
                  <a:pt x="658785" y="28875"/>
                </a:lnTo>
                <a:lnTo>
                  <a:pt x="823482" y="36474"/>
                </a:lnTo>
                <a:lnTo>
                  <a:pt x="988178" y="44073"/>
                </a:lnTo>
                <a:lnTo>
                  <a:pt x="1152875" y="51672"/>
                </a:lnTo>
                <a:lnTo>
                  <a:pt x="1317571" y="59271"/>
                </a:lnTo>
                <a:lnTo>
                  <a:pt x="1482268" y="65350"/>
                </a:lnTo>
                <a:lnTo>
                  <a:pt x="1646964" y="72949"/>
                </a:lnTo>
                <a:lnTo>
                  <a:pt x="1811661" y="80548"/>
                </a:lnTo>
                <a:lnTo>
                  <a:pt x="1976357" y="88147"/>
                </a:lnTo>
                <a:lnTo>
                  <a:pt x="2141054" y="95746"/>
                </a:lnTo>
                <a:lnTo>
                  <a:pt x="2305750" y="103344"/>
                </a:lnTo>
                <a:lnTo>
                  <a:pt x="2470446" y="103344"/>
                </a:lnTo>
                <a:lnTo>
                  <a:pt x="2635143" y="103344"/>
                </a:lnTo>
                <a:lnTo>
                  <a:pt x="2798314" y="103344"/>
                </a:lnTo>
                <a:lnTo>
                  <a:pt x="2963011" y="103344"/>
                </a:lnTo>
                <a:lnTo>
                  <a:pt x="3127707" y="103344"/>
                </a:lnTo>
              </a:path>
            </a:pathLst>
          </a:custGeom>
          <a:ln w="27356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382443" y="4571960"/>
            <a:ext cx="3128010" cy="36830"/>
          </a:xfrm>
          <a:custGeom>
            <a:avLst/>
            <a:gdLst/>
            <a:ahLst/>
            <a:cxnLst/>
            <a:rect l="l" t="t" r="r" b="b"/>
            <a:pathLst>
              <a:path w="3128010" h="36829">
                <a:moveTo>
                  <a:pt x="0" y="0"/>
                </a:moveTo>
                <a:lnTo>
                  <a:pt x="164696" y="3039"/>
                </a:lnTo>
                <a:lnTo>
                  <a:pt x="329392" y="6079"/>
                </a:lnTo>
                <a:lnTo>
                  <a:pt x="494089" y="9118"/>
                </a:lnTo>
                <a:lnTo>
                  <a:pt x="658785" y="10638"/>
                </a:lnTo>
                <a:lnTo>
                  <a:pt x="823482" y="13678"/>
                </a:lnTo>
                <a:lnTo>
                  <a:pt x="988178" y="16717"/>
                </a:lnTo>
                <a:lnTo>
                  <a:pt x="1152875" y="18237"/>
                </a:lnTo>
                <a:lnTo>
                  <a:pt x="1317571" y="21276"/>
                </a:lnTo>
                <a:lnTo>
                  <a:pt x="1482268" y="24316"/>
                </a:lnTo>
                <a:lnTo>
                  <a:pt x="1646964" y="27356"/>
                </a:lnTo>
                <a:lnTo>
                  <a:pt x="1811661" y="28875"/>
                </a:lnTo>
                <a:lnTo>
                  <a:pt x="1976357" y="31915"/>
                </a:lnTo>
                <a:lnTo>
                  <a:pt x="2141054" y="34954"/>
                </a:lnTo>
                <a:lnTo>
                  <a:pt x="2305750" y="36474"/>
                </a:lnTo>
                <a:lnTo>
                  <a:pt x="2470446" y="36474"/>
                </a:lnTo>
                <a:lnTo>
                  <a:pt x="2635143" y="36474"/>
                </a:lnTo>
                <a:lnTo>
                  <a:pt x="2798314" y="36474"/>
                </a:lnTo>
                <a:lnTo>
                  <a:pt x="2963011" y="36474"/>
                </a:lnTo>
                <a:lnTo>
                  <a:pt x="3127707" y="36474"/>
                </a:lnTo>
              </a:path>
            </a:pathLst>
          </a:custGeom>
          <a:ln w="2735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2118318" y="3127945"/>
            <a:ext cx="77470" cy="2169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9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8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7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6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4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3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628194" y="3982763"/>
            <a:ext cx="443865" cy="471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indent="-635" algn="ctr">
              <a:lnSpc>
                <a:spcPct val="101699"/>
              </a:lnSpc>
            </a:pPr>
            <a:r>
              <a:rPr sz="1000" b="1" spc="-10" dirty="0">
                <a:latin typeface="Calibri"/>
                <a:cs typeface="Calibri"/>
              </a:rPr>
              <a:t>Price  </a:t>
            </a:r>
            <a:r>
              <a:rPr sz="1000" b="1" spc="-5" dirty="0">
                <a:latin typeface="Calibri"/>
                <a:cs typeface="Calibri"/>
              </a:rPr>
              <a:t>per</a:t>
            </a:r>
            <a:r>
              <a:rPr sz="1000" b="1" spc="-8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Unit  ($m)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350723" y="5302723"/>
            <a:ext cx="3237865" cy="351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1    2    3    4    5    6    7    8    9  10 11 12 13 14 15 16 17 18 19</a:t>
            </a:r>
            <a:r>
              <a:rPr sz="1000" spc="-7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20</a:t>
            </a:r>
            <a:endParaRPr sz="1000">
              <a:latin typeface="Calibri"/>
              <a:cs typeface="Calibri"/>
            </a:endParaRPr>
          </a:p>
          <a:p>
            <a:pPr marR="40640" algn="ctr">
              <a:lnSpc>
                <a:spcPct val="100000"/>
              </a:lnSpc>
              <a:spcBef>
                <a:spcPts val="315"/>
              </a:spcBef>
            </a:pPr>
            <a:r>
              <a:rPr sz="1000" b="1" spc="-5" dirty="0">
                <a:latin typeface="Calibri"/>
                <a:cs typeface="Calibri"/>
              </a:rPr>
              <a:t>Number of Units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Ordered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539893" y="4041557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994" y="0"/>
                </a:lnTo>
              </a:path>
            </a:pathLst>
          </a:custGeom>
          <a:ln w="27356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539893" y="4269524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994" y="0"/>
                </a:lnTo>
              </a:path>
            </a:pathLst>
          </a:custGeom>
          <a:ln w="2735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3809812" y="3949513"/>
            <a:ext cx="784860" cy="3879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Pipeline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5"/>
              </a:spcBef>
            </a:pPr>
            <a:r>
              <a:rPr sz="1000" dirty="0">
                <a:latin typeface="Calibri"/>
                <a:cs typeface="Calibri"/>
              </a:rPr>
              <a:t>Gas</a:t>
            </a:r>
            <a:r>
              <a:rPr sz="1000" spc="-9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Processing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507111" y="3053701"/>
            <a:ext cx="4575175" cy="2734310"/>
          </a:xfrm>
          <a:custGeom>
            <a:avLst/>
            <a:gdLst/>
            <a:ahLst/>
            <a:cxnLst/>
            <a:rect l="l" t="t" r="r" b="b"/>
            <a:pathLst>
              <a:path w="4575175" h="2734310">
                <a:moveTo>
                  <a:pt x="0" y="2734081"/>
                </a:moveTo>
                <a:lnTo>
                  <a:pt x="4574901" y="2734081"/>
                </a:lnTo>
                <a:lnTo>
                  <a:pt x="4574901" y="0"/>
                </a:lnTo>
                <a:lnTo>
                  <a:pt x="0" y="0"/>
                </a:lnTo>
                <a:lnTo>
                  <a:pt x="0" y="2734081"/>
                </a:lnTo>
                <a:close/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36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8203438"/>
            <a:ext cx="5746115" cy="1164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4.4	</a:t>
            </a:r>
            <a:r>
              <a:rPr sz="1200" b="1" i="1" dirty="0">
                <a:latin typeface="Arial"/>
                <a:cs typeface="Arial"/>
              </a:rPr>
              <a:t>Price </a:t>
            </a:r>
            <a:r>
              <a:rPr sz="1200" b="1" i="1" spc="-5" dirty="0">
                <a:latin typeface="Arial"/>
                <a:cs typeface="Arial"/>
              </a:rPr>
              <a:t>Negotiation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Strategies</a:t>
            </a:r>
            <a:endParaRPr sz="1200">
              <a:latin typeface="Arial"/>
              <a:cs typeface="Arial"/>
            </a:endParaRPr>
          </a:p>
          <a:p>
            <a:pPr marL="241300" marR="5080" indent="-228600">
              <a:lnSpc>
                <a:spcPct val="143700"/>
              </a:lnSpc>
              <a:spcBef>
                <a:spcPts val="720"/>
              </a:spcBef>
            </a:pPr>
            <a:r>
              <a:rPr sz="1000" spc="-5" dirty="0">
                <a:latin typeface="Arial"/>
                <a:cs typeface="Arial"/>
              </a:rPr>
              <a:t>1. Shop globally through International Procurement Offices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low-cost </a:t>
            </a:r>
            <a:r>
              <a:rPr sz="1000" spc="-5" dirty="0">
                <a:latin typeface="Arial"/>
                <a:cs typeface="Arial"/>
              </a:rPr>
              <a:t>countries, to tap into the  suppliers’ </a:t>
            </a:r>
            <a:r>
              <a:rPr sz="1000" dirty="0">
                <a:latin typeface="Arial"/>
                <a:cs typeface="Arial"/>
              </a:rPr>
              <a:t>propensity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offer </a:t>
            </a:r>
            <a:r>
              <a:rPr sz="1000" spc="-5" dirty="0">
                <a:latin typeface="Arial"/>
                <a:cs typeface="Arial"/>
              </a:rPr>
              <a:t>price discounts to customers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less developed </a:t>
            </a:r>
            <a:r>
              <a:rPr sz="1000" dirty="0">
                <a:latin typeface="Arial"/>
                <a:cs typeface="Arial"/>
              </a:rPr>
              <a:t>markets. Target </a:t>
            </a:r>
            <a:r>
              <a:rPr sz="1000" spc="-5" dirty="0">
                <a:latin typeface="Arial"/>
                <a:cs typeface="Arial"/>
              </a:rPr>
              <a:t>MAN  </a:t>
            </a:r>
            <a:r>
              <a:rPr sz="1000" dirty="0">
                <a:latin typeface="Arial"/>
                <a:cs typeface="Arial"/>
              </a:rPr>
              <a:t>Turbo </a:t>
            </a:r>
            <a:r>
              <a:rPr sz="1000" spc="-5" dirty="0">
                <a:latin typeface="Arial"/>
                <a:cs typeface="Arial"/>
              </a:rPr>
              <a:t>and GE with this </a:t>
            </a:r>
            <a:r>
              <a:rPr sz="1000" dirty="0">
                <a:latin typeface="Arial"/>
                <a:cs typeface="Arial"/>
              </a:rPr>
              <a:t>strategy </a:t>
            </a:r>
            <a:r>
              <a:rPr sz="1000" spc="-5" dirty="0">
                <a:latin typeface="Arial"/>
                <a:cs typeface="Arial"/>
              </a:rPr>
              <a:t>since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seem to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lower into developing </a:t>
            </a:r>
            <a:r>
              <a:rPr sz="1000" dirty="0">
                <a:latin typeface="Arial"/>
                <a:cs typeface="Arial"/>
              </a:rPr>
              <a:t>markets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order  to build </a:t>
            </a:r>
            <a:r>
              <a:rPr sz="1000" dirty="0">
                <a:latin typeface="Arial"/>
                <a:cs typeface="Arial"/>
              </a:rPr>
              <a:t>market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share.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28269" y="5223394"/>
            <a:ext cx="358140" cy="2148840"/>
          </a:xfrm>
          <a:custGeom>
            <a:avLst/>
            <a:gdLst/>
            <a:ahLst/>
            <a:cxnLst/>
            <a:rect l="l" t="t" r="r" b="b"/>
            <a:pathLst>
              <a:path w="358139" h="2148840">
                <a:moveTo>
                  <a:pt x="0" y="2148374"/>
                </a:moveTo>
                <a:lnTo>
                  <a:pt x="357539" y="2148374"/>
                </a:lnTo>
                <a:lnTo>
                  <a:pt x="357539" y="0"/>
                </a:lnTo>
                <a:lnTo>
                  <a:pt x="0" y="0"/>
                </a:lnTo>
                <a:lnTo>
                  <a:pt x="0" y="2148374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28269" y="5223394"/>
            <a:ext cx="358140" cy="2148840"/>
          </a:xfrm>
          <a:custGeom>
            <a:avLst/>
            <a:gdLst/>
            <a:ahLst/>
            <a:cxnLst/>
            <a:rect l="l" t="t" r="r" b="b"/>
            <a:pathLst>
              <a:path w="358139" h="2148840">
                <a:moveTo>
                  <a:pt x="0" y="2148374"/>
                </a:moveTo>
                <a:lnTo>
                  <a:pt x="357539" y="2148374"/>
                </a:lnTo>
                <a:lnTo>
                  <a:pt x="357539" y="0"/>
                </a:lnTo>
                <a:lnTo>
                  <a:pt x="0" y="0"/>
                </a:lnTo>
                <a:lnTo>
                  <a:pt x="0" y="2148374"/>
                </a:lnTo>
                <a:close/>
              </a:path>
            </a:pathLst>
          </a:custGeom>
          <a:ln w="858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64511" y="5679067"/>
            <a:ext cx="359410" cy="1692910"/>
          </a:xfrm>
          <a:custGeom>
            <a:avLst/>
            <a:gdLst/>
            <a:ahLst/>
            <a:cxnLst/>
            <a:rect l="l" t="t" r="r" b="b"/>
            <a:pathLst>
              <a:path w="359409" h="1692909">
                <a:moveTo>
                  <a:pt x="0" y="1692701"/>
                </a:moveTo>
                <a:lnTo>
                  <a:pt x="358969" y="1692701"/>
                </a:lnTo>
                <a:lnTo>
                  <a:pt x="358969" y="0"/>
                </a:lnTo>
                <a:lnTo>
                  <a:pt x="0" y="0"/>
                </a:lnTo>
                <a:lnTo>
                  <a:pt x="0" y="169270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64511" y="5679067"/>
            <a:ext cx="359410" cy="1692910"/>
          </a:xfrm>
          <a:custGeom>
            <a:avLst/>
            <a:gdLst/>
            <a:ahLst/>
            <a:cxnLst/>
            <a:rect l="l" t="t" r="r" b="b"/>
            <a:pathLst>
              <a:path w="359409" h="1692909">
                <a:moveTo>
                  <a:pt x="0" y="1692701"/>
                </a:moveTo>
                <a:lnTo>
                  <a:pt x="358969" y="1692701"/>
                </a:lnTo>
                <a:lnTo>
                  <a:pt x="358969" y="0"/>
                </a:lnTo>
                <a:lnTo>
                  <a:pt x="0" y="0"/>
                </a:lnTo>
                <a:lnTo>
                  <a:pt x="0" y="1692701"/>
                </a:lnTo>
                <a:close/>
              </a:path>
            </a:pathLst>
          </a:custGeom>
          <a:ln w="858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25409" y="5071991"/>
            <a:ext cx="0" cy="2299970"/>
          </a:xfrm>
          <a:custGeom>
            <a:avLst/>
            <a:gdLst/>
            <a:ahLst/>
            <a:cxnLst/>
            <a:rect l="l" t="t" r="r" b="b"/>
            <a:pathLst>
              <a:path h="2299970">
                <a:moveTo>
                  <a:pt x="0" y="2299776"/>
                </a:moveTo>
                <a:lnTo>
                  <a:pt x="0" y="0"/>
                </a:lnTo>
              </a:path>
            </a:pathLst>
          </a:custGeom>
          <a:ln w="8580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89655" y="7371768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53" y="0"/>
                </a:lnTo>
              </a:path>
            </a:pathLst>
          </a:custGeom>
          <a:ln w="8570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89655" y="6987518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53" y="0"/>
                </a:lnTo>
              </a:path>
            </a:pathLst>
          </a:custGeom>
          <a:ln w="8570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89655" y="6604708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53" y="0"/>
                </a:lnTo>
              </a:path>
            </a:pathLst>
          </a:custGeom>
          <a:ln w="8570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89655" y="6221886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53" y="0"/>
                </a:lnTo>
              </a:path>
            </a:pathLst>
          </a:custGeom>
          <a:ln w="8570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89655" y="5837635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53" y="0"/>
                </a:lnTo>
              </a:path>
            </a:pathLst>
          </a:custGeom>
          <a:ln w="8570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89655" y="5454813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53" y="0"/>
                </a:lnTo>
              </a:path>
            </a:pathLst>
          </a:custGeom>
          <a:ln w="8570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89655" y="5071991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53" y="0"/>
                </a:lnTo>
              </a:path>
            </a:pathLst>
          </a:custGeom>
          <a:ln w="8570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925409" y="7371768"/>
            <a:ext cx="4699635" cy="0"/>
          </a:xfrm>
          <a:custGeom>
            <a:avLst/>
            <a:gdLst/>
            <a:ahLst/>
            <a:cxnLst/>
            <a:rect l="l" t="t" r="r" b="b"/>
            <a:pathLst>
              <a:path w="4699634">
                <a:moveTo>
                  <a:pt x="0" y="0"/>
                </a:moveTo>
                <a:lnTo>
                  <a:pt x="4699501" y="0"/>
                </a:lnTo>
              </a:path>
            </a:pathLst>
          </a:custGeom>
          <a:ln w="8570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028552" y="6226385"/>
            <a:ext cx="18986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0" dirty="0">
                <a:latin typeface="Arial"/>
                <a:cs typeface="Arial"/>
              </a:rPr>
              <a:t>5.6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650500" y="5223406"/>
            <a:ext cx="358140" cy="215900"/>
          </a:xfrm>
          <a:prstGeom prst="rect">
            <a:avLst/>
          </a:prstGeom>
          <a:solidFill>
            <a:srgbClr val="8EB4E2"/>
          </a:solidFill>
          <a:ln w="8573">
            <a:solidFill>
              <a:srgbClr val="7E7E7E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50"/>
              </a:spcBef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0.6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57519" y="5367059"/>
            <a:ext cx="1905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0.0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096390" y="5439100"/>
            <a:ext cx="358140" cy="120014"/>
          </a:xfrm>
          <a:prstGeom prst="rect">
            <a:avLst/>
          </a:prstGeom>
          <a:solidFill>
            <a:srgbClr val="8EB4E2"/>
          </a:solidFill>
          <a:ln w="8571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2710">
              <a:lnSpc>
                <a:spcPts val="875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0.3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818620" y="5559090"/>
            <a:ext cx="359410" cy="120014"/>
          </a:xfrm>
          <a:prstGeom prst="rect">
            <a:avLst/>
          </a:prstGeom>
          <a:solidFill>
            <a:srgbClr val="8EB4E2"/>
          </a:solidFill>
          <a:ln w="8571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3345">
              <a:lnSpc>
                <a:spcPts val="875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0.3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626593" y="5607632"/>
            <a:ext cx="18986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0.0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349658" y="6454102"/>
            <a:ext cx="18986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4.4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11909" y="6911500"/>
            <a:ext cx="191770" cy="535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.0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-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11989" y="6528142"/>
            <a:ext cx="1917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25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611909" y="5761070"/>
            <a:ext cx="1917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11909" y="5377296"/>
            <a:ext cx="1917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5</a:t>
            </a: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16304" y="837946"/>
            <a:ext cx="5605780" cy="4308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30734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this benefit, so the interests of the buyers and suppliers are aligned.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suppliers are  highly motivated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achieving bundling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synergies.</a:t>
            </a:r>
            <a:endParaRPr sz="1000">
              <a:latin typeface="Arial"/>
              <a:cs typeface="Arial"/>
            </a:endParaRPr>
          </a:p>
          <a:p>
            <a:pPr marL="354965" marR="111125" indent="-227965">
              <a:lnSpc>
                <a:spcPct val="143700"/>
              </a:lnSpc>
              <a:spcBef>
                <a:spcPts val="60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000" spc="-5" dirty="0">
                <a:latin typeface="Arial"/>
                <a:cs typeface="Arial"/>
              </a:rPr>
              <a:t>Buying multiple units at </a:t>
            </a:r>
            <a:r>
              <a:rPr sz="1000" dirty="0">
                <a:latin typeface="Arial"/>
                <a:cs typeface="Arial"/>
              </a:rPr>
              <a:t>once, </a:t>
            </a:r>
            <a:r>
              <a:rPr sz="1000" spc="-5" dirty="0">
                <a:latin typeface="Arial"/>
                <a:cs typeface="Arial"/>
              </a:rPr>
              <a:t>to allow the suppliers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purchase </a:t>
            </a:r>
            <a:r>
              <a:rPr sz="1000" dirty="0">
                <a:latin typeface="Arial"/>
                <a:cs typeface="Arial"/>
              </a:rPr>
              <a:t>common </a:t>
            </a:r>
            <a:r>
              <a:rPr sz="1000" spc="-5" dirty="0">
                <a:latin typeface="Arial"/>
                <a:cs typeface="Arial"/>
              </a:rPr>
              <a:t>materials and </a:t>
            </a:r>
            <a:r>
              <a:rPr sz="1000" dirty="0">
                <a:latin typeface="Arial"/>
                <a:cs typeface="Arial"/>
              </a:rPr>
              <a:t>to  </a:t>
            </a:r>
            <a:r>
              <a:rPr sz="1000" spc="-5" dirty="0">
                <a:latin typeface="Arial"/>
                <a:cs typeface="Arial"/>
              </a:rPr>
              <a:t>schedule engineering and production activities </a:t>
            </a:r>
            <a:r>
              <a:rPr sz="1000" dirty="0">
                <a:latin typeface="Arial"/>
                <a:cs typeface="Arial"/>
              </a:rPr>
              <a:t>concurrently </a:t>
            </a:r>
            <a:r>
              <a:rPr sz="1000" spc="-5" dirty="0">
                <a:latin typeface="Arial"/>
                <a:cs typeface="Arial"/>
              </a:rPr>
              <a:t>to benefit from repetition. </a:t>
            </a:r>
            <a:r>
              <a:rPr sz="1000" dirty="0">
                <a:latin typeface="Arial"/>
                <a:cs typeface="Arial"/>
              </a:rPr>
              <a:t>The  </a:t>
            </a:r>
            <a:r>
              <a:rPr sz="1000" spc="-5" dirty="0">
                <a:latin typeface="Arial"/>
                <a:cs typeface="Arial"/>
              </a:rPr>
              <a:t>actual volume discount </a:t>
            </a:r>
            <a:r>
              <a:rPr sz="1000" dirty="0">
                <a:latin typeface="Arial"/>
                <a:cs typeface="Arial"/>
              </a:rPr>
              <a:t>offered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suppliers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vary, depending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 supplier’s shop load  and whether or </a:t>
            </a:r>
            <a:r>
              <a:rPr sz="1000" dirty="0">
                <a:latin typeface="Arial"/>
                <a:cs typeface="Arial"/>
              </a:rPr>
              <a:t>not </a:t>
            </a:r>
            <a:r>
              <a:rPr sz="1000" spc="-5" dirty="0">
                <a:latin typeface="Arial"/>
                <a:cs typeface="Arial"/>
              </a:rPr>
              <a:t>there are </a:t>
            </a:r>
            <a:r>
              <a:rPr sz="1000" dirty="0">
                <a:latin typeface="Arial"/>
                <a:cs typeface="Arial"/>
              </a:rPr>
              <a:t>common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components.</a:t>
            </a:r>
            <a:endParaRPr sz="1000">
              <a:latin typeface="Arial"/>
              <a:cs typeface="Arial"/>
            </a:endParaRPr>
          </a:p>
          <a:p>
            <a:pPr marL="354965" marR="5080" indent="-227965">
              <a:lnSpc>
                <a:spcPct val="143700"/>
              </a:lnSpc>
              <a:spcBef>
                <a:spcPts val="70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000" spc="-5" dirty="0">
                <a:latin typeface="Arial"/>
                <a:cs typeface="Arial"/>
              </a:rPr>
              <a:t>Competitive bidding, realized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structuring bids </a:t>
            </a:r>
            <a:r>
              <a:rPr sz="1000" dirty="0">
                <a:latin typeface="Arial"/>
                <a:cs typeface="Arial"/>
              </a:rPr>
              <a:t>to ensure competitive </a:t>
            </a:r>
            <a:r>
              <a:rPr sz="1000" spc="-5" dirty="0">
                <a:latin typeface="Arial"/>
                <a:cs typeface="Arial"/>
              </a:rPr>
              <a:t>alternatives, and also  through initiating the bid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contracting process from an international procurement </a:t>
            </a:r>
            <a:r>
              <a:rPr sz="1000" dirty="0">
                <a:latin typeface="Arial"/>
                <a:cs typeface="Arial"/>
              </a:rPr>
              <a:t>office  </a:t>
            </a:r>
            <a:r>
              <a:rPr sz="1000" spc="-5" dirty="0">
                <a:latin typeface="Arial"/>
                <a:cs typeface="Arial"/>
              </a:rPr>
              <a:t>(IPO)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 developing </a:t>
            </a:r>
            <a:r>
              <a:rPr sz="1000" dirty="0">
                <a:latin typeface="Arial"/>
                <a:cs typeface="Arial"/>
              </a:rPr>
              <a:t>country </a:t>
            </a:r>
            <a:r>
              <a:rPr sz="1000" spc="-5" dirty="0">
                <a:latin typeface="Arial"/>
                <a:cs typeface="Arial"/>
              </a:rPr>
              <a:t>such as China or </a:t>
            </a:r>
            <a:r>
              <a:rPr sz="1000" dirty="0">
                <a:latin typeface="Arial"/>
                <a:cs typeface="Arial"/>
              </a:rPr>
              <a:t>Nigeria, </a:t>
            </a:r>
            <a:r>
              <a:rPr sz="1000" spc="-5" dirty="0">
                <a:latin typeface="Arial"/>
                <a:cs typeface="Arial"/>
              </a:rPr>
              <a:t>to facilitate price leverage, since  prices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equipment sold into China and Africa are </a:t>
            </a:r>
            <a:r>
              <a:rPr sz="1000" dirty="0">
                <a:latin typeface="Arial"/>
                <a:cs typeface="Arial"/>
              </a:rPr>
              <a:t>demonstrably </a:t>
            </a:r>
            <a:r>
              <a:rPr sz="1000" spc="-5" dirty="0">
                <a:latin typeface="Arial"/>
                <a:cs typeface="Arial"/>
              </a:rPr>
              <a:t>lower than </a:t>
            </a:r>
            <a:r>
              <a:rPr sz="1000" dirty="0">
                <a:latin typeface="Arial"/>
                <a:cs typeface="Arial"/>
              </a:rPr>
              <a:t>Western </a:t>
            </a:r>
            <a:r>
              <a:rPr sz="1000" spc="-5" dirty="0">
                <a:latin typeface="Arial"/>
                <a:cs typeface="Arial"/>
              </a:rPr>
              <a:t>prices.  GE’s deal with PetroChina, PNG LNG, and Petronas fell </a:t>
            </a:r>
            <a:r>
              <a:rPr sz="1000" spc="-10" dirty="0">
                <a:latin typeface="Arial"/>
                <a:cs typeface="Arial"/>
              </a:rPr>
              <a:t>4-12% </a:t>
            </a:r>
            <a:r>
              <a:rPr sz="1000" spc="-5" dirty="0">
                <a:latin typeface="Arial"/>
                <a:cs typeface="Arial"/>
              </a:rPr>
              <a:t>below the regionally adjusted  benchmark price levels. MAN Turbo’s </a:t>
            </a:r>
            <a:r>
              <a:rPr sz="1000" dirty="0">
                <a:latin typeface="Arial"/>
                <a:cs typeface="Arial"/>
              </a:rPr>
              <a:t>deal </a:t>
            </a:r>
            <a:r>
              <a:rPr sz="1000" spc="-5" dirty="0">
                <a:latin typeface="Arial"/>
                <a:cs typeface="Arial"/>
              </a:rPr>
              <a:t>with Shenhua Ningxia </a:t>
            </a:r>
            <a:r>
              <a:rPr sz="1000" dirty="0">
                <a:latin typeface="Arial"/>
                <a:cs typeface="Arial"/>
              </a:rPr>
              <a:t>Coal Industry </a:t>
            </a:r>
            <a:r>
              <a:rPr sz="1000" spc="-5" dirty="0">
                <a:latin typeface="Arial"/>
                <a:cs typeface="Arial"/>
              </a:rPr>
              <a:t>Group fell 6%  below the </a:t>
            </a:r>
            <a:r>
              <a:rPr sz="1000" dirty="0">
                <a:latin typeface="Arial"/>
                <a:cs typeface="Arial"/>
              </a:rPr>
              <a:t>regionally </a:t>
            </a:r>
            <a:r>
              <a:rPr sz="1000" spc="-5" dirty="0">
                <a:latin typeface="Arial"/>
                <a:cs typeface="Arial"/>
              </a:rPr>
              <a:t>adjusted benchmark price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levels.</a:t>
            </a:r>
            <a:endParaRPr sz="1000">
              <a:latin typeface="Arial"/>
              <a:cs typeface="Arial"/>
            </a:endParaRPr>
          </a:p>
          <a:p>
            <a:pPr marL="12700" marR="160020">
              <a:lnSpc>
                <a:spcPct val="1435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graph below </a:t>
            </a:r>
            <a:r>
              <a:rPr sz="1000" dirty="0">
                <a:latin typeface="Arial"/>
                <a:cs typeface="Arial"/>
              </a:rPr>
              <a:t>assumes </a:t>
            </a:r>
            <a:r>
              <a:rPr sz="1000" spc="-5" dirty="0">
                <a:latin typeface="Arial"/>
                <a:cs typeface="Arial"/>
              </a:rPr>
              <a:t>that multinational customers </a:t>
            </a:r>
            <a:r>
              <a:rPr sz="1000" spc="5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obtain half of the maximum regional  price differential </a:t>
            </a:r>
            <a:r>
              <a:rPr sz="1000" dirty="0">
                <a:latin typeface="Arial"/>
                <a:cs typeface="Arial"/>
              </a:rPr>
              <a:t>by conducting </a:t>
            </a:r>
            <a:r>
              <a:rPr sz="1000" spc="-5" dirty="0">
                <a:latin typeface="Arial"/>
                <a:cs typeface="Arial"/>
              </a:rPr>
              <a:t>bids from these countries and leveraging local and regional  competition as credible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threats.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Times New Roman"/>
              <a:cs typeface="Times New Roman"/>
            </a:endParaRPr>
          </a:p>
          <a:p>
            <a:pPr marL="1045844">
              <a:lnSpc>
                <a:spcPct val="100000"/>
              </a:lnSpc>
              <a:spcBef>
                <a:spcPts val="5"/>
              </a:spcBef>
            </a:pPr>
            <a:r>
              <a:rPr sz="1000" b="1" spc="-5" dirty="0">
                <a:latin typeface="Arial"/>
                <a:cs typeface="Arial"/>
              </a:rPr>
              <a:t>Figure 11: Should-Cost </a:t>
            </a:r>
            <a:r>
              <a:rPr sz="1000" b="1" dirty="0">
                <a:latin typeface="Arial"/>
                <a:cs typeface="Arial"/>
              </a:rPr>
              <a:t>for </a:t>
            </a:r>
            <a:r>
              <a:rPr sz="1000" b="1" spc="-5" dirty="0">
                <a:latin typeface="Arial"/>
                <a:cs typeface="Arial"/>
              </a:rPr>
              <a:t>Centrifugal Gas</a:t>
            </a:r>
            <a:r>
              <a:rPr sz="1000" b="1" spc="6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50">
              <a:latin typeface="Times New Roman"/>
              <a:cs typeface="Times New Roman"/>
            </a:endParaRPr>
          </a:p>
          <a:p>
            <a:pPr marL="607695">
              <a:lnSpc>
                <a:spcPct val="100000"/>
              </a:lnSpc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6.0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971918" y="7435488"/>
            <a:ext cx="269875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" marR="5080" indent="-11430">
              <a:lnSpc>
                <a:spcPts val="969"/>
              </a:lnSpc>
            </a:pP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Ba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s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e  Co</a:t>
            </a:r>
            <a:r>
              <a:rPr sz="850" spc="-10" dirty="0">
                <a:solidFill>
                  <a:srgbClr val="404040"/>
                </a:solidFill>
                <a:latin typeface="Arial"/>
                <a:cs typeface="Arial"/>
              </a:rPr>
              <a:t>s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endParaRPr sz="8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534232" y="7435488"/>
            <a:ext cx="591185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6839" marR="5080" indent="-104775">
              <a:lnSpc>
                <a:spcPts val="969"/>
              </a:lnSpc>
            </a:pP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Co</a:t>
            </a:r>
            <a:r>
              <a:rPr sz="850" spc="-10" dirty="0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pet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850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v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e  Bidding</a:t>
            </a:r>
            <a:endParaRPr sz="8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254198" y="7435488"/>
            <a:ext cx="598170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48590">
              <a:lnSpc>
                <a:spcPts val="969"/>
              </a:lnSpc>
            </a:pP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Value  En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g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ine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e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ring</a:t>
            </a:r>
            <a:endParaRPr sz="8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998119" y="7435488"/>
            <a:ext cx="556260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3820" marR="5080" indent="-71755">
              <a:lnSpc>
                <a:spcPts val="969"/>
              </a:lnSpc>
            </a:pP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Ec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no</a:t>
            </a:r>
            <a:r>
              <a:rPr sz="850" spc="-10" dirty="0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ies  of</a:t>
            </a:r>
            <a:r>
              <a:rPr sz="850" spc="-10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Scale</a:t>
            </a:r>
            <a:endParaRPr sz="8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721302" y="7435488"/>
            <a:ext cx="556260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0645" marR="5080" indent="-68580">
              <a:lnSpc>
                <a:spcPts val="969"/>
              </a:lnSpc>
            </a:pP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Ec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no</a:t>
            </a:r>
            <a:r>
              <a:rPr sz="850" spc="-10" dirty="0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ies  of</a:t>
            </a:r>
            <a:r>
              <a:rPr sz="850" spc="-1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Scope</a:t>
            </a:r>
            <a:endParaRPr sz="8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441149" y="7435488"/>
            <a:ext cx="532765" cy="379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1270" algn="ctr">
              <a:lnSpc>
                <a:spcPts val="969"/>
              </a:lnSpc>
            </a:pP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Supply  Chain  In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egr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850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on</a:t>
            </a:r>
            <a:endParaRPr sz="8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265516" y="7435488"/>
            <a:ext cx="360680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 marR="5080" indent="-57785">
              <a:lnSpc>
                <a:spcPts val="969"/>
              </a:lnSpc>
            </a:pP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S</a:t>
            </a:r>
            <a:r>
              <a:rPr sz="850" dirty="0">
                <a:solidFill>
                  <a:srgbClr val="404040"/>
                </a:solidFill>
                <a:latin typeface="Arial"/>
                <a:cs typeface="Arial"/>
              </a:rPr>
              <a:t>h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850" dirty="0">
                <a:solidFill>
                  <a:srgbClr val="404040"/>
                </a:solidFill>
                <a:latin typeface="Arial"/>
                <a:cs typeface="Arial"/>
              </a:rPr>
              <a:t>u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ld  Cost</a:t>
            </a:r>
            <a:endParaRPr sz="8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353231" y="6150439"/>
            <a:ext cx="45021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20" dirty="0">
                <a:latin typeface="Arial"/>
                <a:cs typeface="Arial"/>
              </a:rPr>
              <a:t>$m </a:t>
            </a:r>
            <a:r>
              <a:rPr sz="900" b="1" spc="80" dirty="0">
                <a:latin typeface="Arial"/>
                <a:cs typeface="Arial"/>
              </a:rPr>
              <a:t> </a:t>
            </a:r>
            <a:r>
              <a:rPr sz="1350" spc="22" baseline="3086" dirty="0">
                <a:solidFill>
                  <a:srgbClr val="404040"/>
                </a:solidFill>
                <a:latin typeface="Arial"/>
                <a:cs typeface="Arial"/>
              </a:rPr>
              <a:t>3.0</a:t>
            </a:r>
            <a:endParaRPr sz="1350" baseline="3086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032990" y="4967701"/>
            <a:ext cx="5723890" cy="2997200"/>
          </a:xfrm>
          <a:custGeom>
            <a:avLst/>
            <a:gdLst/>
            <a:ahLst/>
            <a:cxnLst/>
            <a:rect l="l" t="t" r="r" b="b"/>
            <a:pathLst>
              <a:path w="5723890" h="2997200">
                <a:moveTo>
                  <a:pt x="0" y="2996867"/>
                </a:moveTo>
                <a:lnTo>
                  <a:pt x="5723495" y="2996867"/>
                </a:lnTo>
                <a:lnTo>
                  <a:pt x="5723495" y="0"/>
                </a:lnTo>
                <a:lnTo>
                  <a:pt x="0" y="0"/>
                </a:lnTo>
                <a:lnTo>
                  <a:pt x="0" y="2996867"/>
                </a:lnTo>
                <a:close/>
              </a:path>
            </a:pathLst>
          </a:custGeom>
          <a:ln w="857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37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38403"/>
            <a:ext cx="5738495" cy="1546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176530" indent="-228600">
              <a:lnSpc>
                <a:spcPct val="143700"/>
              </a:lnSpc>
              <a:buAutoNum type="arabicPeriod" startAt="2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Bundle the driver, packaging, and other components together to get economies of scope. This  </a:t>
            </a:r>
            <a:r>
              <a:rPr sz="1000" dirty="0">
                <a:latin typeface="Arial"/>
                <a:cs typeface="Arial"/>
              </a:rPr>
              <a:t>means </a:t>
            </a:r>
            <a:r>
              <a:rPr sz="1000" spc="-5" dirty="0">
                <a:latin typeface="Arial"/>
                <a:cs typeface="Arial"/>
              </a:rPr>
              <a:t>structuring the bid package to ensure competitive alternatives even during the technical  qualification, which could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long before the commercial evaluation. </a:t>
            </a:r>
            <a:r>
              <a:rPr sz="1000" dirty="0">
                <a:latin typeface="Arial"/>
                <a:cs typeface="Arial"/>
              </a:rPr>
              <a:t>Target </a:t>
            </a:r>
            <a:r>
              <a:rPr sz="1000" spc="-5" dirty="0">
                <a:latin typeface="Arial"/>
                <a:cs typeface="Arial"/>
              </a:rPr>
              <a:t>bundling savings  especially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GE, which offers significantly better </a:t>
            </a:r>
            <a:r>
              <a:rPr sz="1000" dirty="0">
                <a:latin typeface="Arial"/>
                <a:cs typeface="Arial"/>
              </a:rPr>
              <a:t>pricing for </a:t>
            </a:r>
            <a:r>
              <a:rPr sz="1000" spc="-5" dirty="0">
                <a:latin typeface="Arial"/>
                <a:cs typeface="Arial"/>
              </a:rPr>
              <a:t>bundled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solutions.</a:t>
            </a:r>
            <a:endParaRPr sz="1000">
              <a:latin typeface="Arial"/>
              <a:cs typeface="Arial"/>
            </a:endParaRPr>
          </a:p>
          <a:p>
            <a:pPr marL="241300" marR="5080" indent="-228600">
              <a:lnSpc>
                <a:spcPct val="143500"/>
              </a:lnSpc>
              <a:spcBef>
                <a:spcPts val="5"/>
              </a:spcBef>
              <a:buAutoNum type="arabicPeriod" startAt="2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Order as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units together as </a:t>
            </a:r>
            <a:r>
              <a:rPr sz="1000" dirty="0">
                <a:latin typeface="Arial"/>
                <a:cs typeface="Arial"/>
              </a:rPr>
              <a:t>possible </a:t>
            </a:r>
            <a:r>
              <a:rPr sz="1000" spc="-5" dirty="0">
                <a:latin typeface="Arial"/>
                <a:cs typeface="Arial"/>
              </a:rPr>
              <a:t>to get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-5" dirty="0">
                <a:latin typeface="Arial"/>
                <a:cs typeface="Arial"/>
              </a:rPr>
              <a:t>of scale, and develop a well-reasoned  case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helping the supplier achieve economies of scale and standardization of materials,  components, and engineering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activities.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99921"/>
            <a:ext cx="4819015" cy="1197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86385" algn="l"/>
              </a:tabLst>
            </a:pPr>
            <a:r>
              <a:rPr sz="1400" b="1" dirty="0">
                <a:latin typeface="Arial"/>
                <a:cs typeface="Arial"/>
              </a:rPr>
              <a:t>5	Process</a:t>
            </a:r>
            <a:r>
              <a:rPr sz="1400" b="1" spc="-7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Reciprocating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5.1	Market</a:t>
            </a:r>
            <a:r>
              <a:rPr sz="1200" b="1" i="1" spc="-6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Overview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935355" algn="ctr">
              <a:lnSpc>
                <a:spcPct val="100000"/>
              </a:lnSpc>
              <a:spcBef>
                <a:spcPts val="5"/>
              </a:spcBef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7: Key Indicators for Process Reciprocating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  <a:p>
            <a:pPr marL="934085" algn="ctr">
              <a:lnSpc>
                <a:spcPct val="100000"/>
              </a:lnSpc>
              <a:spcBef>
                <a:spcPts val="565"/>
              </a:spcBef>
            </a:pPr>
            <a:r>
              <a:rPr sz="1000" dirty="0">
                <a:latin typeface="Arial"/>
                <a:cs typeface="Arial"/>
              </a:rPr>
              <a:t>(Total </a:t>
            </a:r>
            <a:r>
              <a:rPr sz="1000" spc="-5" dirty="0">
                <a:latin typeface="Arial"/>
                <a:cs typeface="Arial"/>
              </a:rPr>
              <a:t>Change over </a:t>
            </a:r>
            <a:r>
              <a:rPr sz="1000" dirty="0">
                <a:latin typeface="Arial"/>
                <a:cs typeface="Arial"/>
              </a:rPr>
              <a:t>Each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Period)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68450" y="2234437"/>
          <a:ext cx="4412993" cy="13468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9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5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5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8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45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8223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Key</a:t>
                      </a:r>
                      <a:r>
                        <a:rPr sz="10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Indicators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8511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Q2 2013 –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Q2</a:t>
                      </a:r>
                      <a:r>
                        <a:rPr sz="10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0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Q2 2013 –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Q2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Demand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Growth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9.2%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43.7%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Demand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1,039-1,135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1,039-1,493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Capacity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Utilization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2.4%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4.0%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557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Prices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  <a:lnB w="12191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1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4.4%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1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1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18.5%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1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02004" y="3948810"/>
            <a:ext cx="5702935" cy="5605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Demand</a:t>
            </a:r>
            <a:endParaRPr sz="1000">
              <a:latin typeface="Arial"/>
              <a:cs typeface="Arial"/>
            </a:endParaRPr>
          </a:p>
          <a:p>
            <a:pPr marL="12700" marR="127635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Demand growth will accelerate from 4% annually in </a:t>
            </a:r>
            <a:r>
              <a:rPr sz="1000" dirty="0">
                <a:latin typeface="Arial"/>
                <a:cs typeface="Arial"/>
              </a:rPr>
              <a:t>2013 </a:t>
            </a:r>
            <a:r>
              <a:rPr sz="1000" spc="-5" dirty="0">
                <a:latin typeface="Arial"/>
                <a:cs typeface="Arial"/>
              </a:rPr>
              <a:t>and 2014 to </a:t>
            </a:r>
            <a:r>
              <a:rPr sz="1000" dirty="0">
                <a:latin typeface="Arial"/>
                <a:cs typeface="Arial"/>
              </a:rPr>
              <a:t>5-6% </a:t>
            </a:r>
            <a:r>
              <a:rPr sz="1000" spc="-5" dirty="0">
                <a:latin typeface="Arial"/>
                <a:cs typeface="Arial"/>
              </a:rPr>
              <a:t>per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through 2020,  driven </a:t>
            </a:r>
            <a:r>
              <a:rPr sz="1000" dirty="0">
                <a:latin typeface="Arial"/>
                <a:cs typeface="Arial"/>
              </a:rPr>
              <a:t>primarily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global projects to liquefy, transport, and </a:t>
            </a:r>
            <a:r>
              <a:rPr sz="1000" dirty="0">
                <a:latin typeface="Arial"/>
                <a:cs typeface="Arial"/>
              </a:rPr>
              <a:t>regasify </a:t>
            </a:r>
            <a:r>
              <a:rPr sz="1000" spc="-5" dirty="0">
                <a:latin typeface="Arial"/>
                <a:cs typeface="Arial"/>
              </a:rPr>
              <a:t>LNG, as well </a:t>
            </a:r>
            <a:r>
              <a:rPr sz="1000" spc="20" dirty="0">
                <a:latin typeface="Arial"/>
                <a:cs typeface="Arial"/>
              </a:rPr>
              <a:t>as </a:t>
            </a:r>
            <a:r>
              <a:rPr sz="1000" spc="-5" dirty="0">
                <a:latin typeface="Arial"/>
                <a:cs typeface="Arial"/>
              </a:rPr>
              <a:t>shale gas  developments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US and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Asia.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41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Demand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Process Reciprocating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driven primarily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upstream gas gathering and  processing investments, midstream LNG spending, and downstream refinery and petrochemical  projects that use the reciprocating 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hydrogen </a:t>
            </a: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or process gas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compression.</a:t>
            </a:r>
            <a:endParaRPr sz="1000">
              <a:latin typeface="Arial"/>
              <a:cs typeface="Arial"/>
            </a:endParaRPr>
          </a:p>
          <a:p>
            <a:pPr marL="127000" marR="257175">
              <a:lnSpc>
                <a:spcPct val="143000"/>
              </a:lnSpc>
              <a:spcBef>
                <a:spcPts val="10"/>
              </a:spcBef>
            </a:pPr>
            <a:r>
              <a:rPr sz="1000" spc="-5" dirty="0">
                <a:latin typeface="Arial"/>
                <a:cs typeface="Arial"/>
              </a:rPr>
              <a:t>Reciprocating units are also used in pipelines, primarily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applications with low or variable flow  rates, but their use in pipelines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dwarfed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centrifugal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compressors.</a:t>
            </a:r>
            <a:endParaRPr sz="1000">
              <a:latin typeface="Arial"/>
              <a:cs typeface="Arial"/>
            </a:endParaRPr>
          </a:p>
          <a:p>
            <a:pPr marL="127000" marR="33655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Global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grew slightly less than 1% in 2013 Q1. Growth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fastest in Asia where a 2%  increase in combined oil &amp; gas and chemical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capital spending drove a </a:t>
            </a:r>
            <a:r>
              <a:rPr sz="1000" dirty="0">
                <a:latin typeface="Arial"/>
                <a:cs typeface="Arial"/>
              </a:rPr>
              <a:t>similar </a:t>
            </a:r>
            <a:r>
              <a:rPr sz="1000" spc="-5" dirty="0">
                <a:latin typeface="Arial"/>
                <a:cs typeface="Arial"/>
              </a:rPr>
              <a:t>increase in  compressor purchases.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grew 0.5%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EMEA, on Russian </a:t>
            </a:r>
            <a:r>
              <a:rPr sz="1000" dirty="0">
                <a:latin typeface="Arial"/>
                <a:cs typeface="Arial"/>
              </a:rPr>
              <a:t>refinery </a:t>
            </a:r>
            <a:r>
              <a:rPr sz="1000" spc="-5" dirty="0">
                <a:latin typeface="Arial"/>
                <a:cs typeface="Arial"/>
              </a:rPr>
              <a:t>investments and </a:t>
            </a:r>
            <a:r>
              <a:rPr sz="1000" dirty="0">
                <a:latin typeface="Arial"/>
                <a:cs typeface="Arial"/>
              </a:rPr>
              <a:t>Middle  </a:t>
            </a:r>
            <a:r>
              <a:rPr sz="1000" spc="-5" dirty="0">
                <a:latin typeface="Arial"/>
                <a:cs typeface="Arial"/>
              </a:rPr>
              <a:t>Eastern gas field projects.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Americas, low natural gas prices restrained investments,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growth of just 0.2% last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quarter.</a:t>
            </a:r>
            <a:endParaRPr sz="1000">
              <a:latin typeface="Arial"/>
              <a:cs typeface="Arial"/>
            </a:endParaRPr>
          </a:p>
          <a:p>
            <a:pPr marL="127000" marR="82550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In the up and midstream markets, oil &amp; gas producers built infrastructure to </a:t>
            </a: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gas to </a:t>
            </a:r>
            <a:r>
              <a:rPr sz="1000" dirty="0">
                <a:latin typeface="Arial"/>
                <a:cs typeface="Arial"/>
              </a:rPr>
              <a:t>markets  </a:t>
            </a:r>
            <a:r>
              <a:rPr sz="1000" spc="-5" dirty="0">
                <a:latin typeface="Arial"/>
                <a:cs typeface="Arial"/>
              </a:rPr>
              <a:t>where prices are high, </a:t>
            </a:r>
            <a:r>
              <a:rPr sz="1000" dirty="0">
                <a:latin typeface="Arial"/>
                <a:cs typeface="Arial"/>
              </a:rPr>
              <a:t>notably </a:t>
            </a:r>
            <a:r>
              <a:rPr sz="1000" spc="-5" dirty="0">
                <a:latin typeface="Arial"/>
                <a:cs typeface="Arial"/>
              </a:rPr>
              <a:t>China, </a:t>
            </a:r>
            <a:r>
              <a:rPr sz="1000" dirty="0">
                <a:latin typeface="Arial"/>
                <a:cs typeface="Arial"/>
              </a:rPr>
              <a:t>Western </a:t>
            </a:r>
            <a:r>
              <a:rPr sz="1000" spc="-5" dirty="0">
                <a:latin typeface="Arial"/>
                <a:cs typeface="Arial"/>
              </a:rPr>
              <a:t>Europe, and Japan where gas </a:t>
            </a:r>
            <a:r>
              <a:rPr sz="1000" dirty="0">
                <a:latin typeface="Arial"/>
                <a:cs typeface="Arial"/>
              </a:rPr>
              <a:t>prices </a:t>
            </a:r>
            <a:r>
              <a:rPr sz="1000" spc="-5" dirty="0">
                <a:latin typeface="Arial"/>
                <a:cs typeface="Arial"/>
              </a:rPr>
              <a:t>were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$10-11,</a:t>
            </a:r>
            <a:endParaRPr sz="1000">
              <a:latin typeface="Arial"/>
              <a:cs typeface="Arial"/>
            </a:endParaRPr>
          </a:p>
          <a:p>
            <a:pPr marL="127000" marR="87630" algn="just">
              <a:lnSpc>
                <a:spcPts val="1730"/>
              </a:lnSpc>
              <a:spcBef>
                <a:spcPts val="130"/>
              </a:spcBef>
            </a:pPr>
            <a:r>
              <a:rPr sz="1000" spc="-5" dirty="0">
                <a:latin typeface="Arial"/>
                <a:cs typeface="Arial"/>
              </a:rPr>
              <a:t>$12-13, and $16-17 per thousand cubic feet, </a:t>
            </a:r>
            <a:r>
              <a:rPr sz="1000" dirty="0">
                <a:latin typeface="Arial"/>
                <a:cs typeface="Arial"/>
              </a:rPr>
              <a:t>respectively in </a:t>
            </a:r>
            <a:r>
              <a:rPr sz="1000" spc="-5" dirty="0">
                <a:latin typeface="Arial"/>
                <a:cs typeface="Arial"/>
              </a:rPr>
              <a:t>Q1. Gas field developments and LNG  projects,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of them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or off </a:t>
            </a:r>
            <a:r>
              <a:rPr sz="1000" spc="-5" dirty="0">
                <a:latin typeface="Arial"/>
                <a:cs typeface="Arial"/>
              </a:rPr>
              <a:t>the coast of Australia, ordered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to meet </a:t>
            </a:r>
            <a:r>
              <a:rPr sz="1000" spc="5" dirty="0">
                <a:latin typeface="Arial"/>
                <a:cs typeface="Arial"/>
              </a:rPr>
              <a:t>this </a:t>
            </a:r>
            <a:r>
              <a:rPr sz="1000" spc="-5" dirty="0">
                <a:latin typeface="Arial"/>
                <a:cs typeface="Arial"/>
              </a:rPr>
              <a:t>demand.  For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example:</a:t>
            </a:r>
            <a:endParaRPr sz="1000">
              <a:latin typeface="Arial"/>
              <a:cs typeface="Arial"/>
            </a:endParaRPr>
          </a:p>
          <a:p>
            <a:pPr marL="583565" marR="214629" lvl="3" indent="-227965">
              <a:lnSpc>
                <a:spcPct val="143000"/>
              </a:lnSpc>
              <a:spcBef>
                <a:spcPts val="53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Abu Dhabi’s Tubul gas field </a:t>
            </a:r>
            <a:r>
              <a:rPr sz="1000" dirty="0">
                <a:latin typeface="Arial"/>
                <a:cs typeface="Arial"/>
              </a:rPr>
              <a:t>made </a:t>
            </a:r>
            <a:r>
              <a:rPr sz="1000" spc="-5" dirty="0">
                <a:latin typeface="Arial"/>
                <a:cs typeface="Arial"/>
              </a:rPr>
              <a:t>progress payments on $10.8m worth of compressors  from Ariel due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delivery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Q2.</a:t>
            </a:r>
            <a:endParaRPr sz="1000">
              <a:latin typeface="Arial"/>
              <a:cs typeface="Arial"/>
            </a:endParaRPr>
          </a:p>
          <a:p>
            <a:pPr marL="583565" marR="41275" lvl="3" indent="-227965">
              <a:lnSpc>
                <a:spcPct val="143600"/>
              </a:lnSpc>
              <a:spcBef>
                <a:spcPts val="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Icthys </a:t>
            </a:r>
            <a:r>
              <a:rPr sz="1000" spc="-5" dirty="0">
                <a:latin typeface="Arial"/>
                <a:cs typeface="Arial"/>
              </a:rPr>
              <a:t>LNG project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Australia ordered a total of nine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from MHI in March  2012, scheduled </a:t>
            </a:r>
            <a:r>
              <a:rPr sz="1000" dirty="0">
                <a:latin typeface="Arial"/>
                <a:cs typeface="Arial"/>
              </a:rPr>
              <a:t>for delivery </a:t>
            </a:r>
            <a:r>
              <a:rPr sz="1000" spc="-5" dirty="0">
                <a:latin typeface="Arial"/>
                <a:cs typeface="Arial"/>
              </a:rPr>
              <a:t>beginning in August 2013. Three of the units will </a:t>
            </a:r>
            <a:r>
              <a:rPr sz="1000" dirty="0">
                <a:latin typeface="Arial"/>
                <a:cs typeface="Arial"/>
              </a:rPr>
              <a:t>be  </a:t>
            </a:r>
            <a:r>
              <a:rPr sz="1000" spc="-5" dirty="0">
                <a:latin typeface="Arial"/>
                <a:cs typeface="Arial"/>
              </a:rPr>
              <a:t>reciprocating </a:t>
            </a:r>
            <a:r>
              <a:rPr sz="1000" dirty="0">
                <a:latin typeface="Arial"/>
                <a:cs typeface="Arial"/>
              </a:rPr>
              <a:t>compressors for </a:t>
            </a:r>
            <a:r>
              <a:rPr sz="1000" spc="-5" dirty="0">
                <a:latin typeface="Arial"/>
                <a:cs typeface="Arial"/>
              </a:rPr>
              <a:t>boil-off gas, worth a total of just over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$9m.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40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48613"/>
            <a:ext cx="5609590" cy="8577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marR="171450" indent="-227965">
              <a:lnSpc>
                <a:spcPct val="143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Shell’s Prelude FLNG </a:t>
            </a:r>
            <a:r>
              <a:rPr sz="1000" dirty="0">
                <a:latin typeface="Arial"/>
                <a:cs typeface="Arial"/>
              </a:rPr>
              <a:t>project </a:t>
            </a:r>
            <a:r>
              <a:rPr sz="1000" spc="-5" dirty="0">
                <a:latin typeface="Arial"/>
                <a:cs typeface="Arial"/>
              </a:rPr>
              <a:t>also ordered three reciprocating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on the </a:t>
            </a:r>
            <a:r>
              <a:rPr sz="1000" dirty="0">
                <a:latin typeface="Arial"/>
                <a:cs typeface="Arial"/>
              </a:rPr>
              <a:t>same  </a:t>
            </a:r>
            <a:r>
              <a:rPr sz="1000" spc="-5" dirty="0">
                <a:latin typeface="Arial"/>
                <a:cs typeface="Arial"/>
              </a:rPr>
              <a:t>scale from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MHI.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Korean Gas Corporation (KOGAS) ordered two 3.75k hp reciprocating units worth a total</a:t>
            </a:r>
            <a:r>
              <a:rPr sz="1000" spc="2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of</a:t>
            </a:r>
            <a:endParaRPr sz="10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  <a:spcBef>
                <a:spcPts val="515"/>
              </a:spcBef>
            </a:pPr>
            <a:r>
              <a:rPr sz="1000" spc="-5" dirty="0">
                <a:latin typeface="Arial"/>
                <a:cs typeface="Arial"/>
              </a:rPr>
              <a:t>$6m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Samcheok LNG terminal, </a:t>
            </a:r>
            <a:r>
              <a:rPr sz="1000" dirty="0">
                <a:latin typeface="Arial"/>
                <a:cs typeface="Arial"/>
              </a:rPr>
              <a:t>currently </a:t>
            </a:r>
            <a:r>
              <a:rPr sz="1000" spc="-5" dirty="0">
                <a:latin typeface="Arial"/>
                <a:cs typeface="Arial"/>
              </a:rPr>
              <a:t>under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construction.</a:t>
            </a:r>
            <a:endParaRPr sz="1000">
              <a:latin typeface="Arial"/>
              <a:cs typeface="Arial"/>
            </a:endParaRPr>
          </a:p>
          <a:p>
            <a:pPr marL="12700" marR="7620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In contrast </a:t>
            </a:r>
            <a:r>
              <a:rPr sz="1000" dirty="0">
                <a:latin typeface="Arial"/>
                <a:cs typeface="Arial"/>
              </a:rPr>
              <a:t>to Western </a:t>
            </a:r>
            <a:r>
              <a:rPr sz="1000" spc="-5" dirty="0">
                <a:latin typeface="Arial"/>
                <a:cs typeface="Arial"/>
              </a:rPr>
              <a:t>Europe and Asia, US wellhead natural gas prices hovered around </a:t>
            </a:r>
            <a:r>
              <a:rPr sz="1000" spc="5" dirty="0">
                <a:latin typeface="Arial"/>
                <a:cs typeface="Arial"/>
              </a:rPr>
              <a:t>$3-4 </a:t>
            </a:r>
            <a:r>
              <a:rPr sz="1000" spc="-5" dirty="0">
                <a:latin typeface="Arial"/>
                <a:cs typeface="Arial"/>
              </a:rPr>
              <a:t>per  thousand cubic feet, </a:t>
            </a:r>
            <a:r>
              <a:rPr sz="1000" dirty="0">
                <a:latin typeface="Arial"/>
                <a:cs typeface="Arial"/>
              </a:rPr>
              <a:t>restraining </a:t>
            </a:r>
            <a:r>
              <a:rPr sz="1000" spc="-5" dirty="0">
                <a:latin typeface="Arial"/>
                <a:cs typeface="Arial"/>
              </a:rPr>
              <a:t>regional growth in upstream spending to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0.2% in </a:t>
            </a:r>
            <a:r>
              <a:rPr sz="1000" dirty="0">
                <a:latin typeface="Arial"/>
                <a:cs typeface="Arial"/>
              </a:rPr>
              <a:t>Q1.  </a:t>
            </a:r>
            <a:r>
              <a:rPr sz="1000" spc="-5" dirty="0">
                <a:latin typeface="Arial"/>
                <a:cs typeface="Arial"/>
              </a:rPr>
              <a:t>Nonetheless, continuing investments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shale gas production and processing infrastructure, as </a:t>
            </a:r>
            <a:r>
              <a:rPr sz="1000" spc="-10" dirty="0">
                <a:latin typeface="Arial"/>
                <a:cs typeface="Arial"/>
              </a:rPr>
              <a:t>well 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early </a:t>
            </a:r>
            <a:r>
              <a:rPr sz="1000" spc="-5" dirty="0">
                <a:latin typeface="Arial"/>
                <a:cs typeface="Arial"/>
              </a:rPr>
              <a:t>payments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LNG facilities that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allow US gas producers to cater </a:t>
            </a:r>
            <a:r>
              <a:rPr sz="1000" dirty="0">
                <a:latin typeface="Arial"/>
                <a:cs typeface="Arial"/>
              </a:rPr>
              <a:t>to foreign markets,  </a:t>
            </a:r>
            <a:r>
              <a:rPr sz="1000" spc="-5" dirty="0">
                <a:latin typeface="Arial"/>
                <a:cs typeface="Arial"/>
              </a:rPr>
              <a:t>drove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growth,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including:</a:t>
            </a:r>
            <a:endParaRPr sz="1000">
              <a:latin typeface="Arial"/>
              <a:cs typeface="Arial"/>
            </a:endParaRPr>
          </a:p>
          <a:p>
            <a:pPr marL="469265" marR="280035" indent="-227965" algn="just">
              <a:lnSpc>
                <a:spcPct val="143500"/>
              </a:lnSpc>
              <a:spcBef>
                <a:spcPts val="680"/>
              </a:spcBef>
              <a:buFont typeface="Symbol"/>
              <a:buChar char=""/>
              <a:tabLst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Energy </a:t>
            </a:r>
            <a:r>
              <a:rPr sz="1000" dirty="0">
                <a:latin typeface="Arial"/>
                <a:cs typeface="Arial"/>
              </a:rPr>
              <a:t>Transfer </a:t>
            </a:r>
            <a:r>
              <a:rPr sz="1000" spc="-5" dirty="0">
                <a:latin typeface="Arial"/>
                <a:cs typeface="Arial"/>
              </a:rPr>
              <a:t>Partners began taking </a:t>
            </a:r>
            <a:r>
              <a:rPr sz="1000" dirty="0">
                <a:latin typeface="Arial"/>
                <a:cs typeface="Arial"/>
              </a:rPr>
              <a:t>delivery </a:t>
            </a:r>
            <a:r>
              <a:rPr sz="1000" spc="-5" dirty="0">
                <a:latin typeface="Arial"/>
                <a:cs typeface="Arial"/>
              </a:rPr>
              <a:t>of a total of 17 reciprocating units from  Ariel, nine 5k hp units and eight rated at 1.75k hp. Final </a:t>
            </a:r>
            <a:r>
              <a:rPr sz="1000" dirty="0">
                <a:latin typeface="Arial"/>
                <a:cs typeface="Arial"/>
              </a:rPr>
              <a:t>delivery </a:t>
            </a:r>
            <a:r>
              <a:rPr sz="1000" spc="-5" dirty="0">
                <a:latin typeface="Arial"/>
                <a:cs typeface="Arial"/>
              </a:rPr>
              <a:t>of the </a:t>
            </a:r>
            <a:r>
              <a:rPr sz="1000" dirty="0">
                <a:latin typeface="Arial"/>
                <a:cs typeface="Arial"/>
              </a:rPr>
              <a:t>equipment </a:t>
            </a:r>
            <a:r>
              <a:rPr sz="1000" spc="-5" dirty="0">
                <a:latin typeface="Arial"/>
                <a:cs typeface="Arial"/>
              </a:rPr>
              <a:t>was  completed in Q2, with a </a:t>
            </a:r>
            <a:r>
              <a:rPr sz="1000" dirty="0">
                <a:latin typeface="Arial"/>
                <a:cs typeface="Arial"/>
              </a:rPr>
              <a:t>total compressor </a:t>
            </a:r>
            <a:r>
              <a:rPr sz="1000" spc="-5" dirty="0">
                <a:latin typeface="Arial"/>
                <a:cs typeface="Arial"/>
              </a:rPr>
              <a:t>value of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$39m.</a:t>
            </a:r>
            <a:endParaRPr sz="1000">
              <a:latin typeface="Arial"/>
              <a:cs typeface="Arial"/>
            </a:endParaRPr>
          </a:p>
          <a:p>
            <a:pPr marL="469265" marR="100965" indent="-227965">
              <a:lnSpc>
                <a:spcPct val="1437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dirty="0">
                <a:latin typeface="Arial"/>
                <a:cs typeface="Arial"/>
              </a:rPr>
              <a:t>Williams </a:t>
            </a:r>
            <a:r>
              <a:rPr sz="1000" spc="-5" dirty="0">
                <a:latin typeface="Arial"/>
                <a:cs typeface="Arial"/>
              </a:rPr>
              <a:t>Partners ordered three gas processing plants from Exterran to process 600m cfd  of gas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Marcellus Shale in 2012 Q3, including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worth a total of  </a:t>
            </a:r>
            <a:r>
              <a:rPr sz="1000" dirty="0">
                <a:latin typeface="Arial"/>
                <a:cs typeface="Arial"/>
              </a:rPr>
              <a:t>approximately $15m. The </a:t>
            </a:r>
            <a:r>
              <a:rPr sz="1000" spc="-5" dirty="0">
                <a:latin typeface="Arial"/>
                <a:cs typeface="Arial"/>
              </a:rPr>
              <a:t>first of the units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be commissioned in 2013 Q4, and the  remaining two in </a:t>
            </a:r>
            <a:r>
              <a:rPr sz="1000" dirty="0">
                <a:latin typeface="Arial"/>
                <a:cs typeface="Arial"/>
              </a:rPr>
              <a:t>early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2014.</a:t>
            </a:r>
            <a:endParaRPr sz="1000">
              <a:latin typeface="Arial"/>
              <a:cs typeface="Arial"/>
            </a:endParaRPr>
          </a:p>
          <a:p>
            <a:pPr marL="469265" marR="251460" indent="-227965">
              <a:lnSpc>
                <a:spcPct val="144000"/>
              </a:lnSpc>
              <a:spcBef>
                <a:spcPts val="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Cheniere Energy’s Sabine Pass LNG export terminal ordered five 1.5k hp reciprocating  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boil-off gas, </a:t>
            </a:r>
            <a:r>
              <a:rPr sz="1000" dirty="0">
                <a:latin typeface="Arial"/>
                <a:cs typeface="Arial"/>
              </a:rPr>
              <a:t>collectively </a:t>
            </a:r>
            <a:r>
              <a:rPr sz="1000" spc="-5" dirty="0">
                <a:latin typeface="Arial"/>
                <a:cs typeface="Arial"/>
              </a:rPr>
              <a:t>worth </a:t>
            </a:r>
            <a:r>
              <a:rPr sz="1000" dirty="0">
                <a:latin typeface="Arial"/>
                <a:cs typeface="Arial"/>
              </a:rPr>
              <a:t>approximately $5.25m, </a:t>
            </a:r>
            <a:r>
              <a:rPr sz="1000" spc="-5" dirty="0">
                <a:latin typeface="Arial"/>
                <a:cs typeface="Arial"/>
              </a:rPr>
              <a:t>from GE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Q4.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8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Ongoing FPSO orders from Petrobras </a:t>
            </a:r>
            <a:r>
              <a:rPr sz="1000" dirty="0">
                <a:latin typeface="Arial"/>
                <a:cs typeface="Arial"/>
              </a:rPr>
              <a:t>also </a:t>
            </a:r>
            <a:r>
              <a:rPr sz="1000" spc="-5" dirty="0">
                <a:latin typeface="Arial"/>
                <a:cs typeface="Arial"/>
              </a:rPr>
              <a:t>contributed to demand growth in the </a:t>
            </a:r>
            <a:r>
              <a:rPr sz="1000" dirty="0">
                <a:latin typeface="Arial"/>
                <a:cs typeface="Arial"/>
              </a:rPr>
              <a:t>Americas, </a:t>
            </a:r>
            <a:r>
              <a:rPr sz="1000" spc="-5" dirty="0">
                <a:latin typeface="Arial"/>
                <a:cs typeface="Arial"/>
              </a:rPr>
              <a:t>and will  continue </a:t>
            </a:r>
            <a:r>
              <a:rPr sz="1000" dirty="0">
                <a:latin typeface="Arial"/>
                <a:cs typeface="Arial"/>
              </a:rPr>
              <a:t>to do </a:t>
            </a:r>
            <a:r>
              <a:rPr sz="1000" spc="-5" dirty="0">
                <a:latin typeface="Arial"/>
                <a:cs typeface="Arial"/>
              </a:rPr>
              <a:t>so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rest </a:t>
            </a:r>
            <a:r>
              <a:rPr sz="1000" spc="-5" dirty="0">
                <a:latin typeface="Arial"/>
                <a:cs typeface="Arial"/>
              </a:rPr>
              <a:t>of the year. GE </a:t>
            </a:r>
            <a:r>
              <a:rPr sz="1000" spc="-10" dirty="0">
                <a:latin typeface="Arial"/>
                <a:cs typeface="Arial"/>
              </a:rPr>
              <a:t>won </a:t>
            </a:r>
            <a:r>
              <a:rPr sz="1000" spc="-5" dirty="0">
                <a:latin typeface="Arial"/>
                <a:cs typeface="Arial"/>
              </a:rPr>
              <a:t>orders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four reciprocating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(as </a:t>
            </a:r>
            <a:r>
              <a:rPr sz="1000" spc="-10" dirty="0">
                <a:latin typeface="Arial"/>
                <a:cs typeface="Arial"/>
              </a:rPr>
              <a:t>well  </a:t>
            </a:r>
            <a:r>
              <a:rPr sz="1000" spc="-5" dirty="0">
                <a:latin typeface="Arial"/>
                <a:cs typeface="Arial"/>
              </a:rPr>
              <a:t>as multiple, larger </a:t>
            </a:r>
            <a:r>
              <a:rPr sz="1000" dirty="0">
                <a:latin typeface="Arial"/>
                <a:cs typeface="Arial"/>
              </a:rPr>
              <a:t>centrifugal </a:t>
            </a:r>
            <a:r>
              <a:rPr sz="1000" spc="-5" dirty="0">
                <a:latin typeface="Arial"/>
                <a:cs typeface="Arial"/>
              </a:rPr>
              <a:t>units),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FPSOs destined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Petrobras’ Santos Basin. MHI also won  an </a:t>
            </a:r>
            <a:r>
              <a:rPr sz="1000" dirty="0">
                <a:latin typeface="Arial"/>
                <a:cs typeface="Arial"/>
              </a:rPr>
              <a:t>order for </a:t>
            </a:r>
            <a:r>
              <a:rPr sz="1000" spc="-5" dirty="0">
                <a:latin typeface="Arial"/>
                <a:cs typeface="Arial"/>
              </a:rPr>
              <a:t>two reciprocating 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an FPSO that will operate in the Tupi field, MHI is scheduled  to deliver </a:t>
            </a:r>
            <a:r>
              <a:rPr sz="1000" dirty="0">
                <a:latin typeface="Arial"/>
                <a:cs typeface="Arial"/>
              </a:rPr>
              <a:t>the compressors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2013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Q3.</a:t>
            </a:r>
            <a:endParaRPr sz="1000">
              <a:latin typeface="Arial"/>
              <a:cs typeface="Arial"/>
            </a:endParaRPr>
          </a:p>
          <a:p>
            <a:pPr marL="12700" marR="255904">
              <a:lnSpc>
                <a:spcPct val="1440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In the downstream </a:t>
            </a:r>
            <a:r>
              <a:rPr sz="1000" dirty="0">
                <a:latin typeface="Arial"/>
                <a:cs typeface="Arial"/>
              </a:rPr>
              <a:t>market, </a:t>
            </a:r>
            <a:r>
              <a:rPr sz="1000" spc="-5" dirty="0">
                <a:latin typeface="Arial"/>
                <a:cs typeface="Arial"/>
              </a:rPr>
              <a:t>petrochemical producers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Asia and the Middle East and European  refiners, </a:t>
            </a:r>
            <a:r>
              <a:rPr sz="1000" dirty="0">
                <a:latin typeface="Arial"/>
                <a:cs typeface="Arial"/>
              </a:rPr>
              <a:t>mostly </a:t>
            </a:r>
            <a:r>
              <a:rPr sz="1000" spc="-5" dirty="0">
                <a:latin typeface="Arial"/>
                <a:cs typeface="Arial"/>
              </a:rPr>
              <a:t>in Russia, placed orders or </a:t>
            </a:r>
            <a:r>
              <a:rPr sz="1000" dirty="0">
                <a:latin typeface="Arial"/>
                <a:cs typeface="Arial"/>
              </a:rPr>
              <a:t>made </a:t>
            </a:r>
            <a:r>
              <a:rPr sz="1000" spc="-5" dirty="0">
                <a:latin typeface="Arial"/>
                <a:cs typeface="Arial"/>
              </a:rPr>
              <a:t>progress payments. These projects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include:</a:t>
            </a:r>
            <a:endParaRPr sz="1000">
              <a:latin typeface="Arial"/>
              <a:cs typeface="Arial"/>
            </a:endParaRPr>
          </a:p>
          <a:p>
            <a:pPr marL="583565" marR="511809" lvl="1" indent="-228600">
              <a:lnSpc>
                <a:spcPct val="143000"/>
              </a:lnSpc>
              <a:spcBef>
                <a:spcPts val="68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LG Chem </a:t>
            </a:r>
            <a:r>
              <a:rPr sz="1000" dirty="0">
                <a:latin typeface="Arial"/>
                <a:cs typeface="Arial"/>
              </a:rPr>
              <a:t>made </a:t>
            </a:r>
            <a:r>
              <a:rPr sz="1000" spc="-5" dirty="0">
                <a:latin typeface="Arial"/>
                <a:cs typeface="Arial"/>
              </a:rPr>
              <a:t>final payment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10.5k hp unit from Burckhardt in Q1, a $12m  compressor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new polyethylene plant in Daesan,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Korea.</a:t>
            </a:r>
            <a:endParaRPr sz="1000">
              <a:latin typeface="Arial"/>
              <a:cs typeface="Arial"/>
            </a:endParaRPr>
          </a:p>
          <a:p>
            <a:pPr marL="583565" marR="245745" lvl="1" indent="-228600">
              <a:lnSpc>
                <a:spcPct val="143000"/>
              </a:lnSpc>
              <a:spcBef>
                <a:spcPts val="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Sipchem took delivery of a 25k hp unit from Burckhardt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200k tpy petrochemical  plant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Jubail, Saudi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Arabia.</a:t>
            </a:r>
            <a:endParaRPr sz="1000">
              <a:latin typeface="Arial"/>
              <a:cs typeface="Arial"/>
            </a:endParaRPr>
          </a:p>
          <a:p>
            <a:pPr marL="583565" marR="116205" lvl="1" indent="-228600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Shell </a:t>
            </a:r>
            <a:r>
              <a:rPr sz="1000" dirty="0">
                <a:latin typeface="Arial"/>
                <a:cs typeface="Arial"/>
              </a:rPr>
              <a:t>made </a:t>
            </a:r>
            <a:r>
              <a:rPr sz="1000" spc="-5" dirty="0">
                <a:latin typeface="Arial"/>
                <a:cs typeface="Arial"/>
              </a:rPr>
              <a:t>progress payments on a 9.4k hp compressor from Burckhardt, which will </a:t>
            </a:r>
            <a:r>
              <a:rPr sz="1000" dirty="0">
                <a:latin typeface="Arial"/>
                <a:cs typeface="Arial"/>
              </a:rPr>
              <a:t>be  </a:t>
            </a:r>
            <a:r>
              <a:rPr sz="1000" spc="-5" dirty="0">
                <a:latin typeface="Arial"/>
                <a:cs typeface="Arial"/>
              </a:rPr>
              <a:t>installed at its Zeeland </a:t>
            </a:r>
            <a:r>
              <a:rPr sz="1000" dirty="0">
                <a:latin typeface="Arial"/>
                <a:cs typeface="Arial"/>
              </a:rPr>
              <a:t>refinery </a:t>
            </a:r>
            <a:r>
              <a:rPr sz="1000" spc="-5" dirty="0">
                <a:latin typeface="Arial"/>
                <a:cs typeface="Arial"/>
              </a:rPr>
              <a:t>upon </a:t>
            </a:r>
            <a:r>
              <a:rPr sz="1000" dirty="0">
                <a:latin typeface="Arial"/>
                <a:cs typeface="Arial"/>
              </a:rPr>
              <a:t>delivery in </a:t>
            </a:r>
            <a:r>
              <a:rPr sz="1000" spc="-5" dirty="0">
                <a:latin typeface="Arial"/>
                <a:cs typeface="Arial"/>
              </a:rPr>
              <a:t>2013 </a:t>
            </a:r>
            <a:r>
              <a:rPr sz="1000" dirty="0">
                <a:latin typeface="Arial"/>
                <a:cs typeface="Arial"/>
              </a:rPr>
              <a:t>Q3,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hydrogen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 hydrotreating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unit.</a:t>
            </a:r>
            <a:endParaRPr sz="1000">
              <a:latin typeface="Arial"/>
              <a:cs typeface="Arial"/>
            </a:endParaRPr>
          </a:p>
          <a:p>
            <a:pPr marL="583565" marR="275590" lvl="1" indent="-228600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10" dirty="0">
                <a:latin typeface="Arial"/>
                <a:cs typeface="Arial"/>
              </a:rPr>
              <a:t>EPC </a:t>
            </a:r>
            <a:r>
              <a:rPr sz="1000" spc="-5" dirty="0">
                <a:latin typeface="Arial"/>
                <a:cs typeface="Arial"/>
              </a:rPr>
              <a:t>firm Toyo engineering ordered three 20k hp reciprocating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from  Howden </a:t>
            </a:r>
            <a:r>
              <a:rPr sz="1000" dirty="0">
                <a:latin typeface="Arial"/>
                <a:cs typeface="Arial"/>
              </a:rPr>
              <a:t>Thomassen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Q1,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TAIF’s Nizhnekamsk refinery’s </a:t>
            </a:r>
            <a:r>
              <a:rPr sz="1000" dirty="0">
                <a:latin typeface="Arial"/>
                <a:cs typeface="Arial"/>
              </a:rPr>
              <a:t>hydrocracker </a:t>
            </a:r>
            <a:r>
              <a:rPr sz="1000" spc="-5" dirty="0">
                <a:latin typeface="Arial"/>
                <a:cs typeface="Arial"/>
              </a:rPr>
              <a:t>upgrade  project.</a:t>
            </a:r>
            <a:endParaRPr sz="1000">
              <a:latin typeface="Arial"/>
              <a:cs typeface="Arial"/>
            </a:endParaRPr>
          </a:p>
          <a:p>
            <a:pPr marL="583565" marR="34925" lvl="1" indent="-228600">
              <a:lnSpc>
                <a:spcPct val="144200"/>
              </a:lnSpc>
              <a:spcBef>
                <a:spcPts val="5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dirty="0">
                <a:latin typeface="Arial"/>
                <a:cs typeface="Arial"/>
              </a:rPr>
              <a:t>The Antipsky refinery </a:t>
            </a:r>
            <a:r>
              <a:rPr sz="1000" spc="-5" dirty="0">
                <a:latin typeface="Arial"/>
                <a:cs typeface="Arial"/>
              </a:rPr>
              <a:t>ordered two smaller units from Howden Thomassen (2.4k hp </a:t>
            </a:r>
            <a:r>
              <a:rPr sz="1000" spc="5" dirty="0">
                <a:latin typeface="Arial"/>
                <a:cs typeface="Arial"/>
              </a:rPr>
              <a:t>each) 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hydrogen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hydrodesulfurization unit.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551930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4</a:t>
            </a:fld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903985"/>
            <a:ext cx="5750560" cy="4850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200" b="1" u="heavy" dirty="0">
                <a:latin typeface="Arial"/>
                <a:cs typeface="Arial"/>
              </a:rPr>
              <a:t>Table of</a:t>
            </a:r>
            <a:r>
              <a:rPr sz="1200" b="1" u="heavy" spc="-85" dirty="0">
                <a:latin typeface="Arial"/>
                <a:cs typeface="Arial"/>
              </a:rPr>
              <a:t> </a:t>
            </a:r>
            <a:r>
              <a:rPr sz="1200" b="1" u="heavy" spc="-5" dirty="0">
                <a:latin typeface="Arial"/>
                <a:cs typeface="Arial"/>
              </a:rPr>
              <a:t>Tables</a:t>
            </a:r>
            <a:endParaRPr sz="1200">
              <a:latin typeface="Arial"/>
              <a:cs typeface="Arial"/>
            </a:endParaRPr>
          </a:p>
          <a:p>
            <a:pPr marL="12700" marR="5080" algn="just">
              <a:lnSpc>
                <a:spcPct val="194000"/>
              </a:lnSpc>
              <a:spcBef>
                <a:spcPts val="100"/>
              </a:spcBef>
              <a:tabLst>
                <a:tab pos="5597525" algn="l"/>
              </a:tabLst>
            </a:pPr>
            <a:r>
              <a:rPr sz="1000" spc="5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: </a:t>
            </a:r>
            <a:r>
              <a:rPr sz="1000" spc="0" dirty="0">
                <a:latin typeface="Arial"/>
                <a:cs typeface="Arial"/>
                <a:hlinkClick r:id="rId2" action="ppaction://hlinksldjump"/>
              </a:rPr>
              <a:t>D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spc="10" dirty="0">
                <a:latin typeface="Arial"/>
                <a:cs typeface="Arial"/>
                <a:hlinkClick r:id="rId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d, Ord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ad </a:t>
            </a:r>
            <a:r>
              <a:rPr sz="1000" spc="0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e, Cap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c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U</a:t>
            </a:r>
            <a:r>
              <a:rPr sz="1000" spc="0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li</a:t>
            </a:r>
            <a:r>
              <a:rPr sz="1000" spc="-15" dirty="0">
                <a:latin typeface="Arial"/>
                <a:cs typeface="Arial"/>
                <a:hlinkClick r:id="rId2" action="ppaction://hlinksldjump"/>
              </a:rPr>
              <a:t>z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ati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n, a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d </a:t>
            </a:r>
            <a:r>
              <a:rPr sz="1000" spc="-15" dirty="0">
                <a:latin typeface="Arial"/>
                <a:cs typeface="Arial"/>
                <a:hlinkClick r:id="rId2" action="ppaction://hlinksldjump"/>
              </a:rPr>
              <a:t>P</a:t>
            </a:r>
            <a:r>
              <a:rPr sz="1000" spc="30" dirty="0">
                <a:latin typeface="Arial"/>
                <a:cs typeface="Arial"/>
                <a:hlinkClick r:id="rId2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es 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12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  <a:hlinkClick r:id="rId3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2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K</a:t>
            </a:r>
            <a:r>
              <a:rPr sz="1000" spc="10" dirty="0">
                <a:latin typeface="Arial"/>
                <a:cs typeface="Arial"/>
                <a:hlinkClick r:id="rId3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di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ca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tors</a:t>
            </a:r>
            <a:r>
              <a:rPr sz="1000" spc="5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or Centri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al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Gas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3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3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s</a:t>
            </a:r>
            <a:r>
              <a:rPr sz="1000" spc="-15" dirty="0">
                <a:latin typeface="Arial"/>
                <a:cs typeface="Arial"/>
                <a:hlinkClick r:id="rId3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ors 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13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Table 3: Reported or Estimated 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Capacity 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Utilization Rates at  Selected Centrifugal Gas</a:t>
            </a:r>
            <a:r>
              <a:rPr sz="1000" spc="195" dirty="0">
                <a:latin typeface="Arial"/>
                <a:cs typeface="Arial"/>
                <a:hlinkClick r:id="rId4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Compressor</a:t>
            </a:r>
            <a:endParaRPr sz="1000">
              <a:latin typeface="Arial"/>
              <a:cs typeface="Arial"/>
            </a:endParaRPr>
          </a:p>
          <a:p>
            <a:pPr marL="12700" indent="304800">
              <a:lnSpc>
                <a:spcPct val="100000"/>
              </a:lnSpc>
              <a:spcBef>
                <a:spcPts val="525"/>
              </a:spcBef>
              <a:tabLst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4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pl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ers 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21</a:t>
            </a:r>
            <a:endParaRPr sz="1000">
              <a:latin typeface="Arial"/>
              <a:cs typeface="Arial"/>
            </a:endParaRPr>
          </a:p>
          <a:p>
            <a:pPr marL="12700" marR="5080" algn="just">
              <a:lnSpc>
                <a:spcPts val="2330"/>
              </a:lnSpc>
              <a:spcBef>
                <a:spcPts val="250"/>
              </a:spcBef>
              <a:tabLst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5" action="ppaction://hlinksldjump"/>
              </a:rPr>
              <a:t>Table 4: 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Summary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of New Contracts and Estimated Values 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for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Centrifugal Gas 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Compressors 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24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5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: </a:t>
            </a:r>
            <a:r>
              <a:rPr sz="1000" spc="0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al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V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spc="0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o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 o</a:t>
            </a:r>
            <a:r>
              <a:rPr sz="1000" spc="-15" dirty="0">
                <a:latin typeface="Arial"/>
                <a:cs typeface="Arial"/>
                <a:hlinkClick r:id="rId6" action="ppaction://hlinksldjump"/>
              </a:rPr>
              <a:t>v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er 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6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or Centri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u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al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Gas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Co</a:t>
            </a:r>
            <a:r>
              <a:rPr sz="1000" spc="10" dirty="0">
                <a:latin typeface="Arial"/>
                <a:cs typeface="Arial"/>
                <a:hlinkClick r:id="rId6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ss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ors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30</a:t>
            </a:r>
            <a:endParaRPr sz="10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860"/>
              </a:spcBef>
              <a:tabLst>
                <a:tab pos="5597525" algn="l"/>
              </a:tabLst>
            </a:pPr>
            <a:r>
              <a:rPr sz="1000" spc="5" dirty="0">
                <a:latin typeface="Arial"/>
                <a:cs typeface="Arial"/>
                <a:hlinkClick r:id="rId7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6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: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ncre</a:t>
            </a:r>
            <a:r>
              <a:rPr sz="1000" spc="10" dirty="0">
                <a:latin typeface="Arial"/>
                <a:cs typeface="Arial"/>
                <a:hlinkClick r:id="rId7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tal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Cost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 P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ara</a:t>
            </a:r>
            <a:r>
              <a:rPr sz="1000" spc="10" dirty="0">
                <a:latin typeface="Arial"/>
                <a:cs typeface="Arial"/>
                <a:hlinkClick r:id="rId7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et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or Fe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ture </a:t>
            </a:r>
            <a:r>
              <a:rPr sz="1000" spc="10" dirty="0">
                <a:latin typeface="Arial"/>
                <a:cs typeface="Arial"/>
                <a:hlinkClick r:id="rId7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or a C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ntr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7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u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g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l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Gas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Co</a:t>
            </a:r>
            <a:r>
              <a:rPr sz="1000" spc="10" dirty="0">
                <a:latin typeface="Arial"/>
                <a:cs typeface="Arial"/>
                <a:hlinkClick r:id="rId7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ss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or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32</a:t>
            </a:r>
            <a:endParaRPr sz="1000">
              <a:latin typeface="Arial"/>
              <a:cs typeface="Arial"/>
            </a:endParaRPr>
          </a:p>
          <a:p>
            <a:pPr marL="12700" marR="5080" algn="just">
              <a:lnSpc>
                <a:spcPct val="193000"/>
              </a:lnSpc>
              <a:spcBef>
                <a:spcPts val="10"/>
              </a:spcBef>
              <a:tabLst>
                <a:tab pos="5597525" algn="l"/>
              </a:tabLst>
            </a:pPr>
            <a:r>
              <a:rPr sz="1000" spc="5" dirty="0">
                <a:latin typeface="Arial"/>
                <a:cs typeface="Arial"/>
                <a:hlinkClick r:id="rId8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7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K</a:t>
            </a:r>
            <a:r>
              <a:rPr sz="1000" spc="10" dirty="0">
                <a:latin typeface="Arial"/>
                <a:cs typeface="Arial"/>
                <a:hlinkClick r:id="rId8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di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ca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tors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or Pro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ess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Rec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pro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ca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t</a:t>
            </a:r>
            <a:r>
              <a:rPr sz="1000" spc="-15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g C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8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pre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ors 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39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Table 8: Reported or Estimated 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Capacity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Utilization Rates at  Selected 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Process</a:t>
            </a:r>
            <a:r>
              <a:rPr sz="1000" spc="170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Reciprocating</a:t>
            </a:r>
            <a:endParaRPr sz="10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  <a:spcBef>
                <a:spcPts val="525"/>
              </a:spcBef>
              <a:tabLst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9" action="ppaction://hlinksldjump"/>
              </a:rPr>
              <a:t>Co</a:t>
            </a:r>
            <a:r>
              <a:rPr sz="1000" spc="10" dirty="0">
                <a:latin typeface="Arial"/>
                <a:cs typeface="Arial"/>
                <a:hlinkClick r:id="rId9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ss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or S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p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l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ers 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44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  <a:hlinkClick r:id="rId10" action="ppaction://hlinksldjump"/>
              </a:rPr>
              <a:t>Table 9: 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Summary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of New Contracts and Estimated Values 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for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Process Reciprocating</a:t>
            </a:r>
            <a:r>
              <a:rPr sz="1000" spc="114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Compressors</a:t>
            </a:r>
            <a:endParaRPr sz="1000">
              <a:latin typeface="Arial"/>
              <a:cs typeface="Arial"/>
            </a:endParaRPr>
          </a:p>
          <a:p>
            <a:pPr marL="324485">
              <a:lnSpc>
                <a:spcPct val="100000"/>
              </a:lnSpc>
              <a:spcBef>
                <a:spcPts val="525"/>
              </a:spcBef>
            </a:pPr>
            <a:r>
              <a:rPr sz="1000" spc="-10" dirty="0">
                <a:latin typeface="Arial"/>
                <a:cs typeface="Arial"/>
                <a:hlinkClick r:id="rId10" action="ppaction://hlinksldjump"/>
              </a:rPr>
              <a:t>...................................................................................................................................................... </a:t>
            </a:r>
            <a:r>
              <a:rPr sz="1000" spc="90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50</a:t>
            </a:r>
            <a:endParaRPr sz="1000">
              <a:latin typeface="Arial"/>
              <a:cs typeface="Arial"/>
            </a:endParaRPr>
          </a:p>
          <a:p>
            <a:pPr marL="12700" marR="5080" algn="just">
              <a:lnSpc>
                <a:spcPts val="2330"/>
              </a:lnSpc>
              <a:spcBef>
                <a:spcPts val="250"/>
              </a:spcBef>
              <a:tabLst>
                <a:tab pos="5597525" algn="l"/>
              </a:tabLst>
            </a:pPr>
            <a:r>
              <a:rPr sz="1000" spc="5" dirty="0">
                <a:latin typeface="Arial"/>
                <a:cs typeface="Arial"/>
                <a:hlinkClick r:id="rId11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0:</a:t>
            </a:r>
            <a:r>
              <a:rPr sz="1000" spc="5" dirty="0">
                <a:latin typeface="Arial"/>
                <a:cs typeface="Arial"/>
                <a:hlinkClick r:id="rId11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g</a:t>
            </a:r>
            <a:r>
              <a:rPr sz="1000" spc="-15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l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 P</a:t>
            </a:r>
            <a:r>
              <a:rPr sz="1000" spc="5" dirty="0">
                <a:latin typeface="Arial"/>
                <a:cs typeface="Arial"/>
                <a:hlinkClick r:id="rId11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e Vari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a</a:t>
            </a:r>
            <a:r>
              <a:rPr sz="1000" spc="0" dirty="0">
                <a:latin typeface="Arial"/>
                <a:cs typeface="Arial"/>
                <a:hlinkClick r:id="rId11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o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s</a:t>
            </a:r>
            <a:r>
              <a:rPr sz="1000" spc="10" dirty="0">
                <a:latin typeface="Arial"/>
                <a:cs typeface="Arial"/>
                <a:hlinkClick r:id="rId11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over </a:t>
            </a:r>
            <a:r>
              <a:rPr sz="1000" spc="5" dirty="0">
                <a:latin typeface="Arial"/>
                <a:cs typeface="Arial"/>
                <a:hlinkClick r:id="rId11" action="ppaction://hlinksldjump"/>
              </a:rPr>
              <a:t>T</a:t>
            </a:r>
            <a:r>
              <a:rPr sz="1000" spc="-25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11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or Pro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ess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Rec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pro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ating </a:t>
            </a:r>
            <a:r>
              <a:rPr sz="1000" spc="0" dirty="0">
                <a:latin typeface="Arial"/>
                <a:cs typeface="Arial"/>
                <a:hlinkClick r:id="rId11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11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p</a:t>
            </a:r>
            <a:r>
              <a:rPr sz="1000" spc="-15" dirty="0">
                <a:latin typeface="Arial"/>
                <a:cs typeface="Arial"/>
                <a:hlinkClick r:id="rId11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es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ors 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59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Table 11: Incremental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Cost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per Extra Parameter or Feature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for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a Process Reciprocating</a:t>
            </a:r>
            <a:r>
              <a:rPr sz="1000" spc="165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Compressor</a:t>
            </a:r>
            <a:endParaRPr sz="10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  <a:spcBef>
                <a:spcPts val="260"/>
              </a:spcBef>
              <a:tabLst>
                <a:tab pos="5597525" algn="l"/>
              </a:tabLst>
            </a:pPr>
            <a:r>
              <a:rPr sz="1000" spc="0" dirty="0">
                <a:latin typeface="Arial"/>
                <a:cs typeface="Arial"/>
                <a:hlinkClick r:id="rId12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or F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e</a:t>
            </a:r>
            <a:r>
              <a:rPr sz="1000" spc="-15" dirty="0">
                <a:latin typeface="Arial"/>
                <a:cs typeface="Arial"/>
                <a:hlinkClick r:id="rId12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d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1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ss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on 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pl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atio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60</a:t>
            </a:r>
            <a:endParaRPr sz="1000">
              <a:latin typeface="Arial"/>
              <a:cs typeface="Arial"/>
            </a:endParaRPr>
          </a:p>
          <a:p>
            <a:pPr marL="317500" marR="5080" indent="-304800">
              <a:lnSpc>
                <a:spcPct val="143000"/>
              </a:lnSpc>
              <a:spcBef>
                <a:spcPts val="610"/>
              </a:spcBef>
              <a:tabLst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13" action="ppaction://hlinksldjump"/>
              </a:rPr>
              <a:t>Table 12: Incremental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Cost 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per Extra Parameter or Feature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for 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a Process Reciprocating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Compressor 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0" dirty="0">
                <a:latin typeface="Arial"/>
                <a:cs typeface="Arial"/>
                <a:hlinkClick r:id="rId13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or Re</a:t>
            </a:r>
            <a:r>
              <a:rPr sz="1000" spc="0" dirty="0">
                <a:latin typeface="Arial"/>
                <a:cs typeface="Arial"/>
                <a:hlinkClick r:id="rId13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13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p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li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ns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(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.g. </a:t>
            </a:r>
            <a:r>
              <a:rPr sz="1000" spc="10" dirty="0">
                <a:latin typeface="Arial"/>
                <a:cs typeface="Arial"/>
                <a:hlinkClick r:id="rId13" action="ppaction://hlinksldjump"/>
              </a:rPr>
              <a:t>h</a:t>
            </a:r>
            <a:r>
              <a:rPr sz="1000" spc="-25" dirty="0">
                <a:latin typeface="Arial"/>
                <a:cs typeface="Arial"/>
                <a:hlinkClick r:id="rId13" action="ppaction://hlinksldjump"/>
              </a:rPr>
              <a:t>y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dr</a:t>
            </a:r>
            <a:r>
              <a:rPr sz="1000" spc="0" dirty="0">
                <a:latin typeface="Arial"/>
                <a:cs typeface="Arial"/>
                <a:hlinkClick r:id="rId13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n </a:t>
            </a:r>
            <a:r>
              <a:rPr sz="1000" spc="0" dirty="0">
                <a:latin typeface="Arial"/>
                <a:cs typeface="Arial"/>
                <a:hlinkClick r:id="rId13" action="ppaction://hlinksldjump"/>
              </a:rPr>
              <a:t>c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u</a:t>
            </a:r>
            <a:r>
              <a:rPr sz="1000" spc="-15" dirty="0">
                <a:latin typeface="Arial"/>
                <a:cs typeface="Arial"/>
                <a:hlinkClick r:id="rId13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n)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61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8403"/>
            <a:ext cx="5632450" cy="8425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5400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Demand growth will accelerate </a:t>
            </a:r>
            <a:r>
              <a:rPr sz="1000" dirty="0">
                <a:latin typeface="Arial"/>
                <a:cs typeface="Arial"/>
              </a:rPr>
              <a:t>slightly in </a:t>
            </a:r>
            <a:r>
              <a:rPr sz="1000" spc="-5" dirty="0">
                <a:latin typeface="Arial"/>
                <a:cs typeface="Arial"/>
              </a:rPr>
              <a:t>2013 </a:t>
            </a:r>
            <a:r>
              <a:rPr sz="1000" dirty="0">
                <a:latin typeface="Arial"/>
                <a:cs typeface="Arial"/>
              </a:rPr>
              <a:t>Q2, for full-year </a:t>
            </a:r>
            <a:r>
              <a:rPr sz="1000" spc="-5" dirty="0">
                <a:latin typeface="Arial"/>
                <a:cs typeface="Arial"/>
              </a:rPr>
              <a:t>growth of just over 4%. Asia will  continue </a:t>
            </a:r>
            <a:r>
              <a:rPr sz="1000" dirty="0">
                <a:latin typeface="Arial"/>
                <a:cs typeface="Arial"/>
              </a:rPr>
              <a:t>to drive most </a:t>
            </a:r>
            <a:r>
              <a:rPr sz="1000" spc="-5" dirty="0">
                <a:latin typeface="Arial"/>
                <a:cs typeface="Arial"/>
              </a:rPr>
              <a:t>of the growth, at an annual rate of 7.5%. Chinese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for natural gas </a:t>
            </a:r>
            <a:r>
              <a:rPr sz="1000" spc="-10" dirty="0">
                <a:latin typeface="Arial"/>
                <a:cs typeface="Arial"/>
              </a:rPr>
              <a:t>will  </a:t>
            </a:r>
            <a:r>
              <a:rPr sz="1000" spc="-5" dirty="0">
                <a:latin typeface="Arial"/>
                <a:cs typeface="Arial"/>
              </a:rPr>
              <a:t>rise approximately 10% this year, as the nation’s government emphasizes </a:t>
            </a:r>
            <a:r>
              <a:rPr sz="1000" dirty="0">
                <a:latin typeface="Arial"/>
                <a:cs typeface="Arial"/>
              </a:rPr>
              <a:t>gas-fired </a:t>
            </a:r>
            <a:r>
              <a:rPr sz="1000" spc="-5" dirty="0">
                <a:latin typeface="Arial"/>
                <a:cs typeface="Arial"/>
              </a:rPr>
              <a:t>power  generation over </a:t>
            </a:r>
            <a:r>
              <a:rPr sz="1000" dirty="0">
                <a:latin typeface="Arial"/>
                <a:cs typeface="Arial"/>
              </a:rPr>
              <a:t>coal </a:t>
            </a:r>
            <a:r>
              <a:rPr sz="1000" spc="-5" dirty="0">
                <a:latin typeface="Arial"/>
                <a:cs typeface="Arial"/>
              </a:rPr>
              <a:t>due to lower emission rates.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Japan, natural </a:t>
            </a:r>
            <a:r>
              <a:rPr sz="1000" dirty="0">
                <a:latin typeface="Arial"/>
                <a:cs typeface="Arial"/>
              </a:rPr>
              <a:t>gas-driven </a:t>
            </a:r>
            <a:r>
              <a:rPr sz="1000" spc="-5" dirty="0">
                <a:latin typeface="Arial"/>
                <a:cs typeface="Arial"/>
              </a:rPr>
              <a:t>power generation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is</a:t>
            </a:r>
            <a:endParaRPr sz="1000">
              <a:latin typeface="Arial"/>
              <a:cs typeface="Arial"/>
            </a:endParaRPr>
          </a:p>
          <a:p>
            <a:pPr marL="12700" marR="131445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replacing nuclear plants shut down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safety concerns. In EMEA, </a:t>
            </a:r>
            <a:r>
              <a:rPr sz="1000" spc="5" dirty="0">
                <a:latin typeface="Arial"/>
                <a:cs typeface="Arial"/>
              </a:rPr>
              <a:t>high </a:t>
            </a:r>
            <a:r>
              <a:rPr sz="1000" spc="-5" dirty="0">
                <a:latin typeface="Arial"/>
                <a:cs typeface="Arial"/>
              </a:rPr>
              <a:t>European natural gas  prices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remain in </a:t>
            </a:r>
            <a:r>
              <a:rPr sz="1000" dirty="0">
                <a:latin typeface="Arial"/>
                <a:cs typeface="Arial"/>
              </a:rPr>
              <a:t>effect </a:t>
            </a:r>
            <a:r>
              <a:rPr sz="1000" spc="-5" dirty="0">
                <a:latin typeface="Arial"/>
                <a:cs typeface="Arial"/>
              </a:rPr>
              <a:t>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Russia’s near </a:t>
            </a:r>
            <a:r>
              <a:rPr sz="1000" dirty="0">
                <a:latin typeface="Arial"/>
                <a:cs typeface="Arial"/>
              </a:rPr>
              <a:t>monopoly on </a:t>
            </a:r>
            <a:r>
              <a:rPr sz="1000" spc="-5" dirty="0">
                <a:latin typeface="Arial"/>
                <a:cs typeface="Arial"/>
              </a:rPr>
              <a:t>gas imports, but negligible electricity  demand growth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Western </a:t>
            </a:r>
            <a:r>
              <a:rPr sz="1000" spc="-5" dirty="0">
                <a:latin typeface="Arial"/>
                <a:cs typeface="Arial"/>
              </a:rPr>
              <a:t>Europe and delays in shale gas drilling </a:t>
            </a:r>
            <a:r>
              <a:rPr sz="1000" dirty="0">
                <a:latin typeface="Arial"/>
                <a:cs typeface="Arial"/>
              </a:rPr>
              <a:t>programs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Poland and the  Czech Republic will slow regional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growth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2%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year.</a:t>
            </a:r>
            <a:endParaRPr sz="1000">
              <a:latin typeface="Arial"/>
              <a:cs typeface="Arial"/>
            </a:endParaRPr>
          </a:p>
          <a:p>
            <a:pPr marL="12700" marR="16129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In the Americas, low US natural gas prices ($4 per thousand cubic feet), will restrain demand  growth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10" dirty="0">
                <a:latin typeface="Arial"/>
                <a:cs typeface="Arial"/>
              </a:rPr>
              <a:t>1%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year. </a:t>
            </a:r>
            <a:r>
              <a:rPr sz="1000" spc="-5" dirty="0">
                <a:latin typeface="Arial"/>
                <a:cs typeface="Arial"/>
              </a:rPr>
              <a:t>Petrobras’ FPSO investments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contribute to this growth, along with  LNG export facilities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US. </a:t>
            </a:r>
            <a:r>
              <a:rPr sz="1000" spc="5" dirty="0">
                <a:latin typeface="Arial"/>
                <a:cs typeface="Arial"/>
              </a:rPr>
              <a:t>US </a:t>
            </a:r>
            <a:r>
              <a:rPr sz="1000" spc="-5" dirty="0">
                <a:latin typeface="Arial"/>
                <a:cs typeface="Arial"/>
              </a:rPr>
              <a:t>natural gas production rates </a:t>
            </a:r>
            <a:r>
              <a:rPr sz="1000" dirty="0">
                <a:latin typeface="Arial"/>
                <a:cs typeface="Arial"/>
              </a:rPr>
              <a:t>have </a:t>
            </a:r>
            <a:r>
              <a:rPr sz="1000" spc="-5" dirty="0">
                <a:latin typeface="Arial"/>
                <a:cs typeface="Arial"/>
              </a:rPr>
              <a:t>plateaued at 2012 levels,  restricting new investments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upstream natural gas production and processing investments. </a:t>
            </a:r>
            <a:r>
              <a:rPr sz="1000" spc="-10" dirty="0">
                <a:latin typeface="Arial"/>
                <a:cs typeface="Arial"/>
              </a:rPr>
              <a:t>As </a:t>
            </a:r>
            <a:r>
              <a:rPr sz="1000" spc="-5" dirty="0">
                <a:latin typeface="Arial"/>
                <a:cs typeface="Arial"/>
              </a:rPr>
              <a:t>a  result, the </a:t>
            </a:r>
            <a:r>
              <a:rPr sz="1000" dirty="0">
                <a:latin typeface="Arial"/>
                <a:cs typeface="Arial"/>
              </a:rPr>
              <a:t>key driver </a:t>
            </a:r>
            <a:r>
              <a:rPr sz="1000" spc="-5" dirty="0">
                <a:latin typeface="Arial"/>
                <a:cs typeface="Arial"/>
              </a:rPr>
              <a:t>of North American LNG growth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be the Sabine Pass LNG export facility  currently under construction, and the Quintana </a:t>
            </a:r>
            <a:r>
              <a:rPr sz="1000" dirty="0">
                <a:latin typeface="Arial"/>
                <a:cs typeface="Arial"/>
              </a:rPr>
              <a:t>Island facility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dirty="0">
                <a:latin typeface="Arial"/>
                <a:cs typeface="Arial"/>
              </a:rPr>
              <a:t>recently </a:t>
            </a:r>
            <a:r>
              <a:rPr sz="1000" spc="-5" dirty="0">
                <a:latin typeface="Arial"/>
                <a:cs typeface="Arial"/>
              </a:rPr>
              <a:t>received government  approval.</a:t>
            </a:r>
            <a:endParaRPr sz="1000">
              <a:latin typeface="Arial"/>
              <a:cs typeface="Arial"/>
            </a:endParaRPr>
          </a:p>
          <a:p>
            <a:pPr marL="12700" marR="128905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Global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growth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hold steady at just over 4%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2014, before accelerating to </a:t>
            </a:r>
            <a:r>
              <a:rPr sz="1000" spc="5" dirty="0">
                <a:latin typeface="Arial"/>
                <a:cs typeface="Arial"/>
              </a:rPr>
              <a:t>5-6%  </a:t>
            </a:r>
            <a:r>
              <a:rPr sz="1000" spc="-5" dirty="0">
                <a:latin typeface="Arial"/>
                <a:cs typeface="Arial"/>
              </a:rPr>
              <a:t>annually through 2020, driven </a:t>
            </a:r>
            <a:r>
              <a:rPr sz="1000" dirty="0">
                <a:latin typeface="Arial"/>
                <a:cs typeface="Arial"/>
              </a:rPr>
              <a:t>largely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LNG projects and </a:t>
            </a:r>
            <a:r>
              <a:rPr sz="1000" dirty="0">
                <a:latin typeface="Arial"/>
                <a:cs typeface="Arial"/>
              </a:rPr>
              <a:t>shale </a:t>
            </a:r>
            <a:r>
              <a:rPr sz="1000" spc="-5" dirty="0">
                <a:latin typeface="Arial"/>
                <a:cs typeface="Arial"/>
              </a:rPr>
              <a:t>gas developments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US and  Asia.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8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In addition to the abovementioned LNG investments, Shell is building an LNG receiving terminal </a:t>
            </a:r>
            <a:r>
              <a:rPr sz="1000" dirty="0">
                <a:latin typeface="Arial"/>
                <a:cs typeface="Arial"/>
              </a:rPr>
              <a:t>at  </a:t>
            </a:r>
            <a:r>
              <a:rPr sz="1000" spc="-5" dirty="0">
                <a:latin typeface="Arial"/>
                <a:cs typeface="Arial"/>
              </a:rPr>
              <a:t>its Zeeland </a:t>
            </a:r>
            <a:r>
              <a:rPr sz="1000" dirty="0">
                <a:latin typeface="Arial"/>
                <a:cs typeface="Arial"/>
              </a:rPr>
              <a:t>refinery in </a:t>
            </a:r>
            <a:r>
              <a:rPr sz="1000" spc="-5" dirty="0">
                <a:latin typeface="Arial"/>
                <a:cs typeface="Arial"/>
              </a:rPr>
              <a:t>the Netherlands, due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commissioning in 2016. China’s Quangdong Dapeng  is also expanding its receiving capacity. In the US, 19 LNG export </a:t>
            </a:r>
            <a:r>
              <a:rPr sz="1000" dirty="0">
                <a:latin typeface="Arial"/>
                <a:cs typeface="Arial"/>
              </a:rPr>
              <a:t>terminal projects </a:t>
            </a:r>
            <a:r>
              <a:rPr sz="1000" spc="-5" dirty="0">
                <a:latin typeface="Arial"/>
                <a:cs typeface="Arial"/>
              </a:rPr>
              <a:t>have applied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approval from the federal government, with planned commissioning dates ranging from 2017 to  2021. Each approved </a:t>
            </a:r>
            <a:r>
              <a:rPr sz="1000" dirty="0">
                <a:latin typeface="Arial"/>
                <a:cs typeface="Arial"/>
              </a:rPr>
              <a:t>project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likely </a:t>
            </a:r>
            <a:r>
              <a:rPr sz="1000" spc="-5" dirty="0">
                <a:latin typeface="Arial"/>
                <a:cs typeface="Arial"/>
              </a:rPr>
              <a:t>to order </a:t>
            </a:r>
            <a:r>
              <a:rPr sz="1000" dirty="0">
                <a:latin typeface="Arial"/>
                <a:cs typeface="Arial"/>
              </a:rPr>
              <a:t>$10-20m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reciprocating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units, which will  contribute </a:t>
            </a:r>
            <a:r>
              <a:rPr sz="1000" dirty="0">
                <a:latin typeface="Arial"/>
                <a:cs typeface="Arial"/>
              </a:rPr>
              <a:t>strongly to </a:t>
            </a:r>
            <a:r>
              <a:rPr sz="1000" spc="-5" dirty="0">
                <a:latin typeface="Arial"/>
                <a:cs typeface="Arial"/>
              </a:rPr>
              <a:t>increases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global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demand.</a:t>
            </a:r>
            <a:endParaRPr sz="1000">
              <a:latin typeface="Arial"/>
              <a:cs typeface="Arial"/>
            </a:endParaRPr>
          </a:p>
          <a:p>
            <a:pPr marL="12700" marR="33655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Shale gas projects will continue to drive global growth as well.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US, developments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 Barnett, Bakken, Marcellus, Utica, Niobrara, and Eagle Ford shales have been </a:t>
            </a:r>
            <a:r>
              <a:rPr sz="1000" dirty="0">
                <a:latin typeface="Arial"/>
                <a:cs typeface="Arial"/>
              </a:rPr>
              <a:t>temporarily  </a:t>
            </a:r>
            <a:r>
              <a:rPr sz="1000" spc="-5" dirty="0">
                <a:latin typeface="Arial"/>
                <a:cs typeface="Arial"/>
              </a:rPr>
              <a:t>deprioritized as natural gas prices feel from highs of $12 in the US to </a:t>
            </a:r>
            <a:r>
              <a:rPr sz="1000" spc="-10" dirty="0">
                <a:latin typeface="Arial"/>
                <a:cs typeface="Arial"/>
              </a:rPr>
              <a:t>lows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spc="5" dirty="0">
                <a:latin typeface="Arial"/>
                <a:cs typeface="Arial"/>
              </a:rPr>
              <a:t>$2-3 </a:t>
            </a:r>
            <a:r>
              <a:rPr sz="1000" spc="-5" dirty="0">
                <a:latin typeface="Arial"/>
                <a:cs typeface="Arial"/>
              </a:rPr>
              <a:t>per thousand  cubic feet </a:t>
            </a:r>
            <a:r>
              <a:rPr sz="1000" dirty="0">
                <a:latin typeface="Arial"/>
                <a:cs typeface="Arial"/>
              </a:rPr>
              <a:t>(and </a:t>
            </a:r>
            <a:r>
              <a:rPr sz="1000" spc="-5" dirty="0">
                <a:latin typeface="Arial"/>
                <a:cs typeface="Arial"/>
              </a:rPr>
              <a:t>they have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rebounded to </a:t>
            </a:r>
            <a:r>
              <a:rPr sz="1000" dirty="0">
                <a:latin typeface="Arial"/>
                <a:cs typeface="Arial"/>
              </a:rPr>
              <a:t>$4 </a:t>
            </a:r>
            <a:r>
              <a:rPr sz="1000" spc="-5" dirty="0">
                <a:latin typeface="Arial"/>
                <a:cs typeface="Arial"/>
              </a:rPr>
              <a:t>as of June). However, as the LNG export facilities  </a:t>
            </a:r>
            <a:r>
              <a:rPr sz="1000" dirty="0">
                <a:latin typeface="Arial"/>
                <a:cs typeface="Arial"/>
              </a:rPr>
              <a:t>currently </a:t>
            </a:r>
            <a:r>
              <a:rPr sz="1000" spc="-5" dirty="0">
                <a:latin typeface="Arial"/>
                <a:cs typeface="Arial"/>
              </a:rPr>
              <a:t>under construction, and at least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of the 19 </a:t>
            </a:r>
            <a:r>
              <a:rPr sz="1000" dirty="0">
                <a:latin typeface="Arial"/>
                <a:cs typeface="Arial"/>
              </a:rPr>
              <a:t>other </a:t>
            </a:r>
            <a:r>
              <a:rPr sz="1000" spc="-5" dirty="0">
                <a:latin typeface="Arial"/>
                <a:cs typeface="Arial"/>
              </a:rPr>
              <a:t>such facilities </a:t>
            </a:r>
            <a:r>
              <a:rPr sz="1000" dirty="0">
                <a:latin typeface="Arial"/>
                <a:cs typeface="Arial"/>
              </a:rPr>
              <a:t>currently </a:t>
            </a:r>
            <a:r>
              <a:rPr sz="1000" spc="-5" dirty="0">
                <a:latin typeface="Arial"/>
                <a:cs typeface="Arial"/>
              </a:rPr>
              <a:t>in the  approval process, begin exporting natural gas, </a:t>
            </a:r>
            <a:r>
              <a:rPr sz="1000" dirty="0">
                <a:latin typeface="Arial"/>
                <a:cs typeface="Arial"/>
              </a:rPr>
              <a:t>they will </a:t>
            </a:r>
            <a:r>
              <a:rPr sz="1000" spc="-5" dirty="0">
                <a:latin typeface="Arial"/>
                <a:cs typeface="Arial"/>
              </a:rPr>
              <a:t>put upward pressure on </a:t>
            </a:r>
            <a:r>
              <a:rPr sz="1000" dirty="0">
                <a:latin typeface="Arial"/>
                <a:cs typeface="Arial"/>
              </a:rPr>
              <a:t>US natural </a:t>
            </a:r>
            <a:r>
              <a:rPr sz="1000" spc="-5" dirty="0">
                <a:latin typeface="Arial"/>
                <a:cs typeface="Arial"/>
              </a:rPr>
              <a:t>gas  prices, at least to </a:t>
            </a:r>
            <a:r>
              <a:rPr sz="1000" dirty="0">
                <a:latin typeface="Arial"/>
                <a:cs typeface="Arial"/>
              </a:rPr>
              <a:t>the $5-6 </a:t>
            </a:r>
            <a:r>
              <a:rPr sz="1000" spc="-5" dirty="0">
                <a:latin typeface="Arial"/>
                <a:cs typeface="Arial"/>
              </a:rPr>
              <a:t>range, stimulating further upstream investments. In China, Sinopec and  PetroChina </a:t>
            </a:r>
            <a:r>
              <a:rPr sz="1000" dirty="0">
                <a:latin typeface="Arial"/>
                <a:cs typeface="Arial"/>
              </a:rPr>
              <a:t>are actively </a:t>
            </a:r>
            <a:r>
              <a:rPr sz="1000" spc="-5" dirty="0">
                <a:latin typeface="Arial"/>
                <a:cs typeface="Arial"/>
              </a:rPr>
              <a:t>pursuing shale gas drilling </a:t>
            </a:r>
            <a:r>
              <a:rPr sz="1000" dirty="0">
                <a:latin typeface="Arial"/>
                <a:cs typeface="Arial"/>
              </a:rPr>
              <a:t>programs </a:t>
            </a:r>
            <a:r>
              <a:rPr sz="1000" spc="-5" dirty="0">
                <a:latin typeface="Arial"/>
                <a:cs typeface="Arial"/>
              </a:rPr>
              <a:t>that will add order </a:t>
            </a:r>
            <a:r>
              <a:rPr sz="1000" dirty="0">
                <a:latin typeface="Arial"/>
                <a:cs typeface="Arial"/>
              </a:rPr>
              <a:t>volume </a:t>
            </a:r>
            <a:r>
              <a:rPr sz="1000" spc="-5" dirty="0">
                <a:latin typeface="Arial"/>
                <a:cs typeface="Arial"/>
              </a:rPr>
              <a:t>throughout  the forecast period. </a:t>
            </a:r>
            <a:r>
              <a:rPr sz="1000" dirty="0">
                <a:latin typeface="Arial"/>
                <a:cs typeface="Arial"/>
              </a:rPr>
              <a:t>Regulatory </a:t>
            </a:r>
            <a:r>
              <a:rPr sz="1000" spc="-5" dirty="0">
                <a:latin typeface="Arial"/>
                <a:cs typeface="Arial"/>
              </a:rPr>
              <a:t>issues and disappointing drilling results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Poland and the Czech  Republic have left Chevron as the </a:t>
            </a:r>
            <a:r>
              <a:rPr sz="1000" dirty="0">
                <a:latin typeface="Arial"/>
                <a:cs typeface="Arial"/>
              </a:rPr>
              <a:t>only major </a:t>
            </a:r>
            <a:r>
              <a:rPr sz="1000" spc="-5" dirty="0">
                <a:latin typeface="Arial"/>
                <a:cs typeface="Arial"/>
              </a:rPr>
              <a:t>shale gas developer in Eastern Europe as of 2013.  This near-monopoly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Chevron, combined with regional gas prices of $12 per thousand cubic feet,  virtually guarantee that the firm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continue its drilling program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region, adding further shale  gas volume to the global total. </a:t>
            </a:r>
            <a:r>
              <a:rPr sz="1000" dirty="0">
                <a:latin typeface="Arial"/>
                <a:cs typeface="Arial"/>
              </a:rPr>
              <a:t>The Ukraine, </a:t>
            </a:r>
            <a:r>
              <a:rPr sz="1000" spc="-5" dirty="0">
                <a:latin typeface="Arial"/>
                <a:cs typeface="Arial"/>
              </a:rPr>
              <a:t>which has an </a:t>
            </a:r>
            <a:r>
              <a:rPr sz="1000" dirty="0">
                <a:latin typeface="Arial"/>
                <a:cs typeface="Arial"/>
              </a:rPr>
              <a:t>estimated </a:t>
            </a:r>
            <a:r>
              <a:rPr sz="1000" spc="-5" dirty="0">
                <a:latin typeface="Arial"/>
                <a:cs typeface="Arial"/>
              </a:rPr>
              <a:t>1.5 </a:t>
            </a:r>
            <a:r>
              <a:rPr sz="1000" dirty="0">
                <a:latin typeface="Arial"/>
                <a:cs typeface="Arial"/>
              </a:rPr>
              <a:t>trillion </a:t>
            </a:r>
            <a:r>
              <a:rPr sz="1000" spc="-5" dirty="0">
                <a:latin typeface="Arial"/>
                <a:cs typeface="Arial"/>
              </a:rPr>
              <a:t>cubic </a:t>
            </a:r>
            <a:r>
              <a:rPr sz="1000" dirty="0">
                <a:latin typeface="Arial"/>
                <a:cs typeface="Arial"/>
              </a:rPr>
              <a:t>meters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gas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4213986"/>
            <a:ext cx="5710555" cy="524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 startAt="2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Supply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(Capacity)</a:t>
            </a:r>
            <a:endParaRPr sz="1000">
              <a:latin typeface="Arial"/>
              <a:cs typeface="Arial"/>
            </a:endParaRPr>
          </a:p>
          <a:p>
            <a:pPr marL="12700" marR="33020">
              <a:lnSpc>
                <a:spcPct val="143700"/>
              </a:lnSpc>
              <a:spcBef>
                <a:spcPts val="615"/>
              </a:spcBef>
            </a:pPr>
            <a:r>
              <a:rPr sz="1000" spc="-5" dirty="0">
                <a:latin typeface="Arial"/>
                <a:cs typeface="Arial"/>
              </a:rPr>
              <a:t>IHI, Kobelco, </a:t>
            </a:r>
            <a:r>
              <a:rPr sz="1000" dirty="0">
                <a:latin typeface="Arial"/>
                <a:cs typeface="Arial"/>
              </a:rPr>
              <a:t>GE, </a:t>
            </a:r>
            <a:r>
              <a:rPr sz="1000" spc="-5" dirty="0">
                <a:latin typeface="Arial"/>
                <a:cs typeface="Arial"/>
              </a:rPr>
              <a:t>Exterran, and Dresser Rand added capacity in 2011 and 2012. </a:t>
            </a:r>
            <a:r>
              <a:rPr sz="1000" dirty="0">
                <a:latin typeface="Arial"/>
                <a:cs typeface="Arial"/>
              </a:rPr>
              <a:t>Cameron </a:t>
            </a:r>
            <a:r>
              <a:rPr sz="1000" spc="-5" dirty="0">
                <a:latin typeface="Arial"/>
                <a:cs typeface="Arial"/>
              </a:rPr>
              <a:t>and Atlas  Copco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adding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in 2013, but demand growth has outpaced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increases. Utilization  rates rose </a:t>
            </a:r>
            <a:r>
              <a:rPr sz="1000" spc="-10" dirty="0">
                <a:latin typeface="Arial"/>
                <a:cs typeface="Arial"/>
              </a:rPr>
              <a:t>1% </a:t>
            </a:r>
            <a:r>
              <a:rPr sz="1000" spc="-5" dirty="0">
                <a:latin typeface="Arial"/>
                <a:cs typeface="Arial"/>
              </a:rPr>
              <a:t>in 2012,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88%, and will reach 93% in 2018 as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additions continue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lag  demand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growth.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top Process Reciprocating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manufacturers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are: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Times New Roman"/>
              <a:cs typeface="Times New Roman"/>
            </a:endParaRPr>
          </a:p>
          <a:p>
            <a:pPr marL="583565" lvl="3" indent="-227965">
              <a:lnSpc>
                <a:spcPct val="100000"/>
              </a:lnSpc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Burckhardt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(Germany)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MHI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(Japan)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Dresser-Rand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(US)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Ariel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(US)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dirty="0">
                <a:latin typeface="Arial"/>
                <a:cs typeface="Arial"/>
              </a:rPr>
              <a:t>Cameron </a:t>
            </a:r>
            <a:r>
              <a:rPr sz="1000" spc="-5" dirty="0">
                <a:latin typeface="Arial"/>
                <a:cs typeface="Arial"/>
              </a:rPr>
              <a:t>(US,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France)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Exterran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(US)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Neumann &amp; Esser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(Germany)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GE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(US)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IHI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(Japan)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Howden </a:t>
            </a:r>
            <a:r>
              <a:rPr sz="1000" dirty="0">
                <a:latin typeface="Arial"/>
                <a:cs typeface="Arial"/>
              </a:rPr>
              <a:t>Thomassen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(Netherlands/UK)</a:t>
            </a:r>
            <a:endParaRPr sz="1000">
              <a:latin typeface="Arial"/>
              <a:cs typeface="Arial"/>
            </a:endParaRPr>
          </a:p>
          <a:p>
            <a:pPr marL="127000" marR="306705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Major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additions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Japanese manufacturers IHI and Kobelco in 2011 were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 absorbed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growth of 10% in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2011.</a:t>
            </a:r>
            <a:endParaRPr sz="1000">
              <a:latin typeface="Arial"/>
              <a:cs typeface="Arial"/>
            </a:endParaRPr>
          </a:p>
          <a:p>
            <a:pPr marL="583565" marR="5080" lvl="3" indent="-227965">
              <a:lnSpc>
                <a:spcPct val="143700"/>
              </a:lnSpc>
              <a:spcBef>
                <a:spcPts val="6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Kobelco added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in China and the </a:t>
            </a:r>
            <a:r>
              <a:rPr sz="1000" dirty="0">
                <a:latin typeface="Arial"/>
                <a:cs typeface="Arial"/>
              </a:rPr>
              <a:t>US </a:t>
            </a:r>
            <a:r>
              <a:rPr sz="1000" spc="-5" dirty="0">
                <a:latin typeface="Arial"/>
                <a:cs typeface="Arial"/>
              </a:rPr>
              <a:t>in 2011, but the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created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these  facilities has already been absorbed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new orders. </a:t>
            </a:r>
            <a:r>
              <a:rPr sz="1000" spc="-5" dirty="0">
                <a:latin typeface="Arial"/>
                <a:cs typeface="Arial"/>
              </a:rPr>
              <a:t>The firm invested $20m to double US  </a:t>
            </a:r>
            <a:r>
              <a:rPr sz="1000" dirty="0">
                <a:latin typeface="Arial"/>
                <a:cs typeface="Arial"/>
              </a:rPr>
              <a:t>capacity for </a:t>
            </a:r>
            <a:r>
              <a:rPr sz="1000" spc="-5" dirty="0">
                <a:latin typeface="Arial"/>
                <a:cs typeface="Arial"/>
              </a:rPr>
              <a:t>reciprocating and </a:t>
            </a:r>
            <a:r>
              <a:rPr sz="1000" dirty="0">
                <a:latin typeface="Arial"/>
                <a:cs typeface="Arial"/>
              </a:rPr>
              <a:t>rotary </a:t>
            </a:r>
            <a:r>
              <a:rPr sz="1000" spc="-5" dirty="0">
                <a:latin typeface="Arial"/>
                <a:cs typeface="Arial"/>
              </a:rPr>
              <a:t>screw compressors </a:t>
            </a:r>
            <a:r>
              <a:rPr sz="1000" spc="-1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$50m to $100m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equipment  </a:t>
            </a:r>
            <a:r>
              <a:rPr sz="1000" spc="-5" dirty="0">
                <a:latin typeface="Arial"/>
                <a:cs typeface="Arial"/>
              </a:rPr>
              <a:t>value, opening a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plant near </a:t>
            </a:r>
            <a:r>
              <a:rPr sz="1000" dirty="0">
                <a:latin typeface="Arial"/>
                <a:cs typeface="Arial"/>
              </a:rPr>
              <a:t>Los </a:t>
            </a:r>
            <a:r>
              <a:rPr sz="1000" spc="-5" dirty="0">
                <a:latin typeface="Arial"/>
                <a:cs typeface="Arial"/>
              </a:rPr>
              <a:t>Angeles, </a:t>
            </a:r>
            <a:r>
              <a:rPr sz="1000" dirty="0">
                <a:latin typeface="Arial"/>
                <a:cs typeface="Arial"/>
              </a:rPr>
              <a:t>California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April 2011. </a:t>
            </a:r>
            <a:r>
              <a:rPr sz="1000" dirty="0">
                <a:latin typeface="Arial"/>
                <a:cs typeface="Arial"/>
              </a:rPr>
              <a:t>The new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capacity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91768" y="1804883"/>
            <a:ext cx="4277360" cy="2193925"/>
          </a:xfrm>
          <a:custGeom>
            <a:avLst/>
            <a:gdLst/>
            <a:ahLst/>
            <a:cxnLst/>
            <a:rect l="l" t="t" r="r" b="b"/>
            <a:pathLst>
              <a:path w="4277360" h="2193925">
                <a:moveTo>
                  <a:pt x="0" y="2193333"/>
                </a:moveTo>
                <a:lnTo>
                  <a:pt x="4276939" y="2193333"/>
                </a:lnTo>
                <a:lnTo>
                  <a:pt x="4276939" y="0"/>
                </a:lnTo>
                <a:lnTo>
                  <a:pt x="0" y="0"/>
                </a:lnTo>
                <a:lnTo>
                  <a:pt x="0" y="219333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99321" y="3536785"/>
            <a:ext cx="0" cy="154940"/>
          </a:xfrm>
          <a:custGeom>
            <a:avLst/>
            <a:gdLst/>
            <a:ahLst/>
            <a:cxnLst/>
            <a:rect l="l" t="t" r="r" b="b"/>
            <a:pathLst>
              <a:path h="154939">
                <a:moveTo>
                  <a:pt x="0" y="0"/>
                </a:moveTo>
                <a:lnTo>
                  <a:pt x="0" y="154823"/>
                </a:lnTo>
              </a:path>
            </a:pathLst>
          </a:custGeom>
          <a:ln w="915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38979" y="3533749"/>
            <a:ext cx="0" cy="158115"/>
          </a:xfrm>
          <a:custGeom>
            <a:avLst/>
            <a:gdLst/>
            <a:ahLst/>
            <a:cxnLst/>
            <a:rect l="l" t="t" r="r" b="b"/>
            <a:pathLst>
              <a:path h="158114">
                <a:moveTo>
                  <a:pt x="0" y="0"/>
                </a:moveTo>
                <a:lnTo>
                  <a:pt x="0" y="157859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83212" y="3530713"/>
            <a:ext cx="0" cy="161290"/>
          </a:xfrm>
          <a:custGeom>
            <a:avLst/>
            <a:gdLst/>
            <a:ahLst/>
            <a:cxnLst/>
            <a:rect l="l" t="t" r="r" b="b"/>
            <a:pathLst>
              <a:path h="161289">
                <a:moveTo>
                  <a:pt x="0" y="0"/>
                </a:moveTo>
                <a:lnTo>
                  <a:pt x="0" y="160895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27446" y="3526160"/>
            <a:ext cx="0" cy="165735"/>
          </a:xfrm>
          <a:custGeom>
            <a:avLst/>
            <a:gdLst/>
            <a:ahLst/>
            <a:cxnLst/>
            <a:rect l="l" t="t" r="r" b="b"/>
            <a:pathLst>
              <a:path h="165735">
                <a:moveTo>
                  <a:pt x="0" y="0"/>
                </a:moveTo>
                <a:lnTo>
                  <a:pt x="0" y="165448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71680" y="3524642"/>
            <a:ext cx="0" cy="167005"/>
          </a:xfrm>
          <a:custGeom>
            <a:avLst/>
            <a:gdLst/>
            <a:ahLst/>
            <a:cxnLst/>
            <a:rect l="l" t="t" r="r" b="b"/>
            <a:pathLst>
              <a:path h="167004">
                <a:moveTo>
                  <a:pt x="0" y="0"/>
                </a:moveTo>
                <a:lnTo>
                  <a:pt x="0" y="166966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15151" y="3523124"/>
            <a:ext cx="0" cy="168910"/>
          </a:xfrm>
          <a:custGeom>
            <a:avLst/>
            <a:gdLst/>
            <a:ahLst/>
            <a:cxnLst/>
            <a:rect l="l" t="t" r="r" b="b"/>
            <a:pathLst>
              <a:path h="168910">
                <a:moveTo>
                  <a:pt x="0" y="0"/>
                </a:moveTo>
                <a:lnTo>
                  <a:pt x="0" y="168484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59385" y="3521606"/>
            <a:ext cx="0" cy="170180"/>
          </a:xfrm>
          <a:custGeom>
            <a:avLst/>
            <a:gdLst/>
            <a:ahLst/>
            <a:cxnLst/>
            <a:rect l="l" t="t" r="r" b="b"/>
            <a:pathLst>
              <a:path h="170179">
                <a:moveTo>
                  <a:pt x="0" y="0"/>
                </a:moveTo>
                <a:lnTo>
                  <a:pt x="0" y="170002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03618" y="3520089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0"/>
                </a:moveTo>
                <a:lnTo>
                  <a:pt x="0" y="171520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47089" y="3517053"/>
            <a:ext cx="0" cy="174625"/>
          </a:xfrm>
          <a:custGeom>
            <a:avLst/>
            <a:gdLst/>
            <a:ahLst/>
            <a:cxnLst/>
            <a:rect l="l" t="t" r="r" b="b"/>
            <a:pathLst>
              <a:path h="174625">
                <a:moveTo>
                  <a:pt x="0" y="0"/>
                </a:moveTo>
                <a:lnTo>
                  <a:pt x="0" y="174555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91323" y="3515535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0"/>
                </a:moveTo>
                <a:lnTo>
                  <a:pt x="0" y="176073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035557" y="3514017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0"/>
                </a:moveTo>
                <a:lnTo>
                  <a:pt x="0" y="177591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79790" y="3510981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627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123261" y="3507945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663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67495" y="3503392"/>
            <a:ext cx="0" cy="188595"/>
          </a:xfrm>
          <a:custGeom>
            <a:avLst/>
            <a:gdLst/>
            <a:ahLst/>
            <a:cxnLst/>
            <a:rect l="l" t="t" r="r" b="b"/>
            <a:pathLst>
              <a:path h="188595">
                <a:moveTo>
                  <a:pt x="0" y="0"/>
                </a:moveTo>
                <a:lnTo>
                  <a:pt x="0" y="188216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11729" y="3500356"/>
            <a:ext cx="0" cy="191770"/>
          </a:xfrm>
          <a:custGeom>
            <a:avLst/>
            <a:gdLst/>
            <a:ahLst/>
            <a:cxnLst/>
            <a:rect l="l" t="t" r="r" b="b"/>
            <a:pathLst>
              <a:path h="191770">
                <a:moveTo>
                  <a:pt x="0" y="0"/>
                </a:moveTo>
                <a:lnTo>
                  <a:pt x="0" y="191252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55962" y="3495802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806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99433" y="3500356"/>
            <a:ext cx="0" cy="191770"/>
          </a:xfrm>
          <a:custGeom>
            <a:avLst/>
            <a:gdLst/>
            <a:ahLst/>
            <a:cxnLst/>
            <a:rect l="l" t="t" r="r" b="b"/>
            <a:pathLst>
              <a:path h="191770">
                <a:moveTo>
                  <a:pt x="0" y="0"/>
                </a:moveTo>
                <a:lnTo>
                  <a:pt x="0" y="191252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343667" y="3503392"/>
            <a:ext cx="0" cy="188595"/>
          </a:xfrm>
          <a:custGeom>
            <a:avLst/>
            <a:gdLst/>
            <a:ahLst/>
            <a:cxnLst/>
            <a:rect l="l" t="t" r="r" b="b"/>
            <a:pathLst>
              <a:path h="188595">
                <a:moveTo>
                  <a:pt x="0" y="0"/>
                </a:moveTo>
                <a:lnTo>
                  <a:pt x="0" y="188216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387901" y="3506428"/>
            <a:ext cx="0" cy="185420"/>
          </a:xfrm>
          <a:custGeom>
            <a:avLst/>
            <a:gdLst/>
            <a:ahLst/>
            <a:cxnLst/>
            <a:rect l="l" t="t" r="r" b="b"/>
            <a:pathLst>
              <a:path h="185420">
                <a:moveTo>
                  <a:pt x="0" y="0"/>
                </a:moveTo>
                <a:lnTo>
                  <a:pt x="0" y="185181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431372" y="3509463"/>
            <a:ext cx="0" cy="182245"/>
          </a:xfrm>
          <a:custGeom>
            <a:avLst/>
            <a:gdLst/>
            <a:ahLst/>
            <a:cxnLst/>
            <a:rect l="l" t="t" r="r" b="b"/>
            <a:pathLst>
              <a:path h="182245">
                <a:moveTo>
                  <a:pt x="0" y="0"/>
                </a:moveTo>
                <a:lnTo>
                  <a:pt x="0" y="182145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475606" y="3507945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663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519839" y="3504910"/>
            <a:ext cx="0" cy="186690"/>
          </a:xfrm>
          <a:custGeom>
            <a:avLst/>
            <a:gdLst/>
            <a:ahLst/>
            <a:cxnLst/>
            <a:rect l="l" t="t" r="r" b="b"/>
            <a:pathLst>
              <a:path h="186689">
                <a:moveTo>
                  <a:pt x="0" y="0"/>
                </a:moveTo>
                <a:lnTo>
                  <a:pt x="0" y="186698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564073" y="3503392"/>
            <a:ext cx="0" cy="188595"/>
          </a:xfrm>
          <a:custGeom>
            <a:avLst/>
            <a:gdLst/>
            <a:ahLst/>
            <a:cxnLst/>
            <a:rect l="l" t="t" r="r" b="b"/>
            <a:pathLst>
              <a:path h="188595">
                <a:moveTo>
                  <a:pt x="0" y="0"/>
                </a:moveTo>
                <a:lnTo>
                  <a:pt x="0" y="188216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607544" y="3500356"/>
            <a:ext cx="0" cy="191770"/>
          </a:xfrm>
          <a:custGeom>
            <a:avLst/>
            <a:gdLst/>
            <a:ahLst/>
            <a:cxnLst/>
            <a:rect l="l" t="t" r="r" b="b"/>
            <a:pathLst>
              <a:path h="191770">
                <a:moveTo>
                  <a:pt x="0" y="0"/>
                </a:moveTo>
                <a:lnTo>
                  <a:pt x="0" y="191252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651778" y="3498838"/>
            <a:ext cx="0" cy="193040"/>
          </a:xfrm>
          <a:custGeom>
            <a:avLst/>
            <a:gdLst/>
            <a:ahLst/>
            <a:cxnLst/>
            <a:rect l="l" t="t" r="r" b="b"/>
            <a:pathLst>
              <a:path h="193039">
                <a:moveTo>
                  <a:pt x="0" y="0"/>
                </a:moveTo>
                <a:lnTo>
                  <a:pt x="0" y="192770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96011" y="3495802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806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40245" y="3494285"/>
            <a:ext cx="0" cy="197485"/>
          </a:xfrm>
          <a:custGeom>
            <a:avLst/>
            <a:gdLst/>
            <a:ahLst/>
            <a:cxnLst/>
            <a:rect l="l" t="t" r="r" b="b"/>
            <a:pathLst>
              <a:path h="197485">
                <a:moveTo>
                  <a:pt x="0" y="0"/>
                </a:moveTo>
                <a:lnTo>
                  <a:pt x="0" y="197324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783716" y="3492767"/>
            <a:ext cx="0" cy="199390"/>
          </a:xfrm>
          <a:custGeom>
            <a:avLst/>
            <a:gdLst/>
            <a:ahLst/>
            <a:cxnLst/>
            <a:rect l="l" t="t" r="r" b="b"/>
            <a:pathLst>
              <a:path h="199389">
                <a:moveTo>
                  <a:pt x="0" y="0"/>
                </a:moveTo>
                <a:lnTo>
                  <a:pt x="0" y="198841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827950" y="3491249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359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72183" y="3491249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359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915655" y="3491249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359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959888" y="3489731"/>
            <a:ext cx="0" cy="201930"/>
          </a:xfrm>
          <a:custGeom>
            <a:avLst/>
            <a:gdLst/>
            <a:ahLst/>
            <a:cxnLst/>
            <a:rect l="l" t="t" r="r" b="b"/>
            <a:pathLst>
              <a:path h="201929">
                <a:moveTo>
                  <a:pt x="0" y="0"/>
                </a:moveTo>
                <a:lnTo>
                  <a:pt x="0" y="201877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04122" y="3489731"/>
            <a:ext cx="0" cy="201930"/>
          </a:xfrm>
          <a:custGeom>
            <a:avLst/>
            <a:gdLst/>
            <a:ahLst/>
            <a:cxnLst/>
            <a:rect l="l" t="t" r="r" b="b"/>
            <a:pathLst>
              <a:path h="201929">
                <a:moveTo>
                  <a:pt x="0" y="0"/>
                </a:moveTo>
                <a:lnTo>
                  <a:pt x="0" y="201877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048355" y="3489731"/>
            <a:ext cx="0" cy="201930"/>
          </a:xfrm>
          <a:custGeom>
            <a:avLst/>
            <a:gdLst/>
            <a:ahLst/>
            <a:cxnLst/>
            <a:rect l="l" t="t" r="r" b="b"/>
            <a:pathLst>
              <a:path h="201929">
                <a:moveTo>
                  <a:pt x="0" y="0"/>
                </a:moveTo>
                <a:lnTo>
                  <a:pt x="0" y="201877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091826" y="3489731"/>
            <a:ext cx="0" cy="201930"/>
          </a:xfrm>
          <a:custGeom>
            <a:avLst/>
            <a:gdLst/>
            <a:ahLst/>
            <a:cxnLst/>
            <a:rect l="l" t="t" r="r" b="b"/>
            <a:pathLst>
              <a:path h="201929">
                <a:moveTo>
                  <a:pt x="0" y="0"/>
                </a:moveTo>
                <a:lnTo>
                  <a:pt x="0" y="201877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136060" y="3489731"/>
            <a:ext cx="0" cy="201930"/>
          </a:xfrm>
          <a:custGeom>
            <a:avLst/>
            <a:gdLst/>
            <a:ahLst/>
            <a:cxnLst/>
            <a:rect l="l" t="t" r="r" b="b"/>
            <a:pathLst>
              <a:path h="201929">
                <a:moveTo>
                  <a:pt x="0" y="0"/>
                </a:moveTo>
                <a:lnTo>
                  <a:pt x="0" y="201877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180294" y="3489731"/>
            <a:ext cx="0" cy="201930"/>
          </a:xfrm>
          <a:custGeom>
            <a:avLst/>
            <a:gdLst/>
            <a:ahLst/>
            <a:cxnLst/>
            <a:rect l="l" t="t" r="r" b="b"/>
            <a:pathLst>
              <a:path h="201929">
                <a:moveTo>
                  <a:pt x="0" y="0"/>
                </a:moveTo>
                <a:lnTo>
                  <a:pt x="0" y="201877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223765" y="3489731"/>
            <a:ext cx="0" cy="201930"/>
          </a:xfrm>
          <a:custGeom>
            <a:avLst/>
            <a:gdLst/>
            <a:ahLst/>
            <a:cxnLst/>
            <a:rect l="l" t="t" r="r" b="b"/>
            <a:pathLst>
              <a:path h="201929">
                <a:moveTo>
                  <a:pt x="0" y="0"/>
                </a:moveTo>
                <a:lnTo>
                  <a:pt x="0" y="201877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67999" y="3488213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5">
                <a:moveTo>
                  <a:pt x="0" y="0"/>
                </a:moveTo>
                <a:lnTo>
                  <a:pt x="0" y="203395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312232" y="3488213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5">
                <a:moveTo>
                  <a:pt x="0" y="0"/>
                </a:moveTo>
                <a:lnTo>
                  <a:pt x="0" y="203395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356466" y="3488213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5">
                <a:moveTo>
                  <a:pt x="0" y="0"/>
                </a:moveTo>
                <a:lnTo>
                  <a:pt x="0" y="203395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399937" y="3486695"/>
            <a:ext cx="0" cy="205104"/>
          </a:xfrm>
          <a:custGeom>
            <a:avLst/>
            <a:gdLst/>
            <a:ahLst/>
            <a:cxnLst/>
            <a:rect l="l" t="t" r="r" b="b"/>
            <a:pathLst>
              <a:path h="205104">
                <a:moveTo>
                  <a:pt x="0" y="0"/>
                </a:moveTo>
                <a:lnTo>
                  <a:pt x="0" y="204913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444171" y="3485177"/>
            <a:ext cx="0" cy="207010"/>
          </a:xfrm>
          <a:custGeom>
            <a:avLst/>
            <a:gdLst/>
            <a:ahLst/>
            <a:cxnLst/>
            <a:rect l="l" t="t" r="r" b="b"/>
            <a:pathLst>
              <a:path h="207010">
                <a:moveTo>
                  <a:pt x="0" y="0"/>
                </a:moveTo>
                <a:lnTo>
                  <a:pt x="0" y="206431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488405" y="3485177"/>
            <a:ext cx="0" cy="207010"/>
          </a:xfrm>
          <a:custGeom>
            <a:avLst/>
            <a:gdLst/>
            <a:ahLst/>
            <a:cxnLst/>
            <a:rect l="l" t="t" r="r" b="b"/>
            <a:pathLst>
              <a:path h="207010">
                <a:moveTo>
                  <a:pt x="0" y="0"/>
                </a:moveTo>
                <a:lnTo>
                  <a:pt x="0" y="206431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531876" y="3483659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7949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576109" y="3483659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7949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620343" y="3482142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0"/>
                </a:moveTo>
                <a:lnTo>
                  <a:pt x="0" y="209467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664576" y="3480624"/>
            <a:ext cx="0" cy="211454"/>
          </a:xfrm>
          <a:custGeom>
            <a:avLst/>
            <a:gdLst/>
            <a:ahLst/>
            <a:cxnLst/>
            <a:rect l="l" t="t" r="r" b="b"/>
            <a:pathLst>
              <a:path h="211454">
                <a:moveTo>
                  <a:pt x="0" y="0"/>
                </a:moveTo>
                <a:lnTo>
                  <a:pt x="0" y="210984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708048" y="3480624"/>
            <a:ext cx="0" cy="211454"/>
          </a:xfrm>
          <a:custGeom>
            <a:avLst/>
            <a:gdLst/>
            <a:ahLst/>
            <a:cxnLst/>
            <a:rect l="l" t="t" r="r" b="b"/>
            <a:pathLst>
              <a:path h="211454">
                <a:moveTo>
                  <a:pt x="0" y="0"/>
                </a:moveTo>
                <a:lnTo>
                  <a:pt x="0" y="210984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752281" y="3479106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502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796515" y="3479106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502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839986" y="3477588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0"/>
                </a:moveTo>
                <a:lnTo>
                  <a:pt x="0" y="214020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884220" y="3476070"/>
            <a:ext cx="0" cy="215900"/>
          </a:xfrm>
          <a:custGeom>
            <a:avLst/>
            <a:gdLst/>
            <a:ahLst/>
            <a:cxnLst/>
            <a:rect l="l" t="t" r="r" b="b"/>
            <a:pathLst>
              <a:path h="215900">
                <a:moveTo>
                  <a:pt x="0" y="0"/>
                </a:moveTo>
                <a:lnTo>
                  <a:pt x="0" y="215538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928453" y="3476070"/>
            <a:ext cx="0" cy="215900"/>
          </a:xfrm>
          <a:custGeom>
            <a:avLst/>
            <a:gdLst/>
            <a:ahLst/>
            <a:cxnLst/>
            <a:rect l="l" t="t" r="r" b="b"/>
            <a:pathLst>
              <a:path h="215900">
                <a:moveTo>
                  <a:pt x="0" y="0"/>
                </a:moveTo>
                <a:lnTo>
                  <a:pt x="0" y="215538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972687" y="3474552"/>
            <a:ext cx="0" cy="217170"/>
          </a:xfrm>
          <a:custGeom>
            <a:avLst/>
            <a:gdLst/>
            <a:ahLst/>
            <a:cxnLst/>
            <a:rect l="l" t="t" r="r" b="b"/>
            <a:pathLst>
              <a:path h="217170">
                <a:moveTo>
                  <a:pt x="0" y="0"/>
                </a:moveTo>
                <a:lnTo>
                  <a:pt x="0" y="217056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016158" y="3474552"/>
            <a:ext cx="0" cy="217170"/>
          </a:xfrm>
          <a:custGeom>
            <a:avLst/>
            <a:gdLst/>
            <a:ahLst/>
            <a:cxnLst/>
            <a:rect l="l" t="t" r="r" b="b"/>
            <a:pathLst>
              <a:path h="217170">
                <a:moveTo>
                  <a:pt x="0" y="0"/>
                </a:moveTo>
                <a:lnTo>
                  <a:pt x="0" y="217056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060392" y="3473034"/>
            <a:ext cx="0" cy="219075"/>
          </a:xfrm>
          <a:custGeom>
            <a:avLst/>
            <a:gdLst/>
            <a:ahLst/>
            <a:cxnLst/>
            <a:rect l="l" t="t" r="r" b="b"/>
            <a:pathLst>
              <a:path h="219075">
                <a:moveTo>
                  <a:pt x="0" y="0"/>
                </a:moveTo>
                <a:lnTo>
                  <a:pt x="0" y="218574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104626" y="3471516"/>
            <a:ext cx="0" cy="220345"/>
          </a:xfrm>
          <a:custGeom>
            <a:avLst/>
            <a:gdLst/>
            <a:ahLst/>
            <a:cxnLst/>
            <a:rect l="l" t="t" r="r" b="b"/>
            <a:pathLst>
              <a:path h="220345">
                <a:moveTo>
                  <a:pt x="0" y="0"/>
                </a:moveTo>
                <a:lnTo>
                  <a:pt x="0" y="220092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148097" y="3471516"/>
            <a:ext cx="0" cy="220345"/>
          </a:xfrm>
          <a:custGeom>
            <a:avLst/>
            <a:gdLst/>
            <a:ahLst/>
            <a:cxnLst/>
            <a:rect l="l" t="t" r="r" b="b"/>
            <a:pathLst>
              <a:path h="220345">
                <a:moveTo>
                  <a:pt x="0" y="0"/>
                </a:moveTo>
                <a:lnTo>
                  <a:pt x="0" y="220092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192330" y="3469999"/>
            <a:ext cx="0" cy="221615"/>
          </a:xfrm>
          <a:custGeom>
            <a:avLst/>
            <a:gdLst/>
            <a:ahLst/>
            <a:cxnLst/>
            <a:rect l="l" t="t" r="r" b="b"/>
            <a:pathLst>
              <a:path h="221614">
                <a:moveTo>
                  <a:pt x="0" y="0"/>
                </a:moveTo>
                <a:lnTo>
                  <a:pt x="0" y="221610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236564" y="3469999"/>
            <a:ext cx="0" cy="221615"/>
          </a:xfrm>
          <a:custGeom>
            <a:avLst/>
            <a:gdLst/>
            <a:ahLst/>
            <a:cxnLst/>
            <a:rect l="l" t="t" r="r" b="b"/>
            <a:pathLst>
              <a:path h="221614">
                <a:moveTo>
                  <a:pt x="0" y="0"/>
                </a:moveTo>
                <a:lnTo>
                  <a:pt x="0" y="221610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280798" y="3468481"/>
            <a:ext cx="0" cy="223520"/>
          </a:xfrm>
          <a:custGeom>
            <a:avLst/>
            <a:gdLst/>
            <a:ahLst/>
            <a:cxnLst/>
            <a:rect l="l" t="t" r="r" b="b"/>
            <a:pathLst>
              <a:path h="223520">
                <a:moveTo>
                  <a:pt x="0" y="0"/>
                </a:moveTo>
                <a:lnTo>
                  <a:pt x="0" y="223128"/>
                </a:lnTo>
              </a:path>
            </a:pathLst>
          </a:custGeom>
          <a:ln w="1830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324269" y="3466963"/>
            <a:ext cx="0" cy="224790"/>
          </a:xfrm>
          <a:custGeom>
            <a:avLst/>
            <a:gdLst/>
            <a:ahLst/>
            <a:cxnLst/>
            <a:rect l="l" t="t" r="r" b="b"/>
            <a:pathLst>
              <a:path h="224789">
                <a:moveTo>
                  <a:pt x="0" y="0"/>
                </a:moveTo>
                <a:lnTo>
                  <a:pt x="0" y="224645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368502" y="3466963"/>
            <a:ext cx="0" cy="224790"/>
          </a:xfrm>
          <a:custGeom>
            <a:avLst/>
            <a:gdLst/>
            <a:ahLst/>
            <a:cxnLst/>
            <a:rect l="l" t="t" r="r" b="b"/>
            <a:pathLst>
              <a:path h="224789">
                <a:moveTo>
                  <a:pt x="0" y="0"/>
                </a:moveTo>
                <a:lnTo>
                  <a:pt x="0" y="224645"/>
                </a:lnTo>
              </a:path>
            </a:pathLst>
          </a:custGeom>
          <a:ln w="1677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599321" y="3365265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0"/>
                </a:moveTo>
                <a:lnTo>
                  <a:pt x="0" y="171520"/>
                </a:lnTo>
              </a:path>
            </a:pathLst>
          </a:custGeom>
          <a:ln w="915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638979" y="3353122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627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683212" y="3340979"/>
            <a:ext cx="0" cy="189865"/>
          </a:xfrm>
          <a:custGeom>
            <a:avLst/>
            <a:gdLst/>
            <a:ahLst/>
            <a:cxnLst/>
            <a:rect l="l" t="t" r="r" b="b"/>
            <a:pathLst>
              <a:path h="189864">
                <a:moveTo>
                  <a:pt x="0" y="0"/>
                </a:moveTo>
                <a:lnTo>
                  <a:pt x="0" y="189734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727446" y="3327318"/>
            <a:ext cx="0" cy="199390"/>
          </a:xfrm>
          <a:custGeom>
            <a:avLst/>
            <a:gdLst/>
            <a:ahLst/>
            <a:cxnLst/>
            <a:rect l="l" t="t" r="r" b="b"/>
            <a:pathLst>
              <a:path h="199389">
                <a:moveTo>
                  <a:pt x="0" y="0"/>
                </a:moveTo>
                <a:lnTo>
                  <a:pt x="0" y="198841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771680" y="3321246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5">
                <a:moveTo>
                  <a:pt x="0" y="0"/>
                </a:moveTo>
                <a:lnTo>
                  <a:pt x="0" y="203395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815151" y="3313657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0"/>
                </a:moveTo>
                <a:lnTo>
                  <a:pt x="0" y="209467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859385" y="3306068"/>
            <a:ext cx="0" cy="215900"/>
          </a:xfrm>
          <a:custGeom>
            <a:avLst/>
            <a:gdLst/>
            <a:ahLst/>
            <a:cxnLst/>
            <a:rect l="l" t="t" r="r" b="b"/>
            <a:pathLst>
              <a:path h="215900">
                <a:moveTo>
                  <a:pt x="0" y="0"/>
                </a:moveTo>
                <a:lnTo>
                  <a:pt x="0" y="215538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903618" y="3298478"/>
            <a:ext cx="0" cy="221615"/>
          </a:xfrm>
          <a:custGeom>
            <a:avLst/>
            <a:gdLst/>
            <a:ahLst/>
            <a:cxnLst/>
            <a:rect l="l" t="t" r="r" b="b"/>
            <a:pathLst>
              <a:path h="221614">
                <a:moveTo>
                  <a:pt x="0" y="0"/>
                </a:moveTo>
                <a:lnTo>
                  <a:pt x="0" y="221610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947089" y="3290889"/>
            <a:ext cx="0" cy="226695"/>
          </a:xfrm>
          <a:custGeom>
            <a:avLst/>
            <a:gdLst/>
            <a:ahLst/>
            <a:cxnLst/>
            <a:rect l="l" t="t" r="r" b="b"/>
            <a:pathLst>
              <a:path h="226695">
                <a:moveTo>
                  <a:pt x="0" y="0"/>
                </a:moveTo>
                <a:lnTo>
                  <a:pt x="0" y="226163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991323" y="3281782"/>
            <a:ext cx="0" cy="234315"/>
          </a:xfrm>
          <a:custGeom>
            <a:avLst/>
            <a:gdLst/>
            <a:ahLst/>
            <a:cxnLst/>
            <a:rect l="l" t="t" r="r" b="b"/>
            <a:pathLst>
              <a:path h="234314">
                <a:moveTo>
                  <a:pt x="0" y="0"/>
                </a:moveTo>
                <a:lnTo>
                  <a:pt x="0" y="233753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035557" y="3272675"/>
            <a:ext cx="0" cy="241935"/>
          </a:xfrm>
          <a:custGeom>
            <a:avLst/>
            <a:gdLst/>
            <a:ahLst/>
            <a:cxnLst/>
            <a:rect l="l" t="t" r="r" b="b"/>
            <a:pathLst>
              <a:path h="241935">
                <a:moveTo>
                  <a:pt x="0" y="0"/>
                </a:moveTo>
                <a:lnTo>
                  <a:pt x="0" y="241342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079790" y="3262049"/>
            <a:ext cx="0" cy="248920"/>
          </a:xfrm>
          <a:custGeom>
            <a:avLst/>
            <a:gdLst/>
            <a:ahLst/>
            <a:cxnLst/>
            <a:rect l="l" t="t" r="r" b="b"/>
            <a:pathLst>
              <a:path h="248920">
                <a:moveTo>
                  <a:pt x="0" y="0"/>
                </a:moveTo>
                <a:lnTo>
                  <a:pt x="0" y="248931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123261" y="3245353"/>
            <a:ext cx="0" cy="262890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592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167495" y="3227138"/>
            <a:ext cx="0" cy="276860"/>
          </a:xfrm>
          <a:custGeom>
            <a:avLst/>
            <a:gdLst/>
            <a:ahLst/>
            <a:cxnLst/>
            <a:rect l="l" t="t" r="r" b="b"/>
            <a:pathLst>
              <a:path h="276860">
                <a:moveTo>
                  <a:pt x="0" y="0"/>
                </a:moveTo>
                <a:lnTo>
                  <a:pt x="0" y="276253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211729" y="3208924"/>
            <a:ext cx="0" cy="291465"/>
          </a:xfrm>
          <a:custGeom>
            <a:avLst/>
            <a:gdLst/>
            <a:ahLst/>
            <a:cxnLst/>
            <a:rect l="l" t="t" r="r" b="b"/>
            <a:pathLst>
              <a:path h="291464">
                <a:moveTo>
                  <a:pt x="0" y="0"/>
                </a:moveTo>
                <a:lnTo>
                  <a:pt x="0" y="291432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255962" y="3189191"/>
            <a:ext cx="0" cy="306705"/>
          </a:xfrm>
          <a:custGeom>
            <a:avLst/>
            <a:gdLst/>
            <a:ahLst/>
            <a:cxnLst/>
            <a:rect l="l" t="t" r="r" b="b"/>
            <a:pathLst>
              <a:path h="306704">
                <a:moveTo>
                  <a:pt x="0" y="0"/>
                </a:moveTo>
                <a:lnTo>
                  <a:pt x="0" y="306611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299433" y="3207406"/>
            <a:ext cx="0" cy="293370"/>
          </a:xfrm>
          <a:custGeom>
            <a:avLst/>
            <a:gdLst/>
            <a:ahLst/>
            <a:cxnLst/>
            <a:rect l="l" t="t" r="r" b="b"/>
            <a:pathLst>
              <a:path h="293370">
                <a:moveTo>
                  <a:pt x="0" y="0"/>
                </a:moveTo>
                <a:lnTo>
                  <a:pt x="0" y="292950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343667" y="3224102"/>
            <a:ext cx="0" cy="279400"/>
          </a:xfrm>
          <a:custGeom>
            <a:avLst/>
            <a:gdLst/>
            <a:ahLst/>
            <a:cxnLst/>
            <a:rect l="l" t="t" r="r" b="b"/>
            <a:pathLst>
              <a:path h="279400">
                <a:moveTo>
                  <a:pt x="0" y="0"/>
                </a:moveTo>
                <a:lnTo>
                  <a:pt x="0" y="279289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387901" y="3239281"/>
            <a:ext cx="0" cy="267335"/>
          </a:xfrm>
          <a:custGeom>
            <a:avLst/>
            <a:gdLst/>
            <a:ahLst/>
            <a:cxnLst/>
            <a:rect l="l" t="t" r="r" b="b"/>
            <a:pathLst>
              <a:path h="267335">
                <a:moveTo>
                  <a:pt x="0" y="0"/>
                </a:moveTo>
                <a:lnTo>
                  <a:pt x="0" y="267146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431372" y="3254460"/>
            <a:ext cx="0" cy="255270"/>
          </a:xfrm>
          <a:custGeom>
            <a:avLst/>
            <a:gdLst/>
            <a:ahLst/>
            <a:cxnLst/>
            <a:rect l="l" t="t" r="r" b="b"/>
            <a:pathLst>
              <a:path h="255270">
                <a:moveTo>
                  <a:pt x="0" y="0"/>
                </a:moveTo>
                <a:lnTo>
                  <a:pt x="0" y="255003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475606" y="3243835"/>
            <a:ext cx="0" cy="264160"/>
          </a:xfrm>
          <a:custGeom>
            <a:avLst/>
            <a:gdLst/>
            <a:ahLst/>
            <a:cxnLst/>
            <a:rect l="l" t="t" r="r" b="b"/>
            <a:pathLst>
              <a:path h="264160">
                <a:moveTo>
                  <a:pt x="0" y="0"/>
                </a:moveTo>
                <a:lnTo>
                  <a:pt x="0" y="264110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519839" y="3231692"/>
            <a:ext cx="0" cy="273685"/>
          </a:xfrm>
          <a:custGeom>
            <a:avLst/>
            <a:gdLst/>
            <a:ahLst/>
            <a:cxnLst/>
            <a:rect l="l" t="t" r="r" b="b"/>
            <a:pathLst>
              <a:path h="273685">
                <a:moveTo>
                  <a:pt x="0" y="0"/>
                </a:moveTo>
                <a:lnTo>
                  <a:pt x="0" y="273217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564073" y="3219549"/>
            <a:ext cx="0" cy="283845"/>
          </a:xfrm>
          <a:custGeom>
            <a:avLst/>
            <a:gdLst/>
            <a:ahLst/>
            <a:cxnLst/>
            <a:rect l="l" t="t" r="r" b="b"/>
            <a:pathLst>
              <a:path h="283845">
                <a:moveTo>
                  <a:pt x="0" y="0"/>
                </a:moveTo>
                <a:lnTo>
                  <a:pt x="0" y="283843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607544" y="3207406"/>
            <a:ext cx="0" cy="293370"/>
          </a:xfrm>
          <a:custGeom>
            <a:avLst/>
            <a:gdLst/>
            <a:ahLst/>
            <a:cxnLst/>
            <a:rect l="l" t="t" r="r" b="b"/>
            <a:pathLst>
              <a:path h="293370">
                <a:moveTo>
                  <a:pt x="0" y="0"/>
                </a:moveTo>
                <a:lnTo>
                  <a:pt x="0" y="292950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651778" y="3193745"/>
            <a:ext cx="0" cy="305435"/>
          </a:xfrm>
          <a:custGeom>
            <a:avLst/>
            <a:gdLst/>
            <a:ahLst/>
            <a:cxnLst/>
            <a:rect l="l" t="t" r="r" b="b"/>
            <a:pathLst>
              <a:path h="305435">
                <a:moveTo>
                  <a:pt x="0" y="0"/>
                </a:moveTo>
                <a:lnTo>
                  <a:pt x="0" y="305093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696011" y="3178566"/>
            <a:ext cx="0" cy="317500"/>
          </a:xfrm>
          <a:custGeom>
            <a:avLst/>
            <a:gdLst/>
            <a:ahLst/>
            <a:cxnLst/>
            <a:rect l="l" t="t" r="r" b="b"/>
            <a:pathLst>
              <a:path h="317500">
                <a:moveTo>
                  <a:pt x="0" y="0"/>
                </a:moveTo>
                <a:lnTo>
                  <a:pt x="0" y="317236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740245" y="3163387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0897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783716" y="3148208"/>
            <a:ext cx="0" cy="344805"/>
          </a:xfrm>
          <a:custGeom>
            <a:avLst/>
            <a:gdLst/>
            <a:ahLst/>
            <a:cxnLst/>
            <a:rect l="l" t="t" r="r" b="b"/>
            <a:pathLst>
              <a:path h="344804">
                <a:moveTo>
                  <a:pt x="0" y="0"/>
                </a:moveTo>
                <a:lnTo>
                  <a:pt x="0" y="344558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827950" y="3145173"/>
            <a:ext cx="0" cy="346075"/>
          </a:xfrm>
          <a:custGeom>
            <a:avLst/>
            <a:gdLst/>
            <a:ahLst/>
            <a:cxnLst/>
            <a:rect l="l" t="t" r="r" b="b"/>
            <a:pathLst>
              <a:path h="346075">
                <a:moveTo>
                  <a:pt x="0" y="0"/>
                </a:moveTo>
                <a:lnTo>
                  <a:pt x="0" y="346076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872183" y="3142137"/>
            <a:ext cx="0" cy="349250"/>
          </a:xfrm>
          <a:custGeom>
            <a:avLst/>
            <a:gdLst/>
            <a:ahLst/>
            <a:cxnLst/>
            <a:rect l="l" t="t" r="r" b="b"/>
            <a:pathLst>
              <a:path h="349250">
                <a:moveTo>
                  <a:pt x="0" y="0"/>
                </a:moveTo>
                <a:lnTo>
                  <a:pt x="0" y="349111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915655" y="3137583"/>
            <a:ext cx="0" cy="353695"/>
          </a:xfrm>
          <a:custGeom>
            <a:avLst/>
            <a:gdLst/>
            <a:ahLst/>
            <a:cxnLst/>
            <a:rect l="l" t="t" r="r" b="b"/>
            <a:pathLst>
              <a:path h="353695">
                <a:moveTo>
                  <a:pt x="0" y="0"/>
                </a:moveTo>
                <a:lnTo>
                  <a:pt x="0" y="353665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959888" y="3134548"/>
            <a:ext cx="0" cy="355600"/>
          </a:xfrm>
          <a:custGeom>
            <a:avLst/>
            <a:gdLst/>
            <a:ahLst/>
            <a:cxnLst/>
            <a:rect l="l" t="t" r="r" b="b"/>
            <a:pathLst>
              <a:path h="355600">
                <a:moveTo>
                  <a:pt x="0" y="0"/>
                </a:moveTo>
                <a:lnTo>
                  <a:pt x="0" y="355183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004122" y="3133030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701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048355" y="3131512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219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091826" y="3131512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219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136060" y="3129994"/>
            <a:ext cx="0" cy="360045"/>
          </a:xfrm>
          <a:custGeom>
            <a:avLst/>
            <a:gdLst/>
            <a:ahLst/>
            <a:cxnLst/>
            <a:rect l="l" t="t" r="r" b="b"/>
            <a:pathLst>
              <a:path h="360045">
                <a:moveTo>
                  <a:pt x="0" y="0"/>
                </a:moveTo>
                <a:lnTo>
                  <a:pt x="0" y="359737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180294" y="3128476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4">
                <a:moveTo>
                  <a:pt x="0" y="0"/>
                </a:moveTo>
                <a:lnTo>
                  <a:pt x="0" y="361254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223765" y="3126958"/>
            <a:ext cx="0" cy="363220"/>
          </a:xfrm>
          <a:custGeom>
            <a:avLst/>
            <a:gdLst/>
            <a:ahLst/>
            <a:cxnLst/>
            <a:rect l="l" t="t" r="r" b="b"/>
            <a:pathLst>
              <a:path h="363220">
                <a:moveTo>
                  <a:pt x="0" y="0"/>
                </a:moveTo>
                <a:lnTo>
                  <a:pt x="0" y="362772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267999" y="3125440"/>
            <a:ext cx="0" cy="363220"/>
          </a:xfrm>
          <a:custGeom>
            <a:avLst/>
            <a:gdLst/>
            <a:ahLst/>
            <a:cxnLst/>
            <a:rect l="l" t="t" r="r" b="b"/>
            <a:pathLst>
              <a:path h="363220">
                <a:moveTo>
                  <a:pt x="0" y="0"/>
                </a:moveTo>
                <a:lnTo>
                  <a:pt x="0" y="362772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312232" y="3123922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290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356466" y="3120887"/>
            <a:ext cx="0" cy="367665"/>
          </a:xfrm>
          <a:custGeom>
            <a:avLst/>
            <a:gdLst/>
            <a:ahLst/>
            <a:cxnLst/>
            <a:rect l="l" t="t" r="r" b="b"/>
            <a:pathLst>
              <a:path h="367664">
                <a:moveTo>
                  <a:pt x="0" y="0"/>
                </a:moveTo>
                <a:lnTo>
                  <a:pt x="0" y="367326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399937" y="3119369"/>
            <a:ext cx="0" cy="367665"/>
          </a:xfrm>
          <a:custGeom>
            <a:avLst/>
            <a:gdLst/>
            <a:ahLst/>
            <a:cxnLst/>
            <a:rect l="l" t="t" r="r" b="b"/>
            <a:pathLst>
              <a:path h="367664">
                <a:moveTo>
                  <a:pt x="0" y="0"/>
                </a:moveTo>
                <a:lnTo>
                  <a:pt x="0" y="367326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444171" y="3116333"/>
            <a:ext cx="0" cy="368935"/>
          </a:xfrm>
          <a:custGeom>
            <a:avLst/>
            <a:gdLst/>
            <a:ahLst/>
            <a:cxnLst/>
            <a:rect l="l" t="t" r="r" b="b"/>
            <a:pathLst>
              <a:path h="368935">
                <a:moveTo>
                  <a:pt x="0" y="0"/>
                </a:moveTo>
                <a:lnTo>
                  <a:pt x="0" y="368844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488405" y="3113297"/>
            <a:ext cx="0" cy="372110"/>
          </a:xfrm>
          <a:custGeom>
            <a:avLst/>
            <a:gdLst/>
            <a:ahLst/>
            <a:cxnLst/>
            <a:rect l="l" t="t" r="r" b="b"/>
            <a:pathLst>
              <a:path h="372110">
                <a:moveTo>
                  <a:pt x="0" y="0"/>
                </a:moveTo>
                <a:lnTo>
                  <a:pt x="0" y="371880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531876" y="3110262"/>
            <a:ext cx="0" cy="374015"/>
          </a:xfrm>
          <a:custGeom>
            <a:avLst/>
            <a:gdLst/>
            <a:ahLst/>
            <a:cxnLst/>
            <a:rect l="l" t="t" r="r" b="b"/>
            <a:pathLst>
              <a:path h="374014">
                <a:moveTo>
                  <a:pt x="0" y="0"/>
                </a:moveTo>
                <a:lnTo>
                  <a:pt x="0" y="373397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576109" y="3105708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1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620343" y="3102672"/>
            <a:ext cx="0" cy="379730"/>
          </a:xfrm>
          <a:custGeom>
            <a:avLst/>
            <a:gdLst/>
            <a:ahLst/>
            <a:cxnLst/>
            <a:rect l="l" t="t" r="r" b="b"/>
            <a:pathLst>
              <a:path h="379729">
                <a:moveTo>
                  <a:pt x="0" y="0"/>
                </a:moveTo>
                <a:lnTo>
                  <a:pt x="0" y="379469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664576" y="3098119"/>
            <a:ext cx="0" cy="382905"/>
          </a:xfrm>
          <a:custGeom>
            <a:avLst/>
            <a:gdLst/>
            <a:ahLst/>
            <a:cxnLst/>
            <a:rect l="l" t="t" r="r" b="b"/>
            <a:pathLst>
              <a:path h="382904">
                <a:moveTo>
                  <a:pt x="0" y="0"/>
                </a:moveTo>
                <a:lnTo>
                  <a:pt x="0" y="382505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708048" y="3093565"/>
            <a:ext cx="0" cy="387350"/>
          </a:xfrm>
          <a:custGeom>
            <a:avLst/>
            <a:gdLst/>
            <a:ahLst/>
            <a:cxnLst/>
            <a:rect l="l" t="t" r="r" b="b"/>
            <a:pathLst>
              <a:path h="387350">
                <a:moveTo>
                  <a:pt x="0" y="0"/>
                </a:moveTo>
                <a:lnTo>
                  <a:pt x="0" y="387058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752281" y="3090529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76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796515" y="3085975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130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839986" y="3081422"/>
            <a:ext cx="0" cy="396240"/>
          </a:xfrm>
          <a:custGeom>
            <a:avLst/>
            <a:gdLst/>
            <a:ahLst/>
            <a:cxnLst/>
            <a:rect l="l" t="t" r="r" b="b"/>
            <a:pathLst>
              <a:path h="396239">
                <a:moveTo>
                  <a:pt x="0" y="0"/>
                </a:moveTo>
                <a:lnTo>
                  <a:pt x="0" y="396166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884220" y="3076868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4">
                <a:moveTo>
                  <a:pt x="0" y="0"/>
                </a:moveTo>
                <a:lnTo>
                  <a:pt x="0" y="399201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928453" y="3072315"/>
            <a:ext cx="0" cy="403860"/>
          </a:xfrm>
          <a:custGeom>
            <a:avLst/>
            <a:gdLst/>
            <a:ahLst/>
            <a:cxnLst/>
            <a:rect l="l" t="t" r="r" b="b"/>
            <a:pathLst>
              <a:path h="403860">
                <a:moveTo>
                  <a:pt x="0" y="0"/>
                </a:moveTo>
                <a:lnTo>
                  <a:pt x="0" y="403755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972687" y="3067761"/>
            <a:ext cx="0" cy="407034"/>
          </a:xfrm>
          <a:custGeom>
            <a:avLst/>
            <a:gdLst/>
            <a:ahLst/>
            <a:cxnLst/>
            <a:rect l="l" t="t" r="r" b="b"/>
            <a:pathLst>
              <a:path h="407035">
                <a:moveTo>
                  <a:pt x="0" y="0"/>
                </a:moveTo>
                <a:lnTo>
                  <a:pt x="0" y="406791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016158" y="3063207"/>
            <a:ext cx="0" cy="411480"/>
          </a:xfrm>
          <a:custGeom>
            <a:avLst/>
            <a:gdLst/>
            <a:ahLst/>
            <a:cxnLst/>
            <a:rect l="l" t="t" r="r" b="b"/>
            <a:pathLst>
              <a:path h="411479">
                <a:moveTo>
                  <a:pt x="0" y="0"/>
                </a:moveTo>
                <a:lnTo>
                  <a:pt x="0" y="411344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060392" y="3058654"/>
            <a:ext cx="0" cy="414655"/>
          </a:xfrm>
          <a:custGeom>
            <a:avLst/>
            <a:gdLst/>
            <a:ahLst/>
            <a:cxnLst/>
            <a:rect l="l" t="t" r="r" b="b"/>
            <a:pathLst>
              <a:path h="414654">
                <a:moveTo>
                  <a:pt x="0" y="0"/>
                </a:moveTo>
                <a:lnTo>
                  <a:pt x="0" y="414380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104626" y="3054100"/>
            <a:ext cx="0" cy="417830"/>
          </a:xfrm>
          <a:custGeom>
            <a:avLst/>
            <a:gdLst/>
            <a:ahLst/>
            <a:cxnLst/>
            <a:rect l="l" t="t" r="r" b="b"/>
            <a:pathLst>
              <a:path h="417829">
                <a:moveTo>
                  <a:pt x="0" y="0"/>
                </a:moveTo>
                <a:lnTo>
                  <a:pt x="0" y="417416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148097" y="3049546"/>
            <a:ext cx="0" cy="422275"/>
          </a:xfrm>
          <a:custGeom>
            <a:avLst/>
            <a:gdLst/>
            <a:ahLst/>
            <a:cxnLst/>
            <a:rect l="l" t="t" r="r" b="b"/>
            <a:pathLst>
              <a:path h="422275">
                <a:moveTo>
                  <a:pt x="0" y="0"/>
                </a:moveTo>
                <a:lnTo>
                  <a:pt x="0" y="421969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192330" y="3044993"/>
            <a:ext cx="0" cy="425450"/>
          </a:xfrm>
          <a:custGeom>
            <a:avLst/>
            <a:gdLst/>
            <a:ahLst/>
            <a:cxnLst/>
            <a:rect l="l" t="t" r="r" b="b"/>
            <a:pathLst>
              <a:path h="425450">
                <a:moveTo>
                  <a:pt x="0" y="0"/>
                </a:moveTo>
                <a:lnTo>
                  <a:pt x="0" y="425005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236564" y="3038921"/>
            <a:ext cx="0" cy="431165"/>
          </a:xfrm>
          <a:custGeom>
            <a:avLst/>
            <a:gdLst/>
            <a:ahLst/>
            <a:cxnLst/>
            <a:rect l="l" t="t" r="r" b="b"/>
            <a:pathLst>
              <a:path h="431164">
                <a:moveTo>
                  <a:pt x="0" y="0"/>
                </a:moveTo>
                <a:lnTo>
                  <a:pt x="0" y="431077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5280798" y="3034368"/>
            <a:ext cx="0" cy="434340"/>
          </a:xfrm>
          <a:custGeom>
            <a:avLst/>
            <a:gdLst/>
            <a:ahLst/>
            <a:cxnLst/>
            <a:rect l="l" t="t" r="r" b="b"/>
            <a:pathLst>
              <a:path h="434339">
                <a:moveTo>
                  <a:pt x="0" y="0"/>
                </a:moveTo>
                <a:lnTo>
                  <a:pt x="0" y="434113"/>
                </a:lnTo>
              </a:path>
            </a:pathLst>
          </a:custGeom>
          <a:ln w="1830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5324269" y="3029814"/>
            <a:ext cx="0" cy="437515"/>
          </a:xfrm>
          <a:custGeom>
            <a:avLst/>
            <a:gdLst/>
            <a:ahLst/>
            <a:cxnLst/>
            <a:rect l="l" t="t" r="r" b="b"/>
            <a:pathLst>
              <a:path h="437514">
                <a:moveTo>
                  <a:pt x="0" y="0"/>
                </a:moveTo>
                <a:lnTo>
                  <a:pt x="0" y="437148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5368502" y="3023742"/>
            <a:ext cx="0" cy="443230"/>
          </a:xfrm>
          <a:custGeom>
            <a:avLst/>
            <a:gdLst/>
            <a:ahLst/>
            <a:cxnLst/>
            <a:rect l="l" t="t" r="r" b="b"/>
            <a:pathLst>
              <a:path h="443229">
                <a:moveTo>
                  <a:pt x="0" y="0"/>
                </a:moveTo>
                <a:lnTo>
                  <a:pt x="0" y="443220"/>
                </a:lnTo>
              </a:path>
            </a:pathLst>
          </a:custGeom>
          <a:ln w="1677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2599321" y="3201334"/>
            <a:ext cx="0" cy="164465"/>
          </a:xfrm>
          <a:custGeom>
            <a:avLst/>
            <a:gdLst/>
            <a:ahLst/>
            <a:cxnLst/>
            <a:rect l="l" t="t" r="r" b="b"/>
            <a:pathLst>
              <a:path h="164464">
                <a:moveTo>
                  <a:pt x="0" y="0"/>
                </a:moveTo>
                <a:lnTo>
                  <a:pt x="0" y="163930"/>
                </a:lnTo>
              </a:path>
            </a:pathLst>
          </a:custGeom>
          <a:ln w="915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2638979" y="3183120"/>
            <a:ext cx="0" cy="170180"/>
          </a:xfrm>
          <a:custGeom>
            <a:avLst/>
            <a:gdLst/>
            <a:ahLst/>
            <a:cxnLst/>
            <a:rect l="l" t="t" r="r" b="b"/>
            <a:pathLst>
              <a:path h="170179">
                <a:moveTo>
                  <a:pt x="0" y="0"/>
                </a:moveTo>
                <a:lnTo>
                  <a:pt x="0" y="170002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2683212" y="3161869"/>
            <a:ext cx="0" cy="179705"/>
          </a:xfrm>
          <a:custGeom>
            <a:avLst/>
            <a:gdLst/>
            <a:ahLst/>
            <a:cxnLst/>
            <a:rect l="l" t="t" r="r" b="b"/>
            <a:pathLst>
              <a:path h="179704">
                <a:moveTo>
                  <a:pt x="0" y="0"/>
                </a:moveTo>
                <a:lnTo>
                  <a:pt x="0" y="179109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727446" y="3140619"/>
            <a:ext cx="0" cy="186690"/>
          </a:xfrm>
          <a:custGeom>
            <a:avLst/>
            <a:gdLst/>
            <a:ahLst/>
            <a:cxnLst/>
            <a:rect l="l" t="t" r="r" b="b"/>
            <a:pathLst>
              <a:path h="186689">
                <a:moveTo>
                  <a:pt x="0" y="0"/>
                </a:moveTo>
                <a:lnTo>
                  <a:pt x="0" y="186698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771680" y="3126958"/>
            <a:ext cx="0" cy="194310"/>
          </a:xfrm>
          <a:custGeom>
            <a:avLst/>
            <a:gdLst/>
            <a:ahLst/>
            <a:cxnLst/>
            <a:rect l="l" t="t" r="r" b="b"/>
            <a:pathLst>
              <a:path h="194310">
                <a:moveTo>
                  <a:pt x="0" y="0"/>
                </a:moveTo>
                <a:lnTo>
                  <a:pt x="0" y="194288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815151" y="3113297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359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859385" y="3099636"/>
            <a:ext cx="0" cy="207010"/>
          </a:xfrm>
          <a:custGeom>
            <a:avLst/>
            <a:gdLst/>
            <a:ahLst/>
            <a:cxnLst/>
            <a:rect l="l" t="t" r="r" b="b"/>
            <a:pathLst>
              <a:path h="207010">
                <a:moveTo>
                  <a:pt x="0" y="0"/>
                </a:moveTo>
                <a:lnTo>
                  <a:pt x="0" y="206431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903618" y="3084458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0"/>
                </a:moveTo>
                <a:lnTo>
                  <a:pt x="0" y="214020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2947089" y="3067761"/>
            <a:ext cx="0" cy="223520"/>
          </a:xfrm>
          <a:custGeom>
            <a:avLst/>
            <a:gdLst/>
            <a:ahLst/>
            <a:cxnLst/>
            <a:rect l="l" t="t" r="r" b="b"/>
            <a:pathLst>
              <a:path h="223520">
                <a:moveTo>
                  <a:pt x="0" y="0"/>
                </a:moveTo>
                <a:lnTo>
                  <a:pt x="0" y="223128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2991323" y="3049546"/>
            <a:ext cx="0" cy="232410"/>
          </a:xfrm>
          <a:custGeom>
            <a:avLst/>
            <a:gdLst/>
            <a:ahLst/>
            <a:cxnLst/>
            <a:rect l="l" t="t" r="r" b="b"/>
            <a:pathLst>
              <a:path h="232410">
                <a:moveTo>
                  <a:pt x="0" y="0"/>
                </a:moveTo>
                <a:lnTo>
                  <a:pt x="0" y="232235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3035557" y="3031332"/>
            <a:ext cx="0" cy="241935"/>
          </a:xfrm>
          <a:custGeom>
            <a:avLst/>
            <a:gdLst/>
            <a:ahLst/>
            <a:cxnLst/>
            <a:rect l="l" t="t" r="r" b="b"/>
            <a:pathLst>
              <a:path h="241935">
                <a:moveTo>
                  <a:pt x="0" y="0"/>
                </a:moveTo>
                <a:lnTo>
                  <a:pt x="0" y="241342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3079790" y="3011599"/>
            <a:ext cx="0" cy="250825"/>
          </a:xfrm>
          <a:custGeom>
            <a:avLst/>
            <a:gdLst/>
            <a:ahLst/>
            <a:cxnLst/>
            <a:rect l="l" t="t" r="r" b="b"/>
            <a:pathLst>
              <a:path h="250825">
                <a:moveTo>
                  <a:pt x="0" y="0"/>
                </a:moveTo>
                <a:lnTo>
                  <a:pt x="0" y="250449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3123261" y="2975170"/>
            <a:ext cx="0" cy="270510"/>
          </a:xfrm>
          <a:custGeom>
            <a:avLst/>
            <a:gdLst/>
            <a:ahLst/>
            <a:cxnLst/>
            <a:rect l="l" t="t" r="r" b="b"/>
            <a:pathLst>
              <a:path h="270510">
                <a:moveTo>
                  <a:pt x="0" y="0"/>
                </a:moveTo>
                <a:lnTo>
                  <a:pt x="0" y="270182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3167495" y="2934188"/>
            <a:ext cx="0" cy="293370"/>
          </a:xfrm>
          <a:custGeom>
            <a:avLst/>
            <a:gdLst/>
            <a:ahLst/>
            <a:cxnLst/>
            <a:rect l="l" t="t" r="r" b="b"/>
            <a:pathLst>
              <a:path h="293369">
                <a:moveTo>
                  <a:pt x="0" y="0"/>
                </a:moveTo>
                <a:lnTo>
                  <a:pt x="0" y="292950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3211729" y="2891687"/>
            <a:ext cx="0" cy="317500"/>
          </a:xfrm>
          <a:custGeom>
            <a:avLst/>
            <a:gdLst/>
            <a:ahLst/>
            <a:cxnLst/>
            <a:rect l="l" t="t" r="r" b="b"/>
            <a:pathLst>
              <a:path h="317500">
                <a:moveTo>
                  <a:pt x="0" y="0"/>
                </a:moveTo>
                <a:lnTo>
                  <a:pt x="0" y="317236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3255962" y="2847669"/>
            <a:ext cx="0" cy="341630"/>
          </a:xfrm>
          <a:custGeom>
            <a:avLst/>
            <a:gdLst/>
            <a:ahLst/>
            <a:cxnLst/>
            <a:rect l="l" t="t" r="r" b="b"/>
            <a:pathLst>
              <a:path h="341630">
                <a:moveTo>
                  <a:pt x="0" y="0"/>
                </a:moveTo>
                <a:lnTo>
                  <a:pt x="0" y="341522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299433" y="2876508"/>
            <a:ext cx="0" cy="331470"/>
          </a:xfrm>
          <a:custGeom>
            <a:avLst/>
            <a:gdLst/>
            <a:ahLst/>
            <a:cxnLst/>
            <a:rect l="l" t="t" r="r" b="b"/>
            <a:pathLst>
              <a:path h="331469">
                <a:moveTo>
                  <a:pt x="0" y="0"/>
                </a:moveTo>
                <a:lnTo>
                  <a:pt x="0" y="330897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3343667" y="2903830"/>
            <a:ext cx="0" cy="320675"/>
          </a:xfrm>
          <a:custGeom>
            <a:avLst/>
            <a:gdLst/>
            <a:ahLst/>
            <a:cxnLst/>
            <a:rect l="l" t="t" r="r" b="b"/>
            <a:pathLst>
              <a:path h="320675">
                <a:moveTo>
                  <a:pt x="0" y="0"/>
                </a:moveTo>
                <a:lnTo>
                  <a:pt x="0" y="320272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3387901" y="2931152"/>
            <a:ext cx="0" cy="308610"/>
          </a:xfrm>
          <a:custGeom>
            <a:avLst/>
            <a:gdLst/>
            <a:ahLst/>
            <a:cxnLst/>
            <a:rect l="l" t="t" r="r" b="b"/>
            <a:pathLst>
              <a:path h="308610">
                <a:moveTo>
                  <a:pt x="0" y="0"/>
                </a:moveTo>
                <a:lnTo>
                  <a:pt x="0" y="308129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3431372" y="2958474"/>
            <a:ext cx="0" cy="296545"/>
          </a:xfrm>
          <a:custGeom>
            <a:avLst/>
            <a:gdLst/>
            <a:ahLst/>
            <a:cxnLst/>
            <a:rect l="l" t="t" r="r" b="b"/>
            <a:pathLst>
              <a:path h="296545">
                <a:moveTo>
                  <a:pt x="0" y="0"/>
                </a:moveTo>
                <a:lnTo>
                  <a:pt x="0" y="295986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3475606" y="2932670"/>
            <a:ext cx="0" cy="311785"/>
          </a:xfrm>
          <a:custGeom>
            <a:avLst/>
            <a:gdLst/>
            <a:ahLst/>
            <a:cxnLst/>
            <a:rect l="l" t="t" r="r" b="b"/>
            <a:pathLst>
              <a:path h="311785">
                <a:moveTo>
                  <a:pt x="0" y="0"/>
                </a:moveTo>
                <a:lnTo>
                  <a:pt x="0" y="311164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3519839" y="2906866"/>
            <a:ext cx="0" cy="325120"/>
          </a:xfrm>
          <a:custGeom>
            <a:avLst/>
            <a:gdLst/>
            <a:ahLst/>
            <a:cxnLst/>
            <a:rect l="l" t="t" r="r" b="b"/>
            <a:pathLst>
              <a:path h="325119">
                <a:moveTo>
                  <a:pt x="0" y="0"/>
                </a:moveTo>
                <a:lnTo>
                  <a:pt x="0" y="324825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3564073" y="2881062"/>
            <a:ext cx="0" cy="339090"/>
          </a:xfrm>
          <a:custGeom>
            <a:avLst/>
            <a:gdLst/>
            <a:ahLst/>
            <a:cxnLst/>
            <a:rect l="l" t="t" r="r" b="b"/>
            <a:pathLst>
              <a:path h="339089">
                <a:moveTo>
                  <a:pt x="0" y="0"/>
                </a:moveTo>
                <a:lnTo>
                  <a:pt x="0" y="338486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3607544" y="2852222"/>
            <a:ext cx="0" cy="355600"/>
          </a:xfrm>
          <a:custGeom>
            <a:avLst/>
            <a:gdLst/>
            <a:ahLst/>
            <a:cxnLst/>
            <a:rect l="l" t="t" r="r" b="b"/>
            <a:pathLst>
              <a:path h="355600">
                <a:moveTo>
                  <a:pt x="0" y="0"/>
                </a:moveTo>
                <a:lnTo>
                  <a:pt x="0" y="355183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651778" y="2824901"/>
            <a:ext cx="0" cy="368935"/>
          </a:xfrm>
          <a:custGeom>
            <a:avLst/>
            <a:gdLst/>
            <a:ahLst/>
            <a:cxnLst/>
            <a:rect l="l" t="t" r="r" b="b"/>
            <a:pathLst>
              <a:path h="368935">
                <a:moveTo>
                  <a:pt x="0" y="0"/>
                </a:moveTo>
                <a:lnTo>
                  <a:pt x="0" y="368844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3696011" y="2796061"/>
            <a:ext cx="0" cy="382905"/>
          </a:xfrm>
          <a:custGeom>
            <a:avLst/>
            <a:gdLst/>
            <a:ahLst/>
            <a:cxnLst/>
            <a:rect l="l" t="t" r="r" b="b"/>
            <a:pathLst>
              <a:path h="382905">
                <a:moveTo>
                  <a:pt x="0" y="0"/>
                </a:moveTo>
                <a:lnTo>
                  <a:pt x="0" y="382505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3740245" y="2765703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4">
                <a:moveTo>
                  <a:pt x="0" y="0"/>
                </a:moveTo>
                <a:lnTo>
                  <a:pt x="0" y="397683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3783716" y="2733828"/>
            <a:ext cx="0" cy="414655"/>
          </a:xfrm>
          <a:custGeom>
            <a:avLst/>
            <a:gdLst/>
            <a:ahLst/>
            <a:cxnLst/>
            <a:rect l="l" t="t" r="r" b="b"/>
            <a:pathLst>
              <a:path h="414655">
                <a:moveTo>
                  <a:pt x="0" y="0"/>
                </a:moveTo>
                <a:lnTo>
                  <a:pt x="0" y="414380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3827950" y="2723203"/>
            <a:ext cx="0" cy="422275"/>
          </a:xfrm>
          <a:custGeom>
            <a:avLst/>
            <a:gdLst/>
            <a:ahLst/>
            <a:cxnLst/>
            <a:rect l="l" t="t" r="r" b="b"/>
            <a:pathLst>
              <a:path h="422275">
                <a:moveTo>
                  <a:pt x="0" y="0"/>
                </a:moveTo>
                <a:lnTo>
                  <a:pt x="0" y="421969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3872183" y="2711060"/>
            <a:ext cx="0" cy="431165"/>
          </a:xfrm>
          <a:custGeom>
            <a:avLst/>
            <a:gdLst/>
            <a:ahLst/>
            <a:cxnLst/>
            <a:rect l="l" t="t" r="r" b="b"/>
            <a:pathLst>
              <a:path h="431164">
                <a:moveTo>
                  <a:pt x="0" y="0"/>
                </a:moveTo>
                <a:lnTo>
                  <a:pt x="0" y="431077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3915655" y="2698917"/>
            <a:ext cx="0" cy="438784"/>
          </a:xfrm>
          <a:custGeom>
            <a:avLst/>
            <a:gdLst/>
            <a:ahLst/>
            <a:cxnLst/>
            <a:rect l="l" t="t" r="r" b="b"/>
            <a:pathLst>
              <a:path h="438785">
                <a:moveTo>
                  <a:pt x="0" y="0"/>
                </a:moveTo>
                <a:lnTo>
                  <a:pt x="0" y="438666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3959888" y="2686774"/>
            <a:ext cx="0" cy="448309"/>
          </a:xfrm>
          <a:custGeom>
            <a:avLst/>
            <a:gdLst/>
            <a:ahLst/>
            <a:cxnLst/>
            <a:rect l="l" t="t" r="r" b="b"/>
            <a:pathLst>
              <a:path h="448310">
                <a:moveTo>
                  <a:pt x="0" y="0"/>
                </a:moveTo>
                <a:lnTo>
                  <a:pt x="0" y="447773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4004122" y="2679184"/>
            <a:ext cx="0" cy="454025"/>
          </a:xfrm>
          <a:custGeom>
            <a:avLst/>
            <a:gdLst/>
            <a:ahLst/>
            <a:cxnLst/>
            <a:rect l="l" t="t" r="r" b="b"/>
            <a:pathLst>
              <a:path h="454025">
                <a:moveTo>
                  <a:pt x="0" y="0"/>
                </a:moveTo>
                <a:lnTo>
                  <a:pt x="0" y="453845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4048355" y="2670077"/>
            <a:ext cx="0" cy="461645"/>
          </a:xfrm>
          <a:custGeom>
            <a:avLst/>
            <a:gdLst/>
            <a:ahLst/>
            <a:cxnLst/>
            <a:rect l="l" t="t" r="r" b="b"/>
            <a:pathLst>
              <a:path h="461644">
                <a:moveTo>
                  <a:pt x="0" y="0"/>
                </a:moveTo>
                <a:lnTo>
                  <a:pt x="0" y="461434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4091826" y="2660970"/>
            <a:ext cx="0" cy="470534"/>
          </a:xfrm>
          <a:custGeom>
            <a:avLst/>
            <a:gdLst/>
            <a:ahLst/>
            <a:cxnLst/>
            <a:rect l="l" t="t" r="r" b="b"/>
            <a:pathLst>
              <a:path h="470535">
                <a:moveTo>
                  <a:pt x="0" y="0"/>
                </a:moveTo>
                <a:lnTo>
                  <a:pt x="0" y="470542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4136060" y="2653380"/>
            <a:ext cx="0" cy="476884"/>
          </a:xfrm>
          <a:custGeom>
            <a:avLst/>
            <a:gdLst/>
            <a:ahLst/>
            <a:cxnLst/>
            <a:rect l="l" t="t" r="r" b="b"/>
            <a:pathLst>
              <a:path h="476885">
                <a:moveTo>
                  <a:pt x="0" y="0"/>
                </a:moveTo>
                <a:lnTo>
                  <a:pt x="0" y="476613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4180294" y="2641237"/>
            <a:ext cx="0" cy="487680"/>
          </a:xfrm>
          <a:custGeom>
            <a:avLst/>
            <a:gdLst/>
            <a:ahLst/>
            <a:cxnLst/>
            <a:rect l="l" t="t" r="r" b="b"/>
            <a:pathLst>
              <a:path h="487680">
                <a:moveTo>
                  <a:pt x="0" y="0"/>
                </a:moveTo>
                <a:lnTo>
                  <a:pt x="0" y="487238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4223765" y="2630612"/>
            <a:ext cx="0" cy="496570"/>
          </a:xfrm>
          <a:custGeom>
            <a:avLst/>
            <a:gdLst/>
            <a:ahLst/>
            <a:cxnLst/>
            <a:rect l="l" t="t" r="r" b="b"/>
            <a:pathLst>
              <a:path h="496569">
                <a:moveTo>
                  <a:pt x="0" y="0"/>
                </a:moveTo>
                <a:lnTo>
                  <a:pt x="0" y="496345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4267999" y="2619987"/>
            <a:ext cx="0" cy="505459"/>
          </a:xfrm>
          <a:custGeom>
            <a:avLst/>
            <a:gdLst/>
            <a:ahLst/>
            <a:cxnLst/>
            <a:rect l="l" t="t" r="r" b="b"/>
            <a:pathLst>
              <a:path h="505460">
                <a:moveTo>
                  <a:pt x="0" y="0"/>
                </a:moveTo>
                <a:lnTo>
                  <a:pt x="0" y="505453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4312232" y="2607844"/>
            <a:ext cx="0" cy="516255"/>
          </a:xfrm>
          <a:custGeom>
            <a:avLst/>
            <a:gdLst/>
            <a:ahLst/>
            <a:cxnLst/>
            <a:rect l="l" t="t" r="r" b="b"/>
            <a:pathLst>
              <a:path h="516255">
                <a:moveTo>
                  <a:pt x="0" y="0"/>
                </a:moveTo>
                <a:lnTo>
                  <a:pt x="0" y="516078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4356466" y="2594183"/>
            <a:ext cx="0" cy="527050"/>
          </a:xfrm>
          <a:custGeom>
            <a:avLst/>
            <a:gdLst/>
            <a:ahLst/>
            <a:cxnLst/>
            <a:rect l="l" t="t" r="r" b="b"/>
            <a:pathLst>
              <a:path h="527050">
                <a:moveTo>
                  <a:pt x="0" y="0"/>
                </a:moveTo>
                <a:lnTo>
                  <a:pt x="0" y="526703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4399937" y="2579004"/>
            <a:ext cx="0" cy="540385"/>
          </a:xfrm>
          <a:custGeom>
            <a:avLst/>
            <a:gdLst/>
            <a:ahLst/>
            <a:cxnLst/>
            <a:rect l="l" t="t" r="r" b="b"/>
            <a:pathLst>
              <a:path h="540385">
                <a:moveTo>
                  <a:pt x="0" y="0"/>
                </a:moveTo>
                <a:lnTo>
                  <a:pt x="0" y="540364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4444171" y="2565343"/>
            <a:ext cx="0" cy="551180"/>
          </a:xfrm>
          <a:custGeom>
            <a:avLst/>
            <a:gdLst/>
            <a:ahLst/>
            <a:cxnLst/>
            <a:rect l="l" t="t" r="r" b="b"/>
            <a:pathLst>
              <a:path h="551180">
                <a:moveTo>
                  <a:pt x="0" y="0"/>
                </a:moveTo>
                <a:lnTo>
                  <a:pt x="0" y="550989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4488405" y="2550165"/>
            <a:ext cx="0" cy="563245"/>
          </a:xfrm>
          <a:custGeom>
            <a:avLst/>
            <a:gdLst/>
            <a:ahLst/>
            <a:cxnLst/>
            <a:rect l="l" t="t" r="r" b="b"/>
            <a:pathLst>
              <a:path h="563244">
                <a:moveTo>
                  <a:pt x="0" y="0"/>
                </a:moveTo>
                <a:lnTo>
                  <a:pt x="0" y="563132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4531876" y="2534986"/>
            <a:ext cx="0" cy="575310"/>
          </a:xfrm>
          <a:custGeom>
            <a:avLst/>
            <a:gdLst/>
            <a:ahLst/>
            <a:cxnLst/>
            <a:rect l="l" t="t" r="r" b="b"/>
            <a:pathLst>
              <a:path h="575310">
                <a:moveTo>
                  <a:pt x="0" y="0"/>
                </a:moveTo>
                <a:lnTo>
                  <a:pt x="0" y="575275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4576109" y="2518289"/>
            <a:ext cx="0" cy="588010"/>
          </a:xfrm>
          <a:custGeom>
            <a:avLst/>
            <a:gdLst/>
            <a:ahLst/>
            <a:cxnLst/>
            <a:rect l="l" t="t" r="r" b="b"/>
            <a:pathLst>
              <a:path h="588010">
                <a:moveTo>
                  <a:pt x="0" y="0"/>
                </a:moveTo>
                <a:lnTo>
                  <a:pt x="0" y="587418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4620343" y="2501593"/>
            <a:ext cx="0" cy="601345"/>
          </a:xfrm>
          <a:custGeom>
            <a:avLst/>
            <a:gdLst/>
            <a:ahLst/>
            <a:cxnLst/>
            <a:rect l="l" t="t" r="r" b="b"/>
            <a:pathLst>
              <a:path h="601344">
                <a:moveTo>
                  <a:pt x="0" y="0"/>
                </a:moveTo>
                <a:lnTo>
                  <a:pt x="0" y="601079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4664576" y="2486414"/>
            <a:ext cx="0" cy="612140"/>
          </a:xfrm>
          <a:custGeom>
            <a:avLst/>
            <a:gdLst/>
            <a:ahLst/>
            <a:cxnLst/>
            <a:rect l="l" t="t" r="r" b="b"/>
            <a:pathLst>
              <a:path h="612139">
                <a:moveTo>
                  <a:pt x="0" y="0"/>
                </a:moveTo>
                <a:lnTo>
                  <a:pt x="0" y="611704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4708048" y="2468199"/>
            <a:ext cx="0" cy="625475"/>
          </a:xfrm>
          <a:custGeom>
            <a:avLst/>
            <a:gdLst/>
            <a:ahLst/>
            <a:cxnLst/>
            <a:rect l="l" t="t" r="r" b="b"/>
            <a:pathLst>
              <a:path h="625475">
                <a:moveTo>
                  <a:pt x="0" y="0"/>
                </a:moveTo>
                <a:lnTo>
                  <a:pt x="0" y="625365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4752281" y="2451503"/>
            <a:ext cx="0" cy="639445"/>
          </a:xfrm>
          <a:custGeom>
            <a:avLst/>
            <a:gdLst/>
            <a:ahLst/>
            <a:cxnLst/>
            <a:rect l="l" t="t" r="r" b="b"/>
            <a:pathLst>
              <a:path h="639444">
                <a:moveTo>
                  <a:pt x="0" y="0"/>
                </a:moveTo>
                <a:lnTo>
                  <a:pt x="0" y="639026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4796515" y="2433288"/>
            <a:ext cx="0" cy="652780"/>
          </a:xfrm>
          <a:custGeom>
            <a:avLst/>
            <a:gdLst/>
            <a:ahLst/>
            <a:cxnLst/>
            <a:rect l="l" t="t" r="r" b="b"/>
            <a:pathLst>
              <a:path h="652780">
                <a:moveTo>
                  <a:pt x="0" y="0"/>
                </a:moveTo>
                <a:lnTo>
                  <a:pt x="0" y="652687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4839986" y="2416592"/>
            <a:ext cx="0" cy="664845"/>
          </a:xfrm>
          <a:custGeom>
            <a:avLst/>
            <a:gdLst/>
            <a:ahLst/>
            <a:cxnLst/>
            <a:rect l="l" t="t" r="r" b="b"/>
            <a:pathLst>
              <a:path h="664844">
                <a:moveTo>
                  <a:pt x="0" y="0"/>
                </a:moveTo>
                <a:lnTo>
                  <a:pt x="0" y="664830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4884220" y="2398377"/>
            <a:ext cx="0" cy="678815"/>
          </a:xfrm>
          <a:custGeom>
            <a:avLst/>
            <a:gdLst/>
            <a:ahLst/>
            <a:cxnLst/>
            <a:rect l="l" t="t" r="r" b="b"/>
            <a:pathLst>
              <a:path h="678814">
                <a:moveTo>
                  <a:pt x="0" y="0"/>
                </a:moveTo>
                <a:lnTo>
                  <a:pt x="0" y="678491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4928453" y="2380162"/>
            <a:ext cx="0" cy="692150"/>
          </a:xfrm>
          <a:custGeom>
            <a:avLst/>
            <a:gdLst/>
            <a:ahLst/>
            <a:cxnLst/>
            <a:rect l="l" t="t" r="r" b="b"/>
            <a:pathLst>
              <a:path h="692150">
                <a:moveTo>
                  <a:pt x="0" y="0"/>
                </a:moveTo>
                <a:lnTo>
                  <a:pt x="0" y="692152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4972687" y="2361948"/>
            <a:ext cx="0" cy="706120"/>
          </a:xfrm>
          <a:custGeom>
            <a:avLst/>
            <a:gdLst/>
            <a:ahLst/>
            <a:cxnLst/>
            <a:rect l="l" t="t" r="r" b="b"/>
            <a:pathLst>
              <a:path h="706119">
                <a:moveTo>
                  <a:pt x="0" y="0"/>
                </a:moveTo>
                <a:lnTo>
                  <a:pt x="0" y="705813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016158" y="2343733"/>
            <a:ext cx="0" cy="720090"/>
          </a:xfrm>
          <a:custGeom>
            <a:avLst/>
            <a:gdLst/>
            <a:ahLst/>
            <a:cxnLst/>
            <a:rect l="l" t="t" r="r" b="b"/>
            <a:pathLst>
              <a:path h="720089">
                <a:moveTo>
                  <a:pt x="0" y="0"/>
                </a:moveTo>
                <a:lnTo>
                  <a:pt x="0" y="719474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060392" y="2324001"/>
            <a:ext cx="0" cy="734695"/>
          </a:xfrm>
          <a:custGeom>
            <a:avLst/>
            <a:gdLst/>
            <a:ahLst/>
            <a:cxnLst/>
            <a:rect l="l" t="t" r="r" b="b"/>
            <a:pathLst>
              <a:path h="734694">
                <a:moveTo>
                  <a:pt x="0" y="0"/>
                </a:moveTo>
                <a:lnTo>
                  <a:pt x="0" y="734652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104626" y="2305786"/>
            <a:ext cx="0" cy="748665"/>
          </a:xfrm>
          <a:custGeom>
            <a:avLst/>
            <a:gdLst/>
            <a:ahLst/>
            <a:cxnLst/>
            <a:rect l="l" t="t" r="r" b="b"/>
            <a:pathLst>
              <a:path h="748664">
                <a:moveTo>
                  <a:pt x="0" y="0"/>
                </a:moveTo>
                <a:lnTo>
                  <a:pt x="0" y="748313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148097" y="2286054"/>
            <a:ext cx="0" cy="763905"/>
          </a:xfrm>
          <a:custGeom>
            <a:avLst/>
            <a:gdLst/>
            <a:ahLst/>
            <a:cxnLst/>
            <a:rect l="l" t="t" r="r" b="b"/>
            <a:pathLst>
              <a:path h="763905">
                <a:moveTo>
                  <a:pt x="0" y="0"/>
                </a:moveTo>
                <a:lnTo>
                  <a:pt x="0" y="763492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192330" y="2266322"/>
            <a:ext cx="0" cy="779145"/>
          </a:xfrm>
          <a:custGeom>
            <a:avLst/>
            <a:gdLst/>
            <a:ahLst/>
            <a:cxnLst/>
            <a:rect l="l" t="t" r="r" b="b"/>
            <a:pathLst>
              <a:path h="779144">
                <a:moveTo>
                  <a:pt x="0" y="0"/>
                </a:moveTo>
                <a:lnTo>
                  <a:pt x="0" y="778671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236564" y="2246589"/>
            <a:ext cx="0" cy="792480"/>
          </a:xfrm>
          <a:custGeom>
            <a:avLst/>
            <a:gdLst/>
            <a:ahLst/>
            <a:cxnLst/>
            <a:rect l="l" t="t" r="r" b="b"/>
            <a:pathLst>
              <a:path h="792480">
                <a:moveTo>
                  <a:pt x="0" y="0"/>
                </a:moveTo>
                <a:lnTo>
                  <a:pt x="0" y="792332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280798" y="2228375"/>
            <a:ext cx="0" cy="806450"/>
          </a:xfrm>
          <a:custGeom>
            <a:avLst/>
            <a:gdLst/>
            <a:ahLst/>
            <a:cxnLst/>
            <a:rect l="l" t="t" r="r" b="b"/>
            <a:pathLst>
              <a:path h="806450">
                <a:moveTo>
                  <a:pt x="0" y="0"/>
                </a:moveTo>
                <a:lnTo>
                  <a:pt x="0" y="805993"/>
                </a:lnTo>
              </a:path>
            </a:pathLst>
          </a:custGeom>
          <a:ln w="183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324269" y="2207124"/>
            <a:ext cx="0" cy="822960"/>
          </a:xfrm>
          <a:custGeom>
            <a:avLst/>
            <a:gdLst/>
            <a:ahLst/>
            <a:cxnLst/>
            <a:rect l="l" t="t" r="r" b="b"/>
            <a:pathLst>
              <a:path h="822960">
                <a:moveTo>
                  <a:pt x="0" y="0"/>
                </a:moveTo>
                <a:lnTo>
                  <a:pt x="0" y="822689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368502" y="2187392"/>
            <a:ext cx="0" cy="836930"/>
          </a:xfrm>
          <a:custGeom>
            <a:avLst/>
            <a:gdLst/>
            <a:ahLst/>
            <a:cxnLst/>
            <a:rect l="l" t="t" r="r" b="b"/>
            <a:pathLst>
              <a:path h="836930">
                <a:moveTo>
                  <a:pt x="0" y="0"/>
                </a:moveTo>
                <a:lnTo>
                  <a:pt x="0" y="836350"/>
                </a:lnTo>
              </a:path>
            </a:pathLst>
          </a:custGeom>
          <a:ln w="1677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2594745" y="1952121"/>
            <a:ext cx="0" cy="1739900"/>
          </a:xfrm>
          <a:custGeom>
            <a:avLst/>
            <a:gdLst/>
            <a:ahLst/>
            <a:cxnLst/>
            <a:rect l="l" t="t" r="r" b="b"/>
            <a:pathLst>
              <a:path h="1739900">
                <a:moveTo>
                  <a:pt x="0" y="1739487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2562714" y="3691609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3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2562714" y="3498838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3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2562714" y="3306068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3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2562714" y="3111779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3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2562714" y="2919009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3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2562714" y="2726239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3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2562714" y="2531950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3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2562714" y="2339180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3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2562714" y="2146409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3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2562714" y="1952121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3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2594745" y="3691609"/>
            <a:ext cx="2774950" cy="0"/>
          </a:xfrm>
          <a:custGeom>
            <a:avLst/>
            <a:gdLst/>
            <a:ahLst/>
            <a:cxnLst/>
            <a:rect l="l" t="t" r="r" b="b"/>
            <a:pathLst>
              <a:path w="2774950">
                <a:moveTo>
                  <a:pt x="0" y="0"/>
                </a:moveTo>
                <a:lnTo>
                  <a:pt x="277451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2594745" y="369160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9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2771680" y="369160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9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2947089" y="369160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9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3124024" y="369160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9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3299433" y="369160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9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3476368" y="369160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9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3651778" y="369160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9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3827187" y="369160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9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4004122" y="369160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9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4179531" y="369160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9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4356466" y="369160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9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4531876" y="369160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9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4708810" y="369160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9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4884220" y="369160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9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5061155" y="369160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9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5236564" y="369160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9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 txBox="1"/>
          <p:nvPr/>
        </p:nvSpPr>
        <p:spPr>
          <a:xfrm>
            <a:off x="2189968" y="2652289"/>
            <a:ext cx="295275" cy="530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,</a:t>
            </a: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  <a:p>
            <a:pPr marL="90170" algn="ctr">
              <a:lnSpc>
                <a:spcPct val="100000"/>
              </a:lnSpc>
              <a:spcBef>
                <a:spcPts val="500"/>
              </a:spcBef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80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  <a:p>
            <a:pPr marL="90170" algn="ctr">
              <a:lnSpc>
                <a:spcPct val="100000"/>
              </a:lnSpc>
              <a:spcBef>
                <a:spcPts val="500"/>
              </a:spcBef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60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</p:txBody>
      </p:sp>
      <p:sp>
        <p:nvSpPr>
          <p:cNvPr id="225" name="object 225"/>
          <p:cNvSpPr txBox="1"/>
          <p:nvPr/>
        </p:nvSpPr>
        <p:spPr>
          <a:xfrm>
            <a:off x="1016304" y="837946"/>
            <a:ext cx="5427345" cy="1764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reserves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Olesska </a:t>
            </a:r>
            <a:r>
              <a:rPr sz="1000" spc="-5" dirty="0">
                <a:latin typeface="Arial"/>
                <a:cs typeface="Arial"/>
              </a:rPr>
              <a:t>shale alone,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also negotiating shale gas development agreements with  Chevron, Shell, and ExxonMobil, and drilling there could begin as </a:t>
            </a:r>
            <a:r>
              <a:rPr sz="1000" dirty="0">
                <a:latin typeface="Arial"/>
                <a:cs typeface="Arial"/>
              </a:rPr>
              <a:t>early </a:t>
            </a:r>
            <a:r>
              <a:rPr sz="1000" spc="-5" dirty="0">
                <a:latin typeface="Arial"/>
                <a:cs typeface="Arial"/>
              </a:rPr>
              <a:t>as 2014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Q1.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marL="956944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12: Demand for Process Reciprocating</a:t>
            </a:r>
            <a:r>
              <a:rPr sz="1000" b="1" spc="9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1186180">
              <a:lnSpc>
                <a:spcPct val="100000"/>
              </a:lnSpc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1,800</a:t>
            </a:r>
            <a:endParaRPr sz="850">
              <a:latin typeface="Arial"/>
              <a:cs typeface="Arial"/>
            </a:endParaRPr>
          </a:p>
          <a:p>
            <a:pPr marL="1186180">
              <a:lnSpc>
                <a:spcPct val="100000"/>
              </a:lnSpc>
              <a:spcBef>
                <a:spcPts val="495"/>
              </a:spcBef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1,600</a:t>
            </a:r>
            <a:endParaRPr sz="850">
              <a:latin typeface="Arial"/>
              <a:cs typeface="Arial"/>
            </a:endParaRPr>
          </a:p>
          <a:p>
            <a:pPr marL="1186180">
              <a:lnSpc>
                <a:spcPct val="100000"/>
              </a:lnSpc>
              <a:spcBef>
                <a:spcPts val="495"/>
              </a:spcBef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1,400</a:t>
            </a:r>
            <a:endParaRPr sz="850">
              <a:latin typeface="Arial"/>
              <a:cs typeface="Arial"/>
            </a:endParaRPr>
          </a:p>
          <a:p>
            <a:pPr marL="1185545">
              <a:lnSpc>
                <a:spcPct val="100000"/>
              </a:lnSpc>
              <a:spcBef>
                <a:spcPts val="500"/>
              </a:spcBef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1,200</a:t>
            </a:r>
            <a:endParaRPr sz="850">
              <a:latin typeface="Arial"/>
              <a:cs typeface="Arial"/>
            </a:endParaRPr>
          </a:p>
        </p:txBody>
      </p:sp>
      <p:sp>
        <p:nvSpPr>
          <p:cNvPr id="226" name="object 226"/>
          <p:cNvSpPr txBox="1"/>
          <p:nvPr/>
        </p:nvSpPr>
        <p:spPr>
          <a:xfrm>
            <a:off x="2280026" y="3232422"/>
            <a:ext cx="3029585" cy="659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400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200</a:t>
            </a:r>
            <a:endParaRPr sz="850">
              <a:latin typeface="Arial"/>
              <a:cs typeface="Arial"/>
            </a:endParaRPr>
          </a:p>
          <a:p>
            <a:pPr marL="156845">
              <a:lnSpc>
                <a:spcPts val="1015"/>
              </a:lnSpc>
              <a:spcBef>
                <a:spcPts val="500"/>
              </a:spcBef>
            </a:pP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-</a:t>
            </a:r>
            <a:endParaRPr sz="850">
              <a:latin typeface="Arial"/>
              <a:cs typeface="Arial"/>
            </a:endParaRPr>
          </a:p>
          <a:p>
            <a:pPr marL="168275">
              <a:lnSpc>
                <a:spcPts val="1015"/>
              </a:lnSpc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05 </a:t>
            </a:r>
            <a:r>
              <a:rPr sz="850" b="1" spc="-65" dirty="0">
                <a:solidFill>
                  <a:srgbClr val="404040"/>
                </a:solidFill>
                <a:latin typeface="Arial"/>
                <a:cs typeface="Arial"/>
              </a:rPr>
              <a:t>Q106  </a:t>
            </a: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07  08  09  10  11  12  13  14  15  16  17  18  19</a:t>
            </a:r>
            <a:r>
              <a:rPr sz="850" b="1" spc="2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850">
              <a:latin typeface="Arial"/>
              <a:cs typeface="Arial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1746791" y="2635960"/>
            <a:ext cx="328930" cy="361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65"/>
              </a:lnSpc>
            </a:pP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Sales</a:t>
            </a:r>
            <a:r>
              <a:rPr sz="600" b="1" spc="-8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in</a:t>
            </a:r>
            <a:endParaRPr sz="600">
              <a:latin typeface="Arial"/>
              <a:cs typeface="Arial"/>
            </a:endParaRPr>
          </a:p>
          <a:p>
            <a:pPr marL="13970" marR="5080" indent="1270">
              <a:lnSpc>
                <a:spcPct val="95400"/>
              </a:lnSpc>
              <a:spcBef>
                <a:spcPts val="10"/>
              </a:spcBef>
            </a:pP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No</a:t>
            </a:r>
            <a:r>
              <a:rPr sz="600" b="1" spc="-10" dirty="0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600" b="1" spc="-10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al  </a:t>
            </a: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Dollars  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($M</a:t>
            </a:r>
            <a:r>
              <a:rPr sz="600" b="1" spc="-10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US)</a:t>
            </a:r>
            <a:endParaRPr sz="600">
              <a:latin typeface="Arial"/>
              <a:cs typeface="Arial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5472985" y="2629094"/>
            <a:ext cx="469900" cy="469265"/>
          </a:xfrm>
          <a:custGeom>
            <a:avLst/>
            <a:gdLst/>
            <a:ahLst/>
            <a:cxnLst/>
            <a:rect l="l" t="t" r="r" b="b"/>
            <a:pathLst>
              <a:path w="469900" h="469264">
                <a:moveTo>
                  <a:pt x="0" y="469024"/>
                </a:moveTo>
                <a:lnTo>
                  <a:pt x="469792" y="469024"/>
                </a:lnTo>
                <a:lnTo>
                  <a:pt x="469792" y="0"/>
                </a:lnTo>
                <a:lnTo>
                  <a:pt x="0" y="0"/>
                </a:lnTo>
                <a:lnTo>
                  <a:pt x="0" y="4690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5472985" y="2629094"/>
            <a:ext cx="469900" cy="469265"/>
          </a:xfrm>
          <a:custGeom>
            <a:avLst/>
            <a:gdLst/>
            <a:ahLst/>
            <a:cxnLst/>
            <a:rect l="l" t="t" r="r" b="b"/>
            <a:pathLst>
              <a:path w="469900" h="469264">
                <a:moveTo>
                  <a:pt x="0" y="469024"/>
                </a:moveTo>
                <a:lnTo>
                  <a:pt x="469792" y="469024"/>
                </a:lnTo>
                <a:lnTo>
                  <a:pt x="469792" y="0"/>
                </a:lnTo>
                <a:lnTo>
                  <a:pt x="0" y="0"/>
                </a:lnTo>
                <a:lnTo>
                  <a:pt x="0" y="46902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5520270" y="2707265"/>
            <a:ext cx="38735" cy="0"/>
          </a:xfrm>
          <a:custGeom>
            <a:avLst/>
            <a:gdLst/>
            <a:ahLst/>
            <a:cxnLst/>
            <a:rect l="l" t="t" r="r" b="b"/>
            <a:pathLst>
              <a:path w="38735">
                <a:moveTo>
                  <a:pt x="0" y="0"/>
                </a:moveTo>
                <a:lnTo>
                  <a:pt x="38132" y="0"/>
                </a:lnTo>
              </a:path>
            </a:pathLst>
          </a:custGeom>
          <a:ln w="37946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5520270" y="2863606"/>
            <a:ext cx="38735" cy="0"/>
          </a:xfrm>
          <a:custGeom>
            <a:avLst/>
            <a:gdLst/>
            <a:ahLst/>
            <a:cxnLst/>
            <a:rect l="l" t="t" r="r" b="b"/>
            <a:pathLst>
              <a:path w="38735">
                <a:moveTo>
                  <a:pt x="0" y="0"/>
                </a:moveTo>
                <a:lnTo>
                  <a:pt x="38132" y="0"/>
                </a:lnTo>
              </a:path>
            </a:pathLst>
          </a:custGeom>
          <a:ln w="3794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5520270" y="3019948"/>
            <a:ext cx="38735" cy="0"/>
          </a:xfrm>
          <a:custGeom>
            <a:avLst/>
            <a:gdLst/>
            <a:ahLst/>
            <a:cxnLst/>
            <a:rect l="l" t="t" r="r" b="b"/>
            <a:pathLst>
              <a:path w="38735">
                <a:moveTo>
                  <a:pt x="0" y="0"/>
                </a:moveTo>
                <a:lnTo>
                  <a:pt x="38132" y="0"/>
                </a:lnTo>
              </a:path>
            </a:pathLst>
          </a:custGeom>
          <a:ln w="37946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 txBox="1"/>
          <p:nvPr/>
        </p:nvSpPr>
        <p:spPr>
          <a:xfrm>
            <a:off x="5472985" y="2629094"/>
            <a:ext cx="469900" cy="46926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210"/>
              </a:spcBef>
            </a:pPr>
            <a:r>
              <a:rPr sz="600" spc="-5" dirty="0">
                <a:solidFill>
                  <a:srgbClr val="404040"/>
                </a:solidFill>
                <a:latin typeface="Arial"/>
                <a:cs typeface="Arial"/>
              </a:rPr>
              <a:t>Asia</a:t>
            </a:r>
            <a:endParaRPr sz="600">
              <a:latin typeface="Arial"/>
              <a:cs typeface="Arial"/>
            </a:endParaRPr>
          </a:p>
          <a:p>
            <a:pPr marL="101600">
              <a:lnSpc>
                <a:spcPct val="100000"/>
              </a:lnSpc>
              <a:spcBef>
                <a:spcPts val="509"/>
              </a:spcBef>
            </a:pPr>
            <a:r>
              <a:rPr sz="600" spc="-5" dirty="0">
                <a:solidFill>
                  <a:srgbClr val="404040"/>
                </a:solidFill>
                <a:latin typeface="Arial"/>
                <a:cs typeface="Arial"/>
              </a:rPr>
              <a:t>EMEA</a:t>
            </a:r>
            <a:endParaRPr sz="600">
              <a:latin typeface="Arial"/>
              <a:cs typeface="Arial"/>
            </a:endParaRPr>
          </a:p>
          <a:p>
            <a:pPr marL="101600">
              <a:lnSpc>
                <a:spcPct val="100000"/>
              </a:lnSpc>
              <a:spcBef>
                <a:spcPts val="509"/>
              </a:spcBef>
            </a:pPr>
            <a:r>
              <a:rPr sz="600" spc="-5" dirty="0">
                <a:solidFill>
                  <a:srgbClr val="404040"/>
                </a:solidFill>
                <a:latin typeface="Arial"/>
                <a:cs typeface="Arial"/>
              </a:rPr>
              <a:t>Americas</a:t>
            </a:r>
            <a:endParaRPr sz="600">
              <a:latin typeface="Arial"/>
              <a:cs typeface="Arial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1691768" y="1804883"/>
            <a:ext cx="4277360" cy="2193925"/>
          </a:xfrm>
          <a:custGeom>
            <a:avLst/>
            <a:gdLst/>
            <a:ahLst/>
            <a:cxnLst/>
            <a:rect l="l" t="t" r="r" b="b"/>
            <a:pathLst>
              <a:path w="4277360" h="2193925">
                <a:moveTo>
                  <a:pt x="0" y="2193333"/>
                </a:moveTo>
                <a:lnTo>
                  <a:pt x="4276939" y="2193333"/>
                </a:lnTo>
                <a:lnTo>
                  <a:pt x="4276939" y="0"/>
                </a:lnTo>
                <a:lnTo>
                  <a:pt x="0" y="0"/>
                </a:lnTo>
                <a:lnTo>
                  <a:pt x="0" y="219333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44904" y="838250"/>
            <a:ext cx="5389245" cy="2146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0665" marR="12065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was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90% utilized as soon as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opened, however, as Kobelco had </a:t>
            </a:r>
            <a:r>
              <a:rPr sz="1000" dirty="0">
                <a:latin typeface="Arial"/>
                <a:cs typeface="Arial"/>
              </a:rPr>
              <a:t>been </a:t>
            </a:r>
            <a:r>
              <a:rPr sz="1000" spc="-5" dirty="0">
                <a:latin typeface="Arial"/>
                <a:cs typeface="Arial"/>
              </a:rPr>
              <a:t>importing  units from Japan to </a:t>
            </a:r>
            <a:r>
              <a:rPr sz="1000" dirty="0">
                <a:latin typeface="Arial"/>
                <a:cs typeface="Arial"/>
              </a:rPr>
              <a:t>keep up </a:t>
            </a:r>
            <a:r>
              <a:rPr sz="1000" spc="-5" dirty="0">
                <a:latin typeface="Arial"/>
                <a:cs typeface="Arial"/>
              </a:rPr>
              <a:t>with orders from rapidly expanding US shale plays. </a:t>
            </a:r>
            <a:r>
              <a:rPr sz="1000" dirty="0">
                <a:latin typeface="Arial"/>
                <a:cs typeface="Arial"/>
              </a:rPr>
              <a:t>Kobelco  </a:t>
            </a:r>
            <a:r>
              <a:rPr sz="1000" spc="-5" dirty="0">
                <a:latin typeface="Arial"/>
                <a:cs typeface="Arial"/>
              </a:rPr>
              <a:t>opened a new manufacturing line in Shanghai, China </a:t>
            </a:r>
            <a:r>
              <a:rPr sz="1000" dirty="0">
                <a:latin typeface="Arial"/>
                <a:cs typeface="Arial"/>
              </a:rPr>
              <a:t>in July </a:t>
            </a:r>
            <a:r>
              <a:rPr sz="1000" spc="-5" dirty="0">
                <a:latin typeface="Arial"/>
                <a:cs typeface="Arial"/>
              </a:rPr>
              <a:t>2011, a $12m expansion that  increased the plant’s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60%.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Beijing plant </a:t>
            </a:r>
            <a:r>
              <a:rPr sz="1000" dirty="0">
                <a:latin typeface="Arial"/>
                <a:cs typeface="Arial"/>
              </a:rPr>
              <a:t>makes </a:t>
            </a:r>
            <a:r>
              <a:rPr sz="1000" spc="-5" dirty="0">
                <a:latin typeface="Arial"/>
                <a:cs typeface="Arial"/>
              </a:rPr>
              <a:t>finished compressors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the Chinese </a:t>
            </a:r>
            <a:r>
              <a:rPr sz="1000" dirty="0">
                <a:latin typeface="Arial"/>
                <a:cs typeface="Arial"/>
              </a:rPr>
              <a:t>market, </a:t>
            </a:r>
            <a:r>
              <a:rPr sz="1000" spc="-5" dirty="0">
                <a:latin typeface="Arial"/>
                <a:cs typeface="Arial"/>
              </a:rPr>
              <a:t>as well as components used in Kobelco’s other plants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Japan and  the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US.</a:t>
            </a:r>
            <a:endParaRPr sz="1000">
              <a:latin typeface="Arial"/>
              <a:cs typeface="Arial"/>
            </a:endParaRPr>
          </a:p>
          <a:p>
            <a:pPr marL="240665" marR="5080" indent="-227965">
              <a:lnSpc>
                <a:spcPct val="144000"/>
              </a:lnSpc>
              <a:spcBef>
                <a:spcPts val="6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IHI commissioned a $3.6m plant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Jiangsu, China in 2011 </a:t>
            </a:r>
            <a:r>
              <a:rPr sz="1000" dirty="0">
                <a:latin typeface="Arial"/>
                <a:cs typeface="Arial"/>
              </a:rPr>
              <a:t>Q3, </a:t>
            </a:r>
            <a:r>
              <a:rPr sz="1000" spc="-5" dirty="0">
                <a:latin typeface="Arial"/>
                <a:cs typeface="Arial"/>
              </a:rPr>
              <a:t>but rapid order growth in the  </a:t>
            </a:r>
            <a:r>
              <a:rPr sz="1000" dirty="0">
                <a:latin typeface="Arial"/>
                <a:cs typeface="Arial"/>
              </a:rPr>
              <a:t>meantime </a:t>
            </a:r>
            <a:r>
              <a:rPr sz="1000" spc="-5" dirty="0">
                <a:latin typeface="Arial"/>
                <a:cs typeface="Arial"/>
              </a:rPr>
              <a:t>has </a:t>
            </a:r>
            <a:r>
              <a:rPr sz="1000" dirty="0">
                <a:latin typeface="Arial"/>
                <a:cs typeface="Arial"/>
              </a:rPr>
              <a:t>nearly fully </a:t>
            </a:r>
            <a:r>
              <a:rPr sz="1000" spc="-5" dirty="0">
                <a:latin typeface="Arial"/>
                <a:cs typeface="Arial"/>
              </a:rPr>
              <a:t>occupied the new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factory.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55181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</a:t>
            </a:r>
            <a:r>
              <a:rPr sz="1000" b="1" dirty="0">
                <a:latin typeface="Arial"/>
                <a:cs typeface="Arial"/>
              </a:rPr>
              <a:t>13: Capacity Margin </a:t>
            </a:r>
            <a:r>
              <a:rPr sz="1000" b="1" spc="-5" dirty="0">
                <a:latin typeface="Arial"/>
                <a:cs typeface="Arial"/>
              </a:rPr>
              <a:t>- Process Reciprocating</a:t>
            </a:r>
            <a:r>
              <a:rPr sz="1000" b="1" spc="2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5800724"/>
            <a:ext cx="5631180" cy="2459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Exterran, Dresser-Rand, and GE added </a:t>
            </a:r>
            <a:r>
              <a:rPr sz="1000" dirty="0">
                <a:latin typeface="Arial"/>
                <a:cs typeface="Arial"/>
              </a:rPr>
              <a:t>more capacity </a:t>
            </a:r>
            <a:r>
              <a:rPr sz="1000" spc="-5" dirty="0">
                <a:latin typeface="Arial"/>
                <a:cs typeface="Arial"/>
              </a:rPr>
              <a:t>in 2012, in the US and Latin America,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but</a:t>
            </a:r>
            <a:endParaRPr sz="1000">
              <a:latin typeface="Arial"/>
              <a:cs typeface="Arial"/>
            </a:endParaRPr>
          </a:p>
          <a:p>
            <a:pPr marL="12700" marR="206375">
              <a:lnSpc>
                <a:spcPts val="1730"/>
              </a:lnSpc>
              <a:spcBef>
                <a:spcPts val="130"/>
              </a:spcBef>
            </a:pPr>
            <a:r>
              <a:rPr sz="1000" spc="-5" dirty="0">
                <a:latin typeface="Arial"/>
                <a:cs typeface="Arial"/>
              </a:rPr>
              <a:t>the additions failed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keep up with demand growth.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utilization rates rose to from 87% to  88%, as global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grew almost 7%, outpacing </a:t>
            </a:r>
            <a:r>
              <a:rPr sz="1000" dirty="0">
                <a:latin typeface="Arial"/>
                <a:cs typeface="Arial"/>
              </a:rPr>
              <a:t>these </a:t>
            </a:r>
            <a:r>
              <a:rPr sz="1000" spc="-5" dirty="0">
                <a:latin typeface="Arial"/>
                <a:cs typeface="Arial"/>
              </a:rPr>
              <a:t>and other </a:t>
            </a:r>
            <a:r>
              <a:rPr sz="1000" spc="5" dirty="0">
                <a:latin typeface="Arial"/>
                <a:cs typeface="Arial"/>
              </a:rPr>
              <a:t>minor </a:t>
            </a:r>
            <a:r>
              <a:rPr sz="1000" spc="-5" dirty="0">
                <a:latin typeface="Arial"/>
                <a:cs typeface="Arial"/>
              </a:rPr>
              <a:t>capacity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additions.</a:t>
            </a:r>
            <a:endParaRPr sz="1000">
              <a:latin typeface="Arial"/>
              <a:cs typeface="Arial"/>
            </a:endParaRPr>
          </a:p>
          <a:p>
            <a:pPr marL="469265" marR="20320" indent="-227965">
              <a:lnSpc>
                <a:spcPct val="143500"/>
              </a:lnSpc>
              <a:spcBef>
                <a:spcPts val="53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Exterran opened a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65k square foot </a:t>
            </a:r>
            <a:r>
              <a:rPr sz="1000" dirty="0">
                <a:latin typeface="Arial"/>
                <a:cs typeface="Arial"/>
              </a:rPr>
              <a:t>factory </a:t>
            </a:r>
            <a:r>
              <a:rPr sz="1000" spc="-5" dirty="0">
                <a:latin typeface="Arial"/>
                <a:cs typeface="Arial"/>
              </a:rPr>
              <a:t>in Youngstown, </a:t>
            </a:r>
            <a:r>
              <a:rPr sz="1000" dirty="0">
                <a:latin typeface="Arial"/>
                <a:cs typeface="Arial"/>
              </a:rPr>
              <a:t>Ohio, </a:t>
            </a:r>
            <a:r>
              <a:rPr sz="1000" spc="-5" dirty="0">
                <a:latin typeface="Arial"/>
                <a:cs typeface="Arial"/>
              </a:rPr>
              <a:t>in 2012 Q4.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plant  will </a:t>
            </a:r>
            <a:r>
              <a:rPr sz="1000" dirty="0">
                <a:latin typeface="Arial"/>
                <a:cs typeface="Arial"/>
              </a:rPr>
              <a:t>primarily </a:t>
            </a:r>
            <a:r>
              <a:rPr sz="1000" spc="-5" dirty="0">
                <a:latin typeface="Arial"/>
                <a:cs typeface="Arial"/>
              </a:rPr>
              <a:t>support the </a:t>
            </a:r>
            <a:r>
              <a:rPr sz="1000" dirty="0">
                <a:latin typeface="Arial"/>
                <a:cs typeface="Arial"/>
              </a:rPr>
              <a:t>firm’s </a:t>
            </a:r>
            <a:r>
              <a:rPr sz="1000" spc="-5" dirty="0">
                <a:latin typeface="Arial"/>
                <a:cs typeface="Arial"/>
              </a:rPr>
              <a:t>customers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Marcellus and Utica shale plays, both  manufacturing compressors and fabricating packages and processing </a:t>
            </a:r>
            <a:r>
              <a:rPr sz="1000" dirty="0">
                <a:latin typeface="Arial"/>
                <a:cs typeface="Arial"/>
              </a:rPr>
              <a:t>facility</a:t>
            </a:r>
            <a:r>
              <a:rPr sz="1000" spc="1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modules.</a:t>
            </a:r>
            <a:endParaRPr sz="1000">
              <a:latin typeface="Arial"/>
              <a:cs typeface="Arial"/>
            </a:endParaRPr>
          </a:p>
          <a:p>
            <a:pPr marL="469265" marR="45720" indent="-227965">
              <a:lnSpc>
                <a:spcPct val="1435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Dresser-Rand opened a $25m machining and assembly </a:t>
            </a:r>
            <a:r>
              <a:rPr sz="1000" dirty="0">
                <a:latin typeface="Arial"/>
                <a:cs typeface="Arial"/>
              </a:rPr>
              <a:t>facility </a:t>
            </a:r>
            <a:r>
              <a:rPr sz="1000" spc="-5" dirty="0">
                <a:latin typeface="Arial"/>
                <a:cs typeface="Arial"/>
              </a:rPr>
              <a:t>in Brazil, also in 2012 Q4. 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plant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primarily </a:t>
            </a:r>
            <a:r>
              <a:rPr sz="1000" dirty="0">
                <a:latin typeface="Arial"/>
                <a:cs typeface="Arial"/>
              </a:rPr>
              <a:t>package </a:t>
            </a:r>
            <a:r>
              <a:rPr sz="1000" spc="-5" dirty="0">
                <a:latin typeface="Arial"/>
                <a:cs typeface="Arial"/>
              </a:rPr>
              <a:t>compressor units, </a:t>
            </a:r>
            <a:r>
              <a:rPr sz="1000" dirty="0">
                <a:latin typeface="Arial"/>
                <a:cs typeface="Arial"/>
              </a:rPr>
              <a:t>both </a:t>
            </a:r>
            <a:r>
              <a:rPr sz="1000" spc="-5" dirty="0">
                <a:latin typeface="Arial"/>
                <a:cs typeface="Arial"/>
              </a:rPr>
              <a:t>reciprocating and centrifugal, </a:t>
            </a:r>
            <a:r>
              <a:rPr sz="1000" dirty="0">
                <a:latin typeface="Arial"/>
                <a:cs typeface="Arial"/>
              </a:rPr>
              <a:t>made  </a:t>
            </a:r>
            <a:r>
              <a:rPr sz="1000" spc="-5" dirty="0">
                <a:latin typeface="Arial"/>
                <a:cs typeface="Arial"/>
              </a:rPr>
              <a:t>in the </a:t>
            </a:r>
            <a:r>
              <a:rPr sz="1000" dirty="0">
                <a:latin typeface="Arial"/>
                <a:cs typeface="Arial"/>
              </a:rPr>
              <a:t>US </a:t>
            </a:r>
            <a:r>
              <a:rPr sz="1000" spc="-5" dirty="0">
                <a:latin typeface="Arial"/>
                <a:cs typeface="Arial"/>
              </a:rPr>
              <a:t>or France, but </a:t>
            </a:r>
            <a:r>
              <a:rPr sz="100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does have the </a:t>
            </a:r>
            <a:r>
              <a:rPr sz="1000" dirty="0">
                <a:latin typeface="Arial"/>
                <a:cs typeface="Arial"/>
              </a:rPr>
              <a:t>ability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conduct </a:t>
            </a:r>
            <a:r>
              <a:rPr sz="1000" spc="-5" dirty="0">
                <a:latin typeface="Arial"/>
                <a:cs typeface="Arial"/>
              </a:rPr>
              <a:t>final machining on </a:t>
            </a:r>
            <a:r>
              <a:rPr sz="1000" dirty="0">
                <a:latin typeface="Arial"/>
                <a:cs typeface="Arial"/>
              </a:rPr>
              <a:t>critical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parts.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GE hired 115 </a:t>
            </a:r>
            <a:r>
              <a:rPr sz="1000" dirty="0">
                <a:latin typeface="Arial"/>
                <a:cs typeface="Arial"/>
              </a:rPr>
              <a:t>workers </a:t>
            </a:r>
            <a:r>
              <a:rPr sz="1000" spc="-5" dirty="0">
                <a:latin typeface="Arial"/>
                <a:cs typeface="Arial"/>
              </a:rPr>
              <a:t>to support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and driver production at </a:t>
            </a:r>
            <a:r>
              <a:rPr sz="1000" dirty="0">
                <a:latin typeface="Arial"/>
                <a:cs typeface="Arial"/>
              </a:rPr>
              <a:t>its </a:t>
            </a:r>
            <a:r>
              <a:rPr sz="1000" spc="-5" dirty="0">
                <a:latin typeface="Arial"/>
                <a:cs typeface="Arial"/>
              </a:rPr>
              <a:t>plant in Wisconsin,  US, in 2012 Q3. </a:t>
            </a:r>
            <a:r>
              <a:rPr sz="1000" dirty="0">
                <a:latin typeface="Arial"/>
                <a:cs typeface="Arial"/>
              </a:rPr>
              <a:t>The move </a:t>
            </a:r>
            <a:r>
              <a:rPr sz="1000" spc="-5" dirty="0">
                <a:latin typeface="Arial"/>
                <a:cs typeface="Arial"/>
              </a:rPr>
              <a:t>supports GE orders </a:t>
            </a:r>
            <a:r>
              <a:rPr sz="1000" dirty="0">
                <a:latin typeface="Arial"/>
                <a:cs typeface="Arial"/>
              </a:rPr>
              <a:t>for LNG </a:t>
            </a:r>
            <a:r>
              <a:rPr sz="1000" spc="-5" dirty="0">
                <a:latin typeface="Arial"/>
                <a:cs typeface="Arial"/>
              </a:rPr>
              <a:t>plants and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FPSOs.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53186" y="3127748"/>
            <a:ext cx="4845685" cy="2531110"/>
          </a:xfrm>
          <a:custGeom>
            <a:avLst/>
            <a:gdLst/>
            <a:ahLst/>
            <a:cxnLst/>
            <a:rect l="l" t="t" r="r" b="b"/>
            <a:pathLst>
              <a:path w="4845685" h="2531110">
                <a:moveTo>
                  <a:pt x="0" y="2530760"/>
                </a:moveTo>
                <a:lnTo>
                  <a:pt x="4845226" y="2530760"/>
                </a:lnTo>
                <a:lnTo>
                  <a:pt x="4845226" y="0"/>
                </a:lnTo>
                <a:lnTo>
                  <a:pt x="0" y="0"/>
                </a:lnTo>
                <a:lnTo>
                  <a:pt x="0" y="253076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98532" y="3737604"/>
            <a:ext cx="0" cy="1367790"/>
          </a:xfrm>
          <a:custGeom>
            <a:avLst/>
            <a:gdLst/>
            <a:ahLst/>
            <a:cxnLst/>
            <a:rect l="l" t="t" r="r" b="b"/>
            <a:pathLst>
              <a:path h="1367789">
                <a:moveTo>
                  <a:pt x="0" y="0"/>
                </a:moveTo>
                <a:lnTo>
                  <a:pt x="0" y="1367305"/>
                </a:lnTo>
              </a:path>
            </a:pathLst>
          </a:custGeom>
          <a:ln w="2440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77074" y="3743687"/>
            <a:ext cx="0" cy="1361440"/>
          </a:xfrm>
          <a:custGeom>
            <a:avLst/>
            <a:gdLst/>
            <a:ahLst/>
            <a:cxnLst/>
            <a:rect l="l" t="t" r="r" b="b"/>
            <a:pathLst>
              <a:path h="1361439">
                <a:moveTo>
                  <a:pt x="0" y="0"/>
                </a:moveTo>
                <a:lnTo>
                  <a:pt x="0" y="1361221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67055" y="3757375"/>
            <a:ext cx="0" cy="1348105"/>
          </a:xfrm>
          <a:custGeom>
            <a:avLst/>
            <a:gdLst/>
            <a:ahLst/>
            <a:cxnLst/>
            <a:rect l="l" t="t" r="r" b="b"/>
            <a:pathLst>
              <a:path h="1348104">
                <a:moveTo>
                  <a:pt x="0" y="0"/>
                </a:moveTo>
                <a:lnTo>
                  <a:pt x="0" y="1347533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57035" y="3818211"/>
            <a:ext cx="0" cy="1287145"/>
          </a:xfrm>
          <a:custGeom>
            <a:avLst/>
            <a:gdLst/>
            <a:ahLst/>
            <a:cxnLst/>
            <a:rect l="l" t="t" r="r" b="b"/>
            <a:pathLst>
              <a:path h="1287145">
                <a:moveTo>
                  <a:pt x="0" y="0"/>
                </a:moveTo>
                <a:lnTo>
                  <a:pt x="0" y="1286697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48541" y="3877525"/>
            <a:ext cx="0" cy="1227455"/>
          </a:xfrm>
          <a:custGeom>
            <a:avLst/>
            <a:gdLst/>
            <a:ahLst/>
            <a:cxnLst/>
            <a:rect l="l" t="t" r="r" b="b"/>
            <a:pathLst>
              <a:path h="1227454">
                <a:moveTo>
                  <a:pt x="0" y="0"/>
                </a:moveTo>
                <a:lnTo>
                  <a:pt x="0" y="1227383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38522" y="3936840"/>
            <a:ext cx="0" cy="1168400"/>
          </a:xfrm>
          <a:custGeom>
            <a:avLst/>
            <a:gdLst/>
            <a:ahLst/>
            <a:cxnLst/>
            <a:rect l="l" t="t" r="r" b="b"/>
            <a:pathLst>
              <a:path h="1168400">
                <a:moveTo>
                  <a:pt x="0" y="0"/>
                </a:moveTo>
                <a:lnTo>
                  <a:pt x="0" y="116806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28502" y="3942924"/>
            <a:ext cx="0" cy="1162050"/>
          </a:xfrm>
          <a:custGeom>
            <a:avLst/>
            <a:gdLst/>
            <a:ahLst/>
            <a:cxnLst/>
            <a:rect l="l" t="t" r="r" b="b"/>
            <a:pathLst>
              <a:path h="1162050">
                <a:moveTo>
                  <a:pt x="0" y="0"/>
                </a:moveTo>
                <a:lnTo>
                  <a:pt x="0" y="1161985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20008" y="3947486"/>
            <a:ext cx="0" cy="1157605"/>
          </a:xfrm>
          <a:custGeom>
            <a:avLst/>
            <a:gdLst/>
            <a:ahLst/>
            <a:cxnLst/>
            <a:rect l="l" t="t" r="r" b="b"/>
            <a:pathLst>
              <a:path h="1157604">
                <a:moveTo>
                  <a:pt x="0" y="0"/>
                </a:moveTo>
                <a:lnTo>
                  <a:pt x="0" y="1157422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09988" y="3950528"/>
            <a:ext cx="0" cy="1154430"/>
          </a:xfrm>
          <a:custGeom>
            <a:avLst/>
            <a:gdLst/>
            <a:ahLst/>
            <a:cxnLst/>
            <a:rect l="l" t="t" r="r" b="b"/>
            <a:pathLst>
              <a:path h="1154429">
                <a:moveTo>
                  <a:pt x="0" y="0"/>
                </a:moveTo>
                <a:lnTo>
                  <a:pt x="0" y="1154380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99969" y="3955091"/>
            <a:ext cx="0" cy="1149985"/>
          </a:xfrm>
          <a:custGeom>
            <a:avLst/>
            <a:gdLst/>
            <a:ahLst/>
            <a:cxnLst/>
            <a:rect l="l" t="t" r="r" b="b"/>
            <a:pathLst>
              <a:path h="1149985">
                <a:moveTo>
                  <a:pt x="0" y="0"/>
                </a:moveTo>
                <a:lnTo>
                  <a:pt x="0" y="1149817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91475" y="3958133"/>
            <a:ext cx="0" cy="1146810"/>
          </a:xfrm>
          <a:custGeom>
            <a:avLst/>
            <a:gdLst/>
            <a:ahLst/>
            <a:cxnLst/>
            <a:rect l="l" t="t" r="r" b="b"/>
            <a:pathLst>
              <a:path h="1146810">
                <a:moveTo>
                  <a:pt x="0" y="0"/>
                </a:moveTo>
                <a:lnTo>
                  <a:pt x="0" y="1146776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481455" y="3961174"/>
            <a:ext cx="0" cy="1144270"/>
          </a:xfrm>
          <a:custGeom>
            <a:avLst/>
            <a:gdLst/>
            <a:ahLst/>
            <a:cxnLst/>
            <a:rect l="l" t="t" r="r" b="b"/>
            <a:pathLst>
              <a:path h="1144270">
                <a:moveTo>
                  <a:pt x="0" y="0"/>
                </a:moveTo>
                <a:lnTo>
                  <a:pt x="0" y="1143734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71436" y="3965737"/>
            <a:ext cx="0" cy="1139190"/>
          </a:xfrm>
          <a:custGeom>
            <a:avLst/>
            <a:gdLst/>
            <a:ahLst/>
            <a:cxnLst/>
            <a:rect l="l" t="t" r="r" b="b"/>
            <a:pathLst>
              <a:path h="1139189">
                <a:moveTo>
                  <a:pt x="0" y="0"/>
                </a:moveTo>
                <a:lnTo>
                  <a:pt x="0" y="1139171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62942" y="3970300"/>
            <a:ext cx="0" cy="1134745"/>
          </a:xfrm>
          <a:custGeom>
            <a:avLst/>
            <a:gdLst/>
            <a:ahLst/>
            <a:cxnLst/>
            <a:rect l="l" t="t" r="r" b="b"/>
            <a:pathLst>
              <a:path h="1134745">
                <a:moveTo>
                  <a:pt x="0" y="0"/>
                </a:moveTo>
                <a:lnTo>
                  <a:pt x="0" y="113460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52922" y="3973341"/>
            <a:ext cx="0" cy="1131570"/>
          </a:xfrm>
          <a:custGeom>
            <a:avLst/>
            <a:gdLst/>
            <a:ahLst/>
            <a:cxnLst/>
            <a:rect l="l" t="t" r="r" b="b"/>
            <a:pathLst>
              <a:path h="1131570">
                <a:moveTo>
                  <a:pt x="0" y="0"/>
                </a:moveTo>
                <a:lnTo>
                  <a:pt x="0" y="1131567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42903" y="3977904"/>
            <a:ext cx="0" cy="1127125"/>
          </a:xfrm>
          <a:custGeom>
            <a:avLst/>
            <a:gdLst/>
            <a:ahLst/>
            <a:cxnLst/>
            <a:rect l="l" t="t" r="r" b="b"/>
            <a:pathLst>
              <a:path h="1127125">
                <a:moveTo>
                  <a:pt x="0" y="0"/>
                </a:moveTo>
                <a:lnTo>
                  <a:pt x="0" y="1127004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34409" y="3983988"/>
            <a:ext cx="0" cy="1121410"/>
          </a:xfrm>
          <a:custGeom>
            <a:avLst/>
            <a:gdLst/>
            <a:ahLst/>
            <a:cxnLst/>
            <a:rect l="l" t="t" r="r" b="b"/>
            <a:pathLst>
              <a:path h="1121410">
                <a:moveTo>
                  <a:pt x="0" y="0"/>
                </a:moveTo>
                <a:lnTo>
                  <a:pt x="0" y="1120921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24389" y="3988550"/>
            <a:ext cx="0" cy="1116965"/>
          </a:xfrm>
          <a:custGeom>
            <a:avLst/>
            <a:gdLst/>
            <a:ahLst/>
            <a:cxnLst/>
            <a:rect l="l" t="t" r="r" b="b"/>
            <a:pathLst>
              <a:path h="1116964">
                <a:moveTo>
                  <a:pt x="0" y="0"/>
                </a:moveTo>
                <a:lnTo>
                  <a:pt x="0" y="111635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14370" y="3994634"/>
            <a:ext cx="0" cy="1110615"/>
          </a:xfrm>
          <a:custGeom>
            <a:avLst/>
            <a:gdLst/>
            <a:ahLst/>
            <a:cxnLst/>
            <a:rect l="l" t="t" r="r" b="b"/>
            <a:pathLst>
              <a:path h="1110614">
                <a:moveTo>
                  <a:pt x="0" y="0"/>
                </a:moveTo>
                <a:lnTo>
                  <a:pt x="0" y="1110274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205875" y="4000717"/>
            <a:ext cx="0" cy="1104265"/>
          </a:xfrm>
          <a:custGeom>
            <a:avLst/>
            <a:gdLst/>
            <a:ahLst/>
            <a:cxnLst/>
            <a:rect l="l" t="t" r="r" b="b"/>
            <a:pathLst>
              <a:path h="1104264">
                <a:moveTo>
                  <a:pt x="0" y="0"/>
                </a:moveTo>
                <a:lnTo>
                  <a:pt x="0" y="1104191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95856" y="4006801"/>
            <a:ext cx="0" cy="1098550"/>
          </a:xfrm>
          <a:custGeom>
            <a:avLst/>
            <a:gdLst/>
            <a:ahLst/>
            <a:cxnLst/>
            <a:rect l="l" t="t" r="r" b="b"/>
            <a:pathLst>
              <a:path h="1098550">
                <a:moveTo>
                  <a:pt x="0" y="0"/>
                </a:moveTo>
                <a:lnTo>
                  <a:pt x="0" y="1098107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385836" y="4014406"/>
            <a:ext cx="0" cy="1090930"/>
          </a:xfrm>
          <a:custGeom>
            <a:avLst/>
            <a:gdLst/>
            <a:ahLst/>
            <a:cxnLst/>
            <a:rect l="l" t="t" r="r" b="b"/>
            <a:pathLst>
              <a:path h="1090929">
                <a:moveTo>
                  <a:pt x="0" y="0"/>
                </a:moveTo>
                <a:lnTo>
                  <a:pt x="0" y="1090503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77342" y="3999196"/>
            <a:ext cx="0" cy="1106170"/>
          </a:xfrm>
          <a:custGeom>
            <a:avLst/>
            <a:gdLst/>
            <a:ahLst/>
            <a:cxnLst/>
            <a:rect l="l" t="t" r="r" b="b"/>
            <a:pathLst>
              <a:path h="1106170">
                <a:moveTo>
                  <a:pt x="0" y="0"/>
                </a:moveTo>
                <a:lnTo>
                  <a:pt x="0" y="1105712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567323" y="3982467"/>
            <a:ext cx="0" cy="1122680"/>
          </a:xfrm>
          <a:custGeom>
            <a:avLst/>
            <a:gdLst/>
            <a:ahLst/>
            <a:cxnLst/>
            <a:rect l="l" t="t" r="r" b="b"/>
            <a:pathLst>
              <a:path h="1122679">
                <a:moveTo>
                  <a:pt x="0" y="0"/>
                </a:moveTo>
                <a:lnTo>
                  <a:pt x="0" y="1122441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57304" y="3967258"/>
            <a:ext cx="0" cy="1137920"/>
          </a:xfrm>
          <a:custGeom>
            <a:avLst/>
            <a:gdLst/>
            <a:ahLst/>
            <a:cxnLst/>
            <a:rect l="l" t="t" r="r" b="b"/>
            <a:pathLst>
              <a:path h="1137920">
                <a:moveTo>
                  <a:pt x="0" y="0"/>
                </a:moveTo>
                <a:lnTo>
                  <a:pt x="0" y="1137650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748809" y="3952049"/>
            <a:ext cx="0" cy="1153160"/>
          </a:xfrm>
          <a:custGeom>
            <a:avLst/>
            <a:gdLst/>
            <a:ahLst/>
            <a:cxnLst/>
            <a:rect l="l" t="t" r="r" b="b"/>
            <a:pathLst>
              <a:path h="1153160">
                <a:moveTo>
                  <a:pt x="0" y="0"/>
                </a:moveTo>
                <a:lnTo>
                  <a:pt x="0" y="115285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838790" y="3935319"/>
            <a:ext cx="0" cy="1169670"/>
          </a:xfrm>
          <a:custGeom>
            <a:avLst/>
            <a:gdLst/>
            <a:ahLst/>
            <a:cxnLst/>
            <a:rect l="l" t="t" r="r" b="b"/>
            <a:pathLst>
              <a:path h="1169670">
                <a:moveTo>
                  <a:pt x="0" y="0"/>
                </a:moveTo>
                <a:lnTo>
                  <a:pt x="0" y="116958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928770" y="3918589"/>
            <a:ext cx="0" cy="1186815"/>
          </a:xfrm>
          <a:custGeom>
            <a:avLst/>
            <a:gdLst/>
            <a:ahLst/>
            <a:cxnLst/>
            <a:rect l="l" t="t" r="r" b="b"/>
            <a:pathLst>
              <a:path h="1186814">
                <a:moveTo>
                  <a:pt x="0" y="0"/>
                </a:moveTo>
                <a:lnTo>
                  <a:pt x="0" y="118631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020276" y="3903381"/>
            <a:ext cx="0" cy="1202055"/>
          </a:xfrm>
          <a:custGeom>
            <a:avLst/>
            <a:gdLst/>
            <a:ahLst/>
            <a:cxnLst/>
            <a:rect l="l" t="t" r="r" b="b"/>
            <a:pathLst>
              <a:path h="1202054">
                <a:moveTo>
                  <a:pt x="0" y="0"/>
                </a:moveTo>
                <a:lnTo>
                  <a:pt x="0" y="120152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10257" y="3886651"/>
            <a:ext cx="0" cy="1218565"/>
          </a:xfrm>
          <a:custGeom>
            <a:avLst/>
            <a:gdLst/>
            <a:ahLst/>
            <a:cxnLst/>
            <a:rect l="l" t="t" r="r" b="b"/>
            <a:pathLst>
              <a:path h="1218564">
                <a:moveTo>
                  <a:pt x="0" y="0"/>
                </a:moveTo>
                <a:lnTo>
                  <a:pt x="0" y="1218257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200237" y="3869921"/>
            <a:ext cx="0" cy="1235075"/>
          </a:xfrm>
          <a:custGeom>
            <a:avLst/>
            <a:gdLst/>
            <a:ahLst/>
            <a:cxnLst/>
            <a:rect l="l" t="t" r="r" b="b"/>
            <a:pathLst>
              <a:path h="1235075">
                <a:moveTo>
                  <a:pt x="0" y="0"/>
                </a:moveTo>
                <a:lnTo>
                  <a:pt x="0" y="1234987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291743" y="3853191"/>
            <a:ext cx="0" cy="1252220"/>
          </a:xfrm>
          <a:custGeom>
            <a:avLst/>
            <a:gdLst/>
            <a:ahLst/>
            <a:cxnLst/>
            <a:rect l="l" t="t" r="r" b="b"/>
            <a:pathLst>
              <a:path h="1252220">
                <a:moveTo>
                  <a:pt x="0" y="0"/>
                </a:moveTo>
                <a:lnTo>
                  <a:pt x="0" y="1251717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336733" y="3494261"/>
            <a:ext cx="0" cy="1610995"/>
          </a:xfrm>
          <a:custGeom>
            <a:avLst/>
            <a:gdLst/>
            <a:ahLst/>
            <a:cxnLst/>
            <a:rect l="l" t="t" r="r" b="b"/>
            <a:pathLst>
              <a:path h="1610995">
                <a:moveTo>
                  <a:pt x="0" y="1610647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301656" y="5104909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301656" y="4568035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301656" y="4031135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301656" y="3494261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486331" y="3494261"/>
            <a:ext cx="0" cy="1610995"/>
          </a:xfrm>
          <a:custGeom>
            <a:avLst/>
            <a:gdLst/>
            <a:ahLst/>
            <a:cxnLst/>
            <a:rect l="l" t="t" r="r" b="b"/>
            <a:pathLst>
              <a:path h="1610995">
                <a:moveTo>
                  <a:pt x="0" y="1610647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451254" y="5104909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451254" y="4904151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451254" y="4701873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451254" y="4501115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451254" y="4300333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451254" y="4098054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451254" y="3897297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451254" y="3695019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451254" y="3494261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486331" y="5104909"/>
            <a:ext cx="2850515" cy="0"/>
          </a:xfrm>
          <a:custGeom>
            <a:avLst/>
            <a:gdLst/>
            <a:ahLst/>
            <a:cxnLst/>
            <a:rect l="l" t="t" r="r" b="b"/>
            <a:pathLst>
              <a:path w="2850515">
                <a:moveTo>
                  <a:pt x="0" y="0"/>
                </a:moveTo>
                <a:lnTo>
                  <a:pt x="285040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486331" y="510490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667817" y="510490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847778" y="510490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029265" y="510490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210751" y="510490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390712" y="510490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572199" y="510490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753685" y="510490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933646" y="510490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115132" y="510490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295094" y="510490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476580" y="510490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658066" y="510490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838027" y="510490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019513" y="510490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201000" y="510490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486229" y="3963568"/>
            <a:ext cx="2805430" cy="112395"/>
          </a:xfrm>
          <a:custGeom>
            <a:avLst/>
            <a:gdLst/>
            <a:ahLst/>
            <a:cxnLst/>
            <a:rect l="l" t="t" r="r" b="b"/>
            <a:pathLst>
              <a:path w="2805429" h="112395">
                <a:moveTo>
                  <a:pt x="0" y="112179"/>
                </a:moveTo>
                <a:lnTo>
                  <a:pt x="22619" y="111242"/>
                </a:lnTo>
                <a:lnTo>
                  <a:pt x="45238" y="110294"/>
                </a:lnTo>
                <a:lnTo>
                  <a:pt x="67857" y="109274"/>
                </a:lnTo>
                <a:lnTo>
                  <a:pt x="90476" y="108123"/>
                </a:lnTo>
                <a:lnTo>
                  <a:pt x="113100" y="107038"/>
                </a:lnTo>
                <a:lnTo>
                  <a:pt x="158349" y="104630"/>
                </a:lnTo>
                <a:lnTo>
                  <a:pt x="203562" y="99574"/>
                </a:lnTo>
                <a:lnTo>
                  <a:pt x="248831" y="91871"/>
                </a:lnTo>
                <a:lnTo>
                  <a:pt x="271441" y="87971"/>
                </a:lnTo>
                <a:lnTo>
                  <a:pt x="316685" y="80731"/>
                </a:lnTo>
                <a:lnTo>
                  <a:pt x="361930" y="73396"/>
                </a:lnTo>
                <a:lnTo>
                  <a:pt x="407127" y="65443"/>
                </a:lnTo>
                <a:lnTo>
                  <a:pt x="429755" y="61704"/>
                </a:lnTo>
                <a:lnTo>
                  <a:pt x="452419" y="58821"/>
                </a:lnTo>
                <a:lnTo>
                  <a:pt x="475011" y="57217"/>
                </a:lnTo>
                <a:lnTo>
                  <a:pt x="497616" y="56445"/>
                </a:lnTo>
                <a:lnTo>
                  <a:pt x="520244" y="56005"/>
                </a:lnTo>
                <a:lnTo>
                  <a:pt x="542908" y="55399"/>
                </a:lnTo>
                <a:lnTo>
                  <a:pt x="565500" y="54470"/>
                </a:lnTo>
                <a:lnTo>
                  <a:pt x="588105" y="53577"/>
                </a:lnTo>
                <a:lnTo>
                  <a:pt x="610733" y="52708"/>
                </a:lnTo>
                <a:lnTo>
                  <a:pt x="633397" y="51850"/>
                </a:lnTo>
                <a:lnTo>
                  <a:pt x="655989" y="50922"/>
                </a:lnTo>
                <a:lnTo>
                  <a:pt x="678594" y="50028"/>
                </a:lnTo>
                <a:lnTo>
                  <a:pt x="701222" y="49159"/>
                </a:lnTo>
                <a:lnTo>
                  <a:pt x="723886" y="48302"/>
                </a:lnTo>
                <a:lnTo>
                  <a:pt x="746476" y="47371"/>
                </a:lnTo>
                <a:lnTo>
                  <a:pt x="769067" y="46464"/>
                </a:lnTo>
                <a:lnTo>
                  <a:pt x="791657" y="45557"/>
                </a:lnTo>
                <a:lnTo>
                  <a:pt x="814248" y="44626"/>
                </a:lnTo>
                <a:lnTo>
                  <a:pt x="836912" y="43769"/>
                </a:lnTo>
                <a:lnTo>
                  <a:pt x="859540" y="42899"/>
                </a:lnTo>
                <a:lnTo>
                  <a:pt x="882144" y="42006"/>
                </a:lnTo>
                <a:lnTo>
                  <a:pt x="904737" y="41077"/>
                </a:lnTo>
                <a:lnTo>
                  <a:pt x="927400" y="40202"/>
                </a:lnTo>
                <a:lnTo>
                  <a:pt x="950029" y="39303"/>
                </a:lnTo>
                <a:lnTo>
                  <a:pt x="972633" y="38404"/>
                </a:lnTo>
                <a:lnTo>
                  <a:pt x="995226" y="37529"/>
                </a:lnTo>
                <a:lnTo>
                  <a:pt x="1017889" y="36598"/>
                </a:lnTo>
                <a:lnTo>
                  <a:pt x="1040518" y="35691"/>
                </a:lnTo>
                <a:lnTo>
                  <a:pt x="1063122" y="34784"/>
                </a:lnTo>
                <a:lnTo>
                  <a:pt x="1085714" y="33853"/>
                </a:lnTo>
                <a:lnTo>
                  <a:pt x="1108325" y="32922"/>
                </a:lnTo>
                <a:lnTo>
                  <a:pt x="1130959" y="32015"/>
                </a:lnTo>
                <a:lnTo>
                  <a:pt x="1153593" y="31108"/>
                </a:lnTo>
                <a:lnTo>
                  <a:pt x="1176203" y="30178"/>
                </a:lnTo>
                <a:lnTo>
                  <a:pt x="1198814" y="29247"/>
                </a:lnTo>
                <a:lnTo>
                  <a:pt x="1221448" y="28340"/>
                </a:lnTo>
                <a:lnTo>
                  <a:pt x="1244082" y="27433"/>
                </a:lnTo>
                <a:lnTo>
                  <a:pt x="1266692" y="26502"/>
                </a:lnTo>
                <a:lnTo>
                  <a:pt x="1289303" y="25571"/>
                </a:lnTo>
                <a:lnTo>
                  <a:pt x="1311937" y="24664"/>
                </a:lnTo>
                <a:lnTo>
                  <a:pt x="1334571" y="23757"/>
                </a:lnTo>
                <a:lnTo>
                  <a:pt x="1357181" y="22827"/>
                </a:lnTo>
                <a:lnTo>
                  <a:pt x="1379792" y="21876"/>
                </a:lnTo>
                <a:lnTo>
                  <a:pt x="1402426" y="20926"/>
                </a:lnTo>
                <a:lnTo>
                  <a:pt x="1425060" y="19975"/>
                </a:lnTo>
                <a:lnTo>
                  <a:pt x="1447670" y="19024"/>
                </a:lnTo>
                <a:lnTo>
                  <a:pt x="1470263" y="18147"/>
                </a:lnTo>
                <a:lnTo>
                  <a:pt x="1492867" y="17234"/>
                </a:lnTo>
                <a:lnTo>
                  <a:pt x="1515495" y="16298"/>
                </a:lnTo>
                <a:lnTo>
                  <a:pt x="1538159" y="15349"/>
                </a:lnTo>
                <a:lnTo>
                  <a:pt x="1560752" y="14398"/>
                </a:lnTo>
                <a:lnTo>
                  <a:pt x="1583356" y="13448"/>
                </a:lnTo>
                <a:lnTo>
                  <a:pt x="1605984" y="12497"/>
                </a:lnTo>
                <a:lnTo>
                  <a:pt x="1628648" y="11547"/>
                </a:lnTo>
                <a:lnTo>
                  <a:pt x="1651241" y="10596"/>
                </a:lnTo>
                <a:lnTo>
                  <a:pt x="1673845" y="9646"/>
                </a:lnTo>
                <a:lnTo>
                  <a:pt x="1696473" y="8695"/>
                </a:lnTo>
                <a:lnTo>
                  <a:pt x="1719137" y="7745"/>
                </a:lnTo>
                <a:lnTo>
                  <a:pt x="1741730" y="6867"/>
                </a:lnTo>
                <a:lnTo>
                  <a:pt x="1764334" y="5954"/>
                </a:lnTo>
                <a:lnTo>
                  <a:pt x="1786962" y="5018"/>
                </a:lnTo>
                <a:lnTo>
                  <a:pt x="1809626" y="4069"/>
                </a:lnTo>
                <a:lnTo>
                  <a:pt x="1832217" y="3029"/>
                </a:lnTo>
                <a:lnTo>
                  <a:pt x="1854807" y="1930"/>
                </a:lnTo>
                <a:lnTo>
                  <a:pt x="1877398" y="950"/>
                </a:lnTo>
                <a:lnTo>
                  <a:pt x="1899988" y="267"/>
                </a:lnTo>
                <a:lnTo>
                  <a:pt x="1922652" y="0"/>
                </a:lnTo>
                <a:lnTo>
                  <a:pt x="1945280" y="29"/>
                </a:lnTo>
                <a:lnTo>
                  <a:pt x="1967884" y="178"/>
                </a:lnTo>
                <a:lnTo>
                  <a:pt x="1990477" y="267"/>
                </a:lnTo>
                <a:lnTo>
                  <a:pt x="2013141" y="267"/>
                </a:lnTo>
                <a:lnTo>
                  <a:pt x="2035769" y="267"/>
                </a:lnTo>
                <a:lnTo>
                  <a:pt x="2058373" y="267"/>
                </a:lnTo>
                <a:lnTo>
                  <a:pt x="2080966" y="267"/>
                </a:lnTo>
                <a:lnTo>
                  <a:pt x="2103630" y="267"/>
                </a:lnTo>
                <a:lnTo>
                  <a:pt x="2126258" y="267"/>
                </a:lnTo>
                <a:lnTo>
                  <a:pt x="2148862" y="267"/>
                </a:lnTo>
                <a:lnTo>
                  <a:pt x="2171455" y="267"/>
                </a:lnTo>
                <a:lnTo>
                  <a:pt x="2194065" y="267"/>
                </a:lnTo>
                <a:lnTo>
                  <a:pt x="2216699" y="267"/>
                </a:lnTo>
                <a:lnTo>
                  <a:pt x="2239333" y="267"/>
                </a:lnTo>
                <a:lnTo>
                  <a:pt x="2261944" y="267"/>
                </a:lnTo>
                <a:lnTo>
                  <a:pt x="2284554" y="267"/>
                </a:lnTo>
                <a:lnTo>
                  <a:pt x="2307188" y="267"/>
                </a:lnTo>
                <a:lnTo>
                  <a:pt x="2329822" y="267"/>
                </a:lnTo>
                <a:lnTo>
                  <a:pt x="2352433" y="267"/>
                </a:lnTo>
                <a:lnTo>
                  <a:pt x="2375043" y="267"/>
                </a:lnTo>
                <a:lnTo>
                  <a:pt x="2397677" y="267"/>
                </a:lnTo>
                <a:lnTo>
                  <a:pt x="2420311" y="267"/>
                </a:lnTo>
                <a:lnTo>
                  <a:pt x="2442922" y="267"/>
                </a:lnTo>
                <a:lnTo>
                  <a:pt x="2465532" y="267"/>
                </a:lnTo>
                <a:lnTo>
                  <a:pt x="2488166" y="267"/>
                </a:lnTo>
                <a:lnTo>
                  <a:pt x="2510800" y="267"/>
                </a:lnTo>
                <a:lnTo>
                  <a:pt x="2533411" y="267"/>
                </a:lnTo>
                <a:lnTo>
                  <a:pt x="2556003" y="267"/>
                </a:lnTo>
                <a:lnTo>
                  <a:pt x="2578608" y="267"/>
                </a:lnTo>
                <a:lnTo>
                  <a:pt x="2601236" y="267"/>
                </a:lnTo>
                <a:lnTo>
                  <a:pt x="2623900" y="267"/>
                </a:lnTo>
                <a:lnTo>
                  <a:pt x="2646492" y="267"/>
                </a:lnTo>
                <a:lnTo>
                  <a:pt x="2669096" y="267"/>
                </a:lnTo>
                <a:lnTo>
                  <a:pt x="2691725" y="267"/>
                </a:lnTo>
                <a:lnTo>
                  <a:pt x="2714389" y="267"/>
                </a:lnTo>
                <a:lnTo>
                  <a:pt x="2736981" y="267"/>
                </a:lnTo>
                <a:lnTo>
                  <a:pt x="2759585" y="267"/>
                </a:lnTo>
                <a:lnTo>
                  <a:pt x="2782214" y="267"/>
                </a:lnTo>
                <a:lnTo>
                  <a:pt x="2804878" y="267"/>
                </a:lnTo>
              </a:path>
            </a:pathLst>
          </a:custGeom>
          <a:ln w="12167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5436500" y="3953336"/>
            <a:ext cx="24130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9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436500" y="3415829"/>
            <a:ext cx="305435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0%</a:t>
            </a:r>
            <a:endParaRPr sz="9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134034" y="3415829"/>
            <a:ext cx="792480" cy="1887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30225" algn="ctr"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60</a:t>
            </a:r>
            <a:endParaRPr sz="900">
              <a:latin typeface="Arial"/>
              <a:cs typeface="Arial"/>
            </a:endParaRPr>
          </a:p>
          <a:p>
            <a:pPr marR="530225" algn="ctr">
              <a:lnSpc>
                <a:spcPct val="100000"/>
              </a:lnSpc>
              <a:spcBef>
                <a:spcPts val="505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40</a:t>
            </a:r>
            <a:endParaRPr sz="900">
              <a:latin typeface="Arial"/>
              <a:cs typeface="Arial"/>
            </a:endParaRPr>
          </a:p>
          <a:p>
            <a:pPr marR="530225" algn="ctr">
              <a:lnSpc>
                <a:spcPct val="100000"/>
              </a:lnSpc>
              <a:spcBef>
                <a:spcPts val="505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  <a:p>
            <a:pPr marR="530225" algn="ctr">
              <a:lnSpc>
                <a:spcPct val="100000"/>
              </a:lnSpc>
              <a:spcBef>
                <a:spcPts val="505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  <a:p>
            <a:pPr marR="466725" algn="ctr">
              <a:lnSpc>
                <a:spcPct val="100000"/>
              </a:lnSpc>
              <a:spcBef>
                <a:spcPts val="50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$80</a:t>
            </a:r>
            <a:endParaRPr sz="900">
              <a:latin typeface="Arial"/>
              <a:cs typeface="Arial"/>
            </a:endParaRPr>
          </a:p>
          <a:p>
            <a:pPr marR="466725" algn="ctr">
              <a:lnSpc>
                <a:spcPct val="100000"/>
              </a:lnSpc>
              <a:spcBef>
                <a:spcPts val="50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$60</a:t>
            </a:r>
            <a:endParaRPr sz="900">
              <a:latin typeface="Arial"/>
              <a:cs typeface="Arial"/>
            </a:endParaRPr>
          </a:p>
          <a:p>
            <a:pPr marR="466725" algn="ctr">
              <a:lnSpc>
                <a:spcPct val="100000"/>
              </a:lnSpc>
              <a:spcBef>
                <a:spcPts val="50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$40</a:t>
            </a:r>
            <a:endParaRPr sz="900">
              <a:latin typeface="Arial"/>
              <a:cs typeface="Arial"/>
            </a:endParaRPr>
          </a:p>
          <a:p>
            <a:pPr marR="466725" algn="ctr">
              <a:lnSpc>
                <a:spcPct val="100000"/>
              </a:lnSpc>
              <a:spcBef>
                <a:spcPts val="50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$20</a:t>
            </a:r>
            <a:endParaRPr sz="900">
              <a:latin typeface="Arial"/>
              <a:cs typeface="Arial"/>
            </a:endParaRPr>
          </a:p>
          <a:p>
            <a:pPr marR="401320" algn="ctr">
              <a:lnSpc>
                <a:spcPts val="1075"/>
              </a:lnSpc>
              <a:spcBef>
                <a:spcPts val="505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$0</a:t>
            </a:r>
            <a:endParaRPr sz="900">
              <a:latin typeface="Arial"/>
              <a:cs typeface="Arial"/>
            </a:endParaRPr>
          </a:p>
          <a:p>
            <a:pPr marL="196850">
              <a:lnSpc>
                <a:spcPts val="1075"/>
              </a:lnSpc>
              <a:tabLst>
                <a:tab pos="650875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13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900" b="1" spc="5" dirty="0">
                <a:solidFill>
                  <a:srgbClr val="404040"/>
                </a:solidFill>
                <a:latin typeface="Arial"/>
                <a:cs typeface="Arial"/>
              </a:rPr>
              <a:t>Q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	14</a:t>
            </a:r>
            <a:endParaRPr sz="9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871371" y="5164294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233454" y="5164294"/>
            <a:ext cx="50292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361950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18	19</a:t>
            </a:r>
            <a:endParaRPr sz="9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957620" y="5164294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436500" y="4222475"/>
            <a:ext cx="626745" cy="944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7340" marR="5080" indent="-114935">
              <a:lnSpc>
                <a:spcPts val="800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U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l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iz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n  Rate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9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70%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5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50%</a:t>
            </a:r>
            <a:endParaRPr sz="9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405344" y="3973049"/>
            <a:ext cx="523875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6675" marR="73025" indent="1270" algn="ctr">
              <a:lnSpc>
                <a:spcPts val="800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Ca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p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ac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y  Margin  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(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l</a:t>
            </a:r>
            <a:endParaRPr sz="700">
              <a:latin typeface="Arial"/>
              <a:cs typeface="Arial"/>
            </a:endParaRPr>
          </a:p>
          <a:p>
            <a:pPr marR="6985" algn="ctr">
              <a:lnSpc>
                <a:spcPts val="765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$M</a:t>
            </a:r>
            <a:r>
              <a:rPr sz="700" b="1" spc="-9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USD</a:t>
            </a:r>
            <a:endParaRPr sz="700">
              <a:latin typeface="Arial"/>
              <a:cs typeface="Arial"/>
            </a:endParaRPr>
          </a:p>
          <a:p>
            <a:pPr marR="5080" algn="ctr">
              <a:lnSpc>
                <a:spcPts val="819"/>
              </a:lnSpc>
            </a:pP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per</a:t>
            </a:r>
            <a:r>
              <a:rPr sz="700" b="1" spc="-8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Quarter)</a:t>
            </a:r>
            <a:endParaRPr sz="700">
              <a:latin typeface="Arial"/>
              <a:cs typeface="Arial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2702894" y="5545963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4015" y="0"/>
                </a:lnTo>
              </a:path>
            </a:pathLst>
          </a:custGeom>
          <a:ln w="51710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2973726" y="5164294"/>
            <a:ext cx="748030" cy="436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535" algn="ctr">
              <a:lnSpc>
                <a:spcPct val="100000"/>
              </a:lnSpc>
              <a:tabLst>
                <a:tab pos="451484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15	16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080" algn="ctr">
              <a:lnSpc>
                <a:spcPct val="10000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Capacity</a:t>
            </a:r>
            <a:r>
              <a:rPr sz="800" spc="-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Margin</a:t>
            </a:r>
            <a:endParaRPr sz="80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4041928" y="5545962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4015" y="0"/>
                </a:lnTo>
              </a:path>
            </a:pathLst>
          </a:custGeom>
          <a:ln w="12167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4313394" y="5476910"/>
            <a:ext cx="696595" cy="1231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Utilization</a:t>
            </a:r>
            <a:r>
              <a:rPr sz="800" spc="-5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Rate</a:t>
            </a:r>
            <a:endParaRPr sz="800">
              <a:latin typeface="Arial"/>
              <a:cs typeface="Aria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1353186" y="3127747"/>
            <a:ext cx="4845685" cy="2531110"/>
          </a:xfrm>
          <a:custGeom>
            <a:avLst/>
            <a:gdLst/>
            <a:ahLst/>
            <a:cxnLst/>
            <a:rect l="l" t="t" r="r" b="b"/>
            <a:pathLst>
              <a:path w="4845685" h="2531110">
                <a:moveTo>
                  <a:pt x="0" y="2530760"/>
                </a:moveTo>
                <a:lnTo>
                  <a:pt x="4845226" y="2530760"/>
                </a:lnTo>
                <a:lnTo>
                  <a:pt x="4845226" y="0"/>
                </a:lnTo>
                <a:lnTo>
                  <a:pt x="0" y="0"/>
                </a:lnTo>
                <a:lnTo>
                  <a:pt x="0" y="253076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43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961133" y="913637"/>
            <a:ext cx="3636010" cy="302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2400" marR="5080" indent="-140335">
              <a:lnSpc>
                <a:spcPts val="115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8: Reported or Estimated Capacity Utilization Rates at  Selected Process Reciprocating Compressor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Suppliers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65402" y="1359661"/>
          <a:ext cx="4434840" cy="33807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73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0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08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7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6051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Company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2555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471805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Country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2555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42570" marR="179070" indent="-66040">
                        <a:lnSpc>
                          <a:spcPts val="1140"/>
                        </a:lnSpc>
                        <a:spcBef>
                          <a:spcPts val="48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Cu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rr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ent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Level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05740" marR="140970" indent="-19050">
                        <a:lnSpc>
                          <a:spcPts val="1140"/>
                        </a:lnSpc>
                        <a:spcBef>
                          <a:spcPts val="48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2-</a:t>
                      </a:r>
                      <a:r>
                        <a:rPr sz="1000" b="1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Forecast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272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Burckhardt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Germany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100%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100%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Cameron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100%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Cameron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75%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IHI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Japan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90-95%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Neumann &amp;</a:t>
                      </a:r>
                      <a:r>
                        <a:rPr sz="10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Esser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Germany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100%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100%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Ariel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85-90%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Italy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Dresser-Rand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129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 (Painted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Post)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85-90%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Dresser-Rand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9431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France (Le</a:t>
                      </a:r>
                      <a:r>
                        <a:rPr sz="1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Havre)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Dresser-Rand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6954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India</a:t>
                      </a:r>
                      <a:r>
                        <a:rPr sz="10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(Ahmedabad)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80-85%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Mitsubishi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Japan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6">
                      <a:solidFill>
                        <a:srgbClr val="000000"/>
                      </a:solidFill>
                      <a:prstDash val="solid"/>
                    </a:lnR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016304" y="4960238"/>
            <a:ext cx="5633085" cy="4135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29539">
              <a:lnSpc>
                <a:spcPct val="1435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increase in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drove </a:t>
            </a:r>
            <a:r>
              <a:rPr sz="1000" dirty="0">
                <a:latin typeface="Arial"/>
                <a:cs typeface="Arial"/>
              </a:rPr>
              <a:t>lead times </a:t>
            </a:r>
            <a:r>
              <a:rPr sz="1000" spc="-5" dirty="0">
                <a:latin typeface="Arial"/>
                <a:cs typeface="Arial"/>
              </a:rPr>
              <a:t>up slightly in 2012. Lead </a:t>
            </a:r>
            <a:r>
              <a:rPr sz="1000" dirty="0">
                <a:latin typeface="Arial"/>
                <a:cs typeface="Arial"/>
              </a:rPr>
              <a:t>times for </a:t>
            </a:r>
            <a:r>
              <a:rPr sz="1000" spc="-5" dirty="0">
                <a:latin typeface="Arial"/>
                <a:cs typeface="Arial"/>
              </a:rPr>
              <a:t>the smaller  reference unit (4.5k hp) averaged 20-28 weeks as of 2013 Q1, depending on the manufacturer,  while lead </a:t>
            </a:r>
            <a:r>
              <a:rPr sz="1000" dirty="0">
                <a:latin typeface="Arial"/>
                <a:cs typeface="Arial"/>
              </a:rPr>
              <a:t>times for </a:t>
            </a:r>
            <a:r>
              <a:rPr sz="1000" spc="-5" dirty="0">
                <a:latin typeface="Arial"/>
                <a:cs typeface="Arial"/>
              </a:rPr>
              <a:t>the larger reference unit (9k hp), averaged </a:t>
            </a:r>
            <a:r>
              <a:rPr sz="1000" dirty="0">
                <a:latin typeface="Arial"/>
                <a:cs typeface="Arial"/>
              </a:rPr>
              <a:t>42-54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weeks.</a:t>
            </a:r>
            <a:endParaRPr sz="1000">
              <a:latin typeface="Arial"/>
              <a:cs typeface="Arial"/>
            </a:endParaRPr>
          </a:p>
          <a:p>
            <a:pPr marL="469265" marR="180975" indent="-227965">
              <a:lnSpc>
                <a:spcPct val="143000"/>
              </a:lnSpc>
              <a:spcBef>
                <a:spcPts val="6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Neumann &amp; Esser pointed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average 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increases of one month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units </a:t>
            </a:r>
            <a:r>
              <a:rPr sz="1000" dirty="0">
                <a:latin typeface="Arial"/>
                <a:cs typeface="Arial"/>
              </a:rPr>
              <a:t>rated </a:t>
            </a:r>
            <a:r>
              <a:rPr sz="1000" spc="-5" dirty="0">
                <a:latin typeface="Arial"/>
                <a:cs typeface="Arial"/>
              </a:rPr>
              <a:t>at  driver horsepower of 3k hp or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greater.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Burckhardt, which took orders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several </a:t>
            </a:r>
            <a:r>
              <a:rPr sz="1000" dirty="0">
                <a:latin typeface="Arial"/>
                <a:cs typeface="Arial"/>
              </a:rPr>
              <a:t>9-12k </a:t>
            </a:r>
            <a:r>
              <a:rPr sz="1000" spc="-5" dirty="0">
                <a:latin typeface="Arial"/>
                <a:cs typeface="Arial"/>
              </a:rPr>
              <a:t>hp </a:t>
            </a:r>
            <a:r>
              <a:rPr sz="1000" dirty="0">
                <a:latin typeface="Arial"/>
                <a:cs typeface="Arial"/>
              </a:rPr>
              <a:t>units </a:t>
            </a:r>
            <a:r>
              <a:rPr sz="1000" spc="-5" dirty="0">
                <a:latin typeface="Arial"/>
                <a:cs typeface="Arial"/>
              </a:rPr>
              <a:t>last year, listed 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increases  of six weeks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units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this range, compared to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10" dirty="0">
                <a:latin typeface="Arial"/>
                <a:cs typeface="Arial"/>
              </a:rPr>
              <a:t>1-2 </a:t>
            </a:r>
            <a:r>
              <a:rPr sz="1000" spc="-10" dirty="0">
                <a:latin typeface="Arial"/>
                <a:cs typeface="Arial"/>
              </a:rPr>
              <a:t>week </a:t>
            </a:r>
            <a:r>
              <a:rPr sz="1000" spc="-5" dirty="0">
                <a:latin typeface="Arial"/>
                <a:cs typeface="Arial"/>
              </a:rPr>
              <a:t>increases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units rated at  less than 5k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hp.</a:t>
            </a:r>
            <a:endParaRPr sz="1000">
              <a:latin typeface="Arial"/>
              <a:cs typeface="Arial"/>
            </a:endParaRPr>
          </a:p>
          <a:p>
            <a:pPr marL="469265" marR="125095" indent="-227965">
              <a:lnSpc>
                <a:spcPct val="1436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Ariel’s 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rose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two weeks on average, lower than </a:t>
            </a:r>
            <a:r>
              <a:rPr sz="1000" dirty="0">
                <a:latin typeface="Arial"/>
                <a:cs typeface="Arial"/>
              </a:rPr>
              <a:t>for most </a:t>
            </a:r>
            <a:r>
              <a:rPr sz="1000" spc="-5" dirty="0">
                <a:latin typeface="Arial"/>
                <a:cs typeface="Arial"/>
              </a:rPr>
              <a:t>manufacturers due </a:t>
            </a:r>
            <a:r>
              <a:rPr sz="1000" dirty="0">
                <a:latin typeface="Arial"/>
                <a:cs typeface="Arial"/>
              </a:rPr>
              <a:t>to  </a:t>
            </a:r>
            <a:r>
              <a:rPr sz="1000" spc="-5" dirty="0">
                <a:latin typeface="Arial"/>
                <a:cs typeface="Arial"/>
              </a:rPr>
              <a:t>its modular design </a:t>
            </a:r>
            <a:r>
              <a:rPr sz="1000" dirty="0">
                <a:latin typeface="Arial"/>
                <a:cs typeface="Arial"/>
              </a:rPr>
              <a:t>approach, </a:t>
            </a:r>
            <a:r>
              <a:rPr sz="1000" spc="-5" dirty="0">
                <a:latin typeface="Arial"/>
                <a:cs typeface="Arial"/>
              </a:rPr>
              <a:t>and a high percentage of repeat orders </a:t>
            </a:r>
            <a:r>
              <a:rPr sz="1000" dirty="0">
                <a:latin typeface="Arial"/>
                <a:cs typeface="Arial"/>
              </a:rPr>
              <a:t>(for </a:t>
            </a:r>
            <a:r>
              <a:rPr sz="1000" spc="-5" dirty="0">
                <a:latin typeface="Arial"/>
                <a:cs typeface="Arial"/>
              </a:rPr>
              <a:t>units similar </a:t>
            </a:r>
            <a:r>
              <a:rPr sz="1000" dirty="0">
                <a:latin typeface="Arial"/>
                <a:cs typeface="Arial"/>
              </a:rPr>
              <a:t>to  </a:t>
            </a:r>
            <a:r>
              <a:rPr sz="1000" spc="-5" dirty="0">
                <a:latin typeface="Arial"/>
                <a:cs typeface="Arial"/>
              </a:rPr>
              <a:t>ones already shipped)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US </a:t>
            </a:r>
            <a:r>
              <a:rPr sz="1000" dirty="0">
                <a:latin typeface="Arial"/>
                <a:cs typeface="Arial"/>
              </a:rPr>
              <a:t>shale </a:t>
            </a:r>
            <a:r>
              <a:rPr sz="1000" spc="-5" dirty="0">
                <a:latin typeface="Arial"/>
                <a:cs typeface="Arial"/>
              </a:rPr>
              <a:t>gas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developers.</a:t>
            </a:r>
            <a:endParaRPr sz="1000">
              <a:latin typeface="Arial"/>
              <a:cs typeface="Arial"/>
            </a:endParaRPr>
          </a:p>
          <a:p>
            <a:pPr marL="12700" marR="22225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Atlas Copco and Cameron are both adding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this </a:t>
            </a:r>
            <a:r>
              <a:rPr sz="1000" spc="-10" dirty="0">
                <a:latin typeface="Arial"/>
                <a:cs typeface="Arial"/>
              </a:rPr>
              <a:t>year. </a:t>
            </a:r>
            <a:r>
              <a:rPr sz="1000" spc="-5" dirty="0">
                <a:latin typeface="Arial"/>
                <a:cs typeface="Arial"/>
              </a:rPr>
              <a:t>Atlas Copco, a </a:t>
            </a:r>
            <a:r>
              <a:rPr sz="1000" dirty="0">
                <a:latin typeface="Arial"/>
                <a:cs typeface="Arial"/>
              </a:rPr>
              <a:t>small </a:t>
            </a:r>
            <a:r>
              <a:rPr sz="1000" spc="-5" dirty="0">
                <a:latin typeface="Arial"/>
                <a:cs typeface="Arial"/>
              </a:rPr>
              <a:t>player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 Process Reciprocating </a:t>
            </a:r>
            <a:r>
              <a:rPr sz="1000" dirty="0">
                <a:latin typeface="Arial"/>
                <a:cs typeface="Arial"/>
              </a:rPr>
              <a:t>segment </a:t>
            </a:r>
            <a:r>
              <a:rPr sz="1000" spc="-5" dirty="0">
                <a:latin typeface="Arial"/>
                <a:cs typeface="Arial"/>
              </a:rPr>
              <a:t>despite its dominant position in the </a:t>
            </a:r>
            <a:r>
              <a:rPr sz="1000" dirty="0">
                <a:latin typeface="Arial"/>
                <a:cs typeface="Arial"/>
              </a:rPr>
              <a:t>market for </a:t>
            </a:r>
            <a:r>
              <a:rPr sz="1000" spc="-5" dirty="0">
                <a:latin typeface="Arial"/>
                <a:cs typeface="Arial"/>
              </a:rPr>
              <a:t>Air </a:t>
            </a:r>
            <a:r>
              <a:rPr sz="1000" dirty="0">
                <a:latin typeface="Arial"/>
                <a:cs typeface="Arial"/>
              </a:rPr>
              <a:t>Compressors,  </a:t>
            </a:r>
            <a:r>
              <a:rPr sz="1000" spc="-5" dirty="0">
                <a:latin typeface="Arial"/>
                <a:cs typeface="Arial"/>
              </a:rPr>
              <a:t>opened a 60k square foot plant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Pune, India, in March. </a:t>
            </a:r>
            <a:r>
              <a:rPr sz="1000" dirty="0">
                <a:latin typeface="Arial"/>
                <a:cs typeface="Arial"/>
              </a:rPr>
              <a:t>The factory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parts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both air and  process compressors, contributing </a:t>
            </a:r>
            <a:r>
              <a:rPr sz="1000" dirty="0">
                <a:latin typeface="Arial"/>
                <a:cs typeface="Arial"/>
              </a:rPr>
              <a:t>lower-cost </a:t>
            </a:r>
            <a:r>
              <a:rPr sz="1000" spc="-5" dirty="0">
                <a:latin typeface="Arial"/>
                <a:cs typeface="Arial"/>
              </a:rPr>
              <a:t>parts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process compressor </a:t>
            </a:r>
            <a:r>
              <a:rPr sz="1000" dirty="0">
                <a:latin typeface="Arial"/>
                <a:cs typeface="Arial"/>
              </a:rPr>
              <a:t>assembly </a:t>
            </a:r>
            <a:r>
              <a:rPr sz="1000" spc="-5" dirty="0">
                <a:latin typeface="Arial"/>
                <a:cs typeface="Arial"/>
              </a:rPr>
              <a:t>plants </a:t>
            </a:r>
            <a:r>
              <a:rPr sz="100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China, France, and the US. </a:t>
            </a:r>
            <a:r>
              <a:rPr sz="1000" dirty="0">
                <a:latin typeface="Arial"/>
                <a:cs typeface="Arial"/>
              </a:rPr>
              <a:t>Cameron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increasing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manufacturing </a:t>
            </a:r>
            <a:r>
              <a:rPr sz="1000" dirty="0">
                <a:latin typeface="Arial"/>
                <a:cs typeface="Arial"/>
              </a:rPr>
              <a:t>capacity in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China.</a:t>
            </a:r>
            <a:endParaRPr sz="1000">
              <a:latin typeface="Arial"/>
              <a:cs typeface="Arial"/>
            </a:endParaRPr>
          </a:p>
          <a:p>
            <a:pPr marL="12700" marR="525780">
              <a:lnSpc>
                <a:spcPts val="1730"/>
              </a:lnSpc>
              <a:spcBef>
                <a:spcPts val="13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new plant, near Shanghai,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open in Q3 and reduce Cameron’s overall reciprocating  compressor utilization rate from 100% to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90%.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29004" y="914348"/>
            <a:ext cx="5280025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However,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above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increases will be </a:t>
            </a:r>
            <a:r>
              <a:rPr sz="1000" dirty="0">
                <a:latin typeface="Arial"/>
                <a:cs typeface="Arial"/>
              </a:rPr>
              <a:t>small </a:t>
            </a:r>
            <a:r>
              <a:rPr sz="1000" spc="-5" dirty="0">
                <a:latin typeface="Arial"/>
                <a:cs typeface="Arial"/>
              </a:rPr>
              <a:t>compared to 2011 and 2012 and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industry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1124247"/>
            <a:ext cx="5608320" cy="169989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utilization rates will rise another 1% in </a:t>
            </a:r>
            <a:r>
              <a:rPr sz="1000" dirty="0">
                <a:latin typeface="Arial"/>
                <a:cs typeface="Arial"/>
              </a:rPr>
              <a:t>2013, to </a:t>
            </a:r>
            <a:r>
              <a:rPr sz="1000" spc="-5" dirty="0">
                <a:latin typeface="Arial"/>
                <a:cs typeface="Arial"/>
              </a:rPr>
              <a:t>89%. Manufacturers are reluctant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spc="1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overbuild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ts val="1730"/>
              </a:lnSpc>
              <a:spcBef>
                <a:spcPts val="130"/>
              </a:spcBef>
            </a:pPr>
            <a:r>
              <a:rPr sz="1000" spc="-5" dirty="0">
                <a:latin typeface="Arial"/>
                <a:cs typeface="Arial"/>
              </a:rPr>
              <a:t>capacity, as the </a:t>
            </a:r>
            <a:r>
              <a:rPr sz="1000" dirty="0">
                <a:latin typeface="Arial"/>
                <a:cs typeface="Arial"/>
              </a:rPr>
              <a:t>boom-bust </a:t>
            </a:r>
            <a:r>
              <a:rPr sz="1000" spc="-5" dirty="0">
                <a:latin typeface="Arial"/>
                <a:cs typeface="Arial"/>
              </a:rPr>
              <a:t>cycles of the oil &amp; gas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can turn too little capacity into </a:t>
            </a:r>
            <a:r>
              <a:rPr sz="1000" dirty="0">
                <a:latin typeface="Arial"/>
                <a:cs typeface="Arial"/>
              </a:rPr>
              <a:t>too much  </a:t>
            </a:r>
            <a:r>
              <a:rPr sz="1000" spc="-5" dirty="0">
                <a:latin typeface="Arial"/>
                <a:cs typeface="Arial"/>
              </a:rPr>
              <a:t>in as little as a year. In 2008, the industry was </a:t>
            </a:r>
            <a:r>
              <a:rPr sz="1000" dirty="0">
                <a:latin typeface="Arial"/>
                <a:cs typeface="Arial"/>
              </a:rPr>
              <a:t>nearly fully </a:t>
            </a:r>
            <a:r>
              <a:rPr sz="1000" spc="-5" dirty="0">
                <a:latin typeface="Arial"/>
                <a:cs typeface="Arial"/>
              </a:rPr>
              <a:t>utilized, 95%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average. This rate  plummeted to less than 80% in 2009 as buyers canceled or postponed orders </a:t>
            </a:r>
            <a:r>
              <a:rPr sz="1000" dirty="0">
                <a:latin typeface="Arial"/>
                <a:cs typeface="Arial"/>
              </a:rPr>
              <a:t>due </a:t>
            </a:r>
            <a:r>
              <a:rPr sz="1000" spc="-5" dirty="0">
                <a:latin typeface="Arial"/>
                <a:cs typeface="Arial"/>
              </a:rPr>
              <a:t>to the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global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ts val="172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recession and falling oil &amp; gas prices. </a:t>
            </a:r>
            <a:r>
              <a:rPr sz="1000" spc="-10" dirty="0">
                <a:latin typeface="Arial"/>
                <a:cs typeface="Arial"/>
              </a:rPr>
              <a:t>As </a:t>
            </a:r>
            <a:r>
              <a:rPr sz="1000" spc="-5" dirty="0">
                <a:latin typeface="Arial"/>
                <a:cs typeface="Arial"/>
              </a:rPr>
              <a:t>a result, manufacturers are willing to let backlog build,  giving them some security against another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correction. </a:t>
            </a:r>
            <a:r>
              <a:rPr sz="1000" dirty="0">
                <a:latin typeface="Arial"/>
                <a:cs typeface="Arial"/>
              </a:rPr>
              <a:t>To some </a:t>
            </a:r>
            <a:r>
              <a:rPr sz="1000" spc="-5" dirty="0">
                <a:latin typeface="Arial"/>
                <a:cs typeface="Arial"/>
              </a:rPr>
              <a:t>extent, </a:t>
            </a:r>
            <a:r>
              <a:rPr sz="1000" spc="-10" dirty="0">
                <a:latin typeface="Arial"/>
                <a:cs typeface="Arial"/>
              </a:rPr>
              <a:t>this </a:t>
            </a:r>
            <a:r>
              <a:rPr sz="1000" spc="-5" dirty="0">
                <a:latin typeface="Arial"/>
                <a:cs typeface="Arial"/>
              </a:rPr>
              <a:t>attitude</a:t>
            </a:r>
            <a:r>
              <a:rPr sz="1000" spc="2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depends</a:t>
            </a:r>
            <a:endParaRPr sz="1000">
              <a:latin typeface="Arial"/>
              <a:cs typeface="Arial"/>
            </a:endParaRPr>
          </a:p>
          <a:p>
            <a:pPr marL="12700" marR="107950">
              <a:lnSpc>
                <a:spcPts val="1730"/>
              </a:lnSpc>
            </a:pPr>
            <a:r>
              <a:rPr sz="1000" spc="-5" dirty="0">
                <a:latin typeface="Arial"/>
                <a:cs typeface="Arial"/>
              </a:rPr>
              <a:t>on a </a:t>
            </a:r>
            <a:r>
              <a:rPr sz="1000" dirty="0">
                <a:latin typeface="Arial"/>
                <a:cs typeface="Arial"/>
              </a:rPr>
              <a:t>similar </a:t>
            </a:r>
            <a:r>
              <a:rPr sz="1000" spc="-5" dirty="0">
                <a:latin typeface="Arial"/>
                <a:cs typeface="Arial"/>
              </a:rPr>
              <a:t>situation at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competitors. All of the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manufacturers are at least 85% utilized,  which prevents suppliers from gaining significant 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advantage over one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another.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6304" y="2896793"/>
            <a:ext cx="5623560" cy="6551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marR="26670" indent="-227965">
              <a:lnSpc>
                <a:spcPct val="143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Buckhardt and Neumann &amp; Esser are 100% utilized,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orders predominantly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refinery  and petrochemical plants and upstream gas gathering and processing respectively.</a:t>
            </a:r>
            <a:r>
              <a:rPr sz="1000" spc="2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Both</a:t>
            </a:r>
            <a:endParaRPr sz="1000">
              <a:latin typeface="Arial"/>
              <a:cs typeface="Arial"/>
            </a:endParaRPr>
          </a:p>
          <a:p>
            <a:pPr marL="469265" marR="26670">
              <a:lnSpc>
                <a:spcPct val="14300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manufacturers manufacturer compressors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Germany, then package them at local facilities  in </a:t>
            </a:r>
            <a:r>
              <a:rPr sz="1000" dirty="0">
                <a:latin typeface="Arial"/>
                <a:cs typeface="Arial"/>
              </a:rPr>
              <a:t>major markets </a:t>
            </a:r>
            <a:r>
              <a:rPr sz="1000" spc="-5" dirty="0">
                <a:latin typeface="Arial"/>
                <a:cs typeface="Arial"/>
              </a:rPr>
              <a:t>such as the US, Middle East (Dubai), and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China.</a:t>
            </a:r>
            <a:endParaRPr sz="1000">
              <a:latin typeface="Arial"/>
              <a:cs typeface="Arial"/>
            </a:endParaRPr>
          </a:p>
          <a:p>
            <a:pPr marL="469265" marR="189230" indent="-227965" algn="just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Mitsubishi recently </a:t>
            </a:r>
            <a:r>
              <a:rPr sz="1000" dirty="0">
                <a:latin typeface="Arial"/>
                <a:cs typeface="Arial"/>
              </a:rPr>
              <a:t>booked </a:t>
            </a:r>
            <a:r>
              <a:rPr sz="1000" spc="-5" dirty="0">
                <a:latin typeface="Arial"/>
                <a:cs typeface="Arial"/>
              </a:rPr>
              <a:t>multiple LNG and FPSO orders, pushing its utilization rate up  from 90% last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to 95% as of 2013 </a:t>
            </a:r>
            <a:r>
              <a:rPr sz="1000" dirty="0">
                <a:latin typeface="Arial"/>
                <a:cs typeface="Arial"/>
              </a:rPr>
              <a:t>Q2. The </a:t>
            </a:r>
            <a:r>
              <a:rPr sz="1000" spc="-5" dirty="0">
                <a:latin typeface="Arial"/>
                <a:cs typeface="Arial"/>
              </a:rPr>
              <a:t>firm manufactures compressors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Japan  and the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US.</a:t>
            </a:r>
            <a:endParaRPr sz="1000">
              <a:latin typeface="Arial"/>
              <a:cs typeface="Arial"/>
            </a:endParaRPr>
          </a:p>
          <a:p>
            <a:pPr marL="469265" marR="102235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Ariel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85% utilized. </a:t>
            </a:r>
            <a:r>
              <a:rPr sz="1000" spc="5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firm nearly doubled capacity </a:t>
            </a:r>
            <a:r>
              <a:rPr sz="1000" dirty="0">
                <a:latin typeface="Arial"/>
                <a:cs typeface="Arial"/>
              </a:rPr>
              <a:t>(in </a:t>
            </a:r>
            <a:r>
              <a:rPr sz="1000" spc="-5" dirty="0">
                <a:latin typeface="Arial"/>
                <a:cs typeface="Arial"/>
              </a:rPr>
              <a:t>Mount Vernon, </a:t>
            </a:r>
            <a:r>
              <a:rPr sz="1000" dirty="0">
                <a:latin typeface="Arial"/>
                <a:cs typeface="Arial"/>
              </a:rPr>
              <a:t>Ohio, </a:t>
            </a:r>
            <a:r>
              <a:rPr sz="1000" spc="-5" dirty="0">
                <a:latin typeface="Arial"/>
                <a:cs typeface="Arial"/>
              </a:rPr>
              <a:t>US) in  2008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response to a major increase in backlog, and did not reduce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during the  downturn, giving it one of the lowest utilization </a:t>
            </a:r>
            <a:r>
              <a:rPr sz="1000" dirty="0">
                <a:latin typeface="Arial"/>
                <a:cs typeface="Arial"/>
              </a:rPr>
              <a:t>rates in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industry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today.</a:t>
            </a:r>
            <a:endParaRPr sz="1000">
              <a:latin typeface="Arial"/>
              <a:cs typeface="Arial"/>
            </a:endParaRPr>
          </a:p>
          <a:p>
            <a:pPr marL="469265" marR="97155" indent="-227965">
              <a:lnSpc>
                <a:spcPct val="1437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GE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85% utilized at its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plant in Massa, Italy. </a:t>
            </a:r>
            <a:r>
              <a:rPr sz="1000" dirty="0">
                <a:latin typeface="Arial"/>
                <a:cs typeface="Arial"/>
              </a:rPr>
              <a:t>The same </a:t>
            </a:r>
            <a:r>
              <a:rPr sz="1000" spc="-5" dirty="0">
                <a:latin typeface="Arial"/>
                <a:cs typeface="Arial"/>
              </a:rPr>
              <a:t>plant </a:t>
            </a:r>
            <a:r>
              <a:rPr sz="1000" dirty="0">
                <a:latin typeface="Arial"/>
                <a:cs typeface="Arial"/>
              </a:rPr>
              <a:t>makes </a:t>
            </a:r>
            <a:r>
              <a:rPr sz="1000" spc="-5" dirty="0">
                <a:latin typeface="Arial"/>
                <a:cs typeface="Arial"/>
              </a:rPr>
              <a:t>multiple  types of compressors and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as turbine </a:t>
            </a:r>
            <a:r>
              <a:rPr sz="1000" dirty="0">
                <a:latin typeface="Arial"/>
                <a:cs typeface="Arial"/>
              </a:rPr>
              <a:t>components, </a:t>
            </a:r>
            <a:r>
              <a:rPr sz="1000" spc="-5" dirty="0">
                <a:latin typeface="Arial"/>
                <a:cs typeface="Arial"/>
              </a:rPr>
              <a:t>allowing GE to maintain  roughly this utilization </a:t>
            </a:r>
            <a:r>
              <a:rPr sz="1000" dirty="0">
                <a:latin typeface="Arial"/>
                <a:cs typeface="Arial"/>
              </a:rPr>
              <a:t>rate by </a:t>
            </a:r>
            <a:r>
              <a:rPr sz="1000" spc="-5" dirty="0">
                <a:latin typeface="Arial"/>
                <a:cs typeface="Arial"/>
              </a:rPr>
              <a:t>flexing </a:t>
            </a:r>
            <a:r>
              <a:rPr sz="1000" dirty="0">
                <a:latin typeface="Arial"/>
                <a:cs typeface="Arial"/>
              </a:rPr>
              <a:t>machinery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workers </a:t>
            </a:r>
            <a:r>
              <a:rPr sz="1000" spc="-5" dirty="0">
                <a:latin typeface="Arial"/>
                <a:cs typeface="Arial"/>
              </a:rPr>
              <a:t>between functions and  production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lines.</a:t>
            </a:r>
            <a:endParaRPr sz="1000">
              <a:latin typeface="Arial"/>
              <a:cs typeface="Arial"/>
            </a:endParaRPr>
          </a:p>
          <a:p>
            <a:pPr marL="469265" marR="57150" indent="-227965">
              <a:lnSpc>
                <a:spcPct val="143800"/>
              </a:lnSpc>
              <a:spcBef>
                <a:spcPts val="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Dresser-Rand’s utilization rate varies substantially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location. It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88% utilized at its US  plant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Painted Post, US, where it </a:t>
            </a:r>
            <a:r>
              <a:rPr sz="1000" dirty="0">
                <a:latin typeface="Arial"/>
                <a:cs typeface="Arial"/>
              </a:rPr>
              <a:t>recently </a:t>
            </a:r>
            <a:r>
              <a:rPr sz="1000" spc="-5" dirty="0">
                <a:latin typeface="Arial"/>
                <a:cs typeface="Arial"/>
              </a:rPr>
              <a:t>hired workers to cope with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increase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orders. Its </a:t>
            </a:r>
            <a:r>
              <a:rPr sz="1000" dirty="0">
                <a:latin typeface="Arial"/>
                <a:cs typeface="Arial"/>
              </a:rPr>
              <a:t>factory in Le </a:t>
            </a:r>
            <a:r>
              <a:rPr sz="1000" spc="-5" dirty="0">
                <a:latin typeface="Arial"/>
                <a:cs typeface="Arial"/>
              </a:rPr>
              <a:t>Havre, France, is 90% utilized because it has not added machines  or head count there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several </a:t>
            </a:r>
            <a:r>
              <a:rPr sz="1000" spc="-10" dirty="0">
                <a:latin typeface="Arial"/>
                <a:cs typeface="Arial"/>
              </a:rPr>
              <a:t>years </a:t>
            </a:r>
            <a:r>
              <a:rPr sz="1000" spc="-5" dirty="0">
                <a:latin typeface="Arial"/>
                <a:cs typeface="Arial"/>
              </a:rPr>
              <a:t>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stagnant European economy. Its plant </a:t>
            </a:r>
            <a:r>
              <a:rPr sz="100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Ahmedabad, India, where </a:t>
            </a:r>
            <a:r>
              <a:rPr sz="100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built </a:t>
            </a:r>
            <a:r>
              <a:rPr sz="1000" dirty="0">
                <a:latin typeface="Arial"/>
                <a:cs typeface="Arial"/>
              </a:rPr>
              <a:t>plenty </a:t>
            </a:r>
            <a:r>
              <a:rPr sz="1000" spc="-5" dirty="0">
                <a:latin typeface="Arial"/>
                <a:cs typeface="Arial"/>
              </a:rPr>
              <a:t>of capacity in 2008 because of the low capital cost  per foot of roofline, is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80% utilized. This plant </a:t>
            </a:r>
            <a:r>
              <a:rPr sz="1000" spc="5" dirty="0">
                <a:latin typeface="Arial"/>
                <a:cs typeface="Arial"/>
              </a:rPr>
              <a:t>mostly </a:t>
            </a:r>
            <a:r>
              <a:rPr sz="1000" dirty="0">
                <a:latin typeface="Arial"/>
                <a:cs typeface="Arial"/>
              </a:rPr>
              <a:t>makes </a:t>
            </a:r>
            <a:r>
              <a:rPr sz="1000" spc="-5" dirty="0">
                <a:latin typeface="Arial"/>
                <a:cs typeface="Arial"/>
              </a:rPr>
              <a:t>components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assembly  in other facilities, though, and as such does not give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firm a noticeable lead time  advantage.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7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region, utilization </a:t>
            </a:r>
            <a:r>
              <a:rPr sz="1000" dirty="0">
                <a:latin typeface="Arial"/>
                <a:cs typeface="Arial"/>
              </a:rPr>
              <a:t>rates </a:t>
            </a:r>
            <a:r>
              <a:rPr sz="1000" spc="-5" dirty="0">
                <a:latin typeface="Arial"/>
                <a:cs typeface="Arial"/>
              </a:rPr>
              <a:t>are slightly lower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 and India than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rest of the world </a:t>
            </a:r>
            <a:r>
              <a:rPr sz="1000" dirty="0">
                <a:latin typeface="Arial"/>
                <a:cs typeface="Arial"/>
              </a:rPr>
              <a:t>(80% </a:t>
            </a:r>
            <a:r>
              <a:rPr sz="1000" spc="-10" dirty="0">
                <a:latin typeface="Arial"/>
                <a:cs typeface="Arial"/>
              </a:rPr>
              <a:t>vs  </a:t>
            </a:r>
            <a:r>
              <a:rPr sz="1000" spc="-5" dirty="0">
                <a:latin typeface="Arial"/>
                <a:cs typeface="Arial"/>
              </a:rPr>
              <a:t>90%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other regions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Dresser Rand, and 85% </a:t>
            </a:r>
            <a:r>
              <a:rPr sz="1000" spc="-10" dirty="0">
                <a:latin typeface="Arial"/>
                <a:cs typeface="Arial"/>
              </a:rPr>
              <a:t>vs </a:t>
            </a:r>
            <a:r>
              <a:rPr sz="1000" spc="-5" dirty="0">
                <a:latin typeface="Arial"/>
                <a:cs typeface="Arial"/>
              </a:rPr>
              <a:t>90-100%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Kobelco). This </a:t>
            </a:r>
            <a:r>
              <a:rPr sz="100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because  manufacturers </a:t>
            </a:r>
            <a:r>
              <a:rPr sz="1000" spc="-10" dirty="0">
                <a:latin typeface="Arial"/>
                <a:cs typeface="Arial"/>
              </a:rPr>
              <a:t>have </a:t>
            </a:r>
            <a:r>
              <a:rPr sz="1000" spc="-5" dirty="0">
                <a:latin typeface="Arial"/>
                <a:cs typeface="Arial"/>
              </a:rPr>
              <a:t>expanded there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recently, and because the low regional labor costs give  firm less incentive to maximize utilization rates at the expense of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flexibility.</a:t>
            </a:r>
            <a:endParaRPr sz="1000">
              <a:latin typeface="Arial"/>
              <a:cs typeface="Arial"/>
            </a:endParaRPr>
          </a:p>
          <a:p>
            <a:pPr marL="12700" marR="343535">
              <a:lnSpc>
                <a:spcPct val="1436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Industry </a:t>
            </a:r>
            <a:r>
              <a:rPr sz="1000" dirty="0">
                <a:latin typeface="Arial"/>
                <a:cs typeface="Arial"/>
              </a:rPr>
              <a:t>capacity margin </a:t>
            </a:r>
            <a:r>
              <a:rPr sz="1000" spc="-5" dirty="0">
                <a:latin typeface="Arial"/>
                <a:cs typeface="Arial"/>
              </a:rPr>
              <a:t>is $138m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2013 Q2, enough </a:t>
            </a:r>
            <a:r>
              <a:rPr sz="1000" dirty="0">
                <a:latin typeface="Arial"/>
                <a:cs typeface="Arial"/>
              </a:rPr>
              <a:t>for 20-30 </a:t>
            </a:r>
            <a:r>
              <a:rPr sz="1000" spc="-5" dirty="0">
                <a:latin typeface="Arial"/>
                <a:cs typeface="Arial"/>
              </a:rPr>
              <a:t>large reciprocating units,  depending on the application. This capacity could be absorbed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as few as </a:t>
            </a:r>
            <a:r>
              <a:rPr sz="1000" spc="5" dirty="0">
                <a:latin typeface="Arial"/>
                <a:cs typeface="Arial"/>
              </a:rPr>
              <a:t>3-5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orders,  representing a substantial risk that 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rise quickly, and that a buyer’s</a:t>
            </a:r>
            <a:r>
              <a:rPr sz="1000" spc="25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bargaining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838403"/>
            <a:ext cx="5624195" cy="1260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leverage with a given supplier could evaporate without warning. For example, </a:t>
            </a:r>
            <a:r>
              <a:rPr sz="1000" dirty="0">
                <a:latin typeface="Arial"/>
                <a:cs typeface="Arial"/>
              </a:rPr>
              <a:t>Dresser-Rand offered  </a:t>
            </a:r>
            <a:r>
              <a:rPr sz="1000" spc="-5" dirty="0">
                <a:latin typeface="Arial"/>
                <a:cs typeface="Arial"/>
              </a:rPr>
              <a:t>an oil &amp; gas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buyer a 12 month 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on a major order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in 2007, but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buyer waited  too long to give notice-to-proceed, and another order was queued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Dresser-Rand’s last available  production </a:t>
            </a:r>
            <a:r>
              <a:rPr sz="1000" dirty="0">
                <a:latin typeface="Arial"/>
                <a:cs typeface="Arial"/>
              </a:rPr>
              <a:t>slot. </a:t>
            </a:r>
            <a:r>
              <a:rPr sz="1000" spc="-5" dirty="0">
                <a:latin typeface="Arial"/>
                <a:cs typeface="Arial"/>
              </a:rPr>
              <a:t>This added four </a:t>
            </a:r>
            <a:r>
              <a:rPr sz="1000" dirty="0">
                <a:latin typeface="Arial"/>
                <a:cs typeface="Arial"/>
              </a:rPr>
              <a:t>months </a:t>
            </a:r>
            <a:r>
              <a:rPr sz="1000" spc="-5" dirty="0">
                <a:latin typeface="Arial"/>
                <a:cs typeface="Arial"/>
              </a:rPr>
              <a:t>to the unit lead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time.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63246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14: Demand vs. </a:t>
            </a:r>
            <a:r>
              <a:rPr sz="1000" b="1" dirty="0">
                <a:latin typeface="Arial"/>
                <a:cs typeface="Arial"/>
              </a:rPr>
              <a:t>Capacity </a:t>
            </a:r>
            <a:r>
              <a:rPr sz="1000" b="1" spc="-5" dirty="0">
                <a:latin typeface="Arial"/>
                <a:cs typeface="Arial"/>
              </a:rPr>
              <a:t>- Process Reciprocating</a:t>
            </a:r>
            <a:r>
              <a:rPr sz="1000" b="1" spc="9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9004" y="4792090"/>
            <a:ext cx="5583555" cy="14478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Due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manufacturers’ cautious approach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to capacity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mentioned above,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industry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utilization rates</a:t>
            </a:r>
            <a:r>
              <a:rPr sz="1000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will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29004" y="5009972"/>
            <a:ext cx="1553210" cy="146685"/>
          </a:xfrm>
          <a:custGeom>
            <a:avLst/>
            <a:gdLst/>
            <a:ahLst/>
            <a:cxnLst/>
            <a:rect l="l" t="t" r="r" b="b"/>
            <a:pathLst>
              <a:path w="1553210" h="146685">
                <a:moveTo>
                  <a:pt x="0" y="146608"/>
                </a:moveTo>
                <a:lnTo>
                  <a:pt x="1553210" y="146608"/>
                </a:lnTo>
                <a:lnTo>
                  <a:pt x="1553210" y="0"/>
                </a:lnTo>
                <a:lnTo>
                  <a:pt x="0" y="0"/>
                </a:lnTo>
                <a:lnTo>
                  <a:pt x="0" y="14660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16304" y="4933568"/>
            <a:ext cx="5534025" cy="1109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800"/>
              </a:lnSpc>
            </a:pP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rise steadily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93%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in 2018</a:t>
            </a:r>
            <a:r>
              <a:rPr sz="1000" dirty="0">
                <a:latin typeface="Arial"/>
                <a:cs typeface="Arial"/>
              </a:rPr>
              <a:t>, </a:t>
            </a:r>
            <a:r>
              <a:rPr sz="1000" spc="-5" dirty="0">
                <a:latin typeface="Arial"/>
                <a:cs typeface="Arial"/>
              </a:rPr>
              <a:t>near peak levels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2008. </a:t>
            </a:r>
            <a:r>
              <a:rPr sz="1000" dirty="0">
                <a:latin typeface="Arial"/>
                <a:cs typeface="Arial"/>
              </a:rPr>
              <a:t>Industry capacity </a:t>
            </a:r>
            <a:r>
              <a:rPr sz="1000" spc="-5" dirty="0">
                <a:latin typeface="Arial"/>
                <a:cs typeface="Arial"/>
              </a:rPr>
              <a:t>utilization will top 90% </a:t>
            </a:r>
            <a:r>
              <a:rPr sz="100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Q3 2014, giving suppliers additional pricing leverage. At this level, 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vary highly </a:t>
            </a:r>
            <a:r>
              <a:rPr sz="1000" spc="5" dirty="0">
                <a:latin typeface="Arial"/>
                <a:cs typeface="Arial"/>
              </a:rPr>
              <a:t>by  </a:t>
            </a:r>
            <a:r>
              <a:rPr sz="1000" spc="-5" dirty="0">
                <a:latin typeface="Arial"/>
                <a:cs typeface="Arial"/>
              </a:rPr>
              <a:t>manufacturer, depending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which ones are </a:t>
            </a:r>
            <a:r>
              <a:rPr sz="1000" dirty="0">
                <a:latin typeface="Arial"/>
                <a:cs typeface="Arial"/>
              </a:rPr>
              <a:t>completely </a:t>
            </a:r>
            <a:r>
              <a:rPr sz="1000" spc="-5" dirty="0">
                <a:latin typeface="Arial"/>
                <a:cs typeface="Arial"/>
              </a:rPr>
              <a:t>utilized. At full utilization levels, lead </a:t>
            </a:r>
            <a:r>
              <a:rPr sz="1000" dirty="0">
                <a:latin typeface="Arial"/>
                <a:cs typeface="Arial"/>
              </a:rPr>
              <a:t>times  </a:t>
            </a:r>
            <a:r>
              <a:rPr sz="1000" spc="-5" dirty="0">
                <a:latin typeface="Arial"/>
                <a:cs typeface="Arial"/>
              </a:rPr>
              <a:t>have </a:t>
            </a:r>
            <a:r>
              <a:rPr sz="1000" dirty="0">
                <a:latin typeface="Arial"/>
                <a:cs typeface="Arial"/>
              </a:rPr>
              <a:t>historically peaked </a:t>
            </a:r>
            <a:r>
              <a:rPr sz="1000" spc="-5" dirty="0">
                <a:latin typeface="Arial"/>
                <a:cs typeface="Arial"/>
              </a:rPr>
              <a:t>at two </a:t>
            </a:r>
            <a:r>
              <a:rPr sz="1000" spc="-10" dirty="0">
                <a:latin typeface="Arial"/>
                <a:cs typeface="Arial"/>
              </a:rPr>
              <a:t>years </a:t>
            </a:r>
            <a:r>
              <a:rPr sz="1000" dirty="0">
                <a:latin typeface="Arial"/>
                <a:cs typeface="Arial"/>
              </a:rPr>
              <a:t>for 9-10k </a:t>
            </a:r>
            <a:r>
              <a:rPr sz="1000" spc="-5" dirty="0">
                <a:latin typeface="Arial"/>
                <a:cs typeface="Arial"/>
              </a:rPr>
              <a:t>hp </a:t>
            </a:r>
            <a:r>
              <a:rPr sz="1000" dirty="0">
                <a:latin typeface="Arial"/>
                <a:cs typeface="Arial"/>
              </a:rPr>
              <a:t>units, </a:t>
            </a:r>
            <a:r>
              <a:rPr sz="1000" spc="-5" dirty="0">
                <a:latin typeface="Arial"/>
                <a:cs typeface="Arial"/>
              </a:rPr>
              <a:t>and one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units </a:t>
            </a:r>
            <a:r>
              <a:rPr sz="1000" dirty="0">
                <a:latin typeface="Arial"/>
                <a:cs typeface="Arial"/>
              </a:rPr>
              <a:t>rated </a:t>
            </a:r>
            <a:r>
              <a:rPr sz="1000" spc="-5" dirty="0">
                <a:latin typeface="Arial"/>
                <a:cs typeface="Arial"/>
              </a:rPr>
              <a:t>at </a:t>
            </a:r>
            <a:r>
              <a:rPr sz="1000" dirty="0">
                <a:latin typeface="Arial"/>
                <a:cs typeface="Arial"/>
              </a:rPr>
              <a:t>4.5-5k </a:t>
            </a:r>
            <a:r>
              <a:rPr sz="1000" spc="-5" dirty="0">
                <a:latin typeface="Arial"/>
                <a:cs typeface="Arial"/>
              </a:rPr>
              <a:t>hp.  As with previous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crunches, suppliers that </a:t>
            </a:r>
            <a:r>
              <a:rPr sz="1000" dirty="0">
                <a:latin typeface="Arial"/>
                <a:cs typeface="Arial"/>
              </a:rPr>
              <a:t>have </a:t>
            </a:r>
            <a:r>
              <a:rPr sz="1000" spc="-5" dirty="0">
                <a:latin typeface="Arial"/>
                <a:cs typeface="Arial"/>
              </a:rPr>
              <a:t>capacity available (and quote lead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times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9004" y="6106032"/>
            <a:ext cx="4023995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dirty="0">
                <a:latin typeface="Arial"/>
                <a:cs typeface="Arial"/>
              </a:rPr>
              <a:t>substantially </a:t>
            </a:r>
            <a:r>
              <a:rPr sz="1000" spc="-5" dirty="0">
                <a:latin typeface="Arial"/>
                <a:cs typeface="Arial"/>
              </a:rPr>
              <a:t>less than their competitors) will be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flexible </a:t>
            </a:r>
            <a:r>
              <a:rPr sz="1000" dirty="0">
                <a:latin typeface="Arial"/>
                <a:cs typeface="Arial"/>
              </a:rPr>
              <a:t>on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pricing.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2004" y="6466712"/>
            <a:ext cx="5745480" cy="3026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5.1.3	</a:t>
            </a:r>
            <a:r>
              <a:rPr sz="1000" b="1" spc="-5" dirty="0">
                <a:latin typeface="Arial"/>
                <a:cs typeface="Arial"/>
              </a:rPr>
              <a:t>New</a:t>
            </a:r>
            <a:r>
              <a:rPr sz="1000" b="1" spc="-7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contracts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700"/>
              </a:lnSpc>
              <a:spcBef>
                <a:spcPts val="615"/>
              </a:spcBef>
            </a:pPr>
            <a:r>
              <a:rPr sz="1000" spc="-5" dirty="0">
                <a:latin typeface="Arial"/>
                <a:cs typeface="Arial"/>
              </a:rPr>
              <a:t>ExxonMobil, Saudi </a:t>
            </a:r>
            <a:r>
              <a:rPr sz="1000" dirty="0">
                <a:latin typeface="Arial"/>
                <a:cs typeface="Arial"/>
              </a:rPr>
              <a:t>Aramco, </a:t>
            </a:r>
            <a:r>
              <a:rPr sz="1000" spc="-5" dirty="0">
                <a:latin typeface="Arial"/>
                <a:cs typeface="Arial"/>
              </a:rPr>
              <a:t>ConocoPhillips, and </a:t>
            </a:r>
            <a:r>
              <a:rPr sz="1000" dirty="0">
                <a:latin typeface="Arial"/>
                <a:cs typeface="Arial"/>
              </a:rPr>
              <a:t>Repsol </a:t>
            </a:r>
            <a:r>
              <a:rPr sz="1000" spc="-5" dirty="0">
                <a:latin typeface="Arial"/>
                <a:cs typeface="Arial"/>
              </a:rPr>
              <a:t>signed partnership </a:t>
            </a:r>
            <a:r>
              <a:rPr sz="1000" dirty="0">
                <a:latin typeface="Arial"/>
                <a:cs typeface="Arial"/>
              </a:rPr>
              <a:t>agreements </a:t>
            </a:r>
            <a:r>
              <a:rPr sz="1000" spc="-10" dirty="0">
                <a:latin typeface="Arial"/>
                <a:cs typeface="Arial"/>
              </a:rPr>
              <a:t>with </a:t>
            </a:r>
            <a:r>
              <a:rPr sz="1000" dirty="0">
                <a:latin typeface="Arial"/>
                <a:cs typeface="Arial"/>
              </a:rPr>
              <a:t>Dresser-  </a:t>
            </a:r>
            <a:r>
              <a:rPr sz="1000" spc="-5" dirty="0">
                <a:latin typeface="Arial"/>
                <a:cs typeface="Arial"/>
              </a:rPr>
              <a:t>Rand to ensure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availability and to bring down unit costs. Ariel and Exterran dominated  upstream orders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 and </a:t>
            </a:r>
            <a:r>
              <a:rPr sz="1000" dirty="0">
                <a:latin typeface="Arial"/>
                <a:cs typeface="Arial"/>
              </a:rPr>
              <a:t>early </a:t>
            </a:r>
            <a:r>
              <a:rPr sz="1000" spc="-5" dirty="0">
                <a:latin typeface="Arial"/>
                <a:cs typeface="Arial"/>
              </a:rPr>
              <a:t>2013, while GE and MHI </a:t>
            </a:r>
            <a:r>
              <a:rPr sz="1000" dirty="0">
                <a:latin typeface="Arial"/>
                <a:cs typeface="Arial"/>
              </a:rPr>
              <a:t>booked major </a:t>
            </a:r>
            <a:r>
              <a:rPr sz="1000" spc="-5" dirty="0">
                <a:latin typeface="Arial"/>
                <a:cs typeface="Arial"/>
              </a:rPr>
              <a:t>deals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LNG and FPSO  projects.</a:t>
            </a:r>
            <a:endParaRPr sz="1000">
              <a:latin typeface="Arial"/>
              <a:cs typeface="Arial"/>
            </a:endParaRPr>
          </a:p>
          <a:p>
            <a:pPr marL="127000" marR="74295">
              <a:lnSpc>
                <a:spcPct val="143500"/>
              </a:lnSpc>
              <a:spcBef>
                <a:spcPts val="605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cyclical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crunches endemic to the process compressor industry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dirty="0">
                <a:latin typeface="Arial"/>
                <a:cs typeface="Arial"/>
              </a:rPr>
              <a:t>capacity  </a:t>
            </a:r>
            <a:r>
              <a:rPr sz="1000" spc="-5" dirty="0">
                <a:latin typeface="Arial"/>
                <a:cs typeface="Arial"/>
              </a:rPr>
              <a:t>reservation arrangements and even partnership </a:t>
            </a:r>
            <a:r>
              <a:rPr sz="1000" dirty="0">
                <a:latin typeface="Arial"/>
                <a:cs typeface="Arial"/>
              </a:rPr>
              <a:t>agreements </a:t>
            </a:r>
            <a:r>
              <a:rPr sz="1000" spc="-5" dirty="0">
                <a:latin typeface="Arial"/>
                <a:cs typeface="Arial"/>
              </a:rPr>
              <a:t>attractive mechanisms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buyers with  large, recurring requirements to secure access to capacity. Partnership agreements also </a:t>
            </a:r>
            <a:r>
              <a:rPr sz="1000" dirty="0">
                <a:latin typeface="Arial"/>
                <a:cs typeface="Arial"/>
              </a:rPr>
              <a:t>promise  </a:t>
            </a:r>
            <a:r>
              <a:rPr sz="1000" spc="-5" dirty="0">
                <a:latin typeface="Arial"/>
                <a:cs typeface="Arial"/>
              </a:rPr>
              <a:t>cost synergies from working closely with a preferred </a:t>
            </a:r>
            <a:r>
              <a:rPr sz="1000" dirty="0">
                <a:latin typeface="Arial"/>
                <a:cs typeface="Arial"/>
              </a:rPr>
              <a:t>supplier, </a:t>
            </a:r>
            <a:r>
              <a:rPr sz="1000" spc="-5" dirty="0">
                <a:latin typeface="Arial"/>
                <a:cs typeface="Arial"/>
              </a:rPr>
              <a:t>although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buyers fail to achieve  all of the expected cost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reductions.</a:t>
            </a:r>
            <a:endParaRPr sz="1000">
              <a:latin typeface="Arial"/>
              <a:cs typeface="Arial"/>
            </a:endParaRPr>
          </a:p>
          <a:p>
            <a:pPr marL="127000" marR="140335">
              <a:lnSpc>
                <a:spcPct val="1441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Dresser-Rand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the strongest proponent of this approach of the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suppliers, boasting  partnership agreements with Saudi </a:t>
            </a:r>
            <a:r>
              <a:rPr sz="1000" dirty="0">
                <a:latin typeface="Arial"/>
                <a:cs typeface="Arial"/>
              </a:rPr>
              <a:t>Aramco, </a:t>
            </a:r>
            <a:r>
              <a:rPr sz="1000" spc="-5" dirty="0">
                <a:latin typeface="Arial"/>
                <a:cs typeface="Arial"/>
              </a:rPr>
              <a:t>ExxonMobil, ConocoPhillips, and Repsol. </a:t>
            </a:r>
            <a:r>
              <a:rPr sz="1000" spc="5" dirty="0">
                <a:latin typeface="Arial"/>
                <a:cs typeface="Arial"/>
              </a:rPr>
              <a:t>Among </a:t>
            </a:r>
            <a:r>
              <a:rPr sz="1000" spc="-10" dirty="0">
                <a:latin typeface="Arial"/>
                <a:cs typeface="Arial"/>
              </a:rPr>
              <a:t>the  </a:t>
            </a:r>
            <a:r>
              <a:rPr sz="1000" spc="-5" dirty="0">
                <a:latin typeface="Arial"/>
                <a:cs typeface="Arial"/>
              </a:rPr>
              <a:t>benefits that buyers and suppliers typically hope to share are </a:t>
            </a:r>
            <a:r>
              <a:rPr sz="1000" dirty="0">
                <a:latin typeface="Arial"/>
                <a:cs typeface="Arial"/>
              </a:rPr>
              <a:t>faster </a:t>
            </a:r>
            <a:r>
              <a:rPr sz="1000" spc="-5" dirty="0">
                <a:latin typeface="Arial"/>
                <a:cs typeface="Arial"/>
              </a:rPr>
              <a:t>project lifecycles,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the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834643" y="2242963"/>
            <a:ext cx="4039870" cy="2391410"/>
          </a:xfrm>
          <a:custGeom>
            <a:avLst/>
            <a:gdLst/>
            <a:ahLst/>
            <a:cxnLst/>
            <a:rect l="l" t="t" r="r" b="b"/>
            <a:pathLst>
              <a:path w="4039870" h="2391410">
                <a:moveTo>
                  <a:pt x="0" y="2391343"/>
                </a:moveTo>
                <a:lnTo>
                  <a:pt x="4039646" y="2391343"/>
                </a:lnTo>
                <a:lnTo>
                  <a:pt x="4039646" y="0"/>
                </a:lnTo>
                <a:lnTo>
                  <a:pt x="0" y="0"/>
                </a:lnTo>
                <a:lnTo>
                  <a:pt x="0" y="239134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086643" y="2495537"/>
            <a:ext cx="0" cy="1699260"/>
          </a:xfrm>
          <a:custGeom>
            <a:avLst/>
            <a:gdLst/>
            <a:ahLst/>
            <a:cxnLst/>
            <a:rect l="l" t="t" r="r" b="b"/>
            <a:pathLst>
              <a:path h="1699260">
                <a:moveTo>
                  <a:pt x="0" y="0"/>
                </a:moveTo>
                <a:lnTo>
                  <a:pt x="0" y="1699141"/>
                </a:lnTo>
              </a:path>
            </a:pathLst>
          </a:custGeom>
          <a:ln w="9149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73986" y="2495537"/>
            <a:ext cx="0" cy="1699260"/>
          </a:xfrm>
          <a:custGeom>
            <a:avLst/>
            <a:gdLst/>
            <a:ahLst/>
            <a:cxnLst/>
            <a:rect l="l" t="t" r="r" b="b"/>
            <a:pathLst>
              <a:path h="1699260">
                <a:moveTo>
                  <a:pt x="0" y="0"/>
                </a:moveTo>
                <a:lnTo>
                  <a:pt x="0" y="1699141"/>
                </a:lnTo>
              </a:path>
            </a:pathLst>
          </a:custGeom>
          <a:ln w="9149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62853" y="2495537"/>
            <a:ext cx="0" cy="1699260"/>
          </a:xfrm>
          <a:custGeom>
            <a:avLst/>
            <a:gdLst/>
            <a:ahLst/>
            <a:cxnLst/>
            <a:rect l="l" t="t" r="r" b="b"/>
            <a:pathLst>
              <a:path h="1699260">
                <a:moveTo>
                  <a:pt x="0" y="0"/>
                </a:moveTo>
                <a:lnTo>
                  <a:pt x="0" y="1699141"/>
                </a:lnTo>
              </a:path>
            </a:pathLst>
          </a:custGeom>
          <a:ln w="9149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51721" y="2495537"/>
            <a:ext cx="0" cy="1699260"/>
          </a:xfrm>
          <a:custGeom>
            <a:avLst/>
            <a:gdLst/>
            <a:ahLst/>
            <a:cxnLst/>
            <a:rect l="l" t="t" r="r" b="b"/>
            <a:pathLst>
              <a:path h="1699260">
                <a:moveTo>
                  <a:pt x="0" y="0"/>
                </a:moveTo>
                <a:lnTo>
                  <a:pt x="0" y="1699141"/>
                </a:lnTo>
              </a:path>
            </a:pathLst>
          </a:custGeom>
          <a:ln w="9149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40588" y="2495537"/>
            <a:ext cx="0" cy="1699260"/>
          </a:xfrm>
          <a:custGeom>
            <a:avLst/>
            <a:gdLst/>
            <a:ahLst/>
            <a:cxnLst/>
            <a:rect l="l" t="t" r="r" b="b"/>
            <a:pathLst>
              <a:path h="1699260">
                <a:moveTo>
                  <a:pt x="0" y="0"/>
                </a:moveTo>
                <a:lnTo>
                  <a:pt x="0" y="1699141"/>
                </a:lnTo>
              </a:path>
            </a:pathLst>
          </a:custGeom>
          <a:ln w="9149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029456" y="2495537"/>
            <a:ext cx="0" cy="1155065"/>
          </a:xfrm>
          <a:custGeom>
            <a:avLst/>
            <a:gdLst/>
            <a:ahLst/>
            <a:cxnLst/>
            <a:rect l="l" t="t" r="r" b="b"/>
            <a:pathLst>
              <a:path h="1155064">
                <a:moveTo>
                  <a:pt x="0" y="0"/>
                </a:moveTo>
                <a:lnTo>
                  <a:pt x="0" y="1154548"/>
                </a:lnTo>
              </a:path>
            </a:pathLst>
          </a:custGeom>
          <a:ln w="9149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029456" y="4051685"/>
            <a:ext cx="0" cy="143510"/>
          </a:xfrm>
          <a:custGeom>
            <a:avLst/>
            <a:gdLst/>
            <a:ahLst/>
            <a:cxnLst/>
            <a:rect l="l" t="t" r="r" b="b"/>
            <a:pathLst>
              <a:path h="143510">
                <a:moveTo>
                  <a:pt x="0" y="0"/>
                </a:moveTo>
                <a:lnTo>
                  <a:pt x="0" y="142993"/>
                </a:lnTo>
              </a:path>
            </a:pathLst>
          </a:custGeom>
          <a:ln w="9149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416798" y="2495537"/>
            <a:ext cx="0" cy="1155065"/>
          </a:xfrm>
          <a:custGeom>
            <a:avLst/>
            <a:gdLst/>
            <a:ahLst/>
            <a:cxnLst/>
            <a:rect l="l" t="t" r="r" b="b"/>
            <a:pathLst>
              <a:path h="1155064">
                <a:moveTo>
                  <a:pt x="0" y="0"/>
                </a:moveTo>
                <a:lnTo>
                  <a:pt x="0" y="1154548"/>
                </a:lnTo>
              </a:path>
            </a:pathLst>
          </a:custGeom>
          <a:ln w="9149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416798" y="4051685"/>
            <a:ext cx="0" cy="143510"/>
          </a:xfrm>
          <a:custGeom>
            <a:avLst/>
            <a:gdLst/>
            <a:ahLst/>
            <a:cxnLst/>
            <a:rect l="l" t="t" r="r" b="b"/>
            <a:pathLst>
              <a:path h="143510">
                <a:moveTo>
                  <a:pt x="0" y="0"/>
                </a:moveTo>
                <a:lnTo>
                  <a:pt x="0" y="142993"/>
                </a:lnTo>
              </a:path>
            </a:pathLst>
          </a:custGeom>
          <a:ln w="9149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97776" y="2495537"/>
            <a:ext cx="0" cy="1699260"/>
          </a:xfrm>
          <a:custGeom>
            <a:avLst/>
            <a:gdLst/>
            <a:ahLst/>
            <a:cxnLst/>
            <a:rect l="l" t="t" r="r" b="b"/>
            <a:pathLst>
              <a:path h="1699260">
                <a:moveTo>
                  <a:pt x="0" y="1699141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662702" y="4194679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7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62702" y="385392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7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62702" y="351469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7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662702" y="3175518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7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662702" y="283476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7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662702" y="249553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7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697776" y="4194679"/>
            <a:ext cx="3011805" cy="0"/>
          </a:xfrm>
          <a:custGeom>
            <a:avLst/>
            <a:gdLst/>
            <a:ahLst/>
            <a:cxnLst/>
            <a:rect l="l" t="t" r="r" b="b"/>
            <a:pathLst>
              <a:path w="3011804">
                <a:moveTo>
                  <a:pt x="0" y="0"/>
                </a:moveTo>
                <a:lnTo>
                  <a:pt x="3011816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697776" y="419467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86643" y="419467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473986" y="419467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862853" y="419467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251721" y="419467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640588" y="419467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029456" y="419467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416798" y="419467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697420" y="2846303"/>
            <a:ext cx="3011805" cy="477520"/>
          </a:xfrm>
          <a:custGeom>
            <a:avLst/>
            <a:gdLst/>
            <a:ahLst/>
            <a:cxnLst/>
            <a:rect l="l" t="t" r="r" b="b"/>
            <a:pathLst>
              <a:path w="3011804" h="477520">
                <a:moveTo>
                  <a:pt x="0" y="477153"/>
                </a:moveTo>
                <a:lnTo>
                  <a:pt x="24285" y="475253"/>
                </a:lnTo>
                <a:lnTo>
                  <a:pt x="48571" y="473365"/>
                </a:lnTo>
                <a:lnTo>
                  <a:pt x="72860" y="471502"/>
                </a:lnTo>
                <a:lnTo>
                  <a:pt x="97153" y="469673"/>
                </a:lnTo>
                <a:lnTo>
                  <a:pt x="121438" y="467800"/>
                </a:lnTo>
                <a:lnTo>
                  <a:pt x="170008" y="464147"/>
                </a:lnTo>
                <a:lnTo>
                  <a:pt x="218579" y="461822"/>
                </a:lnTo>
                <a:lnTo>
                  <a:pt x="267149" y="460776"/>
                </a:lnTo>
                <a:lnTo>
                  <a:pt x="291434" y="460039"/>
                </a:lnTo>
                <a:lnTo>
                  <a:pt x="315719" y="458962"/>
                </a:lnTo>
                <a:lnTo>
                  <a:pt x="340004" y="457694"/>
                </a:lnTo>
                <a:lnTo>
                  <a:pt x="364290" y="456331"/>
                </a:lnTo>
                <a:lnTo>
                  <a:pt x="388575" y="454968"/>
                </a:lnTo>
                <a:lnTo>
                  <a:pt x="412884" y="453782"/>
                </a:lnTo>
                <a:lnTo>
                  <a:pt x="437178" y="452702"/>
                </a:lnTo>
                <a:lnTo>
                  <a:pt x="461446" y="451456"/>
                </a:lnTo>
                <a:lnTo>
                  <a:pt x="485677" y="449771"/>
                </a:lnTo>
                <a:lnTo>
                  <a:pt x="509981" y="447463"/>
                </a:lnTo>
                <a:lnTo>
                  <a:pt x="534286" y="444716"/>
                </a:lnTo>
                <a:lnTo>
                  <a:pt x="558590" y="441802"/>
                </a:lnTo>
                <a:lnTo>
                  <a:pt x="582894" y="438996"/>
                </a:lnTo>
                <a:lnTo>
                  <a:pt x="631439" y="433735"/>
                </a:lnTo>
                <a:lnTo>
                  <a:pt x="679984" y="428094"/>
                </a:lnTo>
                <a:lnTo>
                  <a:pt x="728592" y="421438"/>
                </a:lnTo>
                <a:lnTo>
                  <a:pt x="752897" y="417897"/>
                </a:lnTo>
                <a:lnTo>
                  <a:pt x="777201" y="414403"/>
                </a:lnTo>
                <a:lnTo>
                  <a:pt x="801431" y="410905"/>
                </a:lnTo>
                <a:lnTo>
                  <a:pt x="825698" y="407430"/>
                </a:lnTo>
                <a:lnTo>
                  <a:pt x="849988" y="403956"/>
                </a:lnTo>
                <a:lnTo>
                  <a:pt x="874291" y="400458"/>
                </a:lnTo>
                <a:lnTo>
                  <a:pt x="898593" y="396921"/>
                </a:lnTo>
                <a:lnTo>
                  <a:pt x="922883" y="393359"/>
                </a:lnTo>
                <a:lnTo>
                  <a:pt x="947150" y="389798"/>
                </a:lnTo>
                <a:lnTo>
                  <a:pt x="971380" y="386260"/>
                </a:lnTo>
                <a:lnTo>
                  <a:pt x="995685" y="382665"/>
                </a:lnTo>
                <a:lnTo>
                  <a:pt x="1019989" y="379082"/>
                </a:lnTo>
                <a:lnTo>
                  <a:pt x="1044293" y="375475"/>
                </a:lnTo>
                <a:lnTo>
                  <a:pt x="1092882" y="368004"/>
                </a:lnTo>
                <a:lnTo>
                  <a:pt x="1141403" y="360346"/>
                </a:lnTo>
                <a:lnTo>
                  <a:pt x="1165687" y="356470"/>
                </a:lnTo>
                <a:lnTo>
                  <a:pt x="1189991" y="352645"/>
                </a:lnTo>
                <a:lnTo>
                  <a:pt x="1214295" y="348785"/>
                </a:lnTo>
                <a:lnTo>
                  <a:pt x="1238600" y="344900"/>
                </a:lnTo>
                <a:lnTo>
                  <a:pt x="1262904" y="341004"/>
                </a:lnTo>
                <a:lnTo>
                  <a:pt x="1287188" y="337031"/>
                </a:lnTo>
                <a:lnTo>
                  <a:pt x="1311449" y="333081"/>
                </a:lnTo>
                <a:lnTo>
                  <a:pt x="1359994" y="325158"/>
                </a:lnTo>
                <a:lnTo>
                  <a:pt x="1408602" y="317156"/>
                </a:lnTo>
                <a:lnTo>
                  <a:pt x="1457210" y="309059"/>
                </a:lnTo>
                <a:lnTo>
                  <a:pt x="1481441" y="305024"/>
                </a:lnTo>
                <a:lnTo>
                  <a:pt x="1505708" y="300930"/>
                </a:lnTo>
                <a:lnTo>
                  <a:pt x="1529998" y="296812"/>
                </a:lnTo>
                <a:lnTo>
                  <a:pt x="1554300" y="292706"/>
                </a:lnTo>
                <a:lnTo>
                  <a:pt x="1578603" y="288542"/>
                </a:lnTo>
                <a:lnTo>
                  <a:pt x="1602893" y="284403"/>
                </a:lnTo>
                <a:lnTo>
                  <a:pt x="1627159" y="280263"/>
                </a:lnTo>
                <a:lnTo>
                  <a:pt x="1651390" y="276099"/>
                </a:lnTo>
                <a:lnTo>
                  <a:pt x="1675694" y="271841"/>
                </a:lnTo>
                <a:lnTo>
                  <a:pt x="1699998" y="267606"/>
                </a:lnTo>
                <a:lnTo>
                  <a:pt x="1724303" y="263371"/>
                </a:lnTo>
                <a:lnTo>
                  <a:pt x="1748607" y="259112"/>
                </a:lnTo>
                <a:lnTo>
                  <a:pt x="1772891" y="254814"/>
                </a:lnTo>
                <a:lnTo>
                  <a:pt x="1797152" y="250492"/>
                </a:lnTo>
                <a:lnTo>
                  <a:pt x="1821412" y="246170"/>
                </a:lnTo>
                <a:lnTo>
                  <a:pt x="1845697" y="241872"/>
                </a:lnTo>
                <a:lnTo>
                  <a:pt x="1870001" y="237613"/>
                </a:lnTo>
                <a:lnTo>
                  <a:pt x="1894305" y="233379"/>
                </a:lnTo>
                <a:lnTo>
                  <a:pt x="1918609" y="229144"/>
                </a:lnTo>
                <a:lnTo>
                  <a:pt x="1942914" y="224885"/>
                </a:lnTo>
                <a:lnTo>
                  <a:pt x="1967144" y="220585"/>
                </a:lnTo>
                <a:lnTo>
                  <a:pt x="1991411" y="216344"/>
                </a:lnTo>
                <a:lnTo>
                  <a:pt x="2040003" y="207518"/>
                </a:lnTo>
                <a:lnTo>
                  <a:pt x="2088612" y="197773"/>
                </a:lnTo>
                <a:lnTo>
                  <a:pt x="2112916" y="192740"/>
                </a:lnTo>
                <a:lnTo>
                  <a:pt x="2137220" y="187742"/>
                </a:lnTo>
                <a:lnTo>
                  <a:pt x="2161451" y="182703"/>
                </a:lnTo>
                <a:lnTo>
                  <a:pt x="2185717" y="177664"/>
                </a:lnTo>
                <a:lnTo>
                  <a:pt x="2210008" y="172625"/>
                </a:lnTo>
                <a:lnTo>
                  <a:pt x="2234310" y="167586"/>
                </a:lnTo>
                <a:lnTo>
                  <a:pt x="2258612" y="162547"/>
                </a:lnTo>
                <a:lnTo>
                  <a:pt x="2307169" y="152469"/>
                </a:lnTo>
                <a:lnTo>
                  <a:pt x="2355704" y="142367"/>
                </a:lnTo>
                <a:lnTo>
                  <a:pt x="2404312" y="132099"/>
                </a:lnTo>
                <a:lnTo>
                  <a:pt x="2428617" y="126894"/>
                </a:lnTo>
                <a:lnTo>
                  <a:pt x="2452901" y="121738"/>
                </a:lnTo>
                <a:lnTo>
                  <a:pt x="2501422" y="111331"/>
                </a:lnTo>
                <a:lnTo>
                  <a:pt x="2550011" y="100835"/>
                </a:lnTo>
                <a:lnTo>
                  <a:pt x="2574315" y="95519"/>
                </a:lnTo>
                <a:lnTo>
                  <a:pt x="2598619" y="90203"/>
                </a:lnTo>
                <a:lnTo>
                  <a:pt x="2622923" y="84934"/>
                </a:lnTo>
                <a:lnTo>
                  <a:pt x="2647154" y="79744"/>
                </a:lnTo>
                <a:lnTo>
                  <a:pt x="2671421" y="74602"/>
                </a:lnTo>
                <a:lnTo>
                  <a:pt x="2695711" y="69460"/>
                </a:lnTo>
                <a:lnTo>
                  <a:pt x="2720013" y="64271"/>
                </a:lnTo>
                <a:lnTo>
                  <a:pt x="2744315" y="59020"/>
                </a:lnTo>
                <a:lnTo>
                  <a:pt x="2768606" y="53733"/>
                </a:lnTo>
                <a:lnTo>
                  <a:pt x="2792872" y="48423"/>
                </a:lnTo>
                <a:lnTo>
                  <a:pt x="2817103" y="43100"/>
                </a:lnTo>
                <a:lnTo>
                  <a:pt x="2841407" y="37774"/>
                </a:lnTo>
                <a:lnTo>
                  <a:pt x="2865711" y="32436"/>
                </a:lnTo>
                <a:lnTo>
                  <a:pt x="2890016" y="27074"/>
                </a:lnTo>
                <a:lnTo>
                  <a:pt x="2914320" y="21677"/>
                </a:lnTo>
                <a:lnTo>
                  <a:pt x="2938622" y="16311"/>
                </a:lnTo>
                <a:lnTo>
                  <a:pt x="2962912" y="10886"/>
                </a:lnTo>
                <a:lnTo>
                  <a:pt x="2987179" y="5437"/>
                </a:lnTo>
                <a:lnTo>
                  <a:pt x="3011410" y="0"/>
                </a:lnTo>
              </a:path>
            </a:pathLst>
          </a:custGeom>
          <a:ln w="30426">
            <a:solidFill>
              <a:srgbClr val="000066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697776" y="2967112"/>
            <a:ext cx="3011805" cy="490220"/>
          </a:xfrm>
          <a:custGeom>
            <a:avLst/>
            <a:gdLst/>
            <a:ahLst/>
            <a:cxnLst/>
            <a:rect l="l" t="t" r="r" b="b"/>
            <a:pathLst>
              <a:path w="3011804" h="490220">
                <a:moveTo>
                  <a:pt x="0" y="489779"/>
                </a:moveTo>
                <a:lnTo>
                  <a:pt x="96073" y="480651"/>
                </a:lnTo>
                <a:lnTo>
                  <a:pt x="193671" y="473045"/>
                </a:lnTo>
                <a:lnTo>
                  <a:pt x="291269" y="463918"/>
                </a:lnTo>
                <a:lnTo>
                  <a:pt x="388867" y="453270"/>
                </a:lnTo>
                <a:lnTo>
                  <a:pt x="484940" y="442621"/>
                </a:lnTo>
                <a:lnTo>
                  <a:pt x="582538" y="430451"/>
                </a:lnTo>
                <a:lnTo>
                  <a:pt x="680136" y="419803"/>
                </a:lnTo>
                <a:lnTo>
                  <a:pt x="776209" y="406112"/>
                </a:lnTo>
                <a:lnTo>
                  <a:pt x="873808" y="390951"/>
                </a:lnTo>
                <a:lnTo>
                  <a:pt x="971406" y="377260"/>
                </a:lnTo>
                <a:lnTo>
                  <a:pt x="1067479" y="362048"/>
                </a:lnTo>
                <a:lnTo>
                  <a:pt x="1165077" y="346836"/>
                </a:lnTo>
                <a:lnTo>
                  <a:pt x="1262675" y="330102"/>
                </a:lnTo>
                <a:lnTo>
                  <a:pt x="1360273" y="313369"/>
                </a:lnTo>
                <a:lnTo>
                  <a:pt x="1456346" y="298157"/>
                </a:lnTo>
                <a:lnTo>
                  <a:pt x="1553944" y="281424"/>
                </a:lnTo>
                <a:lnTo>
                  <a:pt x="1651543" y="263169"/>
                </a:lnTo>
                <a:lnTo>
                  <a:pt x="1747616" y="246436"/>
                </a:lnTo>
                <a:lnTo>
                  <a:pt x="1845214" y="228181"/>
                </a:lnTo>
                <a:lnTo>
                  <a:pt x="1942812" y="209927"/>
                </a:lnTo>
                <a:lnTo>
                  <a:pt x="2040410" y="193193"/>
                </a:lnTo>
                <a:lnTo>
                  <a:pt x="2136483" y="174939"/>
                </a:lnTo>
                <a:lnTo>
                  <a:pt x="2234081" y="155163"/>
                </a:lnTo>
                <a:lnTo>
                  <a:pt x="2331679" y="136908"/>
                </a:lnTo>
                <a:lnTo>
                  <a:pt x="2427753" y="118654"/>
                </a:lnTo>
                <a:lnTo>
                  <a:pt x="2525351" y="98878"/>
                </a:lnTo>
                <a:lnTo>
                  <a:pt x="2622949" y="79102"/>
                </a:lnTo>
                <a:lnTo>
                  <a:pt x="2719022" y="59327"/>
                </a:lnTo>
                <a:lnTo>
                  <a:pt x="2816620" y="41072"/>
                </a:lnTo>
                <a:lnTo>
                  <a:pt x="2914218" y="21296"/>
                </a:lnTo>
                <a:lnTo>
                  <a:pt x="3011816" y="0"/>
                </a:lnTo>
              </a:path>
            </a:pathLst>
          </a:custGeom>
          <a:ln w="27383">
            <a:solidFill>
              <a:srgbClr val="33669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2408946" y="3437819"/>
            <a:ext cx="20320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408946" y="2417366"/>
            <a:ext cx="203200" cy="819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9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9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472690" y="3777962"/>
            <a:ext cx="691515" cy="614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90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50">
              <a:latin typeface="Times New Roman"/>
              <a:cs typeface="Times New Roman"/>
            </a:endParaRPr>
          </a:p>
          <a:p>
            <a:pPr>
              <a:lnSpc>
                <a:spcPts val="1075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40</a:t>
            </a:r>
            <a:endParaRPr sz="900">
              <a:latin typeface="Arial"/>
              <a:cs typeface="Arial"/>
            </a:endParaRPr>
          </a:p>
          <a:p>
            <a:pPr marL="69215">
              <a:lnSpc>
                <a:spcPts val="1075"/>
              </a:lnSpc>
              <a:tabLst>
                <a:tab pos="549910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13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900" b="1" spc="5" dirty="0">
                <a:solidFill>
                  <a:srgbClr val="404040"/>
                </a:solidFill>
                <a:latin typeface="Arial"/>
                <a:cs typeface="Arial"/>
              </a:rPr>
              <a:t>Q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	14</a:t>
            </a:r>
            <a:endParaRPr sz="9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412097" y="4254101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800584" y="4254101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16</a:t>
            </a:r>
            <a:endParaRPr sz="9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189451" y="4254101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578065" y="4254101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18</a:t>
            </a:r>
            <a:endParaRPr sz="9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966932" y="4254101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19</a:t>
            </a:r>
            <a:endParaRPr sz="9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355545" y="4254101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727512" y="3650085"/>
            <a:ext cx="950594" cy="401955"/>
          </a:xfrm>
          <a:custGeom>
            <a:avLst/>
            <a:gdLst/>
            <a:ahLst/>
            <a:cxnLst/>
            <a:rect l="l" t="t" r="r" b="b"/>
            <a:pathLst>
              <a:path w="950595" h="401954">
                <a:moveTo>
                  <a:pt x="0" y="401599"/>
                </a:moveTo>
                <a:lnTo>
                  <a:pt x="950056" y="401599"/>
                </a:lnTo>
                <a:lnTo>
                  <a:pt x="950056" y="0"/>
                </a:lnTo>
                <a:lnTo>
                  <a:pt x="0" y="0"/>
                </a:lnTo>
                <a:lnTo>
                  <a:pt x="0" y="4015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727512" y="3650085"/>
            <a:ext cx="950594" cy="401955"/>
          </a:xfrm>
          <a:custGeom>
            <a:avLst/>
            <a:gdLst/>
            <a:ahLst/>
            <a:cxnLst/>
            <a:rect l="l" t="t" r="r" b="b"/>
            <a:pathLst>
              <a:path w="950595" h="401954">
                <a:moveTo>
                  <a:pt x="0" y="401599"/>
                </a:moveTo>
                <a:lnTo>
                  <a:pt x="950056" y="401599"/>
                </a:lnTo>
                <a:lnTo>
                  <a:pt x="950056" y="0"/>
                </a:lnTo>
                <a:lnTo>
                  <a:pt x="0" y="0"/>
                </a:lnTo>
                <a:lnTo>
                  <a:pt x="0" y="40159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834259" y="3750485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243" y="0"/>
                </a:lnTo>
              </a:path>
            </a:pathLst>
          </a:custGeom>
          <a:ln w="30424">
            <a:solidFill>
              <a:srgbClr val="000066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834259" y="3951285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243" y="0"/>
                </a:lnTo>
              </a:path>
            </a:pathLst>
          </a:custGeom>
          <a:ln w="27381">
            <a:solidFill>
              <a:srgbClr val="33669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4727512" y="3650085"/>
            <a:ext cx="950594" cy="40195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464184">
              <a:lnSpc>
                <a:spcPct val="100000"/>
              </a:lnSpc>
              <a:spcBef>
                <a:spcPts val="245"/>
              </a:spcBef>
            </a:pPr>
            <a:r>
              <a:rPr sz="800" dirty="0">
                <a:solidFill>
                  <a:srgbClr val="404040"/>
                </a:solidFill>
                <a:latin typeface="Arial"/>
                <a:cs typeface="Arial"/>
              </a:rPr>
              <a:t>Capacity</a:t>
            </a:r>
            <a:endParaRPr sz="800">
              <a:latin typeface="Arial"/>
              <a:cs typeface="Arial"/>
            </a:endParaRPr>
          </a:p>
          <a:p>
            <a:pPr marL="464184">
              <a:lnSpc>
                <a:spcPct val="100000"/>
              </a:lnSpc>
              <a:spcBef>
                <a:spcPts val="625"/>
              </a:spcBef>
            </a:pPr>
            <a:r>
              <a:rPr sz="800" dirty="0">
                <a:solidFill>
                  <a:srgbClr val="404040"/>
                </a:solidFill>
                <a:latin typeface="Arial"/>
                <a:cs typeface="Arial"/>
              </a:rPr>
              <a:t>Demand</a:t>
            </a:r>
            <a:endParaRPr sz="8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834643" y="2242963"/>
            <a:ext cx="4041775" cy="2391410"/>
          </a:xfrm>
          <a:custGeom>
            <a:avLst/>
            <a:gdLst/>
            <a:ahLst/>
            <a:cxnLst/>
            <a:rect l="l" t="t" r="r" b="b"/>
            <a:pathLst>
              <a:path w="4041775" h="2391410">
                <a:moveTo>
                  <a:pt x="0" y="2391343"/>
                </a:moveTo>
                <a:lnTo>
                  <a:pt x="4041171" y="2391343"/>
                </a:lnTo>
                <a:lnTo>
                  <a:pt x="4041171" y="0"/>
                </a:lnTo>
                <a:lnTo>
                  <a:pt x="0" y="0"/>
                </a:lnTo>
                <a:lnTo>
                  <a:pt x="0" y="239134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942000" y="3237587"/>
            <a:ext cx="462280" cy="396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96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Index  (2007  </a:t>
            </a: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Q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2=</a:t>
            </a:r>
            <a:r>
              <a:rPr sz="900" b="1" spc="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00)</a:t>
            </a:r>
            <a:endParaRPr sz="900">
              <a:latin typeface="Arial"/>
              <a:cs typeface="Arial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46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8250"/>
            <a:ext cx="5634990" cy="8468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16205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elimination of an </a:t>
            </a:r>
            <a:r>
              <a:rPr sz="1000" spc="-10" dirty="0">
                <a:latin typeface="Arial"/>
                <a:cs typeface="Arial"/>
              </a:rPr>
              <a:t>EPC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intermediary, and lower unit cost </a:t>
            </a:r>
            <a:r>
              <a:rPr sz="1000" dirty="0">
                <a:latin typeface="Arial"/>
                <a:cs typeface="Arial"/>
              </a:rPr>
              <a:t>for machinery by </a:t>
            </a:r>
            <a:r>
              <a:rPr sz="1000" spc="-5" dirty="0">
                <a:latin typeface="Arial"/>
                <a:cs typeface="Arial"/>
              </a:rPr>
              <a:t>eliminating  redundant engineering and supplier manufacturing </a:t>
            </a:r>
            <a:r>
              <a:rPr sz="1000" dirty="0">
                <a:latin typeface="Arial"/>
                <a:cs typeface="Arial"/>
              </a:rPr>
              <a:t>configurations. </a:t>
            </a:r>
            <a:r>
              <a:rPr sz="1000" spc="-5" dirty="0">
                <a:latin typeface="Arial"/>
                <a:cs typeface="Arial"/>
              </a:rPr>
              <a:t>According to Dresser-Rand,  buyers can typically expect </a:t>
            </a:r>
            <a:r>
              <a:rPr sz="1000" dirty="0">
                <a:latin typeface="Arial"/>
                <a:cs typeface="Arial"/>
              </a:rPr>
              <a:t>2-5% </a:t>
            </a:r>
            <a:r>
              <a:rPr sz="1000" spc="-5" dirty="0">
                <a:latin typeface="Arial"/>
                <a:cs typeface="Arial"/>
              </a:rPr>
              <a:t>minimum cost reductions under these agreements, and as </a:t>
            </a:r>
            <a:r>
              <a:rPr sz="1000" dirty="0">
                <a:latin typeface="Arial"/>
                <a:cs typeface="Arial"/>
              </a:rPr>
              <a:t>much  </a:t>
            </a:r>
            <a:r>
              <a:rPr sz="1000" spc="-5" dirty="0">
                <a:latin typeface="Arial"/>
                <a:cs typeface="Arial"/>
              </a:rPr>
              <a:t>as 10%.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engineering labor savings alone can amount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$300k per machine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 framework agreement covering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least </a:t>
            </a:r>
            <a:r>
              <a:rPr sz="1000" dirty="0">
                <a:latin typeface="Arial"/>
                <a:cs typeface="Arial"/>
              </a:rPr>
              <a:t>10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units.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Oil &amp; gas companies including Shell, ExxonMobil, and Motiva caution that these benefits are difficult  to achieve in practice, however, and that buyers </a:t>
            </a:r>
            <a:r>
              <a:rPr sz="1000" dirty="0">
                <a:latin typeface="Arial"/>
                <a:cs typeface="Arial"/>
              </a:rPr>
              <a:t>must </a:t>
            </a:r>
            <a:r>
              <a:rPr sz="1000" spc="-5" dirty="0">
                <a:latin typeface="Arial"/>
                <a:cs typeface="Arial"/>
              </a:rPr>
              <a:t>institute </a:t>
            </a:r>
            <a:r>
              <a:rPr sz="1000" dirty="0">
                <a:latin typeface="Arial"/>
                <a:cs typeface="Arial"/>
              </a:rPr>
              <a:t>careful </a:t>
            </a:r>
            <a:r>
              <a:rPr sz="1000" spc="-5" dirty="0">
                <a:latin typeface="Arial"/>
                <a:cs typeface="Arial"/>
              </a:rPr>
              <a:t>controls. In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instances,  price benefits disappear </a:t>
            </a:r>
            <a:r>
              <a:rPr sz="1000" dirty="0">
                <a:latin typeface="Arial"/>
                <a:cs typeface="Arial"/>
              </a:rPr>
              <a:t>after </a:t>
            </a:r>
            <a:r>
              <a:rPr sz="1000" spc="-5" dirty="0">
                <a:latin typeface="Arial"/>
                <a:cs typeface="Arial"/>
              </a:rPr>
              <a:t>the supplier </a:t>
            </a:r>
            <a:r>
              <a:rPr sz="1000" dirty="0">
                <a:latin typeface="Arial"/>
                <a:cs typeface="Arial"/>
              </a:rPr>
              <a:t>feels </a:t>
            </a:r>
            <a:r>
              <a:rPr sz="1000" spc="-5" dirty="0">
                <a:latin typeface="Arial"/>
                <a:cs typeface="Arial"/>
              </a:rPr>
              <a:t>comfortable that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buyer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not request proposals  from other manufacturers. </a:t>
            </a:r>
            <a:r>
              <a:rPr sz="1000" spc="-10" dirty="0">
                <a:latin typeface="Arial"/>
                <a:cs typeface="Arial"/>
              </a:rPr>
              <a:t>As </a:t>
            </a:r>
            <a:r>
              <a:rPr sz="1000" spc="-5" dirty="0">
                <a:latin typeface="Arial"/>
                <a:cs typeface="Arial"/>
              </a:rPr>
              <a:t>a result, buyer experiences suggest that </a:t>
            </a:r>
            <a:r>
              <a:rPr sz="1000" dirty="0">
                <a:latin typeface="Arial"/>
                <a:cs typeface="Arial"/>
              </a:rPr>
              <a:t>an end-user </a:t>
            </a:r>
            <a:r>
              <a:rPr sz="1000" spc="-5" dirty="0">
                <a:latin typeface="Arial"/>
                <a:cs typeface="Arial"/>
              </a:rPr>
              <a:t>should not  commit all of its compressor volume to one manufacturer, and that the people responsible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administering the agreements </a:t>
            </a:r>
            <a:r>
              <a:rPr sz="1000" dirty="0">
                <a:latin typeface="Arial"/>
                <a:cs typeface="Arial"/>
              </a:rPr>
              <a:t>must </a:t>
            </a:r>
            <a:r>
              <a:rPr sz="1000" spc="-5" dirty="0">
                <a:latin typeface="Arial"/>
                <a:cs typeface="Arial"/>
              </a:rPr>
              <a:t>be rotated out periodically,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avoid building comfortable  relationships with </a:t>
            </a:r>
            <a:r>
              <a:rPr sz="1000" dirty="0">
                <a:latin typeface="Arial"/>
                <a:cs typeface="Arial"/>
              </a:rPr>
              <a:t>supplier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representatives.</a:t>
            </a:r>
            <a:endParaRPr sz="1000">
              <a:latin typeface="Arial"/>
              <a:cs typeface="Arial"/>
            </a:endParaRPr>
          </a:p>
          <a:p>
            <a:pPr marL="12700" marR="2032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Another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dimension of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contracts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aftermarket </a:t>
            </a:r>
            <a:r>
              <a:rPr sz="1000" spc="-5" dirty="0">
                <a:latin typeface="Arial"/>
                <a:cs typeface="Arial"/>
              </a:rPr>
              <a:t>service agreement, which can be  bundled with </a:t>
            </a:r>
            <a:r>
              <a:rPr sz="1000" dirty="0">
                <a:latin typeface="Arial"/>
                <a:cs typeface="Arial"/>
              </a:rPr>
              <a:t>the equipment </a:t>
            </a:r>
            <a:r>
              <a:rPr sz="1000" spc="-5" dirty="0">
                <a:latin typeface="Arial"/>
                <a:cs typeface="Arial"/>
              </a:rPr>
              <a:t>purchase or awarded separately. </a:t>
            </a:r>
            <a:r>
              <a:rPr sz="1000" dirty="0">
                <a:latin typeface="Arial"/>
                <a:cs typeface="Arial"/>
              </a:rPr>
              <a:t>GE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the clear leader in OEM service  agreements, </a:t>
            </a:r>
            <a:r>
              <a:rPr sz="1000" dirty="0">
                <a:latin typeface="Arial"/>
                <a:cs typeface="Arial"/>
              </a:rPr>
              <a:t>recently </a:t>
            </a:r>
            <a:r>
              <a:rPr sz="1000" spc="-5" dirty="0">
                <a:latin typeface="Arial"/>
                <a:cs typeface="Arial"/>
              </a:rPr>
              <a:t>bagging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$1b in expected </a:t>
            </a:r>
            <a:r>
              <a:rPr sz="1000" dirty="0">
                <a:latin typeface="Arial"/>
                <a:cs typeface="Arial"/>
              </a:rPr>
              <a:t>aftermarket </a:t>
            </a:r>
            <a:r>
              <a:rPr sz="1000" spc="-5" dirty="0">
                <a:latin typeface="Arial"/>
                <a:cs typeface="Arial"/>
              </a:rPr>
              <a:t>revenue to maintain gas  compressors and drives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Gorgon project (a </a:t>
            </a:r>
            <a:r>
              <a:rPr sz="1000" dirty="0">
                <a:latin typeface="Arial"/>
                <a:cs typeface="Arial"/>
              </a:rPr>
              <a:t>22-year </a:t>
            </a:r>
            <a:r>
              <a:rPr sz="1000" spc="-5" dirty="0">
                <a:latin typeface="Arial"/>
                <a:cs typeface="Arial"/>
              </a:rPr>
              <a:t>agreement), and the Soyo LNG project in  Angola. Howden Thomassen signed a </a:t>
            </a:r>
            <a:r>
              <a:rPr sz="1000" dirty="0">
                <a:latin typeface="Arial"/>
                <a:cs typeface="Arial"/>
              </a:rPr>
              <a:t>five-year agreement </a:t>
            </a:r>
            <a:r>
              <a:rPr sz="1000" spc="-5" dirty="0">
                <a:latin typeface="Arial"/>
                <a:cs typeface="Arial"/>
              </a:rPr>
              <a:t>with Dutch gas producer NAM in March,  with a five-year extension clause, to maintain its own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NAM’s </a:t>
            </a:r>
            <a:r>
              <a:rPr sz="1000" dirty="0">
                <a:latin typeface="Arial"/>
                <a:cs typeface="Arial"/>
              </a:rPr>
              <a:t>network. </a:t>
            </a:r>
            <a:r>
              <a:rPr sz="1000" spc="-5" dirty="0">
                <a:latin typeface="Arial"/>
                <a:cs typeface="Arial"/>
              </a:rPr>
              <a:t>OEM service  providers typically argue that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 the best choice to maintain </a:t>
            </a:r>
            <a:r>
              <a:rPr sz="1000" dirty="0">
                <a:latin typeface="Arial"/>
                <a:cs typeface="Arial"/>
              </a:rPr>
              <a:t>their </a:t>
            </a:r>
            <a:r>
              <a:rPr sz="1000" spc="-5" dirty="0">
                <a:latin typeface="Arial"/>
                <a:cs typeface="Arial"/>
              </a:rPr>
              <a:t>own </a:t>
            </a:r>
            <a:r>
              <a:rPr sz="1000" dirty="0">
                <a:latin typeface="Arial"/>
                <a:cs typeface="Arial"/>
              </a:rPr>
              <a:t>equipment, </a:t>
            </a:r>
            <a:r>
              <a:rPr sz="1000" spc="-5" dirty="0">
                <a:latin typeface="Arial"/>
                <a:cs typeface="Arial"/>
              </a:rPr>
              <a:t>and that 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can deliver higher </a:t>
            </a:r>
            <a:r>
              <a:rPr sz="1000" dirty="0">
                <a:latin typeface="Arial"/>
                <a:cs typeface="Arial"/>
              </a:rPr>
              <a:t>uptime </a:t>
            </a:r>
            <a:r>
              <a:rPr sz="1000" spc="-5" dirty="0">
                <a:latin typeface="Arial"/>
                <a:cs typeface="Arial"/>
              </a:rPr>
              <a:t>than third </a:t>
            </a:r>
            <a:r>
              <a:rPr sz="1000" dirty="0">
                <a:latin typeface="Arial"/>
                <a:cs typeface="Arial"/>
              </a:rPr>
              <a:t>party </a:t>
            </a:r>
            <a:r>
              <a:rPr sz="1000" spc="-5" dirty="0">
                <a:latin typeface="Arial"/>
                <a:cs typeface="Arial"/>
              </a:rPr>
              <a:t>service companies. This </a:t>
            </a:r>
            <a:r>
              <a:rPr sz="1000" dirty="0">
                <a:latin typeface="Arial"/>
                <a:cs typeface="Arial"/>
              </a:rPr>
              <a:t>argument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not </a:t>
            </a:r>
            <a:r>
              <a:rPr sz="1000" dirty="0">
                <a:latin typeface="Arial"/>
                <a:cs typeface="Arial"/>
              </a:rPr>
              <a:t>completely  </a:t>
            </a:r>
            <a:r>
              <a:rPr sz="1000" spc="-5" dirty="0">
                <a:latin typeface="Arial"/>
                <a:cs typeface="Arial"/>
              </a:rPr>
              <a:t>proven in practice, however, and third </a:t>
            </a:r>
            <a:r>
              <a:rPr sz="1000" dirty="0">
                <a:latin typeface="Arial"/>
                <a:cs typeface="Arial"/>
              </a:rPr>
              <a:t>party </a:t>
            </a:r>
            <a:r>
              <a:rPr sz="1000" spc="-5" dirty="0">
                <a:latin typeface="Arial"/>
                <a:cs typeface="Arial"/>
              </a:rPr>
              <a:t>service agreements generally cost about half as </a:t>
            </a:r>
            <a:r>
              <a:rPr sz="1000" dirty="0">
                <a:latin typeface="Arial"/>
                <a:cs typeface="Arial"/>
              </a:rPr>
              <a:t>much  </a:t>
            </a:r>
            <a:r>
              <a:rPr sz="1000" spc="-5" dirty="0">
                <a:latin typeface="Arial"/>
                <a:cs typeface="Arial"/>
              </a:rPr>
              <a:t>as a service plan from the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OEM.</a:t>
            </a:r>
            <a:endParaRPr sz="1000">
              <a:latin typeface="Arial"/>
              <a:cs typeface="Arial"/>
            </a:endParaRPr>
          </a:p>
          <a:p>
            <a:pPr marL="12700" marR="246379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MHI and </a:t>
            </a:r>
            <a:r>
              <a:rPr sz="1000" dirty="0">
                <a:latin typeface="Arial"/>
                <a:cs typeface="Arial"/>
              </a:rPr>
              <a:t>GE </a:t>
            </a:r>
            <a:r>
              <a:rPr sz="1000" spc="-10" dirty="0">
                <a:latin typeface="Arial"/>
                <a:cs typeface="Arial"/>
              </a:rPr>
              <a:t>won </a:t>
            </a:r>
            <a:r>
              <a:rPr sz="1000" spc="-5" dirty="0">
                <a:latin typeface="Arial"/>
                <a:cs typeface="Arial"/>
              </a:rPr>
              <a:t>the bulk of the recent orders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LNG </a:t>
            </a:r>
            <a:r>
              <a:rPr sz="1000" dirty="0">
                <a:latin typeface="Arial"/>
                <a:cs typeface="Arial"/>
              </a:rPr>
              <a:t>market. </a:t>
            </a:r>
            <a:r>
              <a:rPr sz="1000" spc="-5" dirty="0">
                <a:latin typeface="Arial"/>
                <a:cs typeface="Arial"/>
              </a:rPr>
              <a:t>Most of these orders were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boil-off gas compressors, </a:t>
            </a:r>
            <a:r>
              <a:rPr sz="1000" spc="-10" dirty="0">
                <a:latin typeface="Arial"/>
                <a:cs typeface="Arial"/>
              </a:rPr>
              <a:t>bundled </a:t>
            </a:r>
            <a:r>
              <a:rPr sz="1000" spc="-5" dirty="0">
                <a:latin typeface="Arial"/>
                <a:cs typeface="Arial"/>
              </a:rPr>
              <a:t>with centrifugal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units.</a:t>
            </a:r>
            <a:endParaRPr sz="1000">
              <a:latin typeface="Arial"/>
              <a:cs typeface="Arial"/>
            </a:endParaRPr>
          </a:p>
          <a:p>
            <a:pPr marL="469265" marR="220979" indent="-227965">
              <a:lnSpc>
                <a:spcPct val="143000"/>
              </a:lnSpc>
              <a:spcBef>
                <a:spcPts val="6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Shell’s Prelude FLNG </a:t>
            </a:r>
            <a:r>
              <a:rPr sz="1000" dirty="0">
                <a:latin typeface="Arial"/>
                <a:cs typeface="Arial"/>
              </a:rPr>
              <a:t>project </a:t>
            </a:r>
            <a:r>
              <a:rPr sz="1000" spc="-5" dirty="0">
                <a:latin typeface="Arial"/>
                <a:cs typeface="Arial"/>
              </a:rPr>
              <a:t>ordered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from MHI in January 2012, including  three BOG units rated at 4.5k hp, worth a total of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$10.5m.</a:t>
            </a:r>
            <a:endParaRPr sz="1000">
              <a:latin typeface="Arial"/>
              <a:cs typeface="Arial"/>
            </a:endParaRPr>
          </a:p>
          <a:p>
            <a:pPr marL="469265" marR="544195" indent="-227965">
              <a:lnSpc>
                <a:spcPct val="1433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Inpex’s Icthys project </a:t>
            </a:r>
            <a:r>
              <a:rPr sz="1000" dirty="0">
                <a:latin typeface="Arial"/>
                <a:cs typeface="Arial"/>
              </a:rPr>
              <a:t>(through </a:t>
            </a:r>
            <a:r>
              <a:rPr sz="1000" spc="-5" dirty="0">
                <a:latin typeface="Arial"/>
                <a:cs typeface="Arial"/>
              </a:rPr>
              <a:t>EPC consortium JKC) ordered $9m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reciprocating  compressors from MHI in March 2012, </a:t>
            </a:r>
            <a:r>
              <a:rPr sz="1000" dirty="0">
                <a:latin typeface="Arial"/>
                <a:cs typeface="Arial"/>
              </a:rPr>
              <a:t>three </a:t>
            </a:r>
            <a:r>
              <a:rPr sz="1000" spc="-5" dirty="0">
                <a:latin typeface="Arial"/>
                <a:cs typeface="Arial"/>
              </a:rPr>
              <a:t>units rated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3.5k hp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each.</a:t>
            </a:r>
            <a:endParaRPr sz="1000">
              <a:latin typeface="Arial"/>
              <a:cs typeface="Arial"/>
            </a:endParaRPr>
          </a:p>
          <a:p>
            <a:pPr marL="469265" marR="17145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Shell </a:t>
            </a:r>
            <a:r>
              <a:rPr sz="1000" dirty="0">
                <a:latin typeface="Arial"/>
                <a:cs typeface="Arial"/>
              </a:rPr>
              <a:t>signed </a:t>
            </a:r>
            <a:r>
              <a:rPr sz="1000" spc="-5" dirty="0">
                <a:latin typeface="Arial"/>
                <a:cs typeface="Arial"/>
              </a:rPr>
              <a:t>an </a:t>
            </a:r>
            <a:r>
              <a:rPr sz="1000" dirty="0">
                <a:latin typeface="Arial"/>
                <a:cs typeface="Arial"/>
              </a:rPr>
              <a:t>agreement </a:t>
            </a:r>
            <a:r>
              <a:rPr sz="1000" spc="-5" dirty="0">
                <a:latin typeface="Arial"/>
                <a:cs typeface="Arial"/>
              </a:rPr>
              <a:t>with MHI in </a:t>
            </a:r>
            <a:r>
              <a:rPr sz="1000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2011 covering </a:t>
            </a:r>
            <a:r>
              <a:rPr sz="1000" dirty="0">
                <a:latin typeface="Arial"/>
                <a:cs typeface="Arial"/>
              </a:rPr>
              <a:t>compressors for </a:t>
            </a:r>
            <a:r>
              <a:rPr sz="1000" spc="-5" dirty="0">
                <a:latin typeface="Arial"/>
                <a:cs typeface="Arial"/>
              </a:rPr>
              <a:t>an LNG  receiving terminal in the Netherlands in </a:t>
            </a:r>
            <a:r>
              <a:rPr sz="1000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2011. </a:t>
            </a:r>
            <a:r>
              <a:rPr sz="1000" spc="5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agreement includes significant  design engineering </a:t>
            </a:r>
            <a:r>
              <a:rPr sz="1000" dirty="0">
                <a:latin typeface="Arial"/>
                <a:cs typeface="Arial"/>
              </a:rPr>
              <a:t>work, </a:t>
            </a:r>
            <a:r>
              <a:rPr sz="1000" spc="-5" dirty="0">
                <a:latin typeface="Arial"/>
                <a:cs typeface="Arial"/>
              </a:rPr>
              <a:t>and final </a:t>
            </a:r>
            <a:r>
              <a:rPr sz="1000" dirty="0">
                <a:latin typeface="Arial"/>
                <a:cs typeface="Arial"/>
              </a:rPr>
              <a:t>delivery </a:t>
            </a:r>
            <a:r>
              <a:rPr sz="1000" spc="-5" dirty="0">
                <a:latin typeface="Arial"/>
                <a:cs typeface="Arial"/>
              </a:rPr>
              <a:t>of the compressors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not </a:t>
            </a:r>
            <a:r>
              <a:rPr sz="1000" dirty="0">
                <a:latin typeface="Arial"/>
                <a:cs typeface="Arial"/>
              </a:rPr>
              <a:t>take </a:t>
            </a:r>
            <a:r>
              <a:rPr sz="1000" spc="-5" dirty="0">
                <a:latin typeface="Arial"/>
                <a:cs typeface="Arial"/>
              </a:rPr>
              <a:t>place until  2016.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final number of reciprocating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10" dirty="0">
                <a:latin typeface="Arial"/>
                <a:cs typeface="Arial"/>
              </a:rPr>
              <a:t>has </a:t>
            </a:r>
            <a:r>
              <a:rPr sz="1000" spc="-5" dirty="0">
                <a:latin typeface="Arial"/>
                <a:cs typeface="Arial"/>
              </a:rPr>
              <a:t>not </a:t>
            </a:r>
            <a:r>
              <a:rPr sz="1000" spc="5" dirty="0">
                <a:latin typeface="Arial"/>
                <a:cs typeface="Arial"/>
              </a:rPr>
              <a:t>been </a:t>
            </a:r>
            <a:r>
              <a:rPr sz="1000" spc="-5" dirty="0">
                <a:latin typeface="Arial"/>
                <a:cs typeface="Arial"/>
              </a:rPr>
              <a:t>determined, </a:t>
            </a:r>
            <a:r>
              <a:rPr sz="1000" dirty="0">
                <a:latin typeface="Arial"/>
                <a:cs typeface="Arial"/>
              </a:rPr>
              <a:t>but </a:t>
            </a:r>
            <a:r>
              <a:rPr sz="1000" spc="-5" dirty="0">
                <a:latin typeface="Arial"/>
                <a:cs typeface="Arial"/>
              </a:rPr>
              <a:t>the final  value is </a:t>
            </a:r>
            <a:r>
              <a:rPr sz="1000" dirty="0">
                <a:latin typeface="Arial"/>
                <a:cs typeface="Arial"/>
              </a:rPr>
              <a:t>likely to </a:t>
            </a:r>
            <a:r>
              <a:rPr sz="1000" spc="-5" dirty="0">
                <a:latin typeface="Arial"/>
                <a:cs typeface="Arial"/>
              </a:rPr>
              <a:t>be between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$5-7m.</a:t>
            </a:r>
            <a:endParaRPr sz="1000">
              <a:latin typeface="Arial"/>
              <a:cs typeface="Arial"/>
            </a:endParaRPr>
          </a:p>
          <a:p>
            <a:pPr marL="469265" marR="163830" indent="-227965">
              <a:lnSpc>
                <a:spcPct val="144000"/>
              </a:lnSpc>
              <a:spcBef>
                <a:spcPts val="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GE sold six motor-driven reciprocating units to Qatargas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Q2 2012, to collect gas that is  </a:t>
            </a:r>
            <a:r>
              <a:rPr sz="1000" dirty="0">
                <a:latin typeface="Arial"/>
                <a:cs typeface="Arial"/>
              </a:rPr>
              <a:t>currently </a:t>
            </a:r>
            <a:r>
              <a:rPr sz="1000" spc="-5" dirty="0">
                <a:latin typeface="Arial"/>
                <a:cs typeface="Arial"/>
              </a:rPr>
              <a:t>being flared as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reaches </a:t>
            </a:r>
            <a:r>
              <a:rPr sz="1000" dirty="0">
                <a:latin typeface="Arial"/>
                <a:cs typeface="Arial"/>
              </a:rPr>
              <a:t>its </a:t>
            </a:r>
            <a:r>
              <a:rPr sz="1000" spc="-5" dirty="0">
                <a:latin typeface="Arial"/>
                <a:cs typeface="Arial"/>
              </a:rPr>
              <a:t>vapor point at the Ras </a:t>
            </a:r>
            <a:r>
              <a:rPr sz="1000" dirty="0">
                <a:latin typeface="Arial"/>
                <a:cs typeface="Arial"/>
              </a:rPr>
              <a:t>Laffan </a:t>
            </a:r>
            <a:r>
              <a:rPr sz="1000" spc="-5" dirty="0">
                <a:latin typeface="Arial"/>
                <a:cs typeface="Arial"/>
              </a:rPr>
              <a:t>LNG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plant.</a:t>
            </a:r>
            <a:endParaRPr sz="1000">
              <a:latin typeface="Arial"/>
              <a:cs typeface="Arial"/>
            </a:endParaRPr>
          </a:p>
          <a:p>
            <a:pPr marL="469265" marR="63500" indent="-227965">
              <a:lnSpc>
                <a:spcPct val="144200"/>
              </a:lnSpc>
              <a:spcBef>
                <a:spcPts val="5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GE also got the order </a:t>
            </a:r>
            <a:r>
              <a:rPr sz="1000" dirty="0">
                <a:latin typeface="Arial"/>
                <a:cs typeface="Arial"/>
              </a:rPr>
              <a:t>for the </a:t>
            </a:r>
            <a:r>
              <a:rPr sz="1000" spc="-5" dirty="0">
                <a:latin typeface="Arial"/>
                <a:cs typeface="Arial"/>
              </a:rPr>
              <a:t>four approved liquefaction trains at Cheniere Energy’s Sabine  pass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Q4 2012.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reciprocating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under this </a:t>
            </a:r>
            <a:r>
              <a:rPr sz="1000" dirty="0">
                <a:latin typeface="Arial"/>
                <a:cs typeface="Arial"/>
              </a:rPr>
              <a:t>order </a:t>
            </a:r>
            <a:r>
              <a:rPr sz="1000" spc="-5" dirty="0">
                <a:latin typeface="Arial"/>
                <a:cs typeface="Arial"/>
              </a:rPr>
              <a:t>consist of five units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rated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7946"/>
            <a:ext cx="5617210" cy="8435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marR="170815">
              <a:lnSpc>
                <a:spcPct val="144000"/>
              </a:lnSpc>
            </a:pP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1.5k hp each. Cheniere </a:t>
            </a:r>
            <a:r>
              <a:rPr sz="1000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order </a:t>
            </a:r>
            <a:r>
              <a:rPr sz="1000" dirty="0">
                <a:latin typeface="Arial"/>
                <a:cs typeface="Arial"/>
              </a:rPr>
              <a:t>compressors for </a:t>
            </a:r>
            <a:r>
              <a:rPr sz="1000" spc="-5" dirty="0">
                <a:latin typeface="Arial"/>
                <a:cs typeface="Arial"/>
              </a:rPr>
              <a:t>up to </a:t>
            </a:r>
            <a:r>
              <a:rPr sz="1000" spc="-10" dirty="0">
                <a:latin typeface="Arial"/>
                <a:cs typeface="Arial"/>
              </a:rPr>
              <a:t>two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trains at the </a:t>
            </a:r>
            <a:r>
              <a:rPr sz="1000" dirty="0">
                <a:latin typeface="Arial"/>
                <a:cs typeface="Arial"/>
              </a:rPr>
              <a:t>same  </a:t>
            </a:r>
            <a:r>
              <a:rPr sz="1000" spc="-5" dirty="0">
                <a:latin typeface="Arial"/>
                <a:cs typeface="Arial"/>
              </a:rPr>
              <a:t>facility, with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final investment decision scheduled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this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year.</a:t>
            </a:r>
            <a:endParaRPr sz="1000">
              <a:latin typeface="Arial"/>
              <a:cs typeface="Arial"/>
            </a:endParaRPr>
          </a:p>
          <a:p>
            <a:pPr marL="12700" marR="121920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GE and MHI also </a:t>
            </a:r>
            <a:r>
              <a:rPr sz="1000" spc="-10" dirty="0">
                <a:latin typeface="Arial"/>
                <a:cs typeface="Arial"/>
              </a:rPr>
              <a:t>won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orders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compressors on three FPSOs under construction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Petrobras. GE will manufacture four of the six reciprocating </a:t>
            </a:r>
            <a:r>
              <a:rPr sz="1000" dirty="0">
                <a:latin typeface="Arial"/>
                <a:cs typeface="Arial"/>
              </a:rPr>
              <a:t>compressors, </a:t>
            </a:r>
            <a:r>
              <a:rPr sz="1000" spc="-5" dirty="0">
                <a:latin typeface="Arial"/>
                <a:cs typeface="Arial"/>
              </a:rPr>
              <a:t>and MHI will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the  remaining two.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GE </a:t>
            </a:r>
            <a:r>
              <a:rPr sz="1000" dirty="0">
                <a:latin typeface="Arial"/>
                <a:cs typeface="Arial"/>
              </a:rPr>
              <a:t>units, </a:t>
            </a:r>
            <a:r>
              <a:rPr sz="1000" spc="-5" dirty="0">
                <a:latin typeface="Arial"/>
                <a:cs typeface="Arial"/>
              </a:rPr>
              <a:t>bundled with centrifugal compressors and gas turbines, are a </a:t>
            </a:r>
            <a:r>
              <a:rPr sz="1000" dirty="0">
                <a:latin typeface="Arial"/>
                <a:cs typeface="Arial"/>
              </a:rPr>
              <a:t>mix </a:t>
            </a:r>
            <a:r>
              <a:rPr sz="1000" spc="-5" dirty="0">
                <a:latin typeface="Arial"/>
                <a:cs typeface="Arial"/>
              </a:rPr>
              <a:t>of  units rated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4k and 3.5k hp, worth a total of </a:t>
            </a:r>
            <a:r>
              <a:rPr sz="1000" dirty="0">
                <a:latin typeface="Arial"/>
                <a:cs typeface="Arial"/>
              </a:rPr>
              <a:t>$12m. </a:t>
            </a:r>
            <a:r>
              <a:rPr sz="1000" spc="-5" dirty="0">
                <a:latin typeface="Arial"/>
                <a:cs typeface="Arial"/>
              </a:rPr>
              <a:t>NHI’s two 4k hp units are worth</a:t>
            </a:r>
            <a:r>
              <a:rPr sz="1000" spc="1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$7m.</a:t>
            </a:r>
            <a:endParaRPr sz="1000">
              <a:latin typeface="Arial"/>
              <a:cs typeface="Arial"/>
            </a:endParaRPr>
          </a:p>
          <a:p>
            <a:pPr marL="12700" marR="267335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In the upstream </a:t>
            </a:r>
            <a:r>
              <a:rPr sz="1000" dirty="0">
                <a:latin typeface="Arial"/>
                <a:cs typeface="Arial"/>
              </a:rPr>
              <a:t>market, </a:t>
            </a:r>
            <a:r>
              <a:rPr sz="1000" spc="-5" dirty="0">
                <a:latin typeface="Arial"/>
                <a:cs typeface="Arial"/>
              </a:rPr>
              <a:t>Ariel and Exterran won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orders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5" dirty="0">
                <a:latin typeface="Arial"/>
                <a:cs typeface="Arial"/>
              </a:rPr>
              <a:t>gas </a:t>
            </a:r>
            <a:r>
              <a:rPr sz="1000" spc="-5" dirty="0">
                <a:latin typeface="Arial"/>
                <a:cs typeface="Arial"/>
              </a:rPr>
              <a:t>gathering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processing,  while Burckhardt and </a:t>
            </a:r>
            <a:r>
              <a:rPr sz="1000" dirty="0">
                <a:latin typeface="Arial"/>
                <a:cs typeface="Arial"/>
              </a:rPr>
              <a:t>GE </a:t>
            </a:r>
            <a:r>
              <a:rPr sz="1000" spc="-5" dirty="0">
                <a:latin typeface="Arial"/>
                <a:cs typeface="Arial"/>
              </a:rPr>
              <a:t>sold 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reinjection into aging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fields.</a:t>
            </a:r>
            <a:endParaRPr sz="1000">
              <a:latin typeface="Arial"/>
              <a:cs typeface="Arial"/>
            </a:endParaRPr>
          </a:p>
          <a:p>
            <a:pPr marL="469265" marR="302260" indent="-227965">
              <a:lnSpc>
                <a:spcPct val="143300"/>
              </a:lnSpc>
              <a:spcBef>
                <a:spcPts val="6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Ariel sold a 5k hp unit to MarkWest Energy Partners for gas gathering at its Majorsville  processing </a:t>
            </a:r>
            <a:r>
              <a:rPr sz="1000" dirty="0">
                <a:latin typeface="Arial"/>
                <a:cs typeface="Arial"/>
              </a:rPr>
              <a:t>facility in </a:t>
            </a:r>
            <a:r>
              <a:rPr sz="1000" spc="-5" dirty="0">
                <a:latin typeface="Arial"/>
                <a:cs typeface="Arial"/>
              </a:rPr>
              <a:t>Dallas, </a:t>
            </a:r>
            <a:r>
              <a:rPr sz="1000" spc="5" dirty="0">
                <a:latin typeface="Arial"/>
                <a:cs typeface="Arial"/>
              </a:rPr>
              <a:t>West </a:t>
            </a:r>
            <a:r>
              <a:rPr sz="1000" spc="-5" dirty="0">
                <a:latin typeface="Arial"/>
                <a:cs typeface="Arial"/>
              </a:rPr>
              <a:t>Virginia in December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2012.</a:t>
            </a:r>
            <a:endParaRPr sz="1000">
              <a:latin typeface="Arial"/>
              <a:cs typeface="Arial"/>
            </a:endParaRPr>
          </a:p>
          <a:p>
            <a:pPr marL="469265" marR="74930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Energy </a:t>
            </a:r>
            <a:r>
              <a:rPr sz="1000" dirty="0">
                <a:latin typeface="Arial"/>
                <a:cs typeface="Arial"/>
              </a:rPr>
              <a:t>Transfer </a:t>
            </a:r>
            <a:r>
              <a:rPr sz="1000" spc="-5" dirty="0">
                <a:latin typeface="Arial"/>
                <a:cs typeface="Arial"/>
              </a:rPr>
              <a:t>Technologies installed 17 reciprocating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from Ariel in April  2013 at its </a:t>
            </a:r>
            <a:r>
              <a:rPr sz="1000" dirty="0">
                <a:latin typeface="Arial"/>
                <a:cs typeface="Arial"/>
              </a:rPr>
              <a:t>Jackson County </a:t>
            </a:r>
            <a:r>
              <a:rPr sz="1000" spc="-5" dirty="0">
                <a:latin typeface="Arial"/>
                <a:cs typeface="Arial"/>
              </a:rPr>
              <a:t>processing </a:t>
            </a:r>
            <a:r>
              <a:rPr sz="1000" dirty="0">
                <a:latin typeface="Arial"/>
                <a:cs typeface="Arial"/>
              </a:rPr>
              <a:t>facility </a:t>
            </a:r>
            <a:r>
              <a:rPr sz="1000" spc="-5" dirty="0">
                <a:latin typeface="Arial"/>
                <a:cs typeface="Arial"/>
              </a:rPr>
              <a:t>in Texas. Nine of the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1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rated  at 5k hp, and eight at 1,750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hp.</a:t>
            </a:r>
            <a:endParaRPr sz="1000">
              <a:latin typeface="Arial"/>
              <a:cs typeface="Arial"/>
            </a:endParaRPr>
          </a:p>
          <a:p>
            <a:pPr marL="469265" marR="40005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Ariel sold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worth </a:t>
            </a:r>
            <a:r>
              <a:rPr sz="1000" dirty="0">
                <a:latin typeface="Arial"/>
                <a:cs typeface="Arial"/>
              </a:rPr>
              <a:t>approximately $11m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spc="-10" dirty="0">
                <a:latin typeface="Arial"/>
                <a:cs typeface="Arial"/>
              </a:rPr>
              <a:t>EPC </a:t>
            </a:r>
            <a:r>
              <a:rPr sz="1000" spc="-5" dirty="0">
                <a:latin typeface="Arial"/>
                <a:cs typeface="Arial"/>
              </a:rPr>
              <a:t>firm Enerflex, delivered in 2013  Q2,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installation in Oman’s Abu Tubul gas development.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units will 90m cfd of natural  gas when the plant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commissioned in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Q3.</a:t>
            </a:r>
            <a:endParaRPr sz="1000">
              <a:latin typeface="Arial"/>
              <a:cs typeface="Arial"/>
            </a:endParaRPr>
          </a:p>
          <a:p>
            <a:pPr marL="469265" marR="90805" indent="-227965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Packaging firm Valerus </a:t>
            </a:r>
            <a:r>
              <a:rPr sz="1000" dirty="0">
                <a:latin typeface="Arial"/>
                <a:cs typeface="Arial"/>
              </a:rPr>
              <a:t>sold </a:t>
            </a:r>
            <a:r>
              <a:rPr sz="1000" spc="-1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5k hp Ariel units to </a:t>
            </a:r>
            <a:r>
              <a:rPr sz="1000" dirty="0">
                <a:latin typeface="Arial"/>
                <a:cs typeface="Arial"/>
              </a:rPr>
              <a:t>Petrofac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Q2 2013,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installation at  </a:t>
            </a:r>
            <a:r>
              <a:rPr sz="1000" spc="-1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Magallanes and Santuario fields,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Pemex.</a:t>
            </a:r>
            <a:endParaRPr sz="1000">
              <a:latin typeface="Arial"/>
              <a:cs typeface="Arial"/>
            </a:endParaRPr>
          </a:p>
          <a:p>
            <a:pPr marL="469265" marR="6350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dirty="0">
                <a:latin typeface="Arial"/>
                <a:cs typeface="Arial"/>
              </a:rPr>
              <a:t>Williams </a:t>
            </a:r>
            <a:r>
              <a:rPr sz="1000" spc="-5" dirty="0">
                <a:latin typeface="Arial"/>
                <a:cs typeface="Arial"/>
              </a:rPr>
              <a:t>Partners ordered three gas processing plants from Exterran to process 600m cfd  of gas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Marcellus Shale in 2012 Q3.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largest single order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Exterran from this  region to </a:t>
            </a:r>
            <a:r>
              <a:rPr sz="1000" dirty="0">
                <a:latin typeface="Arial"/>
                <a:cs typeface="Arial"/>
              </a:rPr>
              <a:t>date, </a:t>
            </a:r>
            <a:r>
              <a:rPr sz="1000" spc="-5" dirty="0">
                <a:latin typeface="Arial"/>
                <a:cs typeface="Arial"/>
              </a:rPr>
              <a:t>it will bring Exterran’s </a:t>
            </a:r>
            <a:r>
              <a:rPr sz="1000" dirty="0">
                <a:latin typeface="Arial"/>
                <a:cs typeface="Arial"/>
              </a:rPr>
              <a:t>total </a:t>
            </a:r>
            <a:r>
              <a:rPr sz="1000" spc="-5" dirty="0">
                <a:latin typeface="Arial"/>
                <a:cs typeface="Arial"/>
              </a:rPr>
              <a:t>installed </a:t>
            </a:r>
            <a:r>
              <a:rPr sz="1000" dirty="0">
                <a:latin typeface="Arial"/>
                <a:cs typeface="Arial"/>
              </a:rPr>
              <a:t>base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Marcellus and </a:t>
            </a:r>
            <a:r>
              <a:rPr sz="1000" dirty="0">
                <a:latin typeface="Arial"/>
                <a:cs typeface="Arial"/>
              </a:rPr>
              <a:t>Utica </a:t>
            </a:r>
            <a:r>
              <a:rPr sz="1000" spc="-5" dirty="0">
                <a:latin typeface="Arial"/>
                <a:cs typeface="Arial"/>
              </a:rPr>
              <a:t>Shales  to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</a:t>
            </a:r>
            <a:r>
              <a:rPr sz="1000" dirty="0">
                <a:latin typeface="Arial"/>
                <a:cs typeface="Arial"/>
              </a:rPr>
              <a:t>2b cfd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processing capacity.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first of the units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be commissioned in Q4  2013, and the remaining two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early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2014.</a:t>
            </a:r>
            <a:endParaRPr sz="1000">
              <a:latin typeface="Arial"/>
              <a:cs typeface="Arial"/>
            </a:endParaRPr>
          </a:p>
          <a:p>
            <a:pPr marL="469265" marR="53340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Petrobras awarded Exterran a $5m contract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another gas processing plant, this one with  </a:t>
            </a:r>
            <a:r>
              <a:rPr sz="1000" dirty="0">
                <a:latin typeface="Arial"/>
                <a:cs typeface="Arial"/>
              </a:rPr>
              <a:t>capacity for </a:t>
            </a:r>
            <a:r>
              <a:rPr sz="1000" spc="-5" dirty="0">
                <a:latin typeface="Arial"/>
                <a:cs typeface="Arial"/>
              </a:rPr>
              <a:t>200m cfm,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project in Itau, Bolivia in </a:t>
            </a:r>
            <a:r>
              <a:rPr sz="1000" dirty="0">
                <a:latin typeface="Arial"/>
                <a:cs typeface="Arial"/>
              </a:rPr>
              <a:t>January </a:t>
            </a:r>
            <a:r>
              <a:rPr sz="1000" spc="-5" dirty="0">
                <a:latin typeface="Arial"/>
                <a:cs typeface="Arial"/>
              </a:rPr>
              <a:t>2012. Under the contract,  Exterran will deliver a finished plant, through startup and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commissioning.</a:t>
            </a:r>
            <a:endParaRPr sz="1000">
              <a:latin typeface="Arial"/>
              <a:cs typeface="Arial"/>
            </a:endParaRPr>
          </a:p>
          <a:p>
            <a:pPr marL="469265" marR="51435" indent="-227965">
              <a:lnSpc>
                <a:spcPct val="1436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Boardwalk Pipeline Partners contracted Exterran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provide a 150m </a:t>
            </a:r>
            <a:r>
              <a:rPr sz="1000" spc="-10" dirty="0">
                <a:latin typeface="Arial"/>
                <a:cs typeface="Arial"/>
              </a:rPr>
              <a:t>cfm </a:t>
            </a:r>
            <a:r>
              <a:rPr sz="1000" spc="-5" dirty="0">
                <a:latin typeface="Arial"/>
                <a:cs typeface="Arial"/>
              </a:rPr>
              <a:t>gas processing  plant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Eagle </a:t>
            </a:r>
            <a:r>
              <a:rPr sz="1000" dirty="0">
                <a:latin typeface="Arial"/>
                <a:cs typeface="Arial"/>
              </a:rPr>
              <a:t>Ford </a:t>
            </a:r>
            <a:r>
              <a:rPr sz="1000" spc="-5" dirty="0">
                <a:latin typeface="Arial"/>
                <a:cs typeface="Arial"/>
              </a:rPr>
              <a:t>Shale, in Texas. </a:t>
            </a:r>
            <a:r>
              <a:rPr sz="1000" spc="5" dirty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$3.7m </a:t>
            </a:r>
            <a:r>
              <a:rPr sz="1000" spc="-5" dirty="0">
                <a:latin typeface="Arial"/>
                <a:cs typeface="Arial"/>
              </a:rPr>
              <a:t>deal was signed in </a:t>
            </a:r>
            <a:r>
              <a:rPr sz="1000" dirty="0">
                <a:latin typeface="Arial"/>
                <a:cs typeface="Arial"/>
              </a:rPr>
              <a:t>February </a:t>
            </a:r>
            <a:r>
              <a:rPr sz="1000" spc="-5" dirty="0">
                <a:latin typeface="Arial"/>
                <a:cs typeface="Arial"/>
              </a:rPr>
              <a:t>2012, and  the plant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completed in March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2013.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SemGas ordered a 60m CFM plant from Exterran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2011 </a:t>
            </a:r>
            <a:r>
              <a:rPr sz="1000" dirty="0">
                <a:latin typeface="Arial"/>
                <a:cs typeface="Arial"/>
              </a:rPr>
              <a:t>Q4, for </a:t>
            </a:r>
            <a:r>
              <a:rPr sz="1000" spc="-5" dirty="0">
                <a:latin typeface="Arial"/>
                <a:cs typeface="Arial"/>
              </a:rPr>
              <a:t>installation in </a:t>
            </a:r>
            <a:r>
              <a:rPr sz="1000" dirty="0">
                <a:latin typeface="Arial"/>
                <a:cs typeface="Arial"/>
              </a:rPr>
              <a:t>Oklahoma’s  </a:t>
            </a:r>
            <a:r>
              <a:rPr sz="1000" spc="-5" dirty="0">
                <a:latin typeface="Arial"/>
                <a:cs typeface="Arial"/>
              </a:rPr>
              <a:t>Mississippi shale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play.</a:t>
            </a:r>
            <a:endParaRPr sz="1000">
              <a:latin typeface="Arial"/>
              <a:cs typeface="Arial"/>
            </a:endParaRPr>
          </a:p>
          <a:p>
            <a:pPr marL="469265" marR="131445" indent="-227965">
              <a:lnSpc>
                <a:spcPct val="143700"/>
              </a:lnSpc>
              <a:spcBef>
                <a:spcPts val="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TNK-BP ordered three reciprocating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worth </a:t>
            </a:r>
            <a:r>
              <a:rPr sz="1000" dirty="0">
                <a:latin typeface="Arial"/>
                <a:cs typeface="Arial"/>
              </a:rPr>
              <a:t>nearly </a:t>
            </a:r>
            <a:r>
              <a:rPr sz="1000" spc="-5" dirty="0">
                <a:latin typeface="Arial"/>
                <a:cs typeface="Arial"/>
              </a:rPr>
              <a:t>$11m </a:t>
            </a:r>
            <a:r>
              <a:rPr sz="1000" spc="-1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GE, to capture  gas that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currently </a:t>
            </a:r>
            <a:r>
              <a:rPr sz="1000" spc="-5" dirty="0">
                <a:latin typeface="Arial"/>
                <a:cs typeface="Arial"/>
              </a:rPr>
              <a:t>being flared at the Verkhnechonsk field in Siberia and inject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into a  cavern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storage and </a:t>
            </a:r>
            <a:r>
              <a:rPr sz="1000" dirty="0">
                <a:latin typeface="Arial"/>
                <a:cs typeface="Arial"/>
              </a:rPr>
              <a:t>future </a:t>
            </a:r>
            <a:r>
              <a:rPr sz="1000" spc="-5" dirty="0">
                <a:latin typeface="Arial"/>
                <a:cs typeface="Arial"/>
              </a:rPr>
              <a:t>use. Placed in 2012 </a:t>
            </a:r>
            <a:r>
              <a:rPr sz="1000" dirty="0">
                <a:latin typeface="Arial"/>
                <a:cs typeface="Arial"/>
              </a:rPr>
              <a:t>Q4,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order </a:t>
            </a:r>
            <a:r>
              <a:rPr sz="1000" spc="-5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comprised </a:t>
            </a:r>
            <a:r>
              <a:rPr sz="1000" spc="-5" dirty="0">
                <a:latin typeface="Arial"/>
                <a:cs typeface="Arial"/>
              </a:rPr>
              <a:t>of three  reciprocating units and a gas turbine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power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electric </a:t>
            </a:r>
            <a:r>
              <a:rPr sz="1000" dirty="0">
                <a:latin typeface="Arial"/>
                <a:cs typeface="Arial"/>
              </a:rPr>
              <a:t>motors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dirty="0">
                <a:latin typeface="Arial"/>
                <a:cs typeface="Arial"/>
              </a:rPr>
              <a:t>drive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them.</a:t>
            </a:r>
            <a:endParaRPr sz="1000">
              <a:latin typeface="Arial"/>
              <a:cs typeface="Arial"/>
            </a:endParaRPr>
          </a:p>
          <a:p>
            <a:pPr marL="469265" marR="189230" indent="-227965">
              <a:lnSpc>
                <a:spcPct val="144000"/>
              </a:lnSpc>
              <a:spcBef>
                <a:spcPts val="5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Burckhardt booked a $3.7m order from Petroleum Development </a:t>
            </a:r>
            <a:r>
              <a:rPr sz="1000" dirty="0">
                <a:latin typeface="Arial"/>
                <a:cs typeface="Arial"/>
              </a:rPr>
              <a:t>Oman </a:t>
            </a:r>
            <a:r>
              <a:rPr sz="1000" spc="-5" dirty="0">
                <a:latin typeface="Arial"/>
                <a:cs typeface="Arial"/>
              </a:rPr>
              <a:t>(PDO)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an </a:t>
            </a:r>
            <a:r>
              <a:rPr sz="1000" spc="-10" dirty="0">
                <a:latin typeface="Arial"/>
                <a:cs typeface="Arial"/>
              </a:rPr>
              <a:t>API  </a:t>
            </a:r>
            <a:r>
              <a:rPr sz="1000" spc="-5" dirty="0">
                <a:latin typeface="Arial"/>
                <a:cs typeface="Arial"/>
              </a:rPr>
              <a:t>618, 500 bar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to reinject gas at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oil producer’s Al-Noor production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station.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7946"/>
            <a:ext cx="5640705" cy="3934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marR="119380">
              <a:lnSpc>
                <a:spcPct val="1440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unit, ordered in Q3 2011,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delivered in </a:t>
            </a:r>
            <a:r>
              <a:rPr sz="1000" dirty="0">
                <a:latin typeface="Arial"/>
                <a:cs typeface="Arial"/>
              </a:rPr>
              <a:t>Q3 </a:t>
            </a:r>
            <a:r>
              <a:rPr sz="1000" spc="-5" dirty="0">
                <a:latin typeface="Arial"/>
                <a:cs typeface="Arial"/>
              </a:rPr>
              <a:t>2012. </a:t>
            </a:r>
            <a:r>
              <a:rPr sz="1000" dirty="0">
                <a:latin typeface="Arial"/>
                <a:cs typeface="Arial"/>
              </a:rPr>
              <a:t>Worley </a:t>
            </a:r>
            <a:r>
              <a:rPr sz="1000" spc="-5" dirty="0">
                <a:latin typeface="Arial"/>
                <a:cs typeface="Arial"/>
              </a:rPr>
              <a:t>Parsons was the </a:t>
            </a:r>
            <a:r>
              <a:rPr sz="1000" spc="-10" dirty="0">
                <a:latin typeface="Arial"/>
                <a:cs typeface="Arial"/>
              </a:rPr>
              <a:t>EPC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the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project.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Burckhardt and Howden </a:t>
            </a:r>
            <a:r>
              <a:rPr sz="1000" dirty="0">
                <a:latin typeface="Arial"/>
                <a:cs typeface="Arial"/>
              </a:rPr>
              <a:t>Thomassen </a:t>
            </a:r>
            <a:r>
              <a:rPr sz="1000" spc="-5" dirty="0">
                <a:latin typeface="Arial"/>
                <a:cs typeface="Arial"/>
              </a:rPr>
              <a:t>dominated the list of new contracts in the downstream</a:t>
            </a:r>
            <a:r>
              <a:rPr sz="1000" spc="1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sector.</a:t>
            </a:r>
            <a:endParaRPr sz="1000">
              <a:latin typeface="Arial"/>
              <a:cs typeface="Arial"/>
            </a:endParaRPr>
          </a:p>
          <a:p>
            <a:pPr marL="469265" marR="7620" indent="-227965">
              <a:lnSpc>
                <a:spcPct val="144000"/>
              </a:lnSpc>
              <a:spcBef>
                <a:spcPts val="66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Burckhardt </a:t>
            </a:r>
            <a:r>
              <a:rPr sz="1000" dirty="0">
                <a:latin typeface="Arial"/>
                <a:cs typeface="Arial"/>
              </a:rPr>
              <a:t>booked </a:t>
            </a:r>
            <a:r>
              <a:rPr sz="1000" spc="-5" dirty="0">
                <a:latin typeface="Arial"/>
                <a:cs typeface="Arial"/>
              </a:rPr>
              <a:t>an order from Shell in </a:t>
            </a:r>
            <a:r>
              <a:rPr sz="1000" dirty="0">
                <a:latin typeface="Arial"/>
                <a:cs typeface="Arial"/>
              </a:rPr>
              <a:t>July </a:t>
            </a:r>
            <a:r>
              <a:rPr sz="1000" spc="-5" dirty="0">
                <a:latin typeface="Arial"/>
                <a:cs typeface="Arial"/>
              </a:rPr>
              <a:t>2012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9.4k hp unit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hydrogen </a:t>
            </a:r>
            <a:r>
              <a:rPr sz="1000" dirty="0">
                <a:latin typeface="Arial"/>
                <a:cs typeface="Arial"/>
              </a:rPr>
              <a:t>make-up  </a:t>
            </a:r>
            <a:r>
              <a:rPr sz="1000" spc="-5" dirty="0">
                <a:latin typeface="Arial"/>
                <a:cs typeface="Arial"/>
              </a:rPr>
              <a:t>at a diesel hydrotreating unit at the </a:t>
            </a:r>
            <a:r>
              <a:rPr sz="1000" dirty="0">
                <a:latin typeface="Arial"/>
                <a:cs typeface="Arial"/>
              </a:rPr>
              <a:t>Zeeland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Refinery.</a:t>
            </a:r>
            <a:endParaRPr sz="1000">
              <a:latin typeface="Arial"/>
              <a:cs typeface="Arial"/>
            </a:endParaRPr>
          </a:p>
          <a:p>
            <a:pPr marL="469265" marR="128270" indent="-227965">
              <a:lnSpc>
                <a:spcPct val="143500"/>
              </a:lnSpc>
              <a:spcBef>
                <a:spcPts val="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Burckhardt also won orders from Lanxess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Germany </a:t>
            </a:r>
            <a:r>
              <a:rPr sz="1000" spc="-5" dirty="0">
                <a:latin typeface="Arial"/>
                <a:cs typeface="Arial"/>
              </a:rPr>
              <a:t>(August 2012)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$11m unit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 petrochemical plant, LG </a:t>
            </a:r>
            <a:r>
              <a:rPr sz="1000" dirty="0">
                <a:latin typeface="Arial"/>
                <a:cs typeface="Arial"/>
              </a:rPr>
              <a:t>Chem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Korea </a:t>
            </a:r>
            <a:r>
              <a:rPr sz="1000" dirty="0">
                <a:latin typeface="Arial"/>
                <a:cs typeface="Arial"/>
              </a:rPr>
              <a:t>(December </a:t>
            </a:r>
            <a:r>
              <a:rPr sz="1000" spc="-5" dirty="0">
                <a:latin typeface="Arial"/>
                <a:cs typeface="Arial"/>
              </a:rPr>
              <a:t>2011)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$12m compressor, and  Sinopec </a:t>
            </a:r>
            <a:r>
              <a:rPr sz="1000" dirty="0">
                <a:latin typeface="Arial"/>
                <a:cs typeface="Arial"/>
              </a:rPr>
              <a:t>Wuhan </a:t>
            </a:r>
            <a:r>
              <a:rPr sz="1000" spc="-5" dirty="0">
                <a:latin typeface="Arial"/>
                <a:cs typeface="Arial"/>
              </a:rPr>
              <a:t>Petrochemical </a:t>
            </a:r>
            <a:r>
              <a:rPr sz="1000" dirty="0">
                <a:latin typeface="Arial"/>
                <a:cs typeface="Arial"/>
              </a:rPr>
              <a:t>(May </a:t>
            </a:r>
            <a:r>
              <a:rPr sz="1000" spc="-5" dirty="0">
                <a:latin typeface="Arial"/>
                <a:cs typeface="Arial"/>
              </a:rPr>
              <a:t>2011)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six units worth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$20m.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36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Howden </a:t>
            </a:r>
            <a:r>
              <a:rPr sz="1000" dirty="0">
                <a:latin typeface="Arial"/>
                <a:cs typeface="Arial"/>
              </a:rPr>
              <a:t>Thomassen </a:t>
            </a:r>
            <a:r>
              <a:rPr sz="1000" spc="-5" dirty="0">
                <a:latin typeface="Arial"/>
                <a:cs typeface="Arial"/>
              </a:rPr>
              <a:t>received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order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three hydrogen </a:t>
            </a:r>
            <a:r>
              <a:rPr sz="1000" spc="5" dirty="0">
                <a:latin typeface="Arial"/>
                <a:cs typeface="Arial"/>
              </a:rPr>
              <a:t>make-up </a:t>
            </a:r>
            <a:r>
              <a:rPr sz="1000" spc="-5" dirty="0">
                <a:latin typeface="Arial"/>
                <a:cs typeface="Arial"/>
              </a:rPr>
              <a:t>compressors from Toyo  Engineering,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TAIF-NK </a:t>
            </a:r>
            <a:r>
              <a:rPr sz="1000" spc="-5" dirty="0">
                <a:latin typeface="Arial"/>
                <a:cs typeface="Arial"/>
              </a:rPr>
              <a:t>Nizhnekamsk refinery </a:t>
            </a:r>
            <a:r>
              <a:rPr sz="1000" dirty="0">
                <a:latin typeface="Arial"/>
                <a:cs typeface="Arial"/>
              </a:rPr>
              <a:t>hydrocracker </a:t>
            </a:r>
            <a:r>
              <a:rPr sz="1000" spc="-5" dirty="0">
                <a:latin typeface="Arial"/>
                <a:cs typeface="Arial"/>
              </a:rPr>
              <a:t>upgrade project.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20k  hp C-85.6 models are scheduled </a:t>
            </a:r>
            <a:r>
              <a:rPr sz="1000" dirty="0">
                <a:latin typeface="Arial"/>
                <a:cs typeface="Arial"/>
              </a:rPr>
              <a:t>for delivery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end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2013.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Howden also </a:t>
            </a:r>
            <a:r>
              <a:rPr sz="1000" spc="-10" dirty="0">
                <a:latin typeface="Arial"/>
                <a:cs typeface="Arial"/>
              </a:rPr>
              <a:t>won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order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1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smaller </a:t>
            </a:r>
            <a:r>
              <a:rPr sz="1000" dirty="0">
                <a:latin typeface="Arial"/>
                <a:cs typeface="Arial"/>
              </a:rPr>
              <a:t>refinery </a:t>
            </a:r>
            <a:r>
              <a:rPr sz="1000" spc="-5" dirty="0">
                <a:latin typeface="Arial"/>
                <a:cs typeface="Arial"/>
              </a:rPr>
              <a:t>units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Russia in 2013 Q1, </a:t>
            </a:r>
            <a:r>
              <a:rPr sz="1000" dirty="0">
                <a:latin typeface="Arial"/>
                <a:cs typeface="Arial"/>
              </a:rPr>
              <a:t>2.4k </a:t>
            </a:r>
            <a:r>
              <a:rPr sz="1000" spc="-5" dirty="0">
                <a:latin typeface="Arial"/>
                <a:cs typeface="Arial"/>
              </a:rPr>
              <a:t>hp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C-</a:t>
            </a:r>
            <a:endParaRPr sz="10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  <a:spcBef>
                <a:spcPts val="515"/>
              </a:spcBef>
            </a:pPr>
            <a:r>
              <a:rPr sz="1000" spc="-5" dirty="0">
                <a:latin typeface="Arial"/>
                <a:cs typeface="Arial"/>
              </a:rPr>
              <a:t>35.2 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7.5m tpy </a:t>
            </a:r>
            <a:r>
              <a:rPr sz="1000" dirty="0">
                <a:latin typeface="Arial"/>
                <a:cs typeface="Arial"/>
              </a:rPr>
              <a:t>Antipinsky </a:t>
            </a:r>
            <a:r>
              <a:rPr sz="1000" spc="-5" dirty="0">
                <a:latin typeface="Arial"/>
                <a:cs typeface="Arial"/>
              </a:rPr>
              <a:t>Refinery’s hydrodesulfurization unit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upgrade.</a:t>
            </a:r>
            <a:endParaRPr sz="1000">
              <a:latin typeface="Arial"/>
              <a:cs typeface="Arial"/>
            </a:endParaRPr>
          </a:p>
          <a:p>
            <a:pPr marL="469265" marR="83185" indent="-227965">
              <a:lnSpc>
                <a:spcPct val="1437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Another Russian refiner ordered </a:t>
            </a:r>
            <a:r>
              <a:rPr sz="1000" dirty="0">
                <a:latin typeface="Arial"/>
                <a:cs typeface="Arial"/>
              </a:rPr>
              <a:t>three </a:t>
            </a:r>
            <a:r>
              <a:rPr sz="1000" spc="-5" dirty="0">
                <a:latin typeface="Arial"/>
                <a:cs typeface="Arial"/>
              </a:rPr>
              <a:t>units from Howden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hydrogen </a:t>
            </a:r>
            <a:r>
              <a:rPr sz="1000" dirty="0">
                <a:latin typeface="Arial"/>
                <a:cs typeface="Arial"/>
              </a:rPr>
              <a:t>make-up </a:t>
            </a:r>
            <a:r>
              <a:rPr sz="1000" spc="-5" dirty="0">
                <a:latin typeface="Arial"/>
                <a:cs typeface="Arial"/>
              </a:rPr>
              <a:t>and  recycle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hydrocracker </a:t>
            </a:r>
            <a:r>
              <a:rPr sz="1000" spc="-5" dirty="0">
                <a:latin typeface="Arial"/>
                <a:cs typeface="Arial"/>
              </a:rPr>
              <a:t>upgrade in 2013 Q3.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main </a:t>
            </a:r>
            <a:r>
              <a:rPr sz="1000" spc="5" dirty="0">
                <a:latin typeface="Arial"/>
                <a:cs typeface="Arial"/>
              </a:rPr>
              <a:t>make-up </a:t>
            </a:r>
            <a:r>
              <a:rPr sz="1000" spc="-5" dirty="0">
                <a:latin typeface="Arial"/>
                <a:cs typeface="Arial"/>
              </a:rPr>
              <a:t>unit will be rated at 23k  hp, and it will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the largest of its </a:t>
            </a:r>
            <a:r>
              <a:rPr sz="1000" dirty="0">
                <a:latin typeface="Arial"/>
                <a:cs typeface="Arial"/>
              </a:rPr>
              <a:t>kind </a:t>
            </a:r>
            <a:r>
              <a:rPr sz="1000" spc="-5" dirty="0">
                <a:latin typeface="Arial"/>
                <a:cs typeface="Arial"/>
              </a:rPr>
              <a:t>when </a:t>
            </a:r>
            <a:r>
              <a:rPr sz="1000" spc="-10" dirty="0">
                <a:latin typeface="Arial"/>
                <a:cs typeface="Arial"/>
              </a:rPr>
              <a:t>it is </a:t>
            </a:r>
            <a:r>
              <a:rPr sz="1000" spc="-5" dirty="0">
                <a:latin typeface="Arial"/>
                <a:cs typeface="Arial"/>
              </a:rPr>
              <a:t>installed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2014.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recycling units  are smaller, at 2.5-3.5k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hp.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493002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50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199184" y="913637"/>
            <a:ext cx="5161915" cy="302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72335" marR="5080" indent="-2160270">
              <a:lnSpc>
                <a:spcPts val="115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9: Summary of New Contracts and Estimated Values for Process Reciprocating  Compressors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43076" y="1359661"/>
          <a:ext cx="6365875" cy="82130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5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31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68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36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89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84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Buyer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6096">
                      <a:solidFill>
                        <a:srgbClr val="000000"/>
                      </a:solidFill>
                      <a:prstDash val="solid"/>
                    </a:lnL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123825" marR="92710" indent="13335">
                        <a:lnSpc>
                          <a:spcPts val="1150"/>
                        </a:lnSpc>
                        <a:spcBef>
                          <a:spcPts val="97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Country of 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Instal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3825" marB="0"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Supplier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5378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Product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157480" marR="72390" indent="17780">
                        <a:lnSpc>
                          <a:spcPts val="1150"/>
                        </a:lnSpc>
                        <a:spcBef>
                          <a:spcPts val="97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Estimated  Value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3825" marB="0"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70485" indent="130810">
                        <a:lnSpc>
                          <a:spcPts val="1150"/>
                        </a:lnSpc>
                        <a:spcBef>
                          <a:spcPts val="97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Estimated  Cost/Unit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3825" marB="0"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39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Toyo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Eng.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Japan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Howden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14.9k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232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  </a:t>
                      </a:r>
                      <a:r>
                        <a:rPr sz="1100" spc="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41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6416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  </a:t>
                      </a:r>
                      <a:r>
                        <a:rPr sz="1100" spc="1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13.6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Energy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Transfer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2413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US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Ariel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149860" indent="31750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9 5k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 units,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1.75k  hp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32321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  </a:t>
                      </a:r>
                      <a:r>
                        <a:rPr sz="1100" spc="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40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R="30099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  </a:t>
                      </a:r>
                      <a:r>
                        <a:rPr sz="1100" spc="1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3.1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3676">
                <a:tc>
                  <a:txBody>
                    <a:bodyPr/>
                    <a:lstStyle/>
                    <a:p>
                      <a:pPr marL="65405" marR="477520">
                        <a:lnSpc>
                          <a:spcPct val="1020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ter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atio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al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Polymers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6096">
                      <a:solidFill>
                        <a:srgbClr val="000000"/>
                      </a:solidFill>
                      <a:prstDash val="solid"/>
                    </a:lnL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2540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Saudi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Arabia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Burckhardt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unit, 24.8k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321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  </a:t>
                      </a:r>
                      <a:r>
                        <a:rPr sz="1100" spc="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23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26416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  </a:t>
                      </a:r>
                      <a:r>
                        <a:rPr sz="1100" spc="1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22.9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515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SINOPEC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Wuhan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Burckhardt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6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3k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232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  </a:t>
                      </a:r>
                      <a:r>
                        <a:rPr sz="1100" spc="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20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992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Pemex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Mexico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Exterran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44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500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2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  </a:t>
                      </a:r>
                      <a:r>
                        <a:rPr sz="1100" spc="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16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515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Williams</a:t>
                      </a:r>
                      <a:r>
                        <a:rPr sz="11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Partners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US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Exterran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38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500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232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  </a:t>
                      </a:r>
                      <a:r>
                        <a:rPr sz="1100" spc="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15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8516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LG</a:t>
                      </a:r>
                      <a:r>
                        <a:rPr sz="11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Chem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Korea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Burckhardt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unit, 10.5k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2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  </a:t>
                      </a:r>
                      <a:r>
                        <a:rPr sz="1100" spc="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12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360680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55816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8515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Braskem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Idesa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Mexico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MCO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4.5k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232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  </a:t>
                      </a:r>
                      <a:r>
                        <a:rPr sz="1100" spc="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12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6941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TNK-BP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62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Russia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620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6200" marB="0"/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4.5k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6200" marB="0"/>
                </a:tc>
                <a:tc>
                  <a:txBody>
                    <a:bodyPr/>
                    <a:lstStyle/>
                    <a:p>
                      <a:pPr marL="32512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  </a:t>
                      </a:r>
                      <a:r>
                        <a:rPr sz="1100" spc="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11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1324">
                <a:tc>
                  <a:txBody>
                    <a:bodyPr/>
                    <a:lstStyle/>
                    <a:p>
                      <a:pPr marL="65405" marR="154940">
                        <a:lnSpc>
                          <a:spcPct val="102600"/>
                        </a:lnSpc>
                        <a:spcBef>
                          <a:spcPts val="38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OOCEP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(Oman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Oil 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Company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Exploration</a:t>
                      </a:r>
                      <a:r>
                        <a:rPr sz="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and 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Production)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2730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Oman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Ariel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4k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25120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  </a:t>
                      </a:r>
                      <a:r>
                        <a:rPr sz="1100" spc="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11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54000" algn="r">
                        <a:lnSpc>
                          <a:spcPct val="100000"/>
                        </a:lnSpc>
                        <a:spcBef>
                          <a:spcPts val="900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8515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Lanxess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Germany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Burckhardt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/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unit, 9.7k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/>
                </a:tc>
                <a:tc>
                  <a:txBody>
                    <a:bodyPr/>
                    <a:lstStyle/>
                    <a:p>
                      <a:pPr marL="3232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  </a:t>
                      </a:r>
                      <a:r>
                        <a:rPr sz="1100" spc="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11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26416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  </a:t>
                      </a:r>
                      <a:r>
                        <a:rPr sz="1100" spc="1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10.7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6992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Technip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683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Australia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68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MCO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68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4k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68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717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  </a:t>
                      </a:r>
                      <a:r>
                        <a:rPr sz="1100" spc="1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10.5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8515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MAN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Switzerland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Burckhardt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5.5k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17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  </a:t>
                      </a:r>
                      <a:r>
                        <a:rPr sz="1100" spc="1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10.5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8515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Zeeland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Refinery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Netherlands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Burckhardt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unit, 9.4k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232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  </a:t>
                      </a:r>
                      <a:r>
                        <a:rPr sz="1100" spc="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10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6416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  </a:t>
                      </a:r>
                      <a:r>
                        <a:rPr sz="1100" spc="1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10.3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7373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Petrofac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6200" marB="0">
                    <a:lnL w="6096">
                      <a:solidFill>
                        <a:srgbClr val="000000"/>
                      </a:solidFill>
                      <a:prstDash val="solid"/>
                    </a:lnL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Mexico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6200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Ariel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Corp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6200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5k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6200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3055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60515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8515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JKC Ichthys</a:t>
                      </a:r>
                      <a:r>
                        <a:rPr sz="11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LNG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Australia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MCO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3.5k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13055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60515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8515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TNK-BP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Russia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/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uits, 4.5k</a:t>
                      </a:r>
                      <a:r>
                        <a:rPr sz="1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/>
                </a:tc>
                <a:tc>
                  <a:txBody>
                    <a:bodyPr/>
                    <a:lstStyle/>
                    <a:p>
                      <a:pPr marL="295910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58801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268605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2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.8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61772">
                <a:tc>
                  <a:txBody>
                    <a:bodyPr/>
                    <a:lstStyle/>
                    <a:p>
                      <a:pPr marL="65405" marR="96520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Guangdong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Dapeng  LNG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2540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IHI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3.5k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13055">
                        <a:lnSpc>
                          <a:spcPct val="100000"/>
                        </a:lnSpc>
                        <a:tabLst>
                          <a:tab pos="60515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254000" algn="r">
                        <a:lnSpc>
                          <a:spcPct val="100000"/>
                        </a:lnSpc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18516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Petrobras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Brazil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MCO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4k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3055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60515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18515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Petrobras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Brazil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4k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13055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60515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17245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Fluor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Transworld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B w="25908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Qatar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8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8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6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1.5k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8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3055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60515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18516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KOGAS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T w="25908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South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Korea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8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Howden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8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3.75k</a:t>
                      </a:r>
                      <a:r>
                        <a:rPr sz="1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8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13055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60515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551930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5</a:t>
            </a:fld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903985"/>
            <a:ext cx="3027680" cy="8479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u="heavy" spc="-5" dirty="0">
                <a:latin typeface="Arial"/>
                <a:cs typeface="Arial"/>
              </a:rPr>
              <a:t>Abbreviations</a:t>
            </a:r>
            <a:endParaRPr sz="1200">
              <a:latin typeface="Arial"/>
              <a:cs typeface="Arial"/>
            </a:endParaRPr>
          </a:p>
          <a:p>
            <a:pPr marL="12700" marR="1081405">
              <a:lnSpc>
                <a:spcPct val="194000"/>
              </a:lnSpc>
              <a:spcBef>
                <a:spcPts val="100"/>
              </a:spcBef>
            </a:pPr>
            <a:r>
              <a:rPr sz="1000" dirty="0">
                <a:latin typeface="Arial"/>
                <a:cs typeface="Arial"/>
              </a:rPr>
              <a:t>Acfm: </a:t>
            </a:r>
            <a:r>
              <a:rPr sz="1000" spc="-5" dirty="0">
                <a:latin typeface="Arial"/>
                <a:cs typeface="Arial"/>
              </a:rPr>
              <a:t>Actual cubic feet per minute  API: American Petroleum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Institute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94000"/>
              </a:lnSpc>
            </a:pPr>
            <a:r>
              <a:rPr sz="1000" spc="-5" dirty="0">
                <a:latin typeface="Arial"/>
                <a:cs typeface="Arial"/>
              </a:rPr>
              <a:t>ASME: American </a:t>
            </a:r>
            <a:r>
              <a:rPr sz="1000" dirty="0">
                <a:latin typeface="Arial"/>
                <a:cs typeface="Arial"/>
              </a:rPr>
              <a:t>Society of </a:t>
            </a:r>
            <a:r>
              <a:rPr sz="1000" spc="-5" dirty="0">
                <a:latin typeface="Arial"/>
                <a:cs typeface="Arial"/>
              </a:rPr>
              <a:t>Manufacturing Engineers  b: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billions</a:t>
            </a:r>
            <a:endParaRPr sz="1000">
              <a:latin typeface="Arial"/>
              <a:cs typeface="Arial"/>
            </a:endParaRPr>
          </a:p>
          <a:p>
            <a:pPr marL="12700" marR="1864360">
              <a:lnSpc>
                <a:spcPts val="2330"/>
              </a:lnSpc>
              <a:spcBef>
                <a:spcPts val="254"/>
              </a:spcBef>
            </a:pPr>
            <a:r>
              <a:rPr sz="1000" spc="-5" dirty="0">
                <a:latin typeface="Arial"/>
                <a:cs typeface="Arial"/>
              </a:rPr>
              <a:t>barg: bar gauge  Bpd: barrels per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day</a:t>
            </a:r>
            <a:endParaRPr sz="1000">
              <a:latin typeface="Arial"/>
              <a:cs typeface="Arial"/>
            </a:endParaRPr>
          </a:p>
          <a:p>
            <a:pPr marL="12700" marR="1772920">
              <a:lnSpc>
                <a:spcPts val="2330"/>
              </a:lnSpc>
            </a:pPr>
            <a:r>
              <a:rPr sz="1000" spc="-5" dirty="0">
                <a:latin typeface="Arial"/>
                <a:cs typeface="Arial"/>
              </a:rPr>
              <a:t>Bbl: barrel of crude oil  BOG: Boil </a:t>
            </a:r>
            <a:r>
              <a:rPr sz="1000" dirty="0">
                <a:latin typeface="Arial"/>
                <a:cs typeface="Arial"/>
              </a:rPr>
              <a:t>off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gas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1000" dirty="0">
                <a:latin typeface="Arial"/>
                <a:cs typeface="Arial"/>
              </a:rPr>
              <a:t>BTU: </a:t>
            </a:r>
            <a:r>
              <a:rPr sz="1000" spc="-5" dirty="0">
                <a:latin typeface="Arial"/>
                <a:cs typeface="Arial"/>
              </a:rPr>
              <a:t>British </a:t>
            </a:r>
            <a:r>
              <a:rPr sz="1000" dirty="0">
                <a:latin typeface="Arial"/>
                <a:cs typeface="Arial"/>
              </a:rPr>
              <a:t>Thermal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Capex: capital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expenditure</a:t>
            </a:r>
            <a:endParaRPr sz="1000">
              <a:latin typeface="Arial"/>
              <a:cs typeface="Arial"/>
            </a:endParaRPr>
          </a:p>
          <a:p>
            <a:pPr marL="12700" marR="912494">
              <a:lnSpc>
                <a:spcPct val="194000"/>
              </a:lnSpc>
            </a:pPr>
            <a:r>
              <a:rPr sz="1000" dirty="0">
                <a:latin typeface="Arial"/>
                <a:cs typeface="Arial"/>
              </a:rPr>
              <a:t>CCGT: </a:t>
            </a:r>
            <a:r>
              <a:rPr sz="1000" spc="-5" dirty="0">
                <a:latin typeface="Arial"/>
                <a:cs typeface="Arial"/>
              </a:rPr>
              <a:t>Combined Cycle </a:t>
            </a:r>
            <a:r>
              <a:rPr sz="1000" dirty="0">
                <a:latin typeface="Arial"/>
                <a:cs typeface="Arial"/>
              </a:rPr>
              <a:t>Gas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Turbine  </a:t>
            </a:r>
            <a:r>
              <a:rPr sz="1000" dirty="0">
                <a:latin typeface="Arial"/>
                <a:cs typeface="Arial"/>
              </a:rPr>
              <a:t>Cfm: </a:t>
            </a:r>
            <a:r>
              <a:rPr sz="1000" spc="-5" dirty="0">
                <a:latin typeface="Arial"/>
                <a:cs typeface="Arial"/>
              </a:rPr>
              <a:t>cubic feet per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minute</a:t>
            </a:r>
            <a:endParaRPr sz="1000">
              <a:latin typeface="Arial"/>
              <a:cs typeface="Arial"/>
            </a:endParaRPr>
          </a:p>
          <a:p>
            <a:pPr marL="12700" marR="1146175">
              <a:lnSpc>
                <a:spcPts val="2330"/>
              </a:lnSpc>
              <a:spcBef>
                <a:spcPts val="250"/>
              </a:spcBef>
            </a:pPr>
            <a:r>
              <a:rPr sz="1000" spc="-5" dirty="0">
                <a:latin typeface="Arial"/>
                <a:cs typeface="Arial"/>
              </a:rPr>
              <a:t>CHP: Combined Heat and </a:t>
            </a:r>
            <a:r>
              <a:rPr sz="1000" spc="-10" dirty="0">
                <a:latin typeface="Arial"/>
                <a:cs typeface="Arial"/>
              </a:rPr>
              <a:t>Power  </a:t>
            </a:r>
            <a:r>
              <a:rPr sz="1000" dirty="0">
                <a:latin typeface="Arial"/>
                <a:cs typeface="Arial"/>
              </a:rPr>
              <a:t>Cfm: </a:t>
            </a:r>
            <a:r>
              <a:rPr sz="1000" spc="-5" dirty="0">
                <a:latin typeface="Arial"/>
                <a:cs typeface="Arial"/>
              </a:rPr>
              <a:t>cubic feet per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minute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000" spc="-5" dirty="0">
                <a:latin typeface="Arial"/>
                <a:cs typeface="Arial"/>
              </a:rPr>
              <a:t>E&amp;P: Exploration and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Production</a:t>
            </a:r>
            <a:endParaRPr sz="1000">
              <a:latin typeface="Arial"/>
              <a:cs typeface="Arial"/>
            </a:endParaRPr>
          </a:p>
          <a:p>
            <a:pPr marL="12700" marR="170815">
              <a:lnSpc>
                <a:spcPct val="19350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EPC: Engineering, </a:t>
            </a:r>
            <a:r>
              <a:rPr sz="1000" dirty="0">
                <a:latin typeface="Arial"/>
                <a:cs typeface="Arial"/>
              </a:rPr>
              <a:t>Procurement, </a:t>
            </a:r>
            <a:r>
              <a:rPr sz="1000" spc="-5" dirty="0">
                <a:latin typeface="Arial"/>
                <a:cs typeface="Arial"/>
              </a:rPr>
              <a:t>and Construction  FPSO: floating production, storage and offloading  GPM: gallons per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minute</a:t>
            </a:r>
            <a:endParaRPr sz="1000">
              <a:latin typeface="Arial"/>
              <a:cs typeface="Arial"/>
            </a:endParaRPr>
          </a:p>
          <a:p>
            <a:pPr marL="12700" marR="2183765">
              <a:lnSpc>
                <a:spcPct val="193800"/>
              </a:lnSpc>
            </a:pPr>
            <a:r>
              <a:rPr sz="1000" dirty="0">
                <a:latin typeface="Arial"/>
                <a:cs typeface="Arial"/>
              </a:rPr>
              <a:t>GW: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gigawatts  </a:t>
            </a:r>
            <a:r>
              <a:rPr sz="1000" spc="5" dirty="0">
                <a:latin typeface="Arial"/>
                <a:cs typeface="Arial"/>
              </a:rPr>
              <a:t>k: </a:t>
            </a:r>
            <a:r>
              <a:rPr sz="1000" spc="-5" dirty="0">
                <a:latin typeface="Arial"/>
                <a:cs typeface="Arial"/>
              </a:rPr>
              <a:t>thousands  </a:t>
            </a:r>
            <a:r>
              <a:rPr sz="1000" dirty="0">
                <a:latin typeface="Arial"/>
                <a:cs typeface="Arial"/>
              </a:rPr>
              <a:t>kW: </a:t>
            </a:r>
            <a:r>
              <a:rPr sz="1000" spc="-5" dirty="0">
                <a:latin typeface="Arial"/>
                <a:cs typeface="Arial"/>
              </a:rPr>
              <a:t>kilowatts  </a:t>
            </a:r>
            <a:r>
              <a:rPr sz="1000" spc="5" dirty="0">
                <a:latin typeface="Arial"/>
                <a:cs typeface="Arial"/>
              </a:rPr>
              <a:t>m: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millions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latin typeface="Arial"/>
                <a:cs typeface="Arial"/>
              </a:rPr>
              <a:t>MW: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megawatts</a:t>
            </a:r>
            <a:endParaRPr sz="1000">
              <a:latin typeface="Arial"/>
              <a:cs typeface="Arial"/>
            </a:endParaRPr>
          </a:p>
          <a:p>
            <a:pPr marL="12700" marR="955675">
              <a:lnSpc>
                <a:spcPts val="2330"/>
              </a:lnSpc>
              <a:spcBef>
                <a:spcPts val="250"/>
              </a:spcBef>
            </a:pPr>
            <a:r>
              <a:rPr sz="1000" spc="-5" dirty="0">
                <a:latin typeface="Arial"/>
                <a:cs typeface="Arial"/>
              </a:rPr>
              <a:t>M&amp;A: Merger and Acquisition  MENA: Middle East and North Africa  </a:t>
            </a:r>
            <a:r>
              <a:rPr sz="1000" dirty="0">
                <a:latin typeface="Arial"/>
                <a:cs typeface="Arial"/>
              </a:rPr>
              <a:t>Mmbtu: </a:t>
            </a:r>
            <a:r>
              <a:rPr sz="1000" spc="-5" dirty="0">
                <a:latin typeface="Arial"/>
                <a:cs typeface="Arial"/>
              </a:rPr>
              <a:t>one million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BTUs</a:t>
            </a:r>
            <a:endParaRPr sz="1000">
              <a:latin typeface="Arial"/>
              <a:cs typeface="Arial"/>
            </a:endParaRPr>
          </a:p>
          <a:p>
            <a:pPr marL="12700" marR="708660">
              <a:lnSpc>
                <a:spcPts val="2320"/>
              </a:lnSpc>
            </a:pPr>
            <a:r>
              <a:rPr sz="1000" spc="-5" dirty="0">
                <a:latin typeface="Arial"/>
                <a:cs typeface="Arial"/>
              </a:rPr>
              <a:t>MRO: maintenance, repair and operating  NGL: Natural </a:t>
            </a:r>
            <a:r>
              <a:rPr sz="1000" dirty="0">
                <a:latin typeface="Arial"/>
                <a:cs typeface="Arial"/>
              </a:rPr>
              <a:t>Gas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Liquids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51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43076" y="911300"/>
          <a:ext cx="6365875" cy="3012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75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80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0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06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00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50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Buyer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lnL w="6096">
                      <a:solidFill>
                        <a:srgbClr val="000000"/>
                      </a:solidFill>
                      <a:prstDash val="solid"/>
                    </a:lnL>
                    <a:lnB w="25907">
                      <a:solidFill>
                        <a:srgbClr val="C5D9F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118745" marR="86360">
                        <a:lnSpc>
                          <a:spcPts val="1150"/>
                        </a:lnSpc>
                        <a:spcBef>
                          <a:spcPts val="47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Country of 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Instal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B w="25907">
                      <a:solidFill>
                        <a:srgbClr val="C5D9F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Supplier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lnB w="25907">
                      <a:solidFill>
                        <a:srgbClr val="C5D9F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Product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lnB w="25907">
                      <a:solidFill>
                        <a:srgbClr val="C5D9F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99720" marR="71755">
                        <a:lnSpc>
                          <a:spcPct val="110000"/>
                        </a:lnSpc>
                        <a:spcBef>
                          <a:spcPts val="28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Estimated  Value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B w="25907">
                      <a:solidFill>
                        <a:srgbClr val="C5D9F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83820">
                        <a:lnSpc>
                          <a:spcPct val="110000"/>
                        </a:lnSpc>
                        <a:spcBef>
                          <a:spcPts val="28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Estimated  Cost/Unit</a:t>
                      </a:r>
                      <a:r>
                        <a:rPr sz="10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515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Petrobras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Brazil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2384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units. 3.5k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8288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516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Cheniere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Energy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US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5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1.5k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288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92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Petrobras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Bolivia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Exterran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500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8288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516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MarkWest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Energy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USA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Ariel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Corp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5k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288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515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Antipinsky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Ref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429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Russia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669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Howden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2.4k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8288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7373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Boardwalk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Pipeline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L w="6096">
                      <a:solidFill>
                        <a:srgbClr val="000000"/>
                      </a:solidFill>
                      <a:prstDash val="solid"/>
                    </a:lnL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US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Exterran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9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500</a:t>
                      </a:r>
                      <a:r>
                        <a:rPr sz="1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2880" algn="r">
                        <a:lnSpc>
                          <a:spcPct val="100000"/>
                        </a:lnSpc>
                        <a:spcBef>
                          <a:spcPts val="415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5" marB="0">
                    <a:lnB w="25907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15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5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8515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Worley</a:t>
                      </a:r>
                      <a:r>
                        <a:rPr sz="11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Parsons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810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Oman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Burckhardt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4k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8288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T w="25907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56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SemGroup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096">
                      <a:solidFill>
                        <a:srgbClr val="000000"/>
                      </a:solidFill>
                      <a:prstDash val="solid"/>
                    </a:lnL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US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Exterran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500</a:t>
                      </a:r>
                      <a:r>
                        <a:rPr sz="1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288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2921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	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902004" y="4234306"/>
            <a:ext cx="5751195" cy="5191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5.2	Analysis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5.2.1	</a:t>
            </a:r>
            <a:r>
              <a:rPr sz="1000" b="1" spc="-5" dirty="0">
                <a:latin typeface="Arial"/>
                <a:cs typeface="Arial"/>
              </a:rPr>
              <a:t>Costs</a:t>
            </a:r>
            <a:endParaRPr sz="1000">
              <a:latin typeface="Arial"/>
              <a:cs typeface="Arial"/>
            </a:endParaRPr>
          </a:p>
          <a:p>
            <a:pPr marL="12700" marR="40640">
              <a:lnSpc>
                <a:spcPct val="1441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Global cost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spc="-5" dirty="0">
                <a:latin typeface="Arial"/>
                <a:cs typeface="Arial"/>
              </a:rPr>
              <a:t>will rise 2% in 2013, and a total of 16% from 2013 Q2 to 2020 </a:t>
            </a:r>
            <a:r>
              <a:rPr sz="1000" dirty="0">
                <a:latin typeface="Arial"/>
                <a:cs typeface="Arial"/>
              </a:rPr>
              <a:t>Q2, </a:t>
            </a:r>
            <a:r>
              <a:rPr sz="1000" spc="-5" dirty="0">
                <a:latin typeface="Arial"/>
                <a:cs typeface="Arial"/>
              </a:rPr>
              <a:t>driven </a:t>
            </a:r>
            <a:r>
              <a:rPr sz="1000" spc="5" dirty="0">
                <a:latin typeface="Arial"/>
                <a:cs typeface="Arial"/>
              </a:rPr>
              <a:t>by  </a:t>
            </a:r>
            <a:r>
              <a:rPr sz="1000" spc="-5" dirty="0">
                <a:latin typeface="Arial"/>
                <a:cs typeface="Arial"/>
              </a:rPr>
              <a:t>increasing Asian labor </a:t>
            </a:r>
            <a:r>
              <a:rPr sz="1000" dirty="0">
                <a:latin typeface="Arial"/>
                <a:cs typeface="Arial"/>
              </a:rPr>
              <a:t>costs </a:t>
            </a:r>
            <a:r>
              <a:rPr sz="1000" spc="-5" dirty="0">
                <a:latin typeface="Arial"/>
                <a:cs typeface="Arial"/>
              </a:rPr>
              <a:t>and global price inflation </a:t>
            </a:r>
            <a:r>
              <a:rPr sz="1000" dirty="0">
                <a:latin typeface="Arial"/>
                <a:cs typeface="Arial"/>
              </a:rPr>
              <a:t>for major </a:t>
            </a:r>
            <a:r>
              <a:rPr sz="1000" spc="-5" dirty="0">
                <a:latin typeface="Arial"/>
                <a:cs typeface="Arial"/>
              </a:rPr>
              <a:t>components such as casings, cylinder  blocks, and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crankshafts.</a:t>
            </a:r>
            <a:endParaRPr sz="1000">
              <a:latin typeface="Arial"/>
              <a:cs typeface="Arial"/>
            </a:endParaRPr>
          </a:p>
          <a:p>
            <a:pPr marL="127000" marR="14604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Labor and benefits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up 39% of the cost structure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Process Reciprocating </a:t>
            </a:r>
            <a:r>
              <a:rPr sz="1000" dirty="0">
                <a:latin typeface="Arial"/>
                <a:cs typeface="Arial"/>
              </a:rPr>
              <a:t>compressors, </a:t>
            </a:r>
            <a:r>
              <a:rPr sz="1000" spc="-5" dirty="0">
                <a:latin typeface="Arial"/>
                <a:cs typeface="Arial"/>
              </a:rPr>
              <a:t>the  largest single cost category.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production </a:t>
            </a:r>
            <a:r>
              <a:rPr sz="1000" dirty="0">
                <a:latin typeface="Arial"/>
                <a:cs typeface="Arial"/>
              </a:rPr>
              <a:t>labor, </a:t>
            </a:r>
            <a:r>
              <a:rPr sz="1000" spc="-5" dirty="0">
                <a:latin typeface="Arial"/>
                <a:cs typeface="Arial"/>
              </a:rPr>
              <a:t>such as machinists, welders, and </a:t>
            </a:r>
            <a:r>
              <a:rPr sz="1000" dirty="0">
                <a:latin typeface="Arial"/>
                <a:cs typeface="Arial"/>
              </a:rPr>
              <a:t>assembly  workers, </a:t>
            </a:r>
            <a:r>
              <a:rPr sz="1000" spc="-5" dirty="0">
                <a:latin typeface="Arial"/>
                <a:cs typeface="Arial"/>
              </a:rPr>
              <a:t>account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20 percentage points. Engineering and management salaries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up another  13%.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slightly </a:t>
            </a:r>
            <a:r>
              <a:rPr sz="1000" spc="-5" dirty="0">
                <a:latin typeface="Arial"/>
                <a:cs typeface="Arial"/>
              </a:rPr>
              <a:t>lower than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Process Centrifugal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due to the lower percentage of  engineering labor required </a:t>
            </a:r>
            <a:r>
              <a:rPr sz="1000" dirty="0">
                <a:latin typeface="Arial"/>
                <a:cs typeface="Arial"/>
              </a:rPr>
              <a:t>to make </a:t>
            </a:r>
            <a:r>
              <a:rPr sz="1000" spc="-5" dirty="0">
                <a:latin typeface="Arial"/>
                <a:cs typeface="Arial"/>
              </a:rPr>
              <a:t>these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standardized units. Benefits such </a:t>
            </a:r>
            <a:r>
              <a:rPr sz="1000" dirty="0">
                <a:latin typeface="Arial"/>
                <a:cs typeface="Arial"/>
              </a:rPr>
              <a:t>as </a:t>
            </a:r>
            <a:r>
              <a:rPr sz="1000" spc="-5" dirty="0">
                <a:latin typeface="Arial"/>
                <a:cs typeface="Arial"/>
              </a:rPr>
              <a:t>training,  bonuses, pension plans,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health care round out the total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labor, at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6% of the  overall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cost.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Machinery and parts is the next largest cost </a:t>
            </a:r>
            <a:r>
              <a:rPr sz="1000" dirty="0">
                <a:latin typeface="Arial"/>
                <a:cs typeface="Arial"/>
              </a:rPr>
              <a:t>category for </a:t>
            </a:r>
            <a:r>
              <a:rPr sz="1000" spc="-5" dirty="0">
                <a:latin typeface="Arial"/>
                <a:cs typeface="Arial"/>
              </a:rPr>
              <a:t>reciprocating compressors, at 33% of the  total. Manufacturers typically </a:t>
            </a:r>
            <a:r>
              <a:rPr sz="1000" dirty="0">
                <a:latin typeface="Arial"/>
                <a:cs typeface="Arial"/>
              </a:rPr>
              <a:t>buy many semi-finished </a:t>
            </a:r>
            <a:r>
              <a:rPr sz="1000" spc="-5" dirty="0">
                <a:latin typeface="Arial"/>
                <a:cs typeface="Arial"/>
              </a:rPr>
              <a:t>components and machine them to final  specification before assembly, rather than </a:t>
            </a:r>
            <a:r>
              <a:rPr sz="1000" dirty="0">
                <a:latin typeface="Arial"/>
                <a:cs typeface="Arial"/>
              </a:rPr>
              <a:t>making </a:t>
            </a:r>
            <a:r>
              <a:rPr sz="1000" spc="-5" dirty="0">
                <a:latin typeface="Arial"/>
                <a:cs typeface="Arial"/>
              </a:rPr>
              <a:t>them in-house.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largest single </a:t>
            </a:r>
            <a:r>
              <a:rPr sz="1000" dirty="0">
                <a:latin typeface="Arial"/>
                <a:cs typeface="Arial"/>
              </a:rPr>
              <a:t>component in </a:t>
            </a:r>
            <a:r>
              <a:rPr sz="1000" spc="-5" dirty="0">
                <a:latin typeface="Arial"/>
                <a:cs typeface="Arial"/>
              </a:rPr>
              <a:t>a  reciprocating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is the </a:t>
            </a:r>
            <a:r>
              <a:rPr sz="1000" dirty="0">
                <a:latin typeface="Arial"/>
                <a:cs typeface="Arial"/>
              </a:rPr>
              <a:t>crankshaft </a:t>
            </a:r>
            <a:r>
              <a:rPr sz="1000" spc="-5" dirty="0">
                <a:latin typeface="Arial"/>
                <a:cs typeface="Arial"/>
              </a:rPr>
              <a:t>casing (block), followed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cylinder casings and  distance pieces.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manufacturers buy these components from a foundry and then  machine </a:t>
            </a:r>
            <a:r>
              <a:rPr sz="1000" dirty="0">
                <a:latin typeface="Arial"/>
                <a:cs typeface="Arial"/>
              </a:rPr>
              <a:t>them, </a:t>
            </a:r>
            <a:r>
              <a:rPr sz="1000" spc="-5" dirty="0">
                <a:latin typeface="Arial"/>
                <a:cs typeface="Arial"/>
              </a:rPr>
              <a:t>specifically the cylinder bores and the mounting points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all </a:t>
            </a:r>
            <a:r>
              <a:rPr sz="1000" dirty="0">
                <a:latin typeface="Arial"/>
                <a:cs typeface="Arial"/>
              </a:rPr>
              <a:t>three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components.</a:t>
            </a:r>
            <a:endParaRPr sz="1000">
              <a:latin typeface="Arial"/>
              <a:cs typeface="Arial"/>
            </a:endParaRPr>
          </a:p>
          <a:p>
            <a:pPr marL="127000" marR="14604">
              <a:lnSpc>
                <a:spcPts val="1730"/>
              </a:lnSpc>
              <a:spcBef>
                <a:spcPts val="130"/>
              </a:spcBef>
            </a:pPr>
            <a:r>
              <a:rPr sz="1000" spc="-5" dirty="0">
                <a:latin typeface="Arial"/>
                <a:cs typeface="Arial"/>
              </a:rPr>
              <a:t>After the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castings, the forged </a:t>
            </a:r>
            <a:r>
              <a:rPr sz="1000" dirty="0">
                <a:latin typeface="Arial"/>
                <a:cs typeface="Arial"/>
              </a:rPr>
              <a:t>crankshaft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the biggest,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expensive </a:t>
            </a:r>
            <a:r>
              <a:rPr sz="1000" dirty="0">
                <a:latin typeface="Arial"/>
                <a:cs typeface="Arial"/>
              </a:rPr>
              <a:t>piece for </a:t>
            </a:r>
            <a:r>
              <a:rPr sz="1000" spc="-5" dirty="0">
                <a:latin typeface="Arial"/>
                <a:cs typeface="Arial"/>
              </a:rPr>
              <a:t>the  compressor, followed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piston </a:t>
            </a:r>
            <a:r>
              <a:rPr sz="1000" spc="-5" dirty="0">
                <a:latin typeface="Arial"/>
                <a:cs typeface="Arial"/>
              </a:rPr>
              <a:t>rods, connecting rods, and crossheads. This </a:t>
            </a:r>
            <a:r>
              <a:rPr sz="1000" spc="5" dirty="0">
                <a:latin typeface="Arial"/>
                <a:cs typeface="Arial"/>
              </a:rPr>
              <a:t>category </a:t>
            </a:r>
            <a:r>
              <a:rPr sz="1000" spc="-5" dirty="0">
                <a:latin typeface="Arial"/>
                <a:cs typeface="Arial"/>
              </a:rPr>
              <a:t>also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includes</a:t>
            </a:r>
            <a:endParaRPr sz="1000">
              <a:latin typeface="Arial"/>
              <a:cs typeface="Arial"/>
            </a:endParaRPr>
          </a:p>
          <a:p>
            <a:pPr marL="127000" marR="14604">
              <a:lnSpc>
                <a:spcPts val="172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capital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CNC, </a:t>
            </a:r>
            <a:r>
              <a:rPr sz="1000" spc="-5" dirty="0">
                <a:latin typeface="Arial"/>
                <a:cs typeface="Arial"/>
              </a:rPr>
              <a:t>cutting, grinding, milling, and lifting machines used to finish and assemble  the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compressors.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8403"/>
            <a:ext cx="5612130" cy="6454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700"/>
              </a:lnSpc>
            </a:pP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manufacturers typically have little leverage over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components above  (casings, cylinder </a:t>
            </a:r>
            <a:r>
              <a:rPr sz="1000" dirty="0">
                <a:latin typeface="Arial"/>
                <a:cs typeface="Arial"/>
              </a:rPr>
              <a:t>housings, </a:t>
            </a:r>
            <a:r>
              <a:rPr sz="1000" spc="-5" dirty="0">
                <a:latin typeface="Arial"/>
                <a:cs typeface="Arial"/>
              </a:rPr>
              <a:t>and crankshafts).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same forges and foundries </a:t>
            </a:r>
            <a:r>
              <a:rPr sz="1000" dirty="0">
                <a:latin typeface="Arial"/>
                <a:cs typeface="Arial"/>
              </a:rPr>
              <a:t>supply most </a:t>
            </a:r>
            <a:r>
              <a:rPr sz="1000" spc="-5" dirty="0">
                <a:latin typeface="Arial"/>
                <a:cs typeface="Arial"/>
              </a:rPr>
              <a:t>of the 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compressor </a:t>
            </a:r>
            <a:r>
              <a:rPr sz="1000" dirty="0">
                <a:latin typeface="Arial"/>
                <a:cs typeface="Arial"/>
              </a:rPr>
              <a:t>makers,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change prices </a:t>
            </a:r>
            <a:r>
              <a:rPr sz="1000" dirty="0">
                <a:latin typeface="Arial"/>
                <a:cs typeface="Arial"/>
              </a:rPr>
              <a:t>in near-unison. The </a:t>
            </a:r>
            <a:r>
              <a:rPr sz="1000" spc="-5" dirty="0">
                <a:latin typeface="Arial"/>
                <a:cs typeface="Arial"/>
              </a:rPr>
              <a:t>typical </a:t>
            </a:r>
            <a:r>
              <a:rPr sz="1000" dirty="0">
                <a:latin typeface="Arial"/>
                <a:cs typeface="Arial"/>
              </a:rPr>
              <a:t>model for these  </a:t>
            </a:r>
            <a:r>
              <a:rPr sz="1000" spc="-5" dirty="0">
                <a:latin typeface="Arial"/>
                <a:cs typeface="Arial"/>
              </a:rPr>
              <a:t>component suppliers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offer </a:t>
            </a:r>
            <a:r>
              <a:rPr sz="1000" spc="-5" dirty="0">
                <a:latin typeface="Arial"/>
                <a:cs typeface="Arial"/>
              </a:rPr>
              <a:t>firm pricing </a:t>
            </a:r>
            <a:r>
              <a:rPr sz="1000" dirty="0">
                <a:latin typeface="Arial"/>
                <a:cs typeface="Arial"/>
              </a:rPr>
              <a:t>for 30-45 </a:t>
            </a:r>
            <a:r>
              <a:rPr sz="1000" spc="-5" dirty="0">
                <a:latin typeface="Arial"/>
                <a:cs typeface="Arial"/>
              </a:rPr>
              <a:t>days, and then change </a:t>
            </a:r>
            <a:r>
              <a:rPr sz="1000" dirty="0">
                <a:latin typeface="Arial"/>
                <a:cs typeface="Arial"/>
              </a:rPr>
              <a:t>prices by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similar</a:t>
            </a:r>
            <a:endParaRPr sz="1000">
              <a:latin typeface="Arial"/>
              <a:cs typeface="Arial"/>
            </a:endParaRPr>
          </a:p>
          <a:p>
            <a:pPr marL="12700" marR="27940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increments.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have little incentive </a:t>
            </a:r>
            <a:r>
              <a:rPr sz="1000" dirty="0">
                <a:latin typeface="Arial"/>
                <a:cs typeface="Arial"/>
              </a:rPr>
              <a:t>to try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undercut </a:t>
            </a:r>
            <a:r>
              <a:rPr sz="1000" spc="-5" dirty="0">
                <a:latin typeface="Arial"/>
                <a:cs typeface="Arial"/>
              </a:rPr>
              <a:t>their competitors because </a:t>
            </a:r>
            <a:r>
              <a:rPr sz="1000" dirty="0">
                <a:latin typeface="Arial"/>
                <a:cs typeface="Arial"/>
              </a:rPr>
              <a:t>they nearly  </a:t>
            </a:r>
            <a:r>
              <a:rPr sz="1000" spc="-5" dirty="0">
                <a:latin typeface="Arial"/>
                <a:cs typeface="Arial"/>
              </a:rPr>
              <a:t>always have a backlog,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keeping prices low would do little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build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backlog of </a:t>
            </a:r>
            <a:r>
              <a:rPr sz="1000" dirty="0">
                <a:latin typeface="Arial"/>
                <a:cs typeface="Arial"/>
              </a:rPr>
              <a:t>low-  margin </a:t>
            </a:r>
            <a:r>
              <a:rPr sz="1000" spc="-5" dirty="0">
                <a:latin typeface="Arial"/>
                <a:cs typeface="Arial"/>
              </a:rPr>
              <a:t>orders (which would extend lead </a:t>
            </a:r>
            <a:r>
              <a:rPr sz="1000" dirty="0">
                <a:latin typeface="Arial"/>
                <a:cs typeface="Arial"/>
              </a:rPr>
              <a:t>time). </a:t>
            </a:r>
            <a:r>
              <a:rPr sz="1000" spc="-5" dirty="0">
                <a:latin typeface="Arial"/>
                <a:cs typeface="Arial"/>
              </a:rPr>
              <a:t>Even </a:t>
            </a:r>
            <a:r>
              <a:rPr sz="1000" dirty="0">
                <a:latin typeface="Arial"/>
                <a:cs typeface="Arial"/>
              </a:rPr>
              <a:t>customers </a:t>
            </a:r>
            <a:r>
              <a:rPr sz="1000" spc="-5" dirty="0">
                <a:latin typeface="Arial"/>
                <a:cs typeface="Arial"/>
              </a:rPr>
              <a:t>looking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price break </a:t>
            </a:r>
            <a:r>
              <a:rPr sz="1000" spc="-10" dirty="0">
                <a:latin typeface="Arial"/>
                <a:cs typeface="Arial"/>
              </a:rPr>
              <a:t>would  </a:t>
            </a:r>
            <a:r>
              <a:rPr sz="1000" spc="-5" dirty="0">
                <a:latin typeface="Arial"/>
                <a:cs typeface="Arial"/>
              </a:rPr>
              <a:t>eventually go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another, </a:t>
            </a:r>
            <a:r>
              <a:rPr sz="1000" dirty="0">
                <a:latin typeface="Arial"/>
                <a:cs typeface="Arial"/>
              </a:rPr>
              <a:t>higher-priced, </a:t>
            </a:r>
            <a:r>
              <a:rPr sz="1000" spc="-5" dirty="0">
                <a:latin typeface="Arial"/>
                <a:cs typeface="Arial"/>
              </a:rPr>
              <a:t>supplier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lower lead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times.</a:t>
            </a:r>
            <a:endParaRPr sz="1000">
              <a:latin typeface="Arial"/>
              <a:cs typeface="Arial"/>
            </a:endParaRPr>
          </a:p>
          <a:p>
            <a:pPr marL="12700" marR="17780">
              <a:lnSpc>
                <a:spcPct val="1438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Metals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up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spc="-1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remaining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compressor manufacturers, 24% of the overall cost  structure. Metals </a:t>
            </a:r>
            <a:r>
              <a:rPr sz="1000" dirty="0">
                <a:latin typeface="Arial"/>
                <a:cs typeface="Arial"/>
              </a:rPr>
              <a:t>commonly </a:t>
            </a:r>
            <a:r>
              <a:rPr sz="1000" spc="-5" dirty="0">
                <a:latin typeface="Arial"/>
                <a:cs typeface="Arial"/>
              </a:rPr>
              <a:t>used in </a:t>
            </a:r>
            <a:r>
              <a:rPr sz="1000" dirty="0">
                <a:latin typeface="Arial"/>
                <a:cs typeface="Arial"/>
              </a:rPr>
              <a:t>reciprocating compressors </a:t>
            </a:r>
            <a:r>
              <a:rPr sz="1000" spc="-5" dirty="0">
                <a:latin typeface="Arial"/>
                <a:cs typeface="Arial"/>
              </a:rPr>
              <a:t>range from </a:t>
            </a:r>
            <a:r>
              <a:rPr sz="1000" dirty="0">
                <a:latin typeface="Arial"/>
                <a:cs typeface="Arial"/>
              </a:rPr>
              <a:t>gray </a:t>
            </a:r>
            <a:r>
              <a:rPr sz="1000" spc="-5" dirty="0">
                <a:latin typeface="Arial"/>
                <a:cs typeface="Arial"/>
              </a:rPr>
              <a:t>iron, ductile iron,  carbon steel, </a:t>
            </a:r>
            <a:r>
              <a:rPr sz="1000" dirty="0">
                <a:latin typeface="Arial"/>
                <a:cs typeface="Arial"/>
              </a:rPr>
              <a:t>alloy </a:t>
            </a:r>
            <a:r>
              <a:rPr sz="1000" spc="-5" dirty="0">
                <a:latin typeface="Arial"/>
                <a:cs typeface="Arial"/>
              </a:rPr>
              <a:t>steel, and stainless </a:t>
            </a:r>
            <a:r>
              <a:rPr sz="1000" dirty="0">
                <a:latin typeface="Arial"/>
                <a:cs typeface="Arial"/>
              </a:rPr>
              <a:t>steel, </a:t>
            </a:r>
            <a:r>
              <a:rPr sz="1000" spc="-5" dirty="0">
                <a:latin typeface="Arial"/>
                <a:cs typeface="Arial"/>
              </a:rPr>
              <a:t>and even aluminum on occasion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pistons and piston  covers.</a:t>
            </a:r>
            <a:endParaRPr sz="1000">
              <a:latin typeface="Arial"/>
              <a:cs typeface="Arial"/>
            </a:endParaRPr>
          </a:p>
          <a:p>
            <a:pPr marL="12700" marR="762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Overall costs rose 0.5% in Q1, driven up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increasing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labor and transportation in </a:t>
            </a:r>
            <a:r>
              <a:rPr sz="1000" spc="5" dirty="0">
                <a:latin typeface="Arial"/>
                <a:cs typeface="Arial"/>
              </a:rPr>
              <a:t>Asia. </a:t>
            </a:r>
            <a:r>
              <a:rPr sz="1000" dirty="0">
                <a:latin typeface="Arial"/>
                <a:cs typeface="Arial"/>
              </a:rPr>
              <a:t>In  major </a:t>
            </a:r>
            <a:r>
              <a:rPr sz="1000" spc="-5" dirty="0">
                <a:latin typeface="Arial"/>
                <a:cs typeface="Arial"/>
              </a:rPr>
              <a:t>Asian manufacturing centers such as Beijing, Tianjin, and Shanghai, urban areas with access  to transportation infrastructure, costs of living are </a:t>
            </a:r>
            <a:r>
              <a:rPr sz="1000" dirty="0">
                <a:latin typeface="Arial"/>
                <a:cs typeface="Arial"/>
              </a:rPr>
              <a:t>rising </a:t>
            </a:r>
            <a:r>
              <a:rPr sz="1000" spc="-5" dirty="0">
                <a:latin typeface="Arial"/>
                <a:cs typeface="Arial"/>
              </a:rPr>
              <a:t>rapidly. Combined with cost of living  increases, aggressive hiring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region on the </a:t>
            </a:r>
            <a:r>
              <a:rPr sz="1000" spc="5" dirty="0">
                <a:latin typeface="Arial"/>
                <a:cs typeface="Arial"/>
              </a:rPr>
              <a:t>part </a:t>
            </a:r>
            <a:r>
              <a:rPr sz="100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multiple manufacturing sectors that require  skilled workers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driving Asian labor costs up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twice as fast as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other regions. In Q1,  professional labor costs rose </a:t>
            </a:r>
            <a:r>
              <a:rPr sz="1000" spc="-10" dirty="0">
                <a:latin typeface="Arial"/>
                <a:cs typeface="Arial"/>
              </a:rPr>
              <a:t>2% </a:t>
            </a:r>
            <a:r>
              <a:rPr sz="1000" spc="-5" dirty="0">
                <a:latin typeface="Arial"/>
                <a:cs typeface="Arial"/>
              </a:rPr>
              <a:t>in Asia, compared to less than 0.5% in EMEA and the Americas.  Asian production labor costs rose about 1%, contributing to overall Asian cost growth of almost </a:t>
            </a:r>
            <a:r>
              <a:rPr sz="1000" spc="-10" dirty="0">
                <a:latin typeface="Arial"/>
                <a:cs typeface="Arial"/>
              </a:rPr>
              <a:t>1% 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quarter.</a:t>
            </a:r>
            <a:endParaRPr sz="1000">
              <a:latin typeface="Arial"/>
              <a:cs typeface="Arial"/>
            </a:endParaRPr>
          </a:p>
          <a:p>
            <a:pPr marL="12700" marR="51435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Transportation costs also </a:t>
            </a:r>
            <a:r>
              <a:rPr sz="1000" dirty="0">
                <a:latin typeface="Arial"/>
                <a:cs typeface="Arial"/>
              </a:rPr>
              <a:t>rose rapidly </a:t>
            </a:r>
            <a:r>
              <a:rPr sz="1000" spc="-5" dirty="0">
                <a:latin typeface="Arial"/>
                <a:cs typeface="Arial"/>
              </a:rPr>
              <a:t>in Asia last quarter, as the Chinese government allowed  </a:t>
            </a:r>
            <a:r>
              <a:rPr sz="1000" dirty="0">
                <a:latin typeface="Arial"/>
                <a:cs typeface="Arial"/>
              </a:rPr>
              <a:t>nearly </a:t>
            </a:r>
            <a:r>
              <a:rPr sz="1000" spc="-5" dirty="0">
                <a:latin typeface="Arial"/>
                <a:cs typeface="Arial"/>
              </a:rPr>
              <a:t>a 20% increase in natural gas prices and a 10% increase in </a:t>
            </a:r>
            <a:r>
              <a:rPr sz="1000" dirty="0">
                <a:latin typeface="Arial"/>
                <a:cs typeface="Arial"/>
              </a:rPr>
              <a:t>retail fuel </a:t>
            </a:r>
            <a:r>
              <a:rPr sz="1000" spc="-5" dirty="0">
                <a:latin typeface="Arial"/>
                <a:cs typeface="Arial"/>
              </a:rPr>
              <a:t>prices (both of which  are regulated in China). </a:t>
            </a:r>
            <a:r>
              <a:rPr sz="1000" dirty="0">
                <a:latin typeface="Arial"/>
                <a:cs typeface="Arial"/>
              </a:rPr>
              <a:t>This </a:t>
            </a:r>
            <a:r>
              <a:rPr sz="1000" spc="-5" dirty="0">
                <a:latin typeface="Arial"/>
                <a:cs typeface="Arial"/>
              </a:rPr>
              <a:t>pushed up costs </a:t>
            </a:r>
            <a:r>
              <a:rPr sz="1000" dirty="0">
                <a:latin typeface="Arial"/>
                <a:cs typeface="Arial"/>
              </a:rPr>
              <a:t>for raw </a:t>
            </a:r>
            <a:r>
              <a:rPr sz="1000" spc="-5" dirty="0">
                <a:latin typeface="Arial"/>
                <a:cs typeface="Arial"/>
              </a:rPr>
              <a:t>materials and </a:t>
            </a:r>
            <a:r>
              <a:rPr sz="1000" dirty="0">
                <a:latin typeface="Arial"/>
                <a:cs typeface="Arial"/>
              </a:rPr>
              <a:t>semi-finished </a:t>
            </a:r>
            <a:r>
              <a:rPr sz="1000" spc="-5" dirty="0">
                <a:latin typeface="Arial"/>
                <a:cs typeface="Arial"/>
              </a:rPr>
              <a:t>components that  potentially require shipment multiple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before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reach the plant </a:t>
            </a:r>
            <a:r>
              <a:rPr sz="1000" spc="-10" dirty="0">
                <a:latin typeface="Arial"/>
                <a:cs typeface="Arial"/>
              </a:rPr>
              <a:t>where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</a:t>
            </a:r>
            <a:r>
              <a:rPr sz="1000" spc="1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assembled.</a:t>
            </a:r>
            <a:endParaRPr sz="1000">
              <a:latin typeface="Arial"/>
              <a:cs typeface="Arial"/>
            </a:endParaRPr>
          </a:p>
          <a:p>
            <a:pPr marL="12700" marR="15240">
              <a:lnSpc>
                <a:spcPct val="1438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In contrast with Asia, costs rose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0.2-0.3% in the </a:t>
            </a:r>
            <a:r>
              <a:rPr sz="1000" dirty="0">
                <a:latin typeface="Arial"/>
                <a:cs typeface="Arial"/>
              </a:rPr>
              <a:t>Americas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spc="-10" dirty="0">
                <a:latin typeface="Arial"/>
                <a:cs typeface="Arial"/>
              </a:rPr>
              <a:t>EMEA. </a:t>
            </a:r>
            <a:r>
              <a:rPr sz="1000" spc="-5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North </a:t>
            </a:r>
            <a:r>
              <a:rPr sz="1000" spc="-5" dirty="0">
                <a:latin typeface="Arial"/>
                <a:cs typeface="Arial"/>
              </a:rPr>
              <a:t>America and  </a:t>
            </a:r>
            <a:r>
              <a:rPr sz="1000" dirty="0">
                <a:latin typeface="Arial"/>
                <a:cs typeface="Arial"/>
              </a:rPr>
              <a:t>Western </a:t>
            </a:r>
            <a:r>
              <a:rPr sz="1000" spc="-5" dirty="0">
                <a:latin typeface="Arial"/>
                <a:cs typeface="Arial"/>
              </a:rPr>
              <a:t>Europe, the largest economies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these regions, labor costs stagnated due to high  unemployment slow overall economic activity. Materials costs likewise </a:t>
            </a:r>
            <a:r>
              <a:rPr sz="1000" dirty="0">
                <a:latin typeface="Arial"/>
                <a:cs typeface="Arial"/>
              </a:rPr>
              <a:t>rose only 0.25-0.5%, </a:t>
            </a:r>
            <a:r>
              <a:rPr sz="1000" spc="-5" dirty="0">
                <a:latin typeface="Arial"/>
                <a:cs typeface="Arial"/>
              </a:rPr>
              <a:t>leading  to slow overall cost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growth.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70633" y="903477"/>
            <a:ext cx="4018279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</a:t>
            </a:r>
            <a:r>
              <a:rPr sz="1000" b="1" dirty="0">
                <a:latin typeface="Arial"/>
                <a:cs typeface="Arial"/>
              </a:rPr>
              <a:t>15: </a:t>
            </a:r>
            <a:r>
              <a:rPr sz="1000" b="1" spc="-5" dirty="0">
                <a:latin typeface="Arial"/>
                <a:cs typeface="Arial"/>
              </a:rPr>
              <a:t>Cost Structure for Process </a:t>
            </a:r>
            <a:r>
              <a:rPr sz="1000" b="1" dirty="0">
                <a:latin typeface="Arial"/>
                <a:cs typeface="Arial"/>
              </a:rPr>
              <a:t>Reciprocating</a:t>
            </a:r>
            <a:r>
              <a:rPr sz="1000" b="1" spc="4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4646802"/>
            <a:ext cx="5623560" cy="4122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0">
              <a:lnSpc>
                <a:spcPct val="100000"/>
              </a:lnSpc>
            </a:pPr>
            <a:r>
              <a:rPr sz="1000" i="1" spc="-5" dirty="0">
                <a:latin typeface="Arial"/>
                <a:cs typeface="Arial"/>
              </a:rPr>
              <a:t>Note: Prices are</a:t>
            </a:r>
            <a:r>
              <a:rPr sz="1000" i="1" spc="-4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ex-works.</a:t>
            </a:r>
            <a:endParaRPr sz="1000">
              <a:latin typeface="Arial"/>
              <a:cs typeface="Arial"/>
            </a:endParaRPr>
          </a:p>
          <a:p>
            <a:pPr marL="12700" marR="31115">
              <a:lnSpc>
                <a:spcPct val="143600"/>
              </a:lnSpc>
              <a:spcBef>
                <a:spcPts val="615"/>
              </a:spcBef>
            </a:pPr>
            <a:r>
              <a:rPr sz="1000" spc="-5" dirty="0">
                <a:latin typeface="Arial"/>
                <a:cs typeface="Arial"/>
              </a:rPr>
              <a:t>Global manufacturing cost levels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rise another 0.5%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Q2, </a:t>
            </a:r>
            <a:r>
              <a:rPr sz="1000" spc="-5" dirty="0">
                <a:latin typeface="Arial"/>
                <a:cs typeface="Arial"/>
              </a:rPr>
              <a:t>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factors </a:t>
            </a:r>
            <a:r>
              <a:rPr sz="1000" dirty="0">
                <a:latin typeface="Arial"/>
                <a:cs typeface="Arial"/>
              </a:rPr>
              <a:t>described  </a:t>
            </a:r>
            <a:r>
              <a:rPr sz="1000" spc="-5" dirty="0">
                <a:latin typeface="Arial"/>
                <a:cs typeface="Arial"/>
              </a:rPr>
              <a:t>above, as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as a </a:t>
            </a:r>
            <a:r>
              <a:rPr sz="1000" dirty="0">
                <a:latin typeface="Arial"/>
                <a:cs typeface="Arial"/>
              </a:rPr>
              <a:t>slight </a:t>
            </a:r>
            <a:r>
              <a:rPr sz="1000" spc="-5" dirty="0">
                <a:latin typeface="Arial"/>
                <a:cs typeface="Arial"/>
              </a:rPr>
              <a:t>increase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labor costs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North </a:t>
            </a:r>
            <a:r>
              <a:rPr sz="1000" spc="-5" dirty="0">
                <a:latin typeface="Arial"/>
                <a:cs typeface="Arial"/>
              </a:rPr>
              <a:t>America.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pace of hiring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US has  picked up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Q2, and engineering salary levels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grow </a:t>
            </a:r>
            <a:r>
              <a:rPr sz="1000" spc="-5" dirty="0">
                <a:latin typeface="Arial"/>
                <a:cs typeface="Arial"/>
              </a:rPr>
              <a:t>0.7% this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quarter.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Overall cost levels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rise </a:t>
            </a:r>
            <a:r>
              <a:rPr sz="1000" spc="-5" dirty="0">
                <a:latin typeface="Arial"/>
                <a:cs typeface="Arial"/>
              </a:rPr>
              <a:t>just over 2% in 2013, and another 2% in </a:t>
            </a:r>
            <a:r>
              <a:rPr sz="1000" spc="5" dirty="0">
                <a:latin typeface="Arial"/>
                <a:cs typeface="Arial"/>
              </a:rPr>
              <a:t>2014. </a:t>
            </a:r>
            <a:r>
              <a:rPr sz="1000" spc="-5" dirty="0">
                <a:latin typeface="Arial"/>
                <a:cs typeface="Arial"/>
              </a:rPr>
              <a:t>Asian labor costs will  continue </a:t>
            </a:r>
            <a:r>
              <a:rPr sz="1000" dirty="0">
                <a:latin typeface="Arial"/>
                <a:cs typeface="Arial"/>
              </a:rPr>
              <a:t>to drive much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spc="-1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growth, </a:t>
            </a:r>
            <a:r>
              <a:rPr sz="1000" dirty="0">
                <a:latin typeface="Arial"/>
                <a:cs typeface="Arial"/>
              </a:rPr>
              <a:t>rising 4-5% </a:t>
            </a:r>
            <a:r>
              <a:rPr sz="1000" spc="-5" dirty="0">
                <a:latin typeface="Arial"/>
                <a:cs typeface="Arial"/>
              </a:rPr>
              <a:t>annually, twice as fast as labor costs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other  two regions. Slower increases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metals costs, </a:t>
            </a:r>
            <a:r>
              <a:rPr sz="1000" dirty="0">
                <a:latin typeface="Arial"/>
                <a:cs typeface="Arial"/>
              </a:rPr>
              <a:t>0.5-1% </a:t>
            </a:r>
            <a:r>
              <a:rPr sz="1000" spc="-5" dirty="0">
                <a:latin typeface="Arial"/>
                <a:cs typeface="Arial"/>
              </a:rPr>
              <a:t>annually in 2013 and 2014 due </a:t>
            </a:r>
            <a:r>
              <a:rPr sz="1000" dirty="0">
                <a:latin typeface="Arial"/>
                <a:cs typeface="Arial"/>
              </a:rPr>
              <a:t>to oversupply  </a:t>
            </a:r>
            <a:r>
              <a:rPr sz="1000" spc="-5" dirty="0">
                <a:latin typeface="Arial"/>
                <a:cs typeface="Arial"/>
              </a:rPr>
              <a:t>and sluggish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growth, will </a:t>
            </a:r>
            <a:r>
              <a:rPr sz="1000" dirty="0">
                <a:latin typeface="Arial"/>
                <a:cs typeface="Arial"/>
              </a:rPr>
              <a:t>offset </a:t>
            </a:r>
            <a:r>
              <a:rPr sz="1000" spc="-5" dirty="0">
                <a:latin typeface="Arial"/>
                <a:cs typeface="Arial"/>
              </a:rPr>
              <a:t>labor cost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growth.</a:t>
            </a:r>
            <a:endParaRPr sz="1000">
              <a:latin typeface="Arial"/>
              <a:cs typeface="Arial"/>
            </a:endParaRPr>
          </a:p>
          <a:p>
            <a:pPr marL="12700" marR="6350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Global manufacturing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Reciprocating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increase </a:t>
            </a:r>
            <a:r>
              <a:rPr sz="1000" dirty="0">
                <a:latin typeface="Arial"/>
                <a:cs typeface="Arial"/>
              </a:rPr>
              <a:t>2-2.5% </a:t>
            </a:r>
            <a:r>
              <a:rPr sz="1000" spc="-5" dirty="0">
                <a:latin typeface="Arial"/>
                <a:cs typeface="Arial"/>
              </a:rPr>
              <a:t>annually,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total  </a:t>
            </a:r>
            <a:r>
              <a:rPr sz="1000" spc="-5" dirty="0">
                <a:latin typeface="Arial"/>
                <a:cs typeface="Arial"/>
              </a:rPr>
              <a:t>of 16.5% from 2013 Q2 to 2020 Q2, driven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costs </a:t>
            </a:r>
            <a:r>
              <a:rPr sz="1000" dirty="0">
                <a:latin typeface="Arial"/>
                <a:cs typeface="Arial"/>
              </a:rPr>
              <a:t>for major </a:t>
            </a:r>
            <a:r>
              <a:rPr sz="1000" spc="-5" dirty="0">
                <a:latin typeface="Arial"/>
                <a:cs typeface="Arial"/>
              </a:rPr>
              <a:t>cast components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Americas and  EMEA and continued labor cost inflation in Asia. Global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raw cast components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rise </a:t>
            </a:r>
            <a:r>
              <a:rPr sz="1000" spc="10" dirty="0">
                <a:latin typeface="Arial"/>
                <a:cs typeface="Arial"/>
              </a:rPr>
              <a:t>2-  </a:t>
            </a:r>
            <a:r>
              <a:rPr sz="1000" spc="-5" dirty="0">
                <a:latin typeface="Arial"/>
                <a:cs typeface="Arial"/>
              </a:rPr>
              <a:t>3% annually, driven up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2% annual cost increases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carbon steel, the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common material  used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these components, as well as upward pricing pressure from demand growth. Global </a:t>
            </a:r>
            <a:r>
              <a:rPr sz="1000" dirty="0">
                <a:latin typeface="Arial"/>
                <a:cs typeface="Arial"/>
              </a:rPr>
              <a:t>energy  </a:t>
            </a:r>
            <a:r>
              <a:rPr sz="1000" spc="-5" dirty="0">
                <a:latin typeface="Arial"/>
                <a:cs typeface="Arial"/>
              </a:rPr>
              <a:t>costs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also rise </a:t>
            </a:r>
            <a:r>
              <a:rPr sz="1000" dirty="0">
                <a:latin typeface="Arial"/>
                <a:cs typeface="Arial"/>
              </a:rPr>
              <a:t>1.5-2% </a:t>
            </a:r>
            <a:r>
              <a:rPr sz="1000" spc="-5" dirty="0">
                <a:latin typeface="Arial"/>
                <a:cs typeface="Arial"/>
              </a:rPr>
              <a:t>annually, contributing to the increase in overall costs. Asian cost </a:t>
            </a:r>
            <a:r>
              <a:rPr sz="1000" spc="-10" dirty="0">
                <a:latin typeface="Arial"/>
                <a:cs typeface="Arial"/>
              </a:rPr>
              <a:t>levels  </a:t>
            </a:r>
            <a:r>
              <a:rPr sz="1000" spc="-5" dirty="0">
                <a:latin typeface="Arial"/>
                <a:cs typeface="Arial"/>
              </a:rPr>
              <a:t>will rise fastest, a total of 17.5%, as regional labor costs rise </a:t>
            </a:r>
            <a:r>
              <a:rPr sz="1000" dirty="0">
                <a:latin typeface="Arial"/>
                <a:cs typeface="Arial"/>
              </a:rPr>
              <a:t>4-6% </a:t>
            </a:r>
            <a:r>
              <a:rPr sz="1000" spc="-5" dirty="0">
                <a:latin typeface="Arial"/>
                <a:cs typeface="Arial"/>
              </a:rPr>
              <a:t>annually, and materials and  component </a:t>
            </a:r>
            <a:r>
              <a:rPr sz="1000" dirty="0">
                <a:latin typeface="Arial"/>
                <a:cs typeface="Arial"/>
              </a:rPr>
              <a:t>costs </a:t>
            </a:r>
            <a:r>
              <a:rPr sz="1000" spc="-5" dirty="0">
                <a:latin typeface="Arial"/>
                <a:cs typeface="Arial"/>
              </a:rPr>
              <a:t>increase at similar rates as in the </a:t>
            </a:r>
            <a:r>
              <a:rPr sz="1000" spc="5" dirty="0">
                <a:latin typeface="Arial"/>
                <a:cs typeface="Arial"/>
              </a:rPr>
              <a:t>rest </a:t>
            </a:r>
            <a:r>
              <a:rPr sz="1000" spc="-5" dirty="0">
                <a:latin typeface="Arial"/>
                <a:cs typeface="Arial"/>
              </a:rPr>
              <a:t>of the world. Labor cost growth will remain 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subdued at 2% annually in the Americas and 1% in EMEA, leaving component cost growth to  drive regional cost levels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-5" dirty="0">
                <a:latin typeface="Arial"/>
                <a:cs typeface="Arial"/>
              </a:rPr>
              <a:t>13% and 11%,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respectively.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3103"/>
            <a:ext cx="5848350" cy="32953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53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903477"/>
            <a:ext cx="5751195" cy="8633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 startAt="2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Profit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Margins</a:t>
            </a:r>
            <a:endParaRPr sz="1000">
              <a:latin typeface="Arial"/>
              <a:cs typeface="Arial"/>
            </a:endParaRPr>
          </a:p>
          <a:p>
            <a:pPr marL="12700" marR="64769">
              <a:lnSpc>
                <a:spcPct val="143500"/>
              </a:lnSpc>
              <a:spcBef>
                <a:spcPts val="615"/>
              </a:spcBef>
            </a:pPr>
            <a:r>
              <a:rPr sz="1000" spc="-5" dirty="0">
                <a:latin typeface="Arial"/>
                <a:cs typeface="Arial"/>
              </a:rPr>
              <a:t>Average operating </a:t>
            </a:r>
            <a:r>
              <a:rPr sz="1000" dirty="0">
                <a:latin typeface="Arial"/>
                <a:cs typeface="Arial"/>
              </a:rPr>
              <a:t>margins for </a:t>
            </a:r>
            <a:r>
              <a:rPr sz="1000" spc="-5" dirty="0">
                <a:latin typeface="Arial"/>
                <a:cs typeface="Arial"/>
              </a:rPr>
              <a:t>Reciprocating </a:t>
            </a:r>
            <a:r>
              <a:rPr sz="1000" dirty="0">
                <a:latin typeface="Arial"/>
                <a:cs typeface="Arial"/>
              </a:rPr>
              <a:t>Compressor makers </a:t>
            </a:r>
            <a:r>
              <a:rPr sz="1000" spc="-5" dirty="0">
                <a:latin typeface="Arial"/>
                <a:cs typeface="Arial"/>
              </a:rPr>
              <a:t>are 10.5%. Japanese </a:t>
            </a:r>
            <a:r>
              <a:rPr sz="1000" dirty="0">
                <a:latin typeface="Arial"/>
                <a:cs typeface="Arial"/>
              </a:rPr>
              <a:t>firms </a:t>
            </a:r>
            <a:r>
              <a:rPr sz="1000" spc="-5" dirty="0">
                <a:latin typeface="Arial"/>
                <a:cs typeface="Arial"/>
              </a:rPr>
              <a:t>take 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10" dirty="0">
                <a:latin typeface="Arial"/>
                <a:cs typeface="Arial"/>
              </a:rPr>
              <a:t>lower </a:t>
            </a:r>
            <a:r>
              <a:rPr sz="1000" spc="-5" dirty="0">
                <a:latin typeface="Arial"/>
                <a:cs typeface="Arial"/>
              </a:rPr>
              <a:t>operating margins, 4.5%, </a:t>
            </a:r>
            <a:r>
              <a:rPr sz="1000" dirty="0">
                <a:latin typeface="Arial"/>
                <a:cs typeface="Arial"/>
              </a:rPr>
              <a:t>to offset </a:t>
            </a:r>
            <a:r>
              <a:rPr sz="1000" spc="-5" dirty="0">
                <a:latin typeface="Arial"/>
                <a:cs typeface="Arial"/>
              </a:rPr>
              <a:t>higher manufacturing costs. Hypercompressor </a:t>
            </a:r>
            <a:r>
              <a:rPr sz="1000" dirty="0">
                <a:latin typeface="Arial"/>
                <a:cs typeface="Arial"/>
              </a:rPr>
              <a:t>makers  </a:t>
            </a:r>
            <a:r>
              <a:rPr sz="1000" spc="-5" dirty="0">
                <a:latin typeface="Arial"/>
                <a:cs typeface="Arial"/>
              </a:rPr>
              <a:t>Burckhardt and Howden, average 18% operating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margin.</a:t>
            </a:r>
            <a:endParaRPr sz="1000">
              <a:latin typeface="Arial"/>
              <a:cs typeface="Arial"/>
            </a:endParaRPr>
          </a:p>
          <a:p>
            <a:pPr marL="127000" marR="284480">
              <a:lnSpc>
                <a:spcPct val="1435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Manufacturers of Reciprocating </a:t>
            </a:r>
            <a:r>
              <a:rPr sz="1000" dirty="0">
                <a:latin typeface="Arial"/>
                <a:cs typeface="Arial"/>
              </a:rPr>
              <a:t>Compressors made operating margins </a:t>
            </a:r>
            <a:r>
              <a:rPr sz="1000" spc="-5" dirty="0">
                <a:latin typeface="Arial"/>
                <a:cs typeface="Arial"/>
              </a:rPr>
              <a:t>of 10.5% on average in  2012, and net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of 7%. These figures are </a:t>
            </a:r>
            <a:r>
              <a:rPr sz="1000" dirty="0">
                <a:latin typeface="Arial"/>
                <a:cs typeface="Arial"/>
              </a:rPr>
              <a:t>deceptively </a:t>
            </a:r>
            <a:r>
              <a:rPr sz="1000" spc="-5" dirty="0">
                <a:latin typeface="Arial"/>
                <a:cs typeface="Arial"/>
              </a:rPr>
              <a:t>low </a:t>
            </a:r>
            <a:r>
              <a:rPr sz="1000" dirty="0">
                <a:latin typeface="Arial"/>
                <a:cs typeface="Arial"/>
              </a:rPr>
              <a:t>for most </a:t>
            </a:r>
            <a:r>
              <a:rPr sz="1000" spc="-5" dirty="0">
                <a:latin typeface="Arial"/>
                <a:cs typeface="Arial"/>
              </a:rPr>
              <a:t>firms though, as the  average includes multiple outliers, </a:t>
            </a:r>
            <a:r>
              <a:rPr sz="1000" dirty="0">
                <a:latin typeface="Arial"/>
                <a:cs typeface="Arial"/>
              </a:rPr>
              <a:t>namely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number </a:t>
            </a:r>
            <a:r>
              <a:rPr sz="1000" spc="-5" dirty="0">
                <a:latin typeface="Arial"/>
                <a:cs typeface="Arial"/>
              </a:rPr>
              <a:t>of Japanese manufacturers, and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Exterran.</a:t>
            </a:r>
            <a:endParaRPr sz="1000">
              <a:latin typeface="Arial"/>
              <a:cs typeface="Arial"/>
            </a:endParaRPr>
          </a:p>
          <a:p>
            <a:pPr marL="127000" marR="11430">
              <a:lnSpc>
                <a:spcPct val="1441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Japanese manufacturers MHI, IHI, Kobelco, and </a:t>
            </a:r>
            <a:r>
              <a:rPr sz="1000" dirty="0">
                <a:latin typeface="Arial"/>
                <a:cs typeface="Arial"/>
              </a:rPr>
              <a:t>Hitachi </a:t>
            </a:r>
            <a:r>
              <a:rPr sz="1000" spc="-5" dirty="0">
                <a:latin typeface="Arial"/>
                <a:cs typeface="Arial"/>
              </a:rPr>
              <a:t>accept lower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than their  competitors to </a:t>
            </a:r>
            <a:r>
              <a:rPr sz="1000" dirty="0">
                <a:latin typeface="Arial"/>
                <a:cs typeface="Arial"/>
              </a:rPr>
              <a:t>offset </a:t>
            </a:r>
            <a:r>
              <a:rPr sz="1000" spc="-5" dirty="0">
                <a:latin typeface="Arial"/>
                <a:cs typeface="Arial"/>
              </a:rPr>
              <a:t>their higher cost of manufacturing (discussed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Prices section) and </a:t>
            </a:r>
            <a:r>
              <a:rPr sz="1000" dirty="0">
                <a:latin typeface="Arial"/>
                <a:cs typeface="Arial"/>
              </a:rPr>
              <a:t>still </a:t>
            </a:r>
            <a:r>
              <a:rPr sz="1000" spc="-10" dirty="0">
                <a:latin typeface="Arial"/>
                <a:cs typeface="Arial"/>
              </a:rPr>
              <a:t>win  </a:t>
            </a:r>
            <a:r>
              <a:rPr sz="1000" spc="-5" dirty="0">
                <a:latin typeface="Arial"/>
                <a:cs typeface="Arial"/>
              </a:rPr>
              <a:t>bids against competitors with a lower cost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base.</a:t>
            </a:r>
            <a:endParaRPr sz="1000">
              <a:latin typeface="Arial"/>
              <a:cs typeface="Arial"/>
            </a:endParaRPr>
          </a:p>
          <a:p>
            <a:pPr marL="583565" marR="5080" lvl="3" indent="-227965">
              <a:lnSpc>
                <a:spcPct val="143800"/>
              </a:lnSpc>
              <a:spcBef>
                <a:spcPts val="66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IHI had the highest operating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of the </a:t>
            </a:r>
            <a:r>
              <a:rPr sz="1000" dirty="0">
                <a:latin typeface="Arial"/>
                <a:cs typeface="Arial"/>
              </a:rPr>
              <a:t>Japanese </a:t>
            </a:r>
            <a:r>
              <a:rPr sz="1000" spc="-5" dirty="0">
                <a:latin typeface="Arial"/>
                <a:cs typeface="Arial"/>
              </a:rPr>
              <a:t>suppliers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2012, at 6.3% operating 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(1.9% net </a:t>
            </a:r>
            <a:r>
              <a:rPr sz="1000" dirty="0">
                <a:latin typeface="Arial"/>
                <a:cs typeface="Arial"/>
              </a:rPr>
              <a:t>margin). The </a:t>
            </a:r>
            <a:r>
              <a:rPr sz="1000" spc="-5" dirty="0">
                <a:latin typeface="Arial"/>
                <a:cs typeface="Arial"/>
              </a:rPr>
              <a:t>firm credited its strong presence in the LNG BOG  compressor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with the success. </a:t>
            </a:r>
            <a:r>
              <a:rPr sz="1000" spc="5" dirty="0">
                <a:latin typeface="Arial"/>
                <a:cs typeface="Arial"/>
              </a:rPr>
              <a:t>With </a:t>
            </a:r>
            <a:r>
              <a:rPr sz="1000" spc="-5" dirty="0">
                <a:latin typeface="Arial"/>
                <a:cs typeface="Arial"/>
              </a:rPr>
              <a:t>Japan’s nuclear power generation capacity idled,  LNG imports have made up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of the shortfall, driving new orders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compressors at  receiving terminals. Terminals including Senboku, Himeji, and Kagoshima took delivery of  compressors from IHI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2012, helping </a:t>
            </a:r>
            <a:r>
              <a:rPr sz="1000" dirty="0">
                <a:latin typeface="Arial"/>
                <a:cs typeface="Arial"/>
              </a:rPr>
              <a:t>drive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firm’s </a:t>
            </a:r>
            <a:r>
              <a:rPr sz="1000" spc="-5" dirty="0">
                <a:latin typeface="Arial"/>
                <a:cs typeface="Arial"/>
              </a:rPr>
              <a:t>comparative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profitability.</a:t>
            </a:r>
            <a:endParaRPr sz="1000">
              <a:latin typeface="Arial"/>
              <a:cs typeface="Arial"/>
            </a:endParaRPr>
          </a:p>
          <a:p>
            <a:pPr marL="583565" marR="190500" lvl="3" indent="-227965">
              <a:lnSpc>
                <a:spcPct val="144000"/>
              </a:lnSpc>
              <a:spcBef>
                <a:spcPts val="5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Hitachi’s Industrial </a:t>
            </a:r>
            <a:r>
              <a:rPr sz="1000" dirty="0">
                <a:latin typeface="Arial"/>
                <a:cs typeface="Arial"/>
              </a:rPr>
              <a:t>Systems </a:t>
            </a:r>
            <a:r>
              <a:rPr sz="1000" spc="-5" dirty="0">
                <a:latin typeface="Arial"/>
                <a:cs typeface="Arial"/>
              </a:rPr>
              <a:t>division </a:t>
            </a:r>
            <a:r>
              <a:rPr sz="1000" dirty="0">
                <a:latin typeface="Arial"/>
                <a:cs typeface="Arial"/>
              </a:rPr>
              <a:t>made </a:t>
            </a:r>
            <a:r>
              <a:rPr sz="1000" spc="-5" dirty="0">
                <a:latin typeface="Arial"/>
                <a:cs typeface="Arial"/>
              </a:rPr>
              <a:t>the highest net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last year, at </a:t>
            </a:r>
            <a:r>
              <a:rPr sz="1000" dirty="0">
                <a:latin typeface="Arial"/>
                <a:cs typeface="Arial"/>
              </a:rPr>
              <a:t>3.5%, </a:t>
            </a:r>
            <a:r>
              <a:rPr sz="1000" spc="-5" dirty="0">
                <a:latin typeface="Arial"/>
                <a:cs typeface="Arial"/>
              </a:rPr>
              <a:t>with  operating margin of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4.3%.</a:t>
            </a:r>
            <a:endParaRPr sz="1000">
              <a:latin typeface="Arial"/>
              <a:cs typeface="Arial"/>
            </a:endParaRPr>
          </a:p>
          <a:p>
            <a:pPr marL="583565" marR="74295" lvl="3" indent="-227965">
              <a:lnSpc>
                <a:spcPct val="143600"/>
              </a:lnSpc>
              <a:spcBef>
                <a:spcPts val="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MHI’s compressor-manufacturing subsidiary, MCO, </a:t>
            </a:r>
            <a:r>
              <a:rPr sz="1000" dirty="0">
                <a:latin typeface="Arial"/>
                <a:cs typeface="Arial"/>
              </a:rPr>
              <a:t>posted </a:t>
            </a:r>
            <a:r>
              <a:rPr sz="1000" spc="-5" dirty="0">
                <a:latin typeface="Arial"/>
                <a:cs typeface="Arial"/>
              </a:rPr>
              <a:t>operating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4% </a:t>
            </a:r>
            <a:r>
              <a:rPr sz="100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2012, and net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of 0.87%.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the second-lowest of any of the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Japanese  suppliers, although </a:t>
            </a:r>
            <a:r>
              <a:rPr sz="1000" dirty="0">
                <a:latin typeface="Arial"/>
                <a:cs typeface="Arial"/>
              </a:rPr>
              <a:t>partly </a:t>
            </a:r>
            <a:r>
              <a:rPr sz="1000" spc="-5" dirty="0">
                <a:latin typeface="Arial"/>
                <a:cs typeface="Arial"/>
              </a:rPr>
              <a:t>due to the timing of billing cycles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projects including Icthys and  the FPSO Petrobras ordered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Tupi </a:t>
            </a:r>
            <a:r>
              <a:rPr sz="1000" dirty="0">
                <a:latin typeface="Arial"/>
                <a:cs typeface="Arial"/>
              </a:rPr>
              <a:t>offshore </a:t>
            </a:r>
            <a:r>
              <a:rPr sz="1000" spc="-5" dirty="0">
                <a:latin typeface="Arial"/>
                <a:cs typeface="Arial"/>
              </a:rPr>
              <a:t>development. Adjusting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this </a:t>
            </a:r>
            <a:r>
              <a:rPr sz="1000" dirty="0">
                <a:latin typeface="Arial"/>
                <a:cs typeface="Arial"/>
              </a:rPr>
              <a:t>book-to-  </a:t>
            </a:r>
            <a:r>
              <a:rPr sz="1000" spc="-5" dirty="0">
                <a:latin typeface="Arial"/>
                <a:cs typeface="Arial"/>
              </a:rPr>
              <a:t>bill </a:t>
            </a:r>
            <a:r>
              <a:rPr sz="1000" dirty="0">
                <a:latin typeface="Arial"/>
                <a:cs typeface="Arial"/>
              </a:rPr>
              <a:t>offset, </a:t>
            </a:r>
            <a:r>
              <a:rPr sz="1000" spc="-5" dirty="0">
                <a:latin typeface="Arial"/>
                <a:cs typeface="Arial"/>
              </a:rPr>
              <a:t>the relevant ratios are 6% operating margin and 1.75% net </a:t>
            </a:r>
            <a:r>
              <a:rPr sz="1000" dirty="0">
                <a:latin typeface="Arial"/>
                <a:cs typeface="Arial"/>
              </a:rPr>
              <a:t>margin for </a:t>
            </a:r>
            <a:r>
              <a:rPr sz="1000" spc="5" dirty="0">
                <a:latin typeface="Arial"/>
                <a:cs typeface="Arial"/>
              </a:rPr>
              <a:t>the  </a:t>
            </a:r>
            <a:r>
              <a:rPr sz="1000" spc="-5" dirty="0">
                <a:latin typeface="Arial"/>
                <a:cs typeface="Arial"/>
              </a:rPr>
              <a:t>business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unit.</a:t>
            </a:r>
            <a:endParaRPr sz="1000">
              <a:latin typeface="Arial"/>
              <a:cs typeface="Arial"/>
            </a:endParaRPr>
          </a:p>
          <a:p>
            <a:pPr marL="583565" marR="26034" lvl="3" indent="-227965">
              <a:lnSpc>
                <a:spcPct val="143400"/>
              </a:lnSpc>
              <a:spcBef>
                <a:spcPts val="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Kobelco’s Machinery business unit </a:t>
            </a:r>
            <a:r>
              <a:rPr sz="1000" dirty="0">
                <a:latin typeface="Arial"/>
                <a:cs typeface="Arial"/>
              </a:rPr>
              <a:t>actually booked </a:t>
            </a:r>
            <a:r>
              <a:rPr sz="1000" spc="-5" dirty="0">
                <a:latin typeface="Arial"/>
                <a:cs typeface="Arial"/>
              </a:rPr>
              <a:t>a net loss of 0.8% in 2012, and  operating margin of just 3%, but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loss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dirty="0">
                <a:latin typeface="Arial"/>
                <a:cs typeface="Arial"/>
              </a:rPr>
              <a:t>mostly </a:t>
            </a:r>
            <a:r>
              <a:rPr sz="1000" spc="-5" dirty="0">
                <a:latin typeface="Arial"/>
                <a:cs typeface="Arial"/>
              </a:rPr>
              <a:t>due to underbidding on construction  equipment. For </a:t>
            </a:r>
            <a:r>
              <a:rPr sz="1000" dirty="0">
                <a:latin typeface="Arial"/>
                <a:cs typeface="Arial"/>
              </a:rPr>
              <a:t>compressors, </a:t>
            </a:r>
            <a:r>
              <a:rPr sz="1000" spc="-5" dirty="0">
                <a:latin typeface="Arial"/>
                <a:cs typeface="Arial"/>
              </a:rPr>
              <a:t>the relevant operating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is 5%, </a:t>
            </a:r>
            <a:r>
              <a:rPr sz="1000" spc="5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all of its compressor  orders </a:t>
            </a:r>
            <a:r>
              <a:rPr sz="1000" spc="-10" dirty="0">
                <a:latin typeface="Arial"/>
                <a:cs typeface="Arial"/>
              </a:rPr>
              <a:t>were </a:t>
            </a:r>
            <a:r>
              <a:rPr sz="1000" spc="-5" dirty="0">
                <a:latin typeface="Arial"/>
                <a:cs typeface="Arial"/>
              </a:rPr>
              <a:t>profitable last year, according to a source within the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company.</a:t>
            </a:r>
            <a:endParaRPr sz="1000">
              <a:latin typeface="Arial"/>
              <a:cs typeface="Arial"/>
            </a:endParaRPr>
          </a:p>
          <a:p>
            <a:pPr marL="127000" marR="47625">
              <a:lnSpc>
                <a:spcPct val="1438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Exterran Holdings </a:t>
            </a:r>
            <a:r>
              <a:rPr sz="1000" dirty="0">
                <a:latin typeface="Arial"/>
                <a:cs typeface="Arial"/>
              </a:rPr>
              <a:t>suffered </a:t>
            </a:r>
            <a:r>
              <a:rPr sz="1000" spc="-5" dirty="0">
                <a:latin typeface="Arial"/>
                <a:cs typeface="Arial"/>
              </a:rPr>
              <a:t>a net loss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2012, but the loss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dirty="0">
                <a:latin typeface="Arial"/>
                <a:cs typeface="Arial"/>
              </a:rPr>
              <a:t>largely </a:t>
            </a:r>
            <a:r>
              <a:rPr sz="1000" spc="-5" dirty="0">
                <a:latin typeface="Arial"/>
                <a:cs typeface="Arial"/>
              </a:rPr>
              <a:t>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its full acquisition of  Exterran Partners, a subsidiary that shared ownership with an investment consortium as a holdover  from the </a:t>
            </a:r>
            <a:r>
              <a:rPr sz="1000" dirty="0">
                <a:latin typeface="Arial"/>
                <a:cs typeface="Arial"/>
              </a:rPr>
              <a:t>merger </a:t>
            </a:r>
            <a:r>
              <a:rPr sz="1000" spc="-5" dirty="0">
                <a:latin typeface="Arial"/>
                <a:cs typeface="Arial"/>
              </a:rPr>
              <a:t>of Hannover and Universal (the predecessors of Exterran’s compressor  manufacturing </a:t>
            </a:r>
            <a:r>
              <a:rPr sz="1000" dirty="0">
                <a:latin typeface="Arial"/>
                <a:cs typeface="Arial"/>
              </a:rPr>
              <a:t>arm). </a:t>
            </a:r>
            <a:r>
              <a:rPr sz="1000" spc="-5" dirty="0">
                <a:latin typeface="Arial"/>
                <a:cs typeface="Arial"/>
              </a:rPr>
              <a:t>Its operating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6.3%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year, </a:t>
            </a:r>
            <a:r>
              <a:rPr sz="1000" dirty="0">
                <a:latin typeface="Arial"/>
                <a:cs typeface="Arial"/>
              </a:rPr>
              <a:t>still </a:t>
            </a:r>
            <a:r>
              <a:rPr sz="1000" spc="-5" dirty="0">
                <a:latin typeface="Arial"/>
                <a:cs typeface="Arial"/>
              </a:rPr>
              <a:t>lower than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competitors  because Exterran focuses on smaller, low-margin units (its highest-selling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unit is rated  at 500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hp).</a:t>
            </a:r>
            <a:endParaRPr sz="1000">
              <a:latin typeface="Arial"/>
              <a:cs typeface="Arial"/>
            </a:endParaRPr>
          </a:p>
          <a:p>
            <a:pPr marL="127000" marR="56515">
              <a:lnSpc>
                <a:spcPct val="1430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Excluding the above </a:t>
            </a:r>
            <a:r>
              <a:rPr sz="1000" dirty="0">
                <a:latin typeface="Arial"/>
                <a:cs typeface="Arial"/>
              </a:rPr>
              <a:t>outliers, </a:t>
            </a:r>
            <a:r>
              <a:rPr sz="1000" spc="-5" dirty="0">
                <a:latin typeface="Arial"/>
                <a:cs typeface="Arial"/>
              </a:rPr>
              <a:t>average operating margin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rest of the reciprocating </a:t>
            </a:r>
            <a:r>
              <a:rPr sz="1000" dirty="0">
                <a:latin typeface="Arial"/>
                <a:cs typeface="Arial"/>
              </a:rPr>
              <a:t>compressor  </a:t>
            </a:r>
            <a:r>
              <a:rPr sz="1000" spc="-5" dirty="0">
                <a:latin typeface="Arial"/>
                <a:cs typeface="Arial"/>
              </a:rPr>
              <a:t>manufacturers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14.8% (in rank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order).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583565" lvl="3" indent="-227965">
              <a:lnSpc>
                <a:spcPct val="100000"/>
              </a:lnSpc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Burckhardt: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19.7%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914145"/>
            <a:ext cx="5542280" cy="2686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Howden </a:t>
            </a:r>
            <a:r>
              <a:rPr sz="1000" dirty="0">
                <a:latin typeface="Arial"/>
                <a:cs typeface="Arial"/>
              </a:rPr>
              <a:t>Thomassen: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16.7%</a:t>
            </a:r>
            <a:endParaRPr sz="100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  <a:spcBef>
                <a:spcPts val="585"/>
              </a:spcBef>
              <a:tabLst>
                <a:tab pos="469265" algn="l"/>
              </a:tabLst>
            </a:pPr>
            <a:r>
              <a:rPr sz="1000" spc="-5" dirty="0">
                <a:latin typeface="Symbol"/>
                <a:cs typeface="Symbol"/>
              </a:rPr>
              <a:t></a:t>
            </a:r>
            <a:r>
              <a:rPr sz="1000" spc="-5" dirty="0">
                <a:latin typeface="Times New Roman"/>
                <a:cs typeface="Times New Roman"/>
              </a:rPr>
              <a:t>	</a:t>
            </a:r>
            <a:r>
              <a:rPr sz="1000" spc="-5" dirty="0">
                <a:latin typeface="Arial"/>
                <a:cs typeface="Arial"/>
              </a:rPr>
              <a:t>GE: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12.6%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dirty="0">
                <a:latin typeface="Arial"/>
                <a:cs typeface="Arial"/>
              </a:rPr>
              <a:t>Cameron:</a:t>
            </a:r>
            <a:r>
              <a:rPr sz="1000" spc="-1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12.5%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Dresser-Rand: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12.3%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Siemens: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6.6%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Manufacturers with dominant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share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specific segments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higher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than their  direct competitors. For example, IHI, which has a 60% share in the LNG BOG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5" dirty="0">
                <a:latin typeface="Arial"/>
                <a:cs typeface="Arial"/>
              </a:rPr>
              <a:t>market,  </a:t>
            </a:r>
            <a:r>
              <a:rPr sz="1000" spc="-5" dirty="0">
                <a:latin typeface="Arial"/>
                <a:cs typeface="Arial"/>
              </a:rPr>
              <a:t>has the highest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of any Japanese reciprocating compressor manufacturer. Burckhardt and  Howden </a:t>
            </a:r>
            <a:r>
              <a:rPr sz="1000" dirty="0">
                <a:latin typeface="Arial"/>
                <a:cs typeface="Arial"/>
              </a:rPr>
              <a:t>Thomassen, </a:t>
            </a:r>
            <a:r>
              <a:rPr sz="1000" spc="-5" dirty="0">
                <a:latin typeface="Arial"/>
                <a:cs typeface="Arial"/>
              </a:rPr>
              <a:t>the dominant suppliers of hypercompressors (units </a:t>
            </a:r>
            <a:r>
              <a:rPr sz="1000" dirty="0">
                <a:latin typeface="Arial"/>
                <a:cs typeface="Arial"/>
              </a:rPr>
              <a:t>for petrochemical  </a:t>
            </a:r>
            <a:r>
              <a:rPr sz="1000" spc="-5" dirty="0">
                <a:latin typeface="Arial"/>
                <a:cs typeface="Arial"/>
              </a:rPr>
              <a:t>processes that require pressures up to 7k psi) </a:t>
            </a:r>
            <a:r>
              <a:rPr sz="1000" dirty="0">
                <a:latin typeface="Arial"/>
                <a:cs typeface="Arial"/>
              </a:rPr>
              <a:t>made </a:t>
            </a:r>
            <a:r>
              <a:rPr sz="1000" spc="-5" dirty="0">
                <a:latin typeface="Arial"/>
                <a:cs typeface="Arial"/>
              </a:rPr>
              <a:t>operating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19.7% </a:t>
            </a:r>
            <a:r>
              <a:rPr sz="1000" spc="-5" dirty="0">
                <a:latin typeface="Arial"/>
                <a:cs typeface="Arial"/>
              </a:rPr>
              <a:t>and 16.7%,  respectively, in 2012. </a:t>
            </a:r>
            <a:r>
              <a:rPr sz="1000" dirty="0">
                <a:latin typeface="Arial"/>
                <a:cs typeface="Arial"/>
              </a:rPr>
              <a:t>Neumann </a:t>
            </a:r>
            <a:r>
              <a:rPr sz="1000" spc="-5" dirty="0">
                <a:latin typeface="Arial"/>
                <a:cs typeface="Arial"/>
              </a:rPr>
              <a:t>&amp; Esser poses a competitive threat to </a:t>
            </a:r>
            <a:r>
              <a:rPr sz="1000" dirty="0">
                <a:latin typeface="Arial"/>
                <a:cs typeface="Arial"/>
              </a:rPr>
              <a:t>these firms,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began  </a:t>
            </a:r>
            <a:r>
              <a:rPr sz="1000" dirty="0">
                <a:latin typeface="Arial"/>
                <a:cs typeface="Arial"/>
              </a:rPr>
              <a:t>making </a:t>
            </a:r>
            <a:r>
              <a:rPr sz="1000" spc="-5" dirty="0">
                <a:latin typeface="Arial"/>
                <a:cs typeface="Arial"/>
              </a:rPr>
              <a:t>hypercompressors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2011, but its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share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still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small.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9004" y="3739006"/>
            <a:ext cx="5346065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Suppliers’ individual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at a given </a:t>
            </a:r>
            <a:r>
              <a:rPr sz="1000" dirty="0">
                <a:latin typeface="Arial"/>
                <a:cs typeface="Arial"/>
              </a:rPr>
              <a:t>time, </a:t>
            </a:r>
            <a:r>
              <a:rPr sz="1000" spc="-5" dirty="0">
                <a:latin typeface="Arial"/>
                <a:cs typeface="Arial"/>
              </a:rPr>
              <a:t>based primarily on order </a:t>
            </a:r>
            <a:r>
              <a:rPr sz="1000" dirty="0">
                <a:latin typeface="Arial"/>
                <a:cs typeface="Arial"/>
              </a:rPr>
              <a:t>volume </a:t>
            </a:r>
            <a:r>
              <a:rPr sz="1000" spc="-5" dirty="0">
                <a:latin typeface="Arial"/>
                <a:cs typeface="Arial"/>
              </a:rPr>
              <a:t>and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its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29004" y="3958462"/>
            <a:ext cx="4782185" cy="144780"/>
          </a:xfrm>
          <a:custGeom>
            <a:avLst/>
            <a:gdLst/>
            <a:ahLst/>
            <a:cxnLst/>
            <a:rect l="l" t="t" r="r" b="b"/>
            <a:pathLst>
              <a:path w="4782185" h="144779">
                <a:moveTo>
                  <a:pt x="0" y="144779"/>
                </a:moveTo>
                <a:lnTo>
                  <a:pt x="4781677" y="144779"/>
                </a:lnTo>
                <a:lnTo>
                  <a:pt x="4781677" y="0"/>
                </a:lnTo>
                <a:lnTo>
                  <a:pt x="0" y="0"/>
                </a:lnTo>
                <a:lnTo>
                  <a:pt x="0" y="144779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004" y="3948810"/>
            <a:ext cx="5731510" cy="558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utilization rate, also impacts the margin that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will accept at </a:t>
            </a:r>
            <a:r>
              <a:rPr sz="1000" dirty="0">
                <a:latin typeface="Arial"/>
                <a:cs typeface="Arial"/>
              </a:rPr>
              <a:t>any </a:t>
            </a:r>
            <a:r>
              <a:rPr sz="1000" spc="-5" dirty="0">
                <a:latin typeface="Arial"/>
                <a:cs typeface="Arial"/>
              </a:rPr>
              <a:t>given point in </a:t>
            </a:r>
            <a:r>
              <a:rPr sz="1000" spc="10" dirty="0">
                <a:latin typeface="Arial"/>
                <a:cs typeface="Arial"/>
              </a:rPr>
              <a:t>time. </a:t>
            </a:r>
            <a:r>
              <a:rPr sz="1000" spc="-5" dirty="0">
                <a:latin typeface="Arial"/>
                <a:cs typeface="Arial"/>
              </a:rPr>
              <a:t>This </a:t>
            </a:r>
            <a:r>
              <a:rPr sz="1000" spc="-10" dirty="0">
                <a:latin typeface="Arial"/>
                <a:cs typeface="Arial"/>
              </a:rPr>
              <a:t>is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more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ts val="1730"/>
              </a:lnSpc>
              <a:spcBef>
                <a:spcPts val="130"/>
              </a:spcBef>
            </a:pPr>
            <a:r>
              <a:rPr sz="1000" spc="-5" dirty="0">
                <a:latin typeface="Arial"/>
                <a:cs typeface="Arial"/>
              </a:rPr>
              <a:t>the case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Process Reciprocating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than </a:t>
            </a:r>
            <a:r>
              <a:rPr sz="1000" dirty="0">
                <a:latin typeface="Arial"/>
                <a:cs typeface="Arial"/>
              </a:rPr>
              <a:t>for most </a:t>
            </a:r>
            <a:r>
              <a:rPr sz="1000" spc="-5" dirty="0">
                <a:latin typeface="Arial"/>
                <a:cs typeface="Arial"/>
              </a:rPr>
              <a:t>equipment markets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low  number of units and high value of the equipment typical in this industry. </a:t>
            </a:r>
            <a:r>
              <a:rPr sz="1000" spc="5" dirty="0">
                <a:latin typeface="Arial"/>
                <a:cs typeface="Arial"/>
              </a:rPr>
              <a:t>When </a:t>
            </a:r>
            <a:r>
              <a:rPr sz="1000" spc="-5" dirty="0">
                <a:latin typeface="Arial"/>
                <a:cs typeface="Arial"/>
              </a:rPr>
              <a:t>manufacturers are  busy,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give less </a:t>
            </a:r>
            <a:r>
              <a:rPr sz="1000" dirty="0">
                <a:latin typeface="Arial"/>
                <a:cs typeface="Arial"/>
              </a:rPr>
              <a:t>away in </a:t>
            </a:r>
            <a:r>
              <a:rPr sz="1000" spc="-5" dirty="0">
                <a:latin typeface="Arial"/>
                <a:cs typeface="Arial"/>
              </a:rPr>
              <a:t>negotiations. </a:t>
            </a:r>
            <a:r>
              <a:rPr sz="1000" dirty="0">
                <a:latin typeface="Arial"/>
                <a:cs typeface="Arial"/>
              </a:rPr>
              <a:t>Neumann </a:t>
            </a:r>
            <a:r>
              <a:rPr sz="1000" spc="-5" dirty="0">
                <a:latin typeface="Arial"/>
                <a:cs typeface="Arial"/>
              </a:rPr>
              <a:t>&amp; Esser,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example, admitted to giving up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5-8</a:t>
            </a:r>
            <a:endParaRPr sz="1000">
              <a:latin typeface="Arial"/>
              <a:cs typeface="Arial"/>
            </a:endParaRPr>
          </a:p>
          <a:p>
            <a:pPr marL="127000" marR="31115">
              <a:lnSpc>
                <a:spcPts val="1720"/>
              </a:lnSpc>
            </a:pPr>
            <a:r>
              <a:rPr sz="1000" spc="-5" dirty="0">
                <a:latin typeface="Arial"/>
                <a:cs typeface="Arial"/>
              </a:rPr>
              <a:t>percentage points of operating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on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projects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2009, when </a:t>
            </a:r>
            <a:r>
              <a:rPr sz="1000" dirty="0">
                <a:latin typeface="Arial"/>
                <a:cs typeface="Arial"/>
              </a:rPr>
              <a:t>orders </a:t>
            </a:r>
            <a:r>
              <a:rPr sz="1000" spc="-5" dirty="0">
                <a:latin typeface="Arial"/>
                <a:cs typeface="Arial"/>
              </a:rPr>
              <a:t>were slow </a:t>
            </a:r>
            <a:r>
              <a:rPr sz="1000" spc="10" dirty="0">
                <a:latin typeface="Arial"/>
                <a:cs typeface="Arial"/>
              </a:rPr>
              <a:t>and  </a:t>
            </a:r>
            <a:r>
              <a:rPr sz="1000" spc="-5" dirty="0">
                <a:latin typeface="Arial"/>
                <a:cs typeface="Arial"/>
              </a:rPr>
              <a:t>its utilization rate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dirty="0">
                <a:latin typeface="Arial"/>
                <a:cs typeface="Arial"/>
              </a:rPr>
              <a:t>75-80%. </a:t>
            </a:r>
            <a:r>
              <a:rPr sz="1000" spc="-5" dirty="0">
                <a:latin typeface="Arial"/>
                <a:cs typeface="Arial"/>
              </a:rPr>
              <a:t>In contrast, its operating margin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dirty="0">
                <a:latin typeface="Arial"/>
                <a:cs typeface="Arial"/>
              </a:rPr>
              <a:t>15-16% </a:t>
            </a:r>
            <a:r>
              <a:rPr sz="1000" spc="-5" dirty="0">
                <a:latin typeface="Arial"/>
                <a:cs typeface="Arial"/>
              </a:rPr>
              <a:t>in 2007 and</a:t>
            </a:r>
            <a:r>
              <a:rPr sz="1000" spc="2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early</a:t>
            </a:r>
            <a:endParaRPr sz="1000">
              <a:latin typeface="Arial"/>
              <a:cs typeface="Arial"/>
            </a:endParaRPr>
          </a:p>
          <a:p>
            <a:pPr marL="127000" marR="176530">
              <a:lnSpc>
                <a:spcPts val="1730"/>
              </a:lnSpc>
            </a:pPr>
            <a:r>
              <a:rPr sz="1000" spc="-5" dirty="0">
                <a:latin typeface="Arial"/>
                <a:cs typeface="Arial"/>
              </a:rPr>
              <a:t>2008. It also trades </a:t>
            </a:r>
            <a:r>
              <a:rPr sz="1000" dirty="0">
                <a:latin typeface="Arial"/>
                <a:cs typeface="Arial"/>
              </a:rPr>
              <a:t>margin for </a:t>
            </a:r>
            <a:r>
              <a:rPr sz="1000" spc="-5" dirty="0">
                <a:latin typeface="Arial"/>
                <a:cs typeface="Arial"/>
              </a:rPr>
              <a:t>volume. “Only </a:t>
            </a:r>
            <a:r>
              <a:rPr sz="1000" dirty="0">
                <a:latin typeface="Arial"/>
                <a:cs typeface="Arial"/>
              </a:rPr>
              <a:t>one-off </a:t>
            </a:r>
            <a:r>
              <a:rPr sz="1000" spc="-5" dirty="0">
                <a:latin typeface="Arial"/>
                <a:cs typeface="Arial"/>
              </a:rPr>
              <a:t>buyers </a:t>
            </a:r>
            <a:r>
              <a:rPr sz="1000" dirty="0">
                <a:latin typeface="Arial"/>
                <a:cs typeface="Arial"/>
              </a:rPr>
              <a:t>pay list </a:t>
            </a:r>
            <a:r>
              <a:rPr sz="1000" spc="-5" dirty="0">
                <a:latin typeface="Arial"/>
                <a:cs typeface="Arial"/>
              </a:rPr>
              <a:t>price,” said one </a:t>
            </a:r>
            <a:r>
              <a:rPr sz="1000" dirty="0">
                <a:latin typeface="Arial"/>
                <a:cs typeface="Arial"/>
              </a:rPr>
              <a:t>company  </a:t>
            </a:r>
            <a:r>
              <a:rPr sz="1000" spc="-5" dirty="0">
                <a:latin typeface="Arial"/>
                <a:cs typeface="Arial"/>
              </a:rPr>
              <a:t>executive, and operating </a:t>
            </a:r>
            <a:r>
              <a:rPr sz="1000" dirty="0">
                <a:latin typeface="Arial"/>
                <a:cs typeface="Arial"/>
              </a:rPr>
              <a:t>margin for </a:t>
            </a:r>
            <a:r>
              <a:rPr sz="1000" spc="-5" dirty="0">
                <a:latin typeface="Arial"/>
                <a:cs typeface="Arial"/>
              </a:rPr>
              <a:t>individual projects can </a:t>
            </a:r>
            <a:r>
              <a:rPr sz="1000" dirty="0">
                <a:latin typeface="Arial"/>
                <a:cs typeface="Arial"/>
              </a:rPr>
              <a:t>fall </a:t>
            </a:r>
            <a:r>
              <a:rPr sz="1000" spc="-5" dirty="0">
                <a:latin typeface="Arial"/>
                <a:cs typeface="Arial"/>
              </a:rPr>
              <a:t>as low as 3-5%, depending on the  </a:t>
            </a:r>
            <a:r>
              <a:rPr sz="1000" dirty="0">
                <a:latin typeface="Arial"/>
                <a:cs typeface="Arial"/>
              </a:rPr>
              <a:t>customer </a:t>
            </a:r>
            <a:r>
              <a:rPr sz="1000" spc="-5" dirty="0">
                <a:latin typeface="Arial"/>
                <a:cs typeface="Arial"/>
              </a:rPr>
              <a:t>and its </a:t>
            </a:r>
            <a:r>
              <a:rPr sz="1000" spc="-10" dirty="0">
                <a:latin typeface="Arial"/>
                <a:cs typeface="Arial"/>
              </a:rPr>
              <a:t>own </a:t>
            </a:r>
            <a:r>
              <a:rPr sz="1000" spc="-5" dirty="0">
                <a:latin typeface="Arial"/>
                <a:cs typeface="Arial"/>
              </a:rPr>
              <a:t>utilization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rate.</a:t>
            </a:r>
            <a:endParaRPr sz="1000">
              <a:latin typeface="Arial"/>
              <a:cs typeface="Arial"/>
            </a:endParaRPr>
          </a:p>
          <a:p>
            <a:pPr marL="127000" marR="82550">
              <a:lnSpc>
                <a:spcPct val="144000"/>
              </a:lnSpc>
              <a:spcBef>
                <a:spcPts val="445"/>
              </a:spcBef>
            </a:pPr>
            <a:r>
              <a:rPr sz="1000" spc="-5" dirty="0">
                <a:latin typeface="Arial"/>
                <a:cs typeface="Arial"/>
              </a:rPr>
              <a:t>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above impact of utilization rates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prices, suppliers will gain pricing leverage as  utilization rates increase from 88% in 2013 Q1 to 93%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2018.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likely to add 1-2 percentage  points to cost growth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2020 Q2, or an average </a:t>
            </a:r>
            <a:r>
              <a:rPr sz="1000" dirty="0">
                <a:latin typeface="Arial"/>
                <a:cs typeface="Arial"/>
              </a:rPr>
              <a:t>10-20% </a:t>
            </a:r>
            <a:r>
              <a:rPr sz="1000" spc="-5" dirty="0">
                <a:latin typeface="Arial"/>
                <a:cs typeface="Arial"/>
              </a:rPr>
              <a:t>increase in operating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margins.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50">
              <a:latin typeface="Times New Roman"/>
              <a:cs typeface="Times New Roman"/>
            </a:endParaRPr>
          </a:p>
          <a:p>
            <a:pPr marL="377825" lvl="1" indent="-365125" algn="just">
              <a:lnSpc>
                <a:spcPct val="100000"/>
              </a:lnSpc>
              <a:buFont typeface="Arial"/>
              <a:buAutoNum type="arabicPeriod" startAt="3"/>
              <a:tabLst>
                <a:tab pos="378460" algn="l"/>
              </a:tabLst>
            </a:pPr>
            <a:r>
              <a:rPr sz="1200" b="1" i="1" spc="-5" dirty="0">
                <a:latin typeface="Arial"/>
                <a:cs typeface="Arial"/>
              </a:rPr>
              <a:t>Prices</a:t>
            </a:r>
            <a:endParaRPr sz="1200">
              <a:latin typeface="Arial"/>
              <a:cs typeface="Arial"/>
            </a:endParaRPr>
          </a:p>
          <a:p>
            <a:pPr marL="12700" marR="205740" algn="just">
              <a:lnSpc>
                <a:spcPct val="143500"/>
              </a:lnSpc>
              <a:spcBef>
                <a:spcPts val="710"/>
              </a:spcBef>
            </a:pPr>
            <a:r>
              <a:rPr sz="1000" spc="-5" dirty="0">
                <a:latin typeface="Arial"/>
                <a:cs typeface="Arial"/>
              </a:rPr>
              <a:t>Prices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rise 2.5% this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on rising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labor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 and India, where suppliers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or  source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components. Increasing </a:t>
            </a:r>
            <a:r>
              <a:rPr sz="1000" dirty="0">
                <a:latin typeface="Arial"/>
                <a:cs typeface="Arial"/>
              </a:rPr>
              <a:t>capacity utilization </a:t>
            </a:r>
            <a:r>
              <a:rPr sz="1000" spc="-5" dirty="0">
                <a:latin typeface="Arial"/>
                <a:cs typeface="Arial"/>
              </a:rPr>
              <a:t>will allow suppliers to </a:t>
            </a:r>
            <a:r>
              <a:rPr sz="1000" dirty="0">
                <a:latin typeface="Arial"/>
                <a:cs typeface="Arial"/>
              </a:rPr>
              <a:t>raise </a:t>
            </a:r>
            <a:r>
              <a:rPr sz="1000" spc="-5" dirty="0">
                <a:latin typeface="Arial"/>
                <a:cs typeface="Arial"/>
              </a:rPr>
              <a:t>prices slightly  </a:t>
            </a:r>
            <a:r>
              <a:rPr sz="1000" dirty="0">
                <a:latin typeface="Arial"/>
                <a:cs typeface="Arial"/>
              </a:rPr>
              <a:t>faster </a:t>
            </a:r>
            <a:r>
              <a:rPr sz="1000" spc="-5" dirty="0">
                <a:latin typeface="Arial"/>
                <a:cs typeface="Arial"/>
              </a:rPr>
              <a:t>than costs increase,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price growth of 18.5%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2020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Q2.</a:t>
            </a:r>
            <a:endParaRPr sz="1000">
              <a:latin typeface="Arial"/>
              <a:cs typeface="Arial"/>
            </a:endParaRPr>
          </a:p>
          <a:p>
            <a:pPr marL="127000" marR="40640">
              <a:lnSpc>
                <a:spcPct val="1440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At benchmark cost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spc="-5" dirty="0">
                <a:latin typeface="Arial"/>
                <a:cs typeface="Arial"/>
              </a:rPr>
              <a:t>based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US assembly, 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field </a:t>
            </a:r>
            <a:r>
              <a:rPr sz="1000" dirty="0">
                <a:latin typeface="Arial"/>
                <a:cs typeface="Arial"/>
              </a:rPr>
              <a:t>compression </a:t>
            </a:r>
            <a:r>
              <a:rPr sz="1000" spc="-5" dirty="0">
                <a:latin typeface="Arial"/>
                <a:cs typeface="Arial"/>
              </a:rPr>
              <a:t>would cost $3.3m  and units </a:t>
            </a:r>
            <a:r>
              <a:rPr sz="1000" dirty="0">
                <a:latin typeface="Arial"/>
                <a:cs typeface="Arial"/>
              </a:rPr>
              <a:t>for refinery </a:t>
            </a:r>
            <a:r>
              <a:rPr sz="1000" spc="-5" dirty="0">
                <a:latin typeface="Arial"/>
                <a:cs typeface="Arial"/>
              </a:rPr>
              <a:t>hydrogen circulation and product compression would cost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$6.5m.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reference units </a:t>
            </a:r>
            <a:r>
              <a:rPr sz="1000" dirty="0">
                <a:latin typeface="Arial"/>
                <a:cs typeface="Arial"/>
              </a:rPr>
              <a:t>for Process </a:t>
            </a:r>
            <a:r>
              <a:rPr sz="1000" spc="-5" dirty="0">
                <a:latin typeface="Arial"/>
                <a:cs typeface="Arial"/>
              </a:rPr>
              <a:t>Reciprocating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(API 618)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are: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>
              <a:latin typeface="Times New Roman"/>
              <a:cs typeface="Times New Roman"/>
            </a:endParaRPr>
          </a:p>
          <a:p>
            <a:pPr marL="583565" marR="3493135" lvl="2" indent="-227965">
              <a:lnSpc>
                <a:spcPct val="100000"/>
              </a:lnSpc>
              <a:buFont typeface="Symbol"/>
              <a:buChar char=""/>
              <a:tabLst>
                <a:tab pos="2279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Gas field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compression:</a:t>
            </a:r>
            <a:endParaRPr sz="1000">
              <a:latin typeface="Arial"/>
              <a:cs typeface="Arial"/>
            </a:endParaRPr>
          </a:p>
          <a:p>
            <a:pPr marL="812165">
              <a:lnSpc>
                <a:spcPct val="100000"/>
              </a:lnSpc>
              <a:spcBef>
                <a:spcPts val="525"/>
              </a:spcBef>
              <a:tabLst>
                <a:tab pos="1040765" algn="l"/>
              </a:tabLst>
            </a:pPr>
            <a:r>
              <a:rPr sz="1000" spc="-5" dirty="0">
                <a:latin typeface="Courier New"/>
                <a:cs typeface="Courier New"/>
              </a:rPr>
              <a:t>o	</a:t>
            </a:r>
            <a:r>
              <a:rPr sz="1000" spc="-5" dirty="0">
                <a:latin typeface="Arial"/>
                <a:cs typeface="Arial"/>
              </a:rPr>
              <a:t>4,500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hp</a:t>
            </a:r>
            <a:endParaRPr sz="1000">
              <a:latin typeface="Arial"/>
              <a:cs typeface="Arial"/>
            </a:endParaRPr>
          </a:p>
          <a:p>
            <a:pPr marL="1040765" lvl="3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1040765" algn="l"/>
                <a:tab pos="1041400" algn="l"/>
              </a:tabLst>
            </a:pPr>
            <a:r>
              <a:rPr sz="1000" spc="-5" dirty="0">
                <a:latin typeface="Arial"/>
                <a:cs typeface="Arial"/>
              </a:rPr>
              <a:t>20 bar </a:t>
            </a:r>
            <a:r>
              <a:rPr sz="1000" dirty="0">
                <a:latin typeface="Arial"/>
                <a:cs typeface="Arial"/>
              </a:rPr>
              <a:t>max </a:t>
            </a:r>
            <a:r>
              <a:rPr sz="1000" spc="-5" dirty="0">
                <a:latin typeface="Arial"/>
                <a:cs typeface="Arial"/>
              </a:rPr>
              <a:t>discharge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pressure</a:t>
            </a:r>
            <a:endParaRPr sz="1000">
              <a:latin typeface="Arial"/>
              <a:cs typeface="Arial"/>
            </a:endParaRPr>
          </a:p>
          <a:p>
            <a:pPr marL="1040765" lvl="3" indent="-228600">
              <a:lnSpc>
                <a:spcPct val="100000"/>
              </a:lnSpc>
              <a:spcBef>
                <a:spcPts val="509"/>
              </a:spcBef>
              <a:buFont typeface="Courier New"/>
              <a:buChar char="o"/>
              <a:tabLst>
                <a:tab pos="1040765" algn="l"/>
                <a:tab pos="1041400" algn="l"/>
              </a:tabLst>
            </a:pPr>
            <a:r>
              <a:rPr sz="1000" spc="-5" dirty="0">
                <a:latin typeface="Arial"/>
                <a:cs typeface="Arial"/>
              </a:rPr>
              <a:t>18k </a:t>
            </a:r>
            <a:r>
              <a:rPr sz="1000" spc="-10" dirty="0">
                <a:latin typeface="Arial"/>
                <a:cs typeface="Arial"/>
              </a:rPr>
              <a:t>cfm inlet </a:t>
            </a:r>
            <a:r>
              <a:rPr sz="1000" dirty="0">
                <a:latin typeface="Arial"/>
                <a:cs typeface="Arial"/>
              </a:rPr>
              <a:t>flow</a:t>
            </a:r>
            <a:r>
              <a:rPr sz="1000" spc="-5" dirty="0">
                <a:latin typeface="Arial"/>
                <a:cs typeface="Arial"/>
              </a:rPr>
              <a:t> rate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55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914145"/>
            <a:ext cx="5625465" cy="6539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Refinery hydrogen circulation, product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compression:</a:t>
            </a:r>
            <a:endParaRPr sz="1000">
              <a:latin typeface="Arial"/>
              <a:cs typeface="Arial"/>
            </a:endParaRPr>
          </a:p>
          <a:p>
            <a:pPr marL="926465" lvl="1" indent="-228600">
              <a:lnSpc>
                <a:spcPct val="100000"/>
              </a:lnSpc>
              <a:spcBef>
                <a:spcPts val="51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Double-acting</a:t>
            </a:r>
            <a:endParaRPr sz="1000">
              <a:latin typeface="Arial"/>
              <a:cs typeface="Arial"/>
            </a:endParaRPr>
          </a:p>
          <a:p>
            <a:pPr marL="697865">
              <a:lnSpc>
                <a:spcPct val="100000"/>
              </a:lnSpc>
              <a:spcBef>
                <a:spcPts val="525"/>
              </a:spcBef>
              <a:tabLst>
                <a:tab pos="926465" algn="l"/>
              </a:tabLst>
            </a:pPr>
            <a:r>
              <a:rPr sz="1000" spc="-5" dirty="0">
                <a:latin typeface="Courier New"/>
                <a:cs typeface="Courier New"/>
              </a:rPr>
              <a:t>o	</a:t>
            </a:r>
            <a:r>
              <a:rPr sz="1000" spc="-5" dirty="0">
                <a:latin typeface="Arial"/>
                <a:cs typeface="Arial"/>
              </a:rPr>
              <a:t>9,000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hp</a:t>
            </a:r>
            <a:endParaRPr sz="1000">
              <a:latin typeface="Arial"/>
              <a:cs typeface="Arial"/>
            </a:endParaRPr>
          </a:p>
          <a:p>
            <a:pPr marL="926465" lvl="1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150 bar </a:t>
            </a:r>
            <a:r>
              <a:rPr sz="1000" dirty="0">
                <a:latin typeface="Arial"/>
                <a:cs typeface="Arial"/>
              </a:rPr>
              <a:t>max </a:t>
            </a:r>
            <a:r>
              <a:rPr sz="1000" spc="-5" dirty="0">
                <a:latin typeface="Arial"/>
                <a:cs typeface="Arial"/>
              </a:rPr>
              <a:t>discharge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pressure</a:t>
            </a:r>
            <a:endParaRPr sz="1000">
              <a:latin typeface="Arial"/>
              <a:cs typeface="Arial"/>
            </a:endParaRPr>
          </a:p>
          <a:p>
            <a:pPr marL="926465" lvl="1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10" dirty="0">
                <a:latin typeface="Arial"/>
                <a:cs typeface="Arial"/>
              </a:rPr>
              <a:t>21k cfm inlet </a:t>
            </a:r>
            <a:r>
              <a:rPr sz="1000" dirty="0">
                <a:latin typeface="Arial"/>
                <a:cs typeface="Arial"/>
              </a:rPr>
              <a:t>flow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rate</a:t>
            </a:r>
            <a:endParaRPr sz="1000">
              <a:latin typeface="Arial"/>
              <a:cs typeface="Arial"/>
            </a:endParaRPr>
          </a:p>
          <a:p>
            <a:pPr marL="12700" marR="85090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Prices increased 0.7% in 2013 </a:t>
            </a:r>
            <a:r>
              <a:rPr sz="1000" dirty="0">
                <a:latin typeface="Arial"/>
                <a:cs typeface="Arial"/>
              </a:rPr>
              <a:t>Q1, </a:t>
            </a:r>
            <a:r>
              <a:rPr sz="1000" spc="-5" dirty="0">
                <a:latin typeface="Arial"/>
                <a:cs typeface="Arial"/>
              </a:rPr>
              <a:t>slightly faster than cost increases of 0.5% (see Cost section  above) </a:t>
            </a:r>
            <a:r>
              <a:rPr sz="1000" dirty="0">
                <a:latin typeface="Arial"/>
                <a:cs typeface="Arial"/>
              </a:rPr>
              <a:t>due to </a:t>
            </a:r>
            <a:r>
              <a:rPr sz="1000" spc="-5" dirty="0">
                <a:latin typeface="Arial"/>
                <a:cs typeface="Arial"/>
              </a:rPr>
              <a:t>rising capacity utilization and strong demand growth. Total </a:t>
            </a:r>
            <a:r>
              <a:rPr sz="1000" spc="5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growth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2013 will  </a:t>
            </a:r>
            <a:r>
              <a:rPr sz="1000" dirty="0">
                <a:latin typeface="Arial"/>
                <a:cs typeface="Arial"/>
              </a:rPr>
              <a:t>amount </a:t>
            </a:r>
            <a:r>
              <a:rPr sz="1000" spc="-5" dirty="0">
                <a:latin typeface="Arial"/>
                <a:cs typeface="Arial"/>
              </a:rPr>
              <a:t>to 2.5%, again </a:t>
            </a:r>
            <a:r>
              <a:rPr sz="1000" dirty="0">
                <a:latin typeface="Arial"/>
                <a:cs typeface="Arial"/>
              </a:rPr>
              <a:t>slightly </a:t>
            </a:r>
            <a:r>
              <a:rPr sz="1000" spc="-5" dirty="0">
                <a:latin typeface="Arial"/>
                <a:cs typeface="Arial"/>
              </a:rPr>
              <a:t>higher </a:t>
            </a:r>
            <a:r>
              <a:rPr sz="1000" dirty="0">
                <a:latin typeface="Arial"/>
                <a:cs typeface="Arial"/>
              </a:rPr>
              <a:t>than </a:t>
            </a:r>
            <a:r>
              <a:rPr sz="1000" spc="-5" dirty="0">
                <a:latin typeface="Arial"/>
                <a:cs typeface="Arial"/>
              </a:rPr>
              <a:t>the underlying cost growth as manufacturers reduce  discounts </a:t>
            </a:r>
            <a:r>
              <a:rPr sz="1000" dirty="0">
                <a:latin typeface="Arial"/>
                <a:cs typeface="Arial"/>
              </a:rPr>
              <a:t>off </a:t>
            </a:r>
            <a:r>
              <a:rPr sz="1000" spc="-5" dirty="0">
                <a:latin typeface="Arial"/>
                <a:cs typeface="Arial"/>
              </a:rPr>
              <a:t>of “list” prices because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feel less </a:t>
            </a:r>
            <a:r>
              <a:rPr sz="1000" dirty="0">
                <a:latin typeface="Arial"/>
                <a:cs typeface="Arial"/>
              </a:rPr>
              <a:t>pressure </a:t>
            </a:r>
            <a:r>
              <a:rPr sz="1000" spc="-5" dirty="0">
                <a:latin typeface="Arial"/>
                <a:cs typeface="Arial"/>
              </a:rPr>
              <a:t>to win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orders.</a:t>
            </a:r>
            <a:endParaRPr sz="1000">
              <a:latin typeface="Arial"/>
              <a:cs typeface="Arial"/>
            </a:endParaRPr>
          </a:p>
          <a:p>
            <a:pPr marL="12700" marR="129539">
              <a:lnSpc>
                <a:spcPct val="143700"/>
              </a:lnSpc>
              <a:spcBef>
                <a:spcPts val="590"/>
              </a:spcBef>
            </a:pPr>
            <a:r>
              <a:rPr sz="1000" dirty="0">
                <a:latin typeface="Arial"/>
                <a:cs typeface="Arial"/>
              </a:rPr>
              <a:t>Cameron </a:t>
            </a:r>
            <a:r>
              <a:rPr sz="1000" spc="-5" dirty="0">
                <a:latin typeface="Arial"/>
                <a:cs typeface="Arial"/>
              </a:rPr>
              <a:t>expects that price increases in the range of </a:t>
            </a:r>
            <a:r>
              <a:rPr sz="1000" dirty="0">
                <a:latin typeface="Arial"/>
                <a:cs typeface="Arial"/>
              </a:rPr>
              <a:t>2-5%, </a:t>
            </a:r>
            <a:r>
              <a:rPr sz="1000" spc="-5" dirty="0">
                <a:latin typeface="Arial"/>
                <a:cs typeface="Arial"/>
              </a:rPr>
              <a:t>depending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 product line. Prices  paid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larger units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rise </a:t>
            </a:r>
            <a:r>
              <a:rPr sz="1000" spc="-5" dirty="0">
                <a:latin typeface="Arial"/>
                <a:cs typeface="Arial"/>
              </a:rPr>
              <a:t>faster, according to Cameron, as its production bays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units with  horsepower from 7-9k hp are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heavily backlogged than the manufacturing cells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smaller  units.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40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Ariel plans </a:t>
            </a:r>
            <a:r>
              <a:rPr sz="1000" dirty="0">
                <a:latin typeface="Arial"/>
                <a:cs typeface="Arial"/>
              </a:rPr>
              <a:t>to raise </a:t>
            </a:r>
            <a:r>
              <a:rPr sz="1000" spc="-5" dirty="0">
                <a:latin typeface="Arial"/>
                <a:cs typeface="Arial"/>
              </a:rPr>
              <a:t>prices 3% in 2013, the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level as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increases last year. During </a:t>
            </a:r>
            <a:r>
              <a:rPr sz="1000" dirty="0">
                <a:latin typeface="Arial"/>
                <a:cs typeface="Arial"/>
              </a:rPr>
              <a:t>“normal”  </a:t>
            </a:r>
            <a:r>
              <a:rPr sz="1000" spc="-5" dirty="0">
                <a:latin typeface="Arial"/>
                <a:cs typeface="Arial"/>
              </a:rPr>
              <a:t>economic times, the firm targets annual price increases of 5% per year, although </a:t>
            </a:r>
            <a:r>
              <a:rPr sz="100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has not had a 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it considered </a:t>
            </a:r>
            <a:r>
              <a:rPr sz="1000" dirty="0">
                <a:latin typeface="Arial"/>
                <a:cs typeface="Arial"/>
              </a:rPr>
              <a:t>normal </a:t>
            </a:r>
            <a:r>
              <a:rPr sz="1000" spc="-5" dirty="0">
                <a:latin typeface="Arial"/>
                <a:cs typeface="Arial"/>
              </a:rPr>
              <a:t>since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2006.</a:t>
            </a:r>
            <a:endParaRPr sz="1000">
              <a:latin typeface="Arial"/>
              <a:cs typeface="Arial"/>
            </a:endParaRPr>
          </a:p>
          <a:p>
            <a:pPr marL="12700" marR="17145">
              <a:lnSpc>
                <a:spcPct val="1441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Burckhardt, which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currently </a:t>
            </a:r>
            <a:r>
              <a:rPr sz="1000" spc="-5" dirty="0">
                <a:latin typeface="Arial"/>
                <a:cs typeface="Arial"/>
              </a:rPr>
              <a:t>backlogged and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likely </a:t>
            </a:r>
            <a:r>
              <a:rPr sz="1000" dirty="0">
                <a:latin typeface="Arial"/>
                <a:cs typeface="Arial"/>
              </a:rPr>
              <a:t>to become more so </a:t>
            </a:r>
            <a:r>
              <a:rPr sz="1000" spc="-5" dirty="0">
                <a:latin typeface="Arial"/>
                <a:cs typeface="Arial"/>
              </a:rPr>
              <a:t>within the next several  years, is planning to </a:t>
            </a:r>
            <a:r>
              <a:rPr sz="1000" dirty="0">
                <a:latin typeface="Arial"/>
                <a:cs typeface="Arial"/>
              </a:rPr>
              <a:t>raise </a:t>
            </a:r>
            <a:r>
              <a:rPr sz="1000" spc="-5" dirty="0">
                <a:latin typeface="Arial"/>
                <a:cs typeface="Arial"/>
              </a:rPr>
              <a:t>prices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new orders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5% this </a:t>
            </a:r>
            <a:r>
              <a:rPr sz="1000" spc="-10" dirty="0">
                <a:latin typeface="Arial"/>
                <a:cs typeface="Arial"/>
              </a:rPr>
              <a:t>year, </a:t>
            </a:r>
            <a:r>
              <a:rPr sz="1000" spc="-5" dirty="0">
                <a:latin typeface="Arial"/>
                <a:cs typeface="Arial"/>
              </a:rPr>
              <a:t>although the impact of the </a:t>
            </a:r>
            <a:r>
              <a:rPr sz="1000" dirty="0">
                <a:latin typeface="Arial"/>
                <a:cs typeface="Arial"/>
              </a:rPr>
              <a:t>price  </a:t>
            </a:r>
            <a:r>
              <a:rPr sz="1000" spc="-5" dirty="0">
                <a:latin typeface="Arial"/>
                <a:cs typeface="Arial"/>
              </a:rPr>
              <a:t>increase will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delayed until later years to a large extent, since buyers </a:t>
            </a:r>
            <a:r>
              <a:rPr sz="1000" dirty="0">
                <a:latin typeface="Arial"/>
                <a:cs typeface="Arial"/>
              </a:rPr>
              <a:t>typically </a:t>
            </a:r>
            <a:r>
              <a:rPr sz="1000" spc="10" dirty="0">
                <a:latin typeface="Arial"/>
                <a:cs typeface="Arial"/>
              </a:rPr>
              <a:t>only </a:t>
            </a:r>
            <a:r>
              <a:rPr sz="1000" dirty="0">
                <a:latin typeface="Arial"/>
                <a:cs typeface="Arial"/>
              </a:rPr>
              <a:t>pay </a:t>
            </a:r>
            <a:r>
              <a:rPr sz="1000" spc="-5" dirty="0">
                <a:latin typeface="Arial"/>
                <a:cs typeface="Arial"/>
              </a:rPr>
              <a:t>20-30% of  the purchase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when placing the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order.</a:t>
            </a:r>
            <a:endParaRPr sz="1000">
              <a:latin typeface="Arial"/>
              <a:cs typeface="Arial"/>
            </a:endParaRPr>
          </a:p>
          <a:p>
            <a:pPr marL="12700" marR="75565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MHI and </a:t>
            </a:r>
            <a:r>
              <a:rPr sz="1000" dirty="0">
                <a:latin typeface="Arial"/>
                <a:cs typeface="Arial"/>
              </a:rPr>
              <a:t>IHI </a:t>
            </a:r>
            <a:r>
              <a:rPr sz="1000" spc="-5" dirty="0">
                <a:latin typeface="Arial"/>
                <a:cs typeface="Arial"/>
              </a:rPr>
              <a:t>are not planning to increase prices this year.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partially </a:t>
            </a:r>
            <a:r>
              <a:rPr sz="1000" spc="-5" dirty="0">
                <a:latin typeface="Arial"/>
                <a:cs typeface="Arial"/>
              </a:rPr>
              <a:t>an issue of public  perception, as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of their orders are still </a:t>
            </a:r>
            <a:r>
              <a:rPr sz="1000" dirty="0">
                <a:latin typeface="Arial"/>
                <a:cs typeface="Arial"/>
              </a:rPr>
              <a:t>for domestic emergency </a:t>
            </a:r>
            <a:r>
              <a:rPr sz="1000" spc="-5" dirty="0">
                <a:latin typeface="Arial"/>
                <a:cs typeface="Arial"/>
              </a:rPr>
              <a:t>gas receiving or transportation  applications after the </a:t>
            </a:r>
            <a:r>
              <a:rPr sz="1000" dirty="0">
                <a:latin typeface="Arial"/>
                <a:cs typeface="Arial"/>
              </a:rPr>
              <a:t>Fukushima </a:t>
            </a:r>
            <a:r>
              <a:rPr sz="1000" spc="-5" dirty="0">
                <a:latin typeface="Arial"/>
                <a:cs typeface="Arial"/>
              </a:rPr>
              <a:t>disaster. Raising prices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domestic orders would be seen as  “profiteering.”</a:t>
            </a:r>
            <a:endParaRPr sz="1000">
              <a:latin typeface="Arial"/>
              <a:cs typeface="Arial"/>
            </a:endParaRPr>
          </a:p>
          <a:p>
            <a:pPr marL="12700" marR="83185">
              <a:lnSpc>
                <a:spcPct val="1441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Rising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</a:t>
            </a:r>
            <a:r>
              <a:rPr sz="1000" dirty="0">
                <a:latin typeface="Arial"/>
                <a:cs typeface="Arial"/>
              </a:rPr>
              <a:t>rates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continue to give suppliers leverage to raise </a:t>
            </a:r>
            <a:r>
              <a:rPr sz="1000" dirty="0">
                <a:latin typeface="Arial"/>
                <a:cs typeface="Arial"/>
              </a:rPr>
              <a:t>prices </a:t>
            </a:r>
            <a:r>
              <a:rPr sz="1000" spc="-5" dirty="0">
                <a:latin typeface="Arial"/>
                <a:cs typeface="Arial"/>
              </a:rPr>
              <a:t>faster than  costs through 2018, and prices will </a:t>
            </a:r>
            <a:r>
              <a:rPr sz="1000" dirty="0">
                <a:latin typeface="Arial"/>
                <a:cs typeface="Arial"/>
              </a:rPr>
              <a:t>increase </a:t>
            </a:r>
            <a:r>
              <a:rPr sz="1000" spc="-5" dirty="0">
                <a:latin typeface="Arial"/>
                <a:cs typeface="Arial"/>
              </a:rPr>
              <a:t>a total of 18.5%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2013 Q2 to </a:t>
            </a:r>
            <a:r>
              <a:rPr sz="1000" dirty="0">
                <a:latin typeface="Arial"/>
                <a:cs typeface="Arial"/>
              </a:rPr>
              <a:t>2020 </a:t>
            </a:r>
            <a:r>
              <a:rPr sz="1000" spc="-5" dirty="0">
                <a:latin typeface="Arial"/>
                <a:cs typeface="Arial"/>
              </a:rPr>
              <a:t>Q2.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contrast with cost growth of 16.5%, indicating that manufacturers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raise operating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an  </a:t>
            </a:r>
            <a:r>
              <a:rPr sz="1000" spc="-5" dirty="0">
                <a:latin typeface="Arial"/>
                <a:cs typeface="Arial"/>
              </a:rPr>
              <a:t>average of 17%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non-Japanese </a:t>
            </a:r>
            <a:r>
              <a:rPr sz="1000" dirty="0">
                <a:latin typeface="Arial"/>
                <a:cs typeface="Arial"/>
              </a:rPr>
              <a:t>firms.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32921" y="1441278"/>
            <a:ext cx="0" cy="2276475"/>
          </a:xfrm>
          <a:custGeom>
            <a:avLst/>
            <a:gdLst/>
            <a:ahLst/>
            <a:cxnLst/>
            <a:rect l="l" t="t" r="r" b="b"/>
            <a:pathLst>
              <a:path h="2276475">
                <a:moveTo>
                  <a:pt x="0" y="2275891"/>
                </a:moveTo>
                <a:lnTo>
                  <a:pt x="0" y="0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3254" y="3717170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66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93254" y="339291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66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393254" y="306713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66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93254" y="274287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66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93254" y="241709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66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93254" y="209131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66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393254" y="1767058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66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93254" y="1441278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66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32921" y="3717170"/>
            <a:ext cx="3364229" cy="0"/>
          </a:xfrm>
          <a:custGeom>
            <a:avLst/>
            <a:gdLst/>
            <a:ahLst/>
            <a:cxnLst/>
            <a:rect l="l" t="t" r="r" b="b"/>
            <a:pathLst>
              <a:path w="3364229">
                <a:moveTo>
                  <a:pt x="0" y="0"/>
                </a:moveTo>
                <a:lnTo>
                  <a:pt x="3364044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32921" y="371717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03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20575" y="371717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03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06704" y="371717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03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994358" y="371717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03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180486" y="371717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03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368140" y="371717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03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54269" y="371717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03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41923" y="371717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03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928052" y="371717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03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115706" y="371717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03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301835" y="371717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03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489489" y="371717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03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675617" y="371717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03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863271" y="371717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03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049400" y="371717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03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237054" y="371717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03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423182" y="371717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03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610837" y="371717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03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796965" y="371717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03"/>
                </a:lnTo>
              </a:path>
            </a:pathLst>
          </a:custGeom>
          <a:ln w="915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901293" y="2424707"/>
            <a:ext cx="2802890" cy="661035"/>
          </a:xfrm>
          <a:custGeom>
            <a:avLst/>
            <a:gdLst/>
            <a:ahLst/>
            <a:cxnLst/>
            <a:rect l="l" t="t" r="r" b="b"/>
            <a:pathLst>
              <a:path w="2802890" h="661035">
                <a:moveTo>
                  <a:pt x="0" y="660693"/>
                </a:moveTo>
                <a:lnTo>
                  <a:pt x="186128" y="607411"/>
                </a:lnTo>
                <a:lnTo>
                  <a:pt x="373782" y="549563"/>
                </a:lnTo>
                <a:lnTo>
                  <a:pt x="559911" y="456700"/>
                </a:lnTo>
                <a:lnTo>
                  <a:pt x="747565" y="421686"/>
                </a:lnTo>
                <a:lnTo>
                  <a:pt x="933694" y="327302"/>
                </a:lnTo>
                <a:lnTo>
                  <a:pt x="1121348" y="251185"/>
                </a:lnTo>
                <a:lnTo>
                  <a:pt x="1307476" y="182680"/>
                </a:lnTo>
                <a:lnTo>
                  <a:pt x="1495130" y="95907"/>
                </a:lnTo>
                <a:lnTo>
                  <a:pt x="1681259" y="60893"/>
                </a:lnTo>
                <a:lnTo>
                  <a:pt x="1868913" y="82206"/>
                </a:lnTo>
                <a:lnTo>
                  <a:pt x="2055042" y="106563"/>
                </a:lnTo>
                <a:lnTo>
                  <a:pt x="2242696" y="83728"/>
                </a:lnTo>
                <a:lnTo>
                  <a:pt x="2428824" y="57848"/>
                </a:lnTo>
                <a:lnTo>
                  <a:pt x="2616479" y="28924"/>
                </a:lnTo>
                <a:lnTo>
                  <a:pt x="2802607" y="0"/>
                </a:lnTo>
              </a:path>
            </a:pathLst>
          </a:custGeom>
          <a:ln w="27405">
            <a:solidFill>
              <a:srgbClr val="31859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900531" y="2063152"/>
            <a:ext cx="2804160" cy="661035"/>
          </a:xfrm>
          <a:custGeom>
            <a:avLst/>
            <a:gdLst/>
            <a:ahLst/>
            <a:cxnLst/>
            <a:rect l="l" t="t" r="r" b="b"/>
            <a:pathLst>
              <a:path w="2804160" h="661035">
                <a:moveTo>
                  <a:pt x="0" y="660693"/>
                </a:moveTo>
                <a:lnTo>
                  <a:pt x="187654" y="611978"/>
                </a:lnTo>
                <a:lnTo>
                  <a:pt x="373782" y="526728"/>
                </a:lnTo>
                <a:lnTo>
                  <a:pt x="561436" y="473446"/>
                </a:lnTo>
                <a:lnTo>
                  <a:pt x="747565" y="412552"/>
                </a:lnTo>
                <a:lnTo>
                  <a:pt x="935219" y="369927"/>
                </a:lnTo>
                <a:lnTo>
                  <a:pt x="1121348" y="328824"/>
                </a:lnTo>
                <a:lnTo>
                  <a:pt x="1309002" y="286199"/>
                </a:lnTo>
                <a:lnTo>
                  <a:pt x="1495130" y="246618"/>
                </a:lnTo>
                <a:lnTo>
                  <a:pt x="1682785" y="213126"/>
                </a:lnTo>
                <a:lnTo>
                  <a:pt x="1868913" y="184202"/>
                </a:lnTo>
                <a:lnTo>
                  <a:pt x="2056567" y="153755"/>
                </a:lnTo>
                <a:lnTo>
                  <a:pt x="2242696" y="118742"/>
                </a:lnTo>
                <a:lnTo>
                  <a:pt x="2430350" y="80683"/>
                </a:lnTo>
                <a:lnTo>
                  <a:pt x="2616479" y="39580"/>
                </a:lnTo>
                <a:lnTo>
                  <a:pt x="2804133" y="0"/>
                </a:lnTo>
              </a:path>
            </a:pathLst>
          </a:custGeom>
          <a:ln w="38062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901293" y="1776192"/>
            <a:ext cx="2802890" cy="313690"/>
          </a:xfrm>
          <a:custGeom>
            <a:avLst/>
            <a:gdLst/>
            <a:ahLst/>
            <a:cxnLst/>
            <a:rect l="l" t="t" r="r" b="b"/>
            <a:pathLst>
              <a:path w="2802890" h="313689">
                <a:moveTo>
                  <a:pt x="0" y="313601"/>
                </a:moveTo>
                <a:lnTo>
                  <a:pt x="186128" y="261841"/>
                </a:lnTo>
                <a:lnTo>
                  <a:pt x="373782" y="202470"/>
                </a:lnTo>
                <a:lnTo>
                  <a:pt x="559911" y="118742"/>
                </a:lnTo>
                <a:lnTo>
                  <a:pt x="747565" y="211604"/>
                </a:lnTo>
                <a:lnTo>
                  <a:pt x="933694" y="228350"/>
                </a:lnTo>
                <a:lnTo>
                  <a:pt x="1121348" y="220738"/>
                </a:lnTo>
                <a:lnTo>
                  <a:pt x="1307476" y="231395"/>
                </a:lnTo>
                <a:lnTo>
                  <a:pt x="1495130" y="168979"/>
                </a:lnTo>
                <a:lnTo>
                  <a:pt x="1681259" y="146144"/>
                </a:lnTo>
                <a:lnTo>
                  <a:pt x="1868913" y="172023"/>
                </a:lnTo>
                <a:lnTo>
                  <a:pt x="2055042" y="223783"/>
                </a:lnTo>
                <a:lnTo>
                  <a:pt x="2242696" y="205515"/>
                </a:lnTo>
                <a:lnTo>
                  <a:pt x="2428824" y="143099"/>
                </a:lnTo>
                <a:lnTo>
                  <a:pt x="2616479" y="73072"/>
                </a:lnTo>
                <a:lnTo>
                  <a:pt x="2802607" y="0"/>
                </a:lnTo>
              </a:path>
            </a:pathLst>
          </a:custGeom>
          <a:ln w="21313">
            <a:solidFill>
              <a:srgbClr val="5F5FF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629729" y="4179963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385" y="0"/>
                </a:lnTo>
              </a:path>
            </a:pathLst>
          </a:custGeom>
          <a:ln w="27402">
            <a:solidFill>
              <a:srgbClr val="31859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376531" y="4179204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385" y="0"/>
                </a:lnTo>
              </a:path>
            </a:pathLst>
          </a:custGeom>
          <a:ln w="38058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703079" y="4179963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385" y="0"/>
                </a:lnTo>
              </a:path>
            </a:pathLst>
          </a:custGeom>
          <a:ln w="21312">
            <a:solidFill>
              <a:srgbClr val="5F5FF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016304" y="903477"/>
            <a:ext cx="5616575" cy="81000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3657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16: Overall Price Forecast for Process Reciprocating</a:t>
            </a:r>
            <a:r>
              <a:rPr sz="1000" b="1" spc="12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 marL="979805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7,000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Times New Roman"/>
              <a:cs typeface="Times New Roman"/>
            </a:endParaRPr>
          </a:p>
          <a:p>
            <a:pPr marL="979805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6,000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Times New Roman"/>
              <a:cs typeface="Times New Roman"/>
            </a:endParaRPr>
          </a:p>
          <a:p>
            <a:pPr marL="979805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5,000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Times New Roman"/>
              <a:cs typeface="Times New Roman"/>
            </a:endParaRPr>
          </a:p>
          <a:p>
            <a:pPr marL="548005">
              <a:lnSpc>
                <a:spcPct val="100000"/>
              </a:lnSpc>
              <a:tabLst>
                <a:tab pos="979805" algn="l"/>
              </a:tabLst>
            </a:pPr>
            <a:r>
              <a:rPr sz="1500" b="1" spc="-7" baseline="-5555" dirty="0">
                <a:latin typeface="Calibri"/>
                <a:cs typeface="Calibri"/>
              </a:rPr>
              <a:t>Cost	</a:t>
            </a:r>
            <a:r>
              <a:rPr sz="1000" spc="-5" dirty="0">
                <a:latin typeface="Calibri"/>
                <a:cs typeface="Calibri"/>
              </a:rPr>
              <a:t>4,000</a:t>
            </a:r>
            <a:endParaRPr sz="1000">
              <a:latin typeface="Calibri"/>
              <a:cs typeface="Calibri"/>
            </a:endParaRPr>
          </a:p>
          <a:p>
            <a:pPr marL="574040">
              <a:lnSpc>
                <a:spcPct val="100000"/>
              </a:lnSpc>
              <a:spcBef>
                <a:spcPts val="140"/>
              </a:spcBef>
            </a:pPr>
            <a:r>
              <a:rPr sz="1000" b="1" spc="-5" dirty="0">
                <a:latin typeface="Calibri"/>
                <a:cs typeface="Calibri"/>
              </a:rPr>
              <a:t>per</a:t>
            </a:r>
            <a:endParaRPr sz="1000">
              <a:latin typeface="Calibri"/>
              <a:cs typeface="Calibri"/>
            </a:endParaRPr>
          </a:p>
          <a:p>
            <a:pPr marR="3905250" algn="ctr">
              <a:lnSpc>
                <a:spcPct val="100000"/>
              </a:lnSpc>
              <a:spcBef>
                <a:spcPts val="20"/>
              </a:spcBef>
            </a:pPr>
            <a:r>
              <a:rPr sz="1000" b="1" spc="-5" dirty="0">
                <a:latin typeface="Calibri"/>
                <a:cs typeface="Calibri"/>
              </a:rPr>
              <a:t>Unit ($k) </a:t>
            </a:r>
            <a:r>
              <a:rPr sz="1000" b="1" spc="19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3,000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Times New Roman"/>
              <a:cs typeface="Times New Roman"/>
            </a:endParaRPr>
          </a:p>
          <a:p>
            <a:pPr marL="979805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2,000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Times New Roman"/>
              <a:cs typeface="Times New Roman"/>
            </a:endParaRPr>
          </a:p>
          <a:p>
            <a:pPr marL="979805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1,000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Times New Roman"/>
              <a:cs typeface="Times New Roman"/>
            </a:endParaRPr>
          </a:p>
          <a:p>
            <a:pPr marL="1173480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-</a:t>
            </a:r>
            <a:endParaRPr sz="1000">
              <a:latin typeface="Calibri"/>
              <a:cs typeface="Calibri"/>
            </a:endParaRPr>
          </a:p>
          <a:p>
            <a:pPr marL="1381125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2004    2006    2008    2010    2012    2014    2016    2018    </a:t>
            </a:r>
            <a:r>
              <a:rPr sz="1000" spc="6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2020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Times New Roman"/>
              <a:cs typeface="Times New Roman"/>
            </a:endParaRPr>
          </a:p>
          <a:p>
            <a:pPr marL="1969135">
              <a:lnSpc>
                <a:spcPct val="100000"/>
              </a:lnSpc>
              <a:tabLst>
                <a:tab pos="2715895" algn="l"/>
                <a:tab pos="3686175" algn="l"/>
                <a:tab pos="4043045" algn="l"/>
              </a:tabLst>
            </a:pPr>
            <a:r>
              <a:rPr sz="1000" spc="-5" dirty="0">
                <a:latin typeface="Calibri"/>
                <a:cs typeface="Calibri"/>
              </a:rPr>
              <a:t>Min	Global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Average		Max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 marR="299085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However, differing equipment standards, </a:t>
            </a:r>
            <a:r>
              <a:rPr sz="1000" dirty="0">
                <a:latin typeface="Arial"/>
                <a:cs typeface="Arial"/>
              </a:rPr>
              <a:t>model choices, </a:t>
            </a:r>
            <a:r>
              <a:rPr sz="1000" spc="-5" dirty="0">
                <a:latin typeface="Arial"/>
                <a:cs typeface="Arial"/>
              </a:rPr>
              <a:t>and pricing expectations contribute </a:t>
            </a:r>
            <a:r>
              <a:rPr sz="1000" dirty="0">
                <a:latin typeface="Arial"/>
                <a:cs typeface="Arial"/>
              </a:rPr>
              <a:t>to  </a:t>
            </a:r>
            <a:r>
              <a:rPr sz="1000" spc="-5" dirty="0">
                <a:latin typeface="Arial"/>
                <a:cs typeface="Arial"/>
              </a:rPr>
              <a:t>substantial pricing differences </a:t>
            </a:r>
            <a:r>
              <a:rPr sz="1000" dirty="0">
                <a:latin typeface="Arial"/>
                <a:cs typeface="Arial"/>
              </a:rPr>
              <a:t>by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region.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For example, Beijing Jerrywon in China packages Cameron’s units and Evolution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India does the 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with </a:t>
            </a:r>
            <a:r>
              <a:rPr sz="1000" dirty="0">
                <a:latin typeface="Arial"/>
                <a:cs typeface="Arial"/>
              </a:rPr>
              <a:t>Dresser </a:t>
            </a:r>
            <a:r>
              <a:rPr sz="1000" spc="-5" dirty="0">
                <a:latin typeface="Arial"/>
                <a:cs typeface="Arial"/>
              </a:rPr>
              <a:t>Rand’s products, often with cheaper </a:t>
            </a:r>
            <a:r>
              <a:rPr sz="1000" dirty="0">
                <a:latin typeface="Arial"/>
                <a:cs typeface="Arial"/>
              </a:rPr>
              <a:t>ancillary systems </a:t>
            </a:r>
            <a:r>
              <a:rPr sz="1000" spc="-5" dirty="0">
                <a:latin typeface="Arial"/>
                <a:cs typeface="Arial"/>
              </a:rPr>
              <a:t>(such as skid materials,  piping, engines, and exhaust treatment).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essentially </a:t>
            </a:r>
            <a:r>
              <a:rPr sz="1000" spc="-5" dirty="0">
                <a:latin typeface="Arial"/>
                <a:cs typeface="Arial"/>
              </a:rPr>
              <a:t>value-engineering the units from the  global manufacturers. This can result in a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package up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30% cheaper than one made  to US standards, although the cost of the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itself rarely varies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</a:t>
            </a:r>
            <a:r>
              <a:rPr sz="1000" dirty="0">
                <a:latin typeface="Arial"/>
                <a:cs typeface="Arial"/>
              </a:rPr>
              <a:t>10-15%. </a:t>
            </a:r>
            <a:r>
              <a:rPr sz="1000" spc="-5" dirty="0">
                <a:latin typeface="Arial"/>
                <a:cs typeface="Arial"/>
              </a:rPr>
              <a:t>Most of  the reduction in actual compressor costs comes from </a:t>
            </a:r>
            <a:r>
              <a:rPr sz="1000" spc="-10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manufacturers using a higher  percentage of locally-sourced components, and often older, less expensive (and less efficient)  piston and piston-ring </a:t>
            </a:r>
            <a:r>
              <a:rPr sz="1000" dirty="0">
                <a:latin typeface="Arial"/>
                <a:cs typeface="Arial"/>
              </a:rPr>
              <a:t>technology for </a:t>
            </a:r>
            <a:r>
              <a:rPr sz="1000" spc="-5" dirty="0">
                <a:latin typeface="Arial"/>
                <a:cs typeface="Arial"/>
              </a:rPr>
              <a:t>units sold in low cost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markets.</a:t>
            </a:r>
            <a:endParaRPr sz="1000">
              <a:latin typeface="Arial"/>
              <a:cs typeface="Arial"/>
            </a:endParaRPr>
          </a:p>
          <a:p>
            <a:pPr marL="12700" marR="7620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Regional pricing dynamics have </a:t>
            </a:r>
            <a:r>
              <a:rPr sz="1000" dirty="0">
                <a:latin typeface="Arial"/>
                <a:cs typeface="Arial"/>
              </a:rPr>
              <a:t>become more </a:t>
            </a:r>
            <a:r>
              <a:rPr sz="1000" spc="-5" dirty="0">
                <a:latin typeface="Arial"/>
                <a:cs typeface="Arial"/>
              </a:rPr>
              <a:t>homogenous over the past </a:t>
            </a:r>
            <a:r>
              <a:rPr sz="1000" dirty="0">
                <a:latin typeface="Arial"/>
                <a:cs typeface="Arial"/>
              </a:rPr>
              <a:t>15-20 </a:t>
            </a:r>
            <a:r>
              <a:rPr sz="1000" spc="-5" dirty="0">
                <a:latin typeface="Arial"/>
                <a:cs typeface="Arial"/>
              </a:rPr>
              <a:t>years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dirty="0">
                <a:latin typeface="Arial"/>
                <a:cs typeface="Arial"/>
              </a:rPr>
              <a:t>most  </a:t>
            </a:r>
            <a:r>
              <a:rPr sz="1000" spc="-5" dirty="0">
                <a:latin typeface="Arial"/>
                <a:cs typeface="Arial"/>
              </a:rPr>
              <a:t>manufacturers are now sourcing or </a:t>
            </a:r>
            <a:r>
              <a:rPr sz="1000" dirty="0">
                <a:latin typeface="Arial"/>
                <a:cs typeface="Arial"/>
              </a:rPr>
              <a:t>making many </a:t>
            </a:r>
            <a:r>
              <a:rPr sz="1000" spc="-5" dirty="0">
                <a:latin typeface="Arial"/>
                <a:cs typeface="Arial"/>
              </a:rPr>
              <a:t>components </a:t>
            </a:r>
            <a:r>
              <a:rPr sz="1000" dirty="0">
                <a:latin typeface="Arial"/>
                <a:cs typeface="Arial"/>
              </a:rPr>
              <a:t>in “low-cost </a:t>
            </a:r>
            <a:r>
              <a:rPr sz="1000" spc="-5" dirty="0">
                <a:latin typeface="Arial"/>
                <a:cs typeface="Arial"/>
              </a:rPr>
              <a:t>countries” such as China  and India. LCCS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commonly </a:t>
            </a:r>
            <a:r>
              <a:rPr sz="1000" spc="-5" dirty="0">
                <a:latin typeface="Arial"/>
                <a:cs typeface="Arial"/>
              </a:rPr>
              <a:t>conducted </a:t>
            </a:r>
            <a:r>
              <a:rPr sz="1000" dirty="0">
                <a:latin typeface="Arial"/>
                <a:cs typeface="Arial"/>
              </a:rPr>
              <a:t>by most major </a:t>
            </a:r>
            <a:r>
              <a:rPr sz="1000" spc="-5" dirty="0">
                <a:latin typeface="Arial"/>
                <a:cs typeface="Arial"/>
              </a:rPr>
              <a:t>suppliers at the component level, although  not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critical components such as cylinders, piston heads, piston </a:t>
            </a:r>
            <a:r>
              <a:rPr sz="1000" dirty="0">
                <a:latin typeface="Arial"/>
                <a:cs typeface="Arial"/>
              </a:rPr>
              <a:t>rods, </a:t>
            </a:r>
            <a:r>
              <a:rPr sz="1000" spc="-5" dirty="0">
                <a:latin typeface="Arial"/>
                <a:cs typeface="Arial"/>
              </a:rPr>
              <a:t>or shafts. This distributes  the benefit of </a:t>
            </a:r>
            <a:r>
              <a:rPr sz="1000" spc="-10" dirty="0">
                <a:latin typeface="Arial"/>
                <a:cs typeface="Arial"/>
              </a:rPr>
              <a:t>lower </a:t>
            </a:r>
            <a:r>
              <a:rPr sz="1000" spc="-5" dirty="0">
                <a:latin typeface="Arial"/>
                <a:cs typeface="Arial"/>
              </a:rPr>
              <a:t>labor costs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these regions to countries with </a:t>
            </a:r>
            <a:r>
              <a:rPr sz="1000" dirty="0">
                <a:latin typeface="Arial"/>
                <a:cs typeface="Arial"/>
              </a:rPr>
              <a:t>traditionally </a:t>
            </a:r>
            <a:r>
              <a:rPr sz="1000" spc="-5" dirty="0">
                <a:latin typeface="Arial"/>
                <a:cs typeface="Arial"/>
              </a:rPr>
              <a:t>higher cost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bases.</a:t>
            </a:r>
            <a:endParaRPr sz="1000">
              <a:latin typeface="Arial"/>
              <a:cs typeface="Arial"/>
            </a:endParaRPr>
          </a:p>
          <a:p>
            <a:pPr marL="12700" marR="24130">
              <a:lnSpc>
                <a:spcPct val="1438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“Country </a:t>
            </a:r>
            <a:r>
              <a:rPr sz="1000" spc="-5" dirty="0">
                <a:latin typeface="Arial"/>
                <a:cs typeface="Arial"/>
              </a:rPr>
              <a:t>pricing” also contributes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regional differences. Suppliers acknowledge that a buyer in the  US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willing to </a:t>
            </a:r>
            <a:r>
              <a:rPr sz="1000" dirty="0">
                <a:latin typeface="Arial"/>
                <a:cs typeface="Arial"/>
              </a:rPr>
              <a:t>pay more for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than a buyer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Asia, and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price accordingly. </a:t>
            </a:r>
            <a:r>
              <a:rPr sz="1000" dirty="0">
                <a:latin typeface="Arial"/>
                <a:cs typeface="Arial"/>
              </a:rPr>
              <a:t>To  some </a:t>
            </a:r>
            <a:r>
              <a:rPr sz="1000" spc="-5" dirty="0">
                <a:latin typeface="Arial"/>
                <a:cs typeface="Arial"/>
              </a:rPr>
              <a:t>extent,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 able to </a:t>
            </a:r>
            <a:r>
              <a:rPr sz="1000" dirty="0">
                <a:latin typeface="Arial"/>
                <a:cs typeface="Arial"/>
              </a:rPr>
              <a:t>offset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differences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margin </a:t>
            </a:r>
            <a:r>
              <a:rPr sz="1000" dirty="0">
                <a:latin typeface="Arial"/>
                <a:cs typeface="Arial"/>
              </a:rPr>
              <a:t>by making more </a:t>
            </a:r>
            <a:r>
              <a:rPr sz="1000" spc="-5" dirty="0">
                <a:latin typeface="Arial"/>
                <a:cs typeface="Arial"/>
              </a:rPr>
              <a:t>or less of the  components low-cost manufacturing locations, but suppliers frequently accept lower </a:t>
            </a:r>
            <a:r>
              <a:rPr sz="1000" spc="5" dirty="0">
                <a:latin typeface="Arial"/>
                <a:cs typeface="Arial"/>
              </a:rPr>
              <a:t>margins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regions to </a:t>
            </a:r>
            <a:r>
              <a:rPr sz="1000" dirty="0">
                <a:latin typeface="Arial"/>
                <a:cs typeface="Arial"/>
              </a:rPr>
              <a:t>meet </a:t>
            </a:r>
            <a:r>
              <a:rPr sz="1000" spc="-5" dirty="0">
                <a:latin typeface="Arial"/>
                <a:cs typeface="Arial"/>
              </a:rPr>
              <a:t>the lower price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expectations.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239867" y="1217498"/>
            <a:ext cx="5269865" cy="3082925"/>
          </a:xfrm>
          <a:custGeom>
            <a:avLst/>
            <a:gdLst/>
            <a:ahLst/>
            <a:cxnLst/>
            <a:rect l="l" t="t" r="r" b="b"/>
            <a:pathLst>
              <a:path w="5269865" h="3082925">
                <a:moveTo>
                  <a:pt x="0" y="3082729"/>
                </a:moveTo>
                <a:lnTo>
                  <a:pt x="5269573" y="3082729"/>
                </a:lnTo>
                <a:lnTo>
                  <a:pt x="5269573" y="0"/>
                </a:lnTo>
                <a:lnTo>
                  <a:pt x="0" y="0"/>
                </a:lnTo>
                <a:lnTo>
                  <a:pt x="0" y="3082729"/>
                </a:lnTo>
                <a:close/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57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8708"/>
            <a:ext cx="5633720" cy="6589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4135" algn="just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Prices are lowest in India at index levels of 79, followed closely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Russia and China at 81 due to a  combination of lower labor and materials costs and an expectation on the part of regional buyers </a:t>
            </a:r>
            <a:r>
              <a:rPr sz="1000" spc="20" dirty="0">
                <a:latin typeface="Arial"/>
                <a:cs typeface="Arial"/>
              </a:rPr>
              <a:t>of  </a:t>
            </a:r>
            <a:r>
              <a:rPr sz="1000" spc="-5" dirty="0">
                <a:latin typeface="Arial"/>
                <a:cs typeface="Arial"/>
              </a:rPr>
              <a:t>lower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prices.</a:t>
            </a:r>
            <a:endParaRPr sz="1000">
              <a:latin typeface="Arial"/>
              <a:cs typeface="Arial"/>
            </a:endParaRPr>
          </a:p>
          <a:p>
            <a:pPr marL="507365" marR="74295" indent="-228600">
              <a:lnSpc>
                <a:spcPct val="143700"/>
              </a:lnSpc>
              <a:spcBef>
                <a:spcPts val="675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Average labor costs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these countries are </a:t>
            </a:r>
            <a:r>
              <a:rPr sz="1000" dirty="0">
                <a:latin typeface="Arial"/>
                <a:cs typeface="Arial"/>
              </a:rPr>
              <a:t>approximately 25-30% </a:t>
            </a:r>
            <a:r>
              <a:rPr sz="1000" spc="-5" dirty="0">
                <a:latin typeface="Arial"/>
                <a:cs typeface="Arial"/>
              </a:rPr>
              <a:t>lower than in the </a:t>
            </a:r>
            <a:r>
              <a:rPr sz="1000" spc="-10" dirty="0">
                <a:latin typeface="Arial"/>
                <a:cs typeface="Arial"/>
              </a:rPr>
              <a:t>US,  </a:t>
            </a:r>
            <a:r>
              <a:rPr sz="1000" spc="-5" dirty="0">
                <a:latin typeface="Arial"/>
                <a:cs typeface="Arial"/>
              </a:rPr>
              <a:t>even factoring in the lower labor </a:t>
            </a:r>
            <a:r>
              <a:rPr sz="1000" dirty="0">
                <a:latin typeface="Arial"/>
                <a:cs typeface="Arial"/>
              </a:rPr>
              <a:t>productivity </a:t>
            </a:r>
            <a:r>
              <a:rPr sz="1000" spc="-5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these </a:t>
            </a:r>
            <a:r>
              <a:rPr sz="1000" spc="-5" dirty="0">
                <a:latin typeface="Arial"/>
                <a:cs typeface="Arial"/>
              </a:rPr>
              <a:t>regions. Labor cost levels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lowest  in India, lower even than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 due </a:t>
            </a:r>
            <a:r>
              <a:rPr sz="1000" dirty="0">
                <a:latin typeface="Arial"/>
                <a:cs typeface="Arial"/>
              </a:rPr>
              <a:t>to more </a:t>
            </a:r>
            <a:r>
              <a:rPr sz="1000" spc="-5" dirty="0">
                <a:latin typeface="Arial"/>
                <a:cs typeface="Arial"/>
              </a:rPr>
              <a:t>rapid </a:t>
            </a:r>
            <a:r>
              <a:rPr sz="1000" dirty="0">
                <a:latin typeface="Arial"/>
                <a:cs typeface="Arial"/>
              </a:rPr>
              <a:t>urbanization </a:t>
            </a:r>
            <a:r>
              <a:rPr sz="1000" spc="-5" dirty="0">
                <a:latin typeface="Arial"/>
                <a:cs typeface="Arial"/>
              </a:rPr>
              <a:t>and cost of living  increases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China.</a:t>
            </a:r>
            <a:endParaRPr sz="1000">
              <a:latin typeface="Arial"/>
              <a:cs typeface="Arial"/>
            </a:endParaRPr>
          </a:p>
          <a:p>
            <a:pPr marL="507365" marR="131445" indent="-228600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Steel plate costs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 and India are $600 per ton, compared to $700 in </a:t>
            </a:r>
            <a:r>
              <a:rPr sz="1000" dirty="0">
                <a:latin typeface="Arial"/>
                <a:cs typeface="Arial"/>
              </a:rPr>
              <a:t>Germany </a:t>
            </a:r>
            <a:r>
              <a:rPr sz="1000" spc="-5" dirty="0">
                <a:latin typeface="Arial"/>
                <a:cs typeface="Arial"/>
              </a:rPr>
              <a:t>and  just under </a:t>
            </a:r>
            <a:r>
              <a:rPr sz="1000" dirty="0">
                <a:latin typeface="Arial"/>
                <a:cs typeface="Arial"/>
              </a:rPr>
              <a:t>$800 </a:t>
            </a:r>
            <a:r>
              <a:rPr sz="1000" spc="-5" dirty="0">
                <a:latin typeface="Arial"/>
                <a:cs typeface="Arial"/>
              </a:rPr>
              <a:t>in the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US.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Despite their willingness to accept lower margins, Japanese suppliers charge the highest prices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reciprocating </a:t>
            </a:r>
            <a:r>
              <a:rPr sz="1000" dirty="0">
                <a:latin typeface="Arial"/>
                <a:cs typeface="Arial"/>
              </a:rPr>
              <a:t>compressors. They </a:t>
            </a:r>
            <a:r>
              <a:rPr sz="1000" spc="-5" dirty="0">
                <a:latin typeface="Arial"/>
                <a:cs typeface="Arial"/>
              </a:rPr>
              <a:t>compete on strong reputations </a:t>
            </a:r>
            <a:r>
              <a:rPr sz="1000" dirty="0">
                <a:latin typeface="Arial"/>
                <a:cs typeface="Arial"/>
              </a:rPr>
              <a:t>for quality </a:t>
            </a:r>
            <a:r>
              <a:rPr sz="1000" spc="-5" dirty="0">
                <a:latin typeface="Arial"/>
                <a:cs typeface="Arial"/>
              </a:rPr>
              <a:t>to offset this initial price  difference, arguing on lifecycle cost benefits. Japanese price are 11% higher </a:t>
            </a:r>
            <a:r>
              <a:rPr sz="1000" dirty="0">
                <a:latin typeface="Arial"/>
                <a:cs typeface="Arial"/>
              </a:rPr>
              <a:t>than </a:t>
            </a:r>
            <a:r>
              <a:rPr sz="1000" spc="-5" dirty="0">
                <a:latin typeface="Arial"/>
                <a:cs typeface="Arial"/>
              </a:rPr>
              <a:t>benchmark prices  in the </a:t>
            </a:r>
            <a:r>
              <a:rPr sz="1000" dirty="0">
                <a:latin typeface="Arial"/>
                <a:cs typeface="Arial"/>
              </a:rPr>
              <a:t>US </a:t>
            </a:r>
            <a:r>
              <a:rPr sz="1000" spc="-5" dirty="0">
                <a:latin typeface="Arial"/>
                <a:cs typeface="Arial"/>
              </a:rPr>
              <a:t>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higher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labor, power, and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steel.</a:t>
            </a:r>
            <a:endParaRPr sz="1000">
              <a:latin typeface="Arial"/>
              <a:cs typeface="Arial"/>
            </a:endParaRPr>
          </a:p>
          <a:p>
            <a:pPr marL="507365" marR="179070" indent="-228600">
              <a:lnSpc>
                <a:spcPct val="143500"/>
              </a:lnSpc>
              <a:spcBef>
                <a:spcPts val="675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Average </a:t>
            </a:r>
            <a:r>
              <a:rPr sz="1000" dirty="0">
                <a:latin typeface="Arial"/>
                <a:cs typeface="Arial"/>
              </a:rPr>
              <a:t>salary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spc="-5" dirty="0">
                <a:latin typeface="Arial"/>
                <a:cs typeface="Arial"/>
              </a:rPr>
              <a:t>in the Japanese manufacturing </a:t>
            </a:r>
            <a:r>
              <a:rPr sz="1000" dirty="0">
                <a:latin typeface="Arial"/>
                <a:cs typeface="Arial"/>
              </a:rPr>
              <a:t>sector, </a:t>
            </a:r>
            <a:r>
              <a:rPr sz="1000" spc="-5" dirty="0">
                <a:latin typeface="Arial"/>
                <a:cs typeface="Arial"/>
              </a:rPr>
              <a:t>including benefits </a:t>
            </a:r>
            <a:r>
              <a:rPr sz="1000" dirty="0">
                <a:latin typeface="Arial"/>
                <a:cs typeface="Arial"/>
              </a:rPr>
              <a:t>such </a:t>
            </a:r>
            <a:r>
              <a:rPr sz="1000" spc="-5" dirty="0">
                <a:latin typeface="Arial"/>
                <a:cs typeface="Arial"/>
              </a:rPr>
              <a:t>as  training, bonuses, and paid leave, are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$157k per year. In comparison, </a:t>
            </a:r>
            <a:r>
              <a:rPr sz="1000" dirty="0">
                <a:latin typeface="Arial"/>
                <a:cs typeface="Arial"/>
              </a:rPr>
              <a:t>US  workers </a:t>
            </a:r>
            <a:r>
              <a:rPr sz="1000" spc="-5" dirty="0">
                <a:latin typeface="Arial"/>
                <a:cs typeface="Arial"/>
              </a:rPr>
              <a:t>total compensation averages $125k per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year.</a:t>
            </a:r>
            <a:endParaRPr sz="1000">
              <a:latin typeface="Arial"/>
              <a:cs typeface="Arial"/>
            </a:endParaRPr>
          </a:p>
          <a:p>
            <a:pPr marL="507365" marR="129539" indent="-228600">
              <a:lnSpc>
                <a:spcPct val="143000"/>
              </a:lnSpc>
              <a:spcBef>
                <a:spcPts val="85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Steel costs are also </a:t>
            </a:r>
            <a:r>
              <a:rPr sz="1000" dirty="0">
                <a:latin typeface="Arial"/>
                <a:cs typeface="Arial"/>
              </a:rPr>
              <a:t>slightly </a:t>
            </a:r>
            <a:r>
              <a:rPr sz="1000" spc="-5" dirty="0">
                <a:latin typeface="Arial"/>
                <a:cs typeface="Arial"/>
              </a:rPr>
              <a:t>higher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Japan – $570 per tonne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hot rolled steel </a:t>
            </a:r>
            <a:r>
              <a:rPr sz="1000" dirty="0">
                <a:latin typeface="Arial"/>
                <a:cs typeface="Arial"/>
              </a:rPr>
              <a:t>vs. </a:t>
            </a:r>
            <a:r>
              <a:rPr sz="1000" spc="-5" dirty="0">
                <a:latin typeface="Arial"/>
                <a:cs typeface="Arial"/>
              </a:rPr>
              <a:t>$540  in the </a:t>
            </a:r>
            <a:r>
              <a:rPr sz="1000" dirty="0">
                <a:latin typeface="Arial"/>
                <a:cs typeface="Arial"/>
              </a:rPr>
              <a:t>US </a:t>
            </a:r>
            <a:r>
              <a:rPr sz="1000" spc="-5" dirty="0">
                <a:latin typeface="Arial"/>
                <a:cs typeface="Arial"/>
              </a:rPr>
              <a:t>and $490 in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China.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Symbol"/>
              <a:buChar char=""/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Examples of regional price differences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include:</a:t>
            </a:r>
            <a:endParaRPr sz="1000">
              <a:latin typeface="Arial"/>
              <a:cs typeface="Arial"/>
            </a:endParaRPr>
          </a:p>
          <a:p>
            <a:pPr marL="469265" marR="112395" indent="-227965">
              <a:lnSpc>
                <a:spcPct val="143700"/>
              </a:lnSpc>
              <a:spcBef>
                <a:spcPts val="6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IHI sold three boil-off gas compressors to Guangdong Dapeng LNG in 2012 Q4.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firm  </a:t>
            </a:r>
            <a:r>
              <a:rPr sz="1000" dirty="0">
                <a:latin typeface="Arial"/>
                <a:cs typeface="Arial"/>
              </a:rPr>
              <a:t>made </a:t>
            </a:r>
            <a:r>
              <a:rPr sz="1000" spc="-5" dirty="0">
                <a:latin typeface="Arial"/>
                <a:cs typeface="Arial"/>
              </a:rPr>
              <a:t>the units, </a:t>
            </a:r>
            <a:r>
              <a:rPr sz="1000" dirty="0">
                <a:latin typeface="Arial"/>
                <a:cs typeface="Arial"/>
              </a:rPr>
              <a:t>except 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crankshafts </a:t>
            </a:r>
            <a:r>
              <a:rPr sz="1000" spc="-5" dirty="0">
                <a:latin typeface="Arial"/>
                <a:cs typeface="Arial"/>
              </a:rPr>
              <a:t>and casings,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China, and sold them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$2.3m  each.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15% lower </a:t>
            </a:r>
            <a:r>
              <a:rPr sz="1000" dirty="0">
                <a:latin typeface="Arial"/>
                <a:cs typeface="Arial"/>
              </a:rPr>
              <a:t>than </a:t>
            </a:r>
            <a:r>
              <a:rPr sz="1000" spc="-5" dirty="0">
                <a:latin typeface="Arial"/>
                <a:cs typeface="Arial"/>
              </a:rPr>
              <a:t>benchmark price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comparable unit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US,  despite making the largest components in Japan, a </a:t>
            </a:r>
            <a:r>
              <a:rPr sz="1000" dirty="0">
                <a:latin typeface="Arial"/>
                <a:cs typeface="Arial"/>
              </a:rPr>
              <a:t>high-cost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environment.</a:t>
            </a:r>
            <a:endParaRPr sz="1000">
              <a:latin typeface="Arial"/>
              <a:cs typeface="Arial"/>
            </a:endParaRPr>
          </a:p>
          <a:p>
            <a:pPr marL="469265" marR="233679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Burckhardt </a:t>
            </a:r>
            <a:r>
              <a:rPr sz="1000" dirty="0">
                <a:latin typeface="Arial"/>
                <a:cs typeface="Arial"/>
              </a:rPr>
              <a:t>makes </a:t>
            </a:r>
            <a:r>
              <a:rPr sz="1000" spc="-5" dirty="0">
                <a:latin typeface="Arial"/>
                <a:cs typeface="Arial"/>
              </a:rPr>
              <a:t>reciprocating </a:t>
            </a:r>
            <a:r>
              <a:rPr sz="1000" dirty="0">
                <a:latin typeface="Arial"/>
                <a:cs typeface="Arial"/>
              </a:rPr>
              <a:t>compressors for </a:t>
            </a:r>
            <a:r>
              <a:rPr sz="1000" spc="-5" dirty="0">
                <a:latin typeface="Arial"/>
                <a:cs typeface="Arial"/>
              </a:rPr>
              <a:t>the Indian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domestically, and  </a:t>
            </a:r>
            <a:r>
              <a:rPr sz="1000" dirty="0">
                <a:latin typeface="Arial"/>
                <a:cs typeface="Arial"/>
              </a:rPr>
              <a:t>confirms </a:t>
            </a:r>
            <a:r>
              <a:rPr sz="1000" spc="-5" dirty="0">
                <a:latin typeface="Arial"/>
                <a:cs typeface="Arial"/>
              </a:rPr>
              <a:t>that these units sell </a:t>
            </a:r>
            <a:r>
              <a:rPr sz="1000" dirty="0">
                <a:latin typeface="Arial"/>
                <a:cs typeface="Arial"/>
              </a:rPr>
              <a:t>for approximately </a:t>
            </a:r>
            <a:r>
              <a:rPr sz="1000" spc="-5" dirty="0">
                <a:latin typeface="Arial"/>
                <a:cs typeface="Arial"/>
              </a:rPr>
              <a:t>20% less than the units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sells in Europe  and the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US.</a:t>
            </a:r>
            <a:endParaRPr sz="1000">
              <a:latin typeface="Arial"/>
              <a:cs typeface="Arial"/>
            </a:endParaRPr>
          </a:p>
          <a:p>
            <a:pPr marL="469265" marR="48895" indent="-227965">
              <a:lnSpc>
                <a:spcPct val="1433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GE sold three 4.5k hp units to </a:t>
            </a:r>
            <a:r>
              <a:rPr sz="1000" dirty="0">
                <a:latin typeface="Arial"/>
                <a:cs typeface="Arial"/>
              </a:rPr>
              <a:t>TNK-BP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 Q4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field gas compression, at a unit price  of $2.8m, 18-20% less than prices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comparable </a:t>
            </a:r>
            <a:r>
              <a:rPr sz="1000" dirty="0">
                <a:latin typeface="Arial"/>
                <a:cs typeface="Arial"/>
              </a:rPr>
              <a:t>units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154988" y="903477"/>
            <a:ext cx="5247640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10" dirty="0">
                <a:latin typeface="Arial"/>
                <a:cs typeface="Arial"/>
              </a:rPr>
              <a:t>10: </a:t>
            </a:r>
            <a:r>
              <a:rPr sz="1000" b="1" spc="-5" dirty="0">
                <a:latin typeface="Arial"/>
                <a:cs typeface="Arial"/>
              </a:rPr>
              <a:t>Regional Price Variations </a:t>
            </a:r>
            <a:r>
              <a:rPr sz="1000" b="1" dirty="0">
                <a:latin typeface="Arial"/>
                <a:cs typeface="Arial"/>
              </a:rPr>
              <a:t>over Time </a:t>
            </a:r>
            <a:r>
              <a:rPr sz="1000" b="1" spc="-5" dirty="0">
                <a:latin typeface="Arial"/>
                <a:cs typeface="Arial"/>
              </a:rPr>
              <a:t>for Process Reciprocating</a:t>
            </a:r>
            <a:r>
              <a:rPr sz="1000" b="1" spc="15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301750" y="1213357"/>
          <a:ext cx="4965065" cy="26917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1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26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5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1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56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8223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Region/Country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31115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Today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4765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17804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North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America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6543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355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097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Latin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America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6543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355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097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Europe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6543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355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097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Africa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8321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336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7114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3876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30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India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400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9*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101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9621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085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528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Russia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6543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355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097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400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2101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19621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1085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6*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Japan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6543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355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097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Other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00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01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621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3*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85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8*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359153" y="3895470"/>
            <a:ext cx="3249930" cy="611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>
              <a:lnSpc>
                <a:spcPct val="100000"/>
              </a:lnSpc>
            </a:pPr>
            <a:r>
              <a:rPr sz="1000" u="sng" spc="-5" dirty="0">
                <a:latin typeface="Arial"/>
                <a:cs typeface="Arial"/>
              </a:rPr>
              <a:t>Notes</a:t>
            </a:r>
            <a:r>
              <a:rPr sz="1000" spc="-5" dirty="0"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6000"/>
              </a:lnSpc>
            </a:pPr>
            <a:r>
              <a:rPr sz="1000" spc="-5" dirty="0">
                <a:latin typeface="Arial"/>
                <a:cs typeface="Arial"/>
              </a:rPr>
              <a:t>“N/A” </a:t>
            </a:r>
            <a:r>
              <a:rPr sz="1000" dirty="0">
                <a:latin typeface="Arial"/>
                <a:cs typeface="Arial"/>
              </a:rPr>
              <a:t>means </a:t>
            </a:r>
            <a:r>
              <a:rPr sz="1000" spc="-5" dirty="0">
                <a:latin typeface="Arial"/>
                <a:cs typeface="Arial"/>
              </a:rPr>
              <a:t>no local </a:t>
            </a:r>
            <a:r>
              <a:rPr sz="1000" dirty="0">
                <a:latin typeface="Arial"/>
                <a:cs typeface="Arial"/>
              </a:rPr>
              <a:t>manufacturers </a:t>
            </a:r>
            <a:r>
              <a:rPr sz="1000" spc="-5" dirty="0">
                <a:latin typeface="Arial"/>
                <a:cs typeface="Arial"/>
              </a:rPr>
              <a:t>and no known sales.  “*” </a:t>
            </a:r>
            <a:r>
              <a:rPr sz="1000" dirty="0">
                <a:latin typeface="Arial"/>
                <a:cs typeface="Arial"/>
              </a:rPr>
              <a:t>means </a:t>
            </a:r>
            <a:r>
              <a:rPr sz="1000" spc="-5" dirty="0">
                <a:latin typeface="Arial"/>
                <a:cs typeface="Arial"/>
              </a:rPr>
              <a:t>supplied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foreign manufacturers </a:t>
            </a:r>
            <a:r>
              <a:rPr sz="1000" dirty="0">
                <a:latin typeface="Arial"/>
                <a:cs typeface="Arial"/>
              </a:rPr>
              <a:t>only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2004" y="4881498"/>
            <a:ext cx="5715000" cy="2950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5.3.1	</a:t>
            </a:r>
            <a:r>
              <a:rPr sz="1000" b="1" spc="-5" dirty="0">
                <a:latin typeface="Arial"/>
                <a:cs typeface="Arial"/>
              </a:rPr>
              <a:t>Price Differences </a:t>
            </a:r>
            <a:r>
              <a:rPr sz="1000" b="1" dirty="0">
                <a:latin typeface="Arial"/>
                <a:cs typeface="Arial"/>
              </a:rPr>
              <a:t>by </a:t>
            </a:r>
            <a:r>
              <a:rPr sz="1000" b="1" spc="-5" dirty="0">
                <a:latin typeface="Arial"/>
                <a:cs typeface="Arial"/>
              </a:rPr>
              <a:t>Technology, </a:t>
            </a:r>
            <a:r>
              <a:rPr sz="1000" b="1" dirty="0">
                <a:latin typeface="Arial"/>
                <a:cs typeface="Arial"/>
              </a:rPr>
              <a:t>Model, </a:t>
            </a:r>
            <a:r>
              <a:rPr sz="1000" b="1" spc="-5" dirty="0">
                <a:latin typeface="Arial"/>
                <a:cs typeface="Arial"/>
              </a:rPr>
              <a:t>and</a:t>
            </a:r>
            <a:r>
              <a:rPr sz="1000" b="1" spc="2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Feature</a:t>
            </a:r>
            <a:endParaRPr sz="1000">
              <a:latin typeface="Arial"/>
              <a:cs typeface="Arial"/>
            </a:endParaRPr>
          </a:p>
          <a:p>
            <a:pPr marL="12700" marR="116205">
              <a:lnSpc>
                <a:spcPct val="143500"/>
              </a:lnSpc>
              <a:spcBef>
                <a:spcPts val="620"/>
              </a:spcBef>
            </a:pP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horsepower rating increases with the physical size of the unit, </a:t>
            </a:r>
            <a:r>
              <a:rPr sz="1000" dirty="0">
                <a:latin typeface="Arial"/>
                <a:cs typeface="Arial"/>
              </a:rPr>
              <a:t>making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main  </a:t>
            </a:r>
            <a:r>
              <a:rPr sz="1000" spc="-5" dirty="0">
                <a:latin typeface="Arial"/>
                <a:cs typeface="Arial"/>
              </a:rPr>
              <a:t>determinant of unit pricing. At the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horsepower, units with a higher pressure rating are smaller,  </a:t>
            </a:r>
            <a:r>
              <a:rPr sz="1000" dirty="0">
                <a:latin typeface="Arial"/>
                <a:cs typeface="Arial"/>
              </a:rPr>
              <a:t>making </a:t>
            </a:r>
            <a:r>
              <a:rPr sz="1000" spc="-5" dirty="0">
                <a:latin typeface="Arial"/>
                <a:cs typeface="Arial"/>
              </a:rPr>
              <a:t>giving psi </a:t>
            </a:r>
            <a:r>
              <a:rPr sz="1000" dirty="0">
                <a:latin typeface="Arial"/>
                <a:cs typeface="Arial"/>
              </a:rPr>
              <a:t>rating an </a:t>
            </a:r>
            <a:r>
              <a:rPr sz="1000" spc="-5" dirty="0">
                <a:latin typeface="Arial"/>
                <a:cs typeface="Arial"/>
              </a:rPr>
              <a:t>inverse relationship with</a:t>
            </a:r>
            <a:r>
              <a:rPr sz="1000" dirty="0">
                <a:latin typeface="Arial"/>
                <a:cs typeface="Arial"/>
              </a:rPr>
              <a:t> price.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Manufacturers typically </a:t>
            </a:r>
            <a:r>
              <a:rPr sz="1000" dirty="0">
                <a:latin typeface="Arial"/>
                <a:cs typeface="Arial"/>
              </a:rPr>
              <a:t>quote </a:t>
            </a:r>
            <a:r>
              <a:rPr sz="1000" spc="-5" dirty="0">
                <a:latin typeface="Arial"/>
                <a:cs typeface="Arial"/>
              </a:rPr>
              <a:t>reciprocating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prices on a per-horsepower basis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units  of a given application within a given range of horsepower and pressure ratings. Ranges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 reference units covered in this </a:t>
            </a:r>
            <a:r>
              <a:rPr sz="1000" dirty="0">
                <a:latin typeface="Arial"/>
                <a:cs typeface="Arial"/>
              </a:rPr>
              <a:t>study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approximately $720-$840 for </a:t>
            </a:r>
            <a:r>
              <a:rPr sz="1000" spc="-5" dirty="0">
                <a:latin typeface="Arial"/>
                <a:cs typeface="Arial"/>
              </a:rPr>
              <a:t>the gas field </a:t>
            </a:r>
            <a:r>
              <a:rPr sz="1000" dirty="0">
                <a:latin typeface="Arial"/>
                <a:cs typeface="Arial"/>
              </a:rPr>
              <a:t>compression  </a:t>
            </a:r>
            <a:r>
              <a:rPr sz="1000" spc="-5" dirty="0">
                <a:latin typeface="Arial"/>
                <a:cs typeface="Arial"/>
              </a:rPr>
              <a:t>unit (3.5-4.5k hp), and $650-$720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refinery-scale unit (7-9k hp). </a:t>
            </a:r>
            <a:r>
              <a:rPr sz="1000" dirty="0">
                <a:latin typeface="Arial"/>
                <a:cs typeface="Arial"/>
              </a:rPr>
              <a:t>Within </a:t>
            </a:r>
            <a:r>
              <a:rPr sz="1000" spc="-5" dirty="0">
                <a:latin typeface="Arial"/>
                <a:cs typeface="Arial"/>
              </a:rPr>
              <a:t>these ranges, cost per  horsepower increases slightly as horsepower </a:t>
            </a:r>
            <a:r>
              <a:rPr sz="1000" dirty="0">
                <a:latin typeface="Arial"/>
                <a:cs typeface="Arial"/>
              </a:rPr>
              <a:t>rises. For </a:t>
            </a:r>
            <a:r>
              <a:rPr sz="1000" spc="-5" dirty="0">
                <a:latin typeface="Arial"/>
                <a:cs typeface="Arial"/>
              </a:rPr>
              <a:t>example, a 3.5k hp unit with discharge  pressure of 290 psig costs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$720 per </a:t>
            </a:r>
            <a:r>
              <a:rPr sz="1000" dirty="0">
                <a:latin typeface="Arial"/>
                <a:cs typeface="Arial"/>
              </a:rPr>
              <a:t>hp (for </a:t>
            </a:r>
            <a:r>
              <a:rPr sz="1000" spc="-5" dirty="0">
                <a:latin typeface="Arial"/>
                <a:cs typeface="Arial"/>
              </a:rPr>
              <a:t>a total of $2.5m). A higher-horsepower  unit with the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pressure rating would cost approximately $736 per hp ($3.3m total). A unit in the  higher horsepower and </a:t>
            </a:r>
            <a:r>
              <a:rPr sz="1000" dirty="0">
                <a:latin typeface="Arial"/>
                <a:cs typeface="Arial"/>
              </a:rPr>
              <a:t>pressure </a:t>
            </a:r>
            <a:r>
              <a:rPr sz="1000" spc="-5" dirty="0">
                <a:latin typeface="Arial"/>
                <a:cs typeface="Arial"/>
              </a:rPr>
              <a:t>range (2200 psi) would cost $654 per hp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7k hp, and $719 per  hp at 9k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hp.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6493002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60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150416" y="913637"/>
            <a:ext cx="5259705" cy="52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ts val="115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10" dirty="0">
                <a:latin typeface="Arial"/>
                <a:cs typeface="Arial"/>
              </a:rPr>
              <a:t>11: </a:t>
            </a:r>
            <a:r>
              <a:rPr sz="1000" b="1" spc="-5" dirty="0">
                <a:latin typeface="Arial"/>
                <a:cs typeface="Arial"/>
              </a:rPr>
              <a:t>Incremental Cost per Extra Parameter or Feature for a Process Reciprocating  Compressor for </a:t>
            </a:r>
            <a:r>
              <a:rPr sz="1000" b="1" dirty="0">
                <a:latin typeface="Arial"/>
                <a:cs typeface="Arial"/>
              </a:rPr>
              <a:t>Field </a:t>
            </a:r>
            <a:r>
              <a:rPr sz="1000" b="1" spc="-5" dirty="0">
                <a:latin typeface="Arial"/>
                <a:cs typeface="Arial"/>
              </a:rPr>
              <a:t>Compression</a:t>
            </a:r>
            <a:r>
              <a:rPr sz="1000" b="1" spc="1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Applications</a:t>
            </a:r>
            <a:endParaRPr sz="1000">
              <a:latin typeface="Arial"/>
              <a:cs typeface="Arial"/>
            </a:endParaRPr>
          </a:p>
          <a:p>
            <a:pPr marL="114935" algn="ctr">
              <a:lnSpc>
                <a:spcPct val="100000"/>
              </a:lnSpc>
              <a:spcBef>
                <a:spcPts val="535"/>
              </a:spcBef>
            </a:pPr>
            <a:r>
              <a:rPr sz="1000" spc="-5" dirty="0">
                <a:latin typeface="Arial"/>
                <a:cs typeface="Arial"/>
              </a:rPr>
              <a:t>(Driver horsepower of </a:t>
            </a:r>
            <a:r>
              <a:rPr sz="1000" dirty="0">
                <a:latin typeface="Arial"/>
                <a:cs typeface="Arial"/>
              </a:rPr>
              <a:t>4.5k, </a:t>
            </a:r>
            <a:r>
              <a:rPr sz="1000" spc="-5" dirty="0">
                <a:latin typeface="Arial"/>
                <a:cs typeface="Arial"/>
              </a:rPr>
              <a:t>discharge pressure of 290 psig, and flow rate of 18k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cfm)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05612" y="1577593"/>
          <a:ext cx="6156960" cy="31235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2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79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20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61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0831">
                <a:tc>
                  <a:txBody>
                    <a:bodyPr/>
                    <a:lstStyle/>
                    <a:p>
                      <a:pPr marL="310515" marR="103505" indent="-161925">
                        <a:lnSpc>
                          <a:spcPts val="173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Parameter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  Feature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13360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Unit of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Measure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1920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Indicative Cost</a:t>
                      </a:r>
                      <a:r>
                        <a:rPr sz="10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Impact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520700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Notes /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Comments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2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Input</a:t>
                      </a:r>
                      <a:r>
                        <a:rPr sz="10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Power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496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551815" marR="82550" indent="-441325">
                        <a:lnSpc>
                          <a:spcPct val="11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4.5k hp as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reference  point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55575" marR="153670" indent="6985" algn="ctr">
                        <a:lnSpc>
                          <a:spcPct val="11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Reducing driver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hp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by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500 cuts unit cost</a:t>
                      </a:r>
                      <a:r>
                        <a:rPr sz="10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from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$3.3m to</a:t>
                      </a:r>
                      <a:r>
                        <a:rPr sz="1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$2.9m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 marL="136525" marR="111125" algn="ctr">
                        <a:lnSpc>
                          <a:spcPct val="110200"/>
                        </a:lnSpc>
                        <a:spcBef>
                          <a:spcPts val="29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 increases accelerate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slightly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with higher horsepower due to  higher engineering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requirements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and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more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expensive mechanical  power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transmission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components.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4003">
                <a:tc>
                  <a:txBody>
                    <a:bodyPr/>
                    <a:lstStyle/>
                    <a:p>
                      <a:pPr marL="62230" marR="353695">
                        <a:lnSpc>
                          <a:spcPct val="143000"/>
                        </a:lnSpc>
                        <a:spcBef>
                          <a:spcPts val="80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Dis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00" b="1" spc="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ge 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Pressure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01600" marB="0">
                    <a:lnL w="12496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66700" marR="237490" indent="99060">
                        <a:lnSpc>
                          <a:spcPct val="11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290 psig as  reference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point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83185" algn="ctr">
                        <a:lnSpc>
                          <a:spcPct val="110000"/>
                        </a:lnSpc>
                        <a:spcBef>
                          <a:spcPts val="29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Reducing psi from 290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  220 increases  compressor cost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from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$3.3m to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$3.65m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12395" marR="88265" indent="1905" algn="ctr">
                        <a:lnSpc>
                          <a:spcPct val="110000"/>
                        </a:lnSpc>
                        <a:spcBef>
                          <a:spcPts val="29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Compressor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cost and psi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are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inversely related at constant hp  because psi falls as the size of the  compressor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increases.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Flow</a:t>
                      </a:r>
                      <a:r>
                        <a:rPr sz="1000" b="1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rate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496">
                      <a:solidFill>
                        <a:srgbClr val="336699"/>
                      </a:solidFill>
                      <a:prstDash val="solid"/>
                    </a:lnL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66700" marR="237490" indent="63500">
                        <a:lnSpc>
                          <a:spcPct val="11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2200 psig as  reference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point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 per cfm falls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from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95885" marR="90805" algn="ctr">
                        <a:lnSpc>
                          <a:spcPct val="11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$180/cfm at 4.5k hp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(18k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cfm)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 $180/cfm at 3.5k  hp (14k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cfm)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65405" algn="ctr">
                        <a:lnSpc>
                          <a:spcPct val="110000"/>
                        </a:lnSpc>
                        <a:spcBef>
                          <a:spcPts val="95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Flow rate increases as psi falls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due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 the corresponding increase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in  unit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size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1285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729792" y="4689474"/>
            <a:ext cx="5890260" cy="1339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i="1" spc="-5" dirty="0">
                <a:latin typeface="Arial"/>
                <a:cs typeface="Arial"/>
              </a:rPr>
              <a:t>Note: Changing one parameter usually changes others, and cost impact may not </a:t>
            </a:r>
            <a:r>
              <a:rPr sz="1000" i="1" dirty="0">
                <a:latin typeface="Arial"/>
                <a:cs typeface="Arial"/>
              </a:rPr>
              <a:t>be </a:t>
            </a:r>
            <a:r>
              <a:rPr sz="1000" i="1" spc="-5" dirty="0">
                <a:latin typeface="Arial"/>
                <a:cs typeface="Arial"/>
              </a:rPr>
              <a:t>additive or</a:t>
            </a:r>
            <a:r>
              <a:rPr sz="1000" i="1" spc="235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linear.</a:t>
            </a:r>
            <a:endParaRPr sz="1000">
              <a:latin typeface="Arial"/>
              <a:cs typeface="Arial"/>
            </a:endParaRPr>
          </a:p>
          <a:p>
            <a:pPr marL="299085" marR="5080">
              <a:lnSpc>
                <a:spcPct val="143500"/>
              </a:lnSpc>
              <a:spcBef>
                <a:spcPts val="62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driver itself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not included in these prices,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wide range of driver choices available  (gas engines vs. </a:t>
            </a:r>
            <a:r>
              <a:rPr sz="1000" dirty="0">
                <a:latin typeface="Arial"/>
                <a:cs typeface="Arial"/>
              </a:rPr>
              <a:t>motors, </a:t>
            </a:r>
            <a:r>
              <a:rPr sz="1000" spc="-5" dirty="0">
                <a:latin typeface="Arial"/>
                <a:cs typeface="Arial"/>
              </a:rPr>
              <a:t>and multiple options </a:t>
            </a:r>
            <a:r>
              <a:rPr sz="1000" dirty="0">
                <a:latin typeface="Arial"/>
                <a:cs typeface="Arial"/>
              </a:rPr>
              <a:t>such </a:t>
            </a:r>
            <a:r>
              <a:rPr sz="1000" spc="-5" dirty="0">
                <a:latin typeface="Arial"/>
                <a:cs typeface="Arial"/>
              </a:rPr>
              <a:t>as fuel or </a:t>
            </a:r>
            <a:r>
              <a:rPr sz="1000" dirty="0">
                <a:latin typeface="Arial"/>
                <a:cs typeface="Arial"/>
              </a:rPr>
              <a:t>electricity </a:t>
            </a:r>
            <a:r>
              <a:rPr sz="1000" spc="-5" dirty="0">
                <a:latin typeface="Arial"/>
                <a:cs typeface="Arial"/>
              </a:rPr>
              <a:t>source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each),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the  resulting inability </a:t>
            </a:r>
            <a:r>
              <a:rPr sz="1000" dirty="0">
                <a:latin typeface="Arial"/>
                <a:cs typeface="Arial"/>
              </a:rPr>
              <a:t>to make </a:t>
            </a:r>
            <a:r>
              <a:rPr sz="1000" spc="-5" dirty="0">
                <a:latin typeface="Arial"/>
                <a:cs typeface="Arial"/>
              </a:rPr>
              <a:t>accurate comparisons between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units. </a:t>
            </a:r>
            <a:r>
              <a:rPr sz="1000" spc="-10" dirty="0">
                <a:latin typeface="Arial"/>
                <a:cs typeface="Arial"/>
              </a:rPr>
              <a:t>As </a:t>
            </a:r>
            <a:r>
              <a:rPr sz="1000" spc="-5" dirty="0">
                <a:latin typeface="Arial"/>
                <a:cs typeface="Arial"/>
              </a:rPr>
              <a:t>a general guideline,  the </a:t>
            </a:r>
            <a:r>
              <a:rPr sz="1000" dirty="0">
                <a:latin typeface="Arial"/>
                <a:cs typeface="Arial"/>
              </a:rPr>
              <a:t>driver </a:t>
            </a:r>
            <a:r>
              <a:rPr sz="1000" spc="-5" dirty="0">
                <a:latin typeface="Arial"/>
                <a:cs typeface="Arial"/>
              </a:rPr>
              <a:t>and associated power transmission equipment and engineering typically add </a:t>
            </a:r>
            <a:r>
              <a:rPr sz="1000" dirty="0">
                <a:latin typeface="Arial"/>
                <a:cs typeface="Arial"/>
              </a:rPr>
              <a:t>25-35% </a:t>
            </a:r>
            <a:r>
              <a:rPr sz="1000" spc="-5" dirty="0">
                <a:latin typeface="Arial"/>
                <a:cs typeface="Arial"/>
              </a:rPr>
              <a:t>to  the cost of the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compressor.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6551930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6</a:t>
            </a:fld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905002"/>
            <a:ext cx="2254250" cy="400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Nm: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Newton-meter</a:t>
            </a:r>
            <a:endParaRPr sz="1000">
              <a:latin typeface="Arial"/>
              <a:cs typeface="Arial"/>
            </a:endParaRPr>
          </a:p>
          <a:p>
            <a:pPr marL="12700" marR="263525">
              <a:lnSpc>
                <a:spcPct val="193000"/>
              </a:lnSpc>
              <a:spcBef>
                <a:spcPts val="10"/>
              </a:spcBef>
            </a:pPr>
            <a:r>
              <a:rPr sz="1000" spc="-5" dirty="0">
                <a:latin typeface="Arial"/>
                <a:cs typeface="Arial"/>
              </a:rPr>
              <a:t>PCP: Process Reciprocating </a:t>
            </a:r>
            <a:r>
              <a:rPr sz="1000" dirty="0">
                <a:latin typeface="Arial"/>
                <a:cs typeface="Arial"/>
              </a:rPr>
              <a:t>Pump  </a:t>
            </a:r>
            <a:r>
              <a:rPr sz="1000" spc="-5" dirty="0">
                <a:latin typeface="Arial"/>
                <a:cs typeface="Arial"/>
              </a:rPr>
              <a:t>Psi: pounds per square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inch</a:t>
            </a:r>
            <a:endParaRPr sz="1000">
              <a:latin typeface="Arial"/>
              <a:cs typeface="Arial"/>
            </a:endParaRPr>
          </a:p>
          <a:p>
            <a:pPr marL="12700" marR="202565">
              <a:lnSpc>
                <a:spcPct val="194000"/>
              </a:lnSpc>
            </a:pPr>
            <a:r>
              <a:rPr sz="1000" spc="-5" dirty="0">
                <a:latin typeface="Arial"/>
                <a:cs typeface="Arial"/>
              </a:rPr>
              <a:t>Psig: pounds per square inch gauge  ROP: Rate of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Penetration</a:t>
            </a:r>
            <a:endParaRPr sz="1000">
              <a:latin typeface="Arial"/>
              <a:cs typeface="Arial"/>
            </a:endParaRPr>
          </a:p>
          <a:p>
            <a:pPr marL="12700" marR="146050">
              <a:lnSpc>
                <a:spcPct val="193000"/>
              </a:lnSpc>
              <a:spcBef>
                <a:spcPts val="10"/>
              </a:spcBef>
            </a:pPr>
            <a:r>
              <a:rPr sz="1000" dirty="0">
                <a:latin typeface="Arial"/>
                <a:cs typeface="Arial"/>
              </a:rPr>
              <a:t>Scfm: </a:t>
            </a:r>
            <a:r>
              <a:rPr sz="1000" spc="-5" dirty="0">
                <a:latin typeface="Arial"/>
                <a:cs typeface="Arial"/>
              </a:rPr>
              <a:t>Standard cubic feet per minute  t: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trillion</a:t>
            </a:r>
            <a:endParaRPr sz="1000">
              <a:latin typeface="Arial"/>
              <a:cs typeface="Arial"/>
            </a:endParaRPr>
          </a:p>
          <a:p>
            <a:pPr marL="12700" marR="1115695">
              <a:lnSpc>
                <a:spcPct val="194000"/>
              </a:lnSpc>
            </a:pPr>
            <a:r>
              <a:rPr sz="1000" spc="-5" dirty="0">
                <a:latin typeface="Arial"/>
                <a:cs typeface="Arial"/>
              </a:rPr>
              <a:t>Tonnes=metric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tons  </a:t>
            </a:r>
            <a:r>
              <a:rPr sz="1000" dirty="0">
                <a:latin typeface="Arial"/>
                <a:cs typeface="Arial"/>
              </a:rPr>
              <a:t>Tons: </a:t>
            </a:r>
            <a:r>
              <a:rPr sz="1000" spc="-5" dirty="0">
                <a:latin typeface="Arial"/>
                <a:cs typeface="Arial"/>
              </a:rPr>
              <a:t>short tons  Tpy: tons per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ts val="2330"/>
              </a:lnSpc>
              <a:spcBef>
                <a:spcPts val="250"/>
              </a:spcBef>
            </a:pPr>
            <a:r>
              <a:rPr sz="1000" dirty="0">
                <a:latin typeface="Arial"/>
                <a:cs typeface="Arial"/>
              </a:rPr>
              <a:t>WTI: </a:t>
            </a:r>
            <a:r>
              <a:rPr sz="1000" spc="5" dirty="0">
                <a:latin typeface="Arial"/>
                <a:cs typeface="Arial"/>
              </a:rPr>
              <a:t>West </a:t>
            </a:r>
            <a:r>
              <a:rPr sz="1000" dirty="0">
                <a:latin typeface="Arial"/>
                <a:cs typeface="Arial"/>
              </a:rPr>
              <a:t>Texas </a:t>
            </a:r>
            <a:r>
              <a:rPr sz="1000" spc="-5" dirty="0">
                <a:latin typeface="Arial"/>
                <a:cs typeface="Arial"/>
              </a:rPr>
              <a:t>Intermediate crude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oil  YOY: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over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000" spc="-5" dirty="0">
                <a:latin typeface="Arial"/>
                <a:cs typeface="Arial"/>
              </a:rPr>
              <a:t>YTD: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date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b="1" u="heavy" spc="-5" dirty="0">
                <a:latin typeface="Arial"/>
                <a:cs typeface="Arial"/>
              </a:rPr>
              <a:t>Alerts: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71853" y="5048072"/>
            <a:ext cx="669290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Yellow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Alert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63242" y="5038724"/>
            <a:ext cx="1555750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(applies </a:t>
            </a:r>
            <a:r>
              <a:rPr sz="1000" dirty="0">
                <a:latin typeface="Arial"/>
                <a:cs typeface="Arial"/>
              </a:rPr>
              <a:t>to any time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period)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87753" y="5343524"/>
            <a:ext cx="2493010" cy="775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Capacity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&lt; </a:t>
            </a:r>
            <a:r>
              <a:rPr sz="1000" dirty="0">
                <a:latin typeface="Arial"/>
                <a:cs typeface="Arial"/>
              </a:rPr>
              <a:t>$150 </a:t>
            </a:r>
            <a:r>
              <a:rPr sz="1000" spc="-5" dirty="0">
                <a:latin typeface="Arial"/>
                <a:cs typeface="Arial"/>
              </a:rPr>
              <a:t>million per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har char=""/>
            </a:pPr>
            <a:endParaRPr sz="1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Capacity Utilization &gt;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85%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har char=""/>
            </a:pPr>
            <a:endParaRPr sz="1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Clr>
                <a:srgbClr val="800000"/>
              </a:buClr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Important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news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71853" y="6255384"/>
            <a:ext cx="528955" cy="14668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Red</a:t>
            </a:r>
            <a:r>
              <a:rPr sz="10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Alert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23033" y="6245732"/>
            <a:ext cx="147764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(applies to next </a:t>
            </a:r>
            <a:r>
              <a:rPr sz="1000" spc="-10" dirty="0">
                <a:latin typeface="Arial"/>
                <a:cs typeface="Arial"/>
              </a:rPr>
              <a:t>year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only)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2004" y="6550532"/>
            <a:ext cx="5621655" cy="1430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26465" indent="-228600">
              <a:lnSpc>
                <a:spcPct val="100000"/>
              </a:lnSpc>
              <a:buFont typeface="Symbol"/>
              <a:buChar char="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Prices change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5%+</a:t>
            </a:r>
            <a:endParaRPr sz="1000">
              <a:latin typeface="Arial"/>
              <a:cs typeface="Arial"/>
            </a:endParaRPr>
          </a:p>
          <a:p>
            <a:pPr marL="926465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Capacity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&lt; </a:t>
            </a:r>
            <a:r>
              <a:rPr sz="1000" dirty="0">
                <a:latin typeface="Arial"/>
                <a:cs typeface="Arial"/>
              </a:rPr>
              <a:t>$100 </a:t>
            </a:r>
            <a:r>
              <a:rPr sz="1000" spc="-5" dirty="0">
                <a:latin typeface="Arial"/>
                <a:cs typeface="Arial"/>
              </a:rPr>
              <a:t>million per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</a:t>
            </a:r>
            <a:endParaRPr sz="1000">
              <a:latin typeface="Arial"/>
              <a:cs typeface="Arial"/>
            </a:endParaRPr>
          </a:p>
          <a:p>
            <a:pPr marL="926465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Capacity Utilization &gt;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90%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u="sng" spc="-5" dirty="0">
                <a:latin typeface="Arial"/>
                <a:cs typeface="Arial"/>
              </a:rPr>
              <a:t>Chart</a:t>
            </a:r>
            <a:r>
              <a:rPr sz="1000" u="sng" spc="-55" dirty="0">
                <a:latin typeface="Arial"/>
                <a:cs typeface="Arial"/>
              </a:rPr>
              <a:t> </a:t>
            </a:r>
            <a:r>
              <a:rPr sz="1000" u="sng" spc="-5" dirty="0">
                <a:latin typeface="Arial"/>
                <a:cs typeface="Arial"/>
              </a:rPr>
              <a:t>Symbols: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000"/>
              </a:lnSpc>
              <a:spcBef>
                <a:spcPts val="610"/>
              </a:spcBef>
            </a:pPr>
            <a:r>
              <a:rPr sz="1000" spc="-5" dirty="0">
                <a:latin typeface="Arial"/>
                <a:cs typeface="Arial"/>
              </a:rPr>
              <a:t>≡ Stable,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▲= </a:t>
            </a:r>
            <a:r>
              <a:rPr sz="1000" spc="-5" dirty="0">
                <a:latin typeface="Arial"/>
                <a:cs typeface="Arial"/>
              </a:rPr>
              <a:t>Increasing, </a:t>
            </a:r>
            <a:r>
              <a:rPr sz="1000" spc="-5" dirty="0">
                <a:solidFill>
                  <a:srgbClr val="008000"/>
                </a:solidFill>
                <a:latin typeface="Arial"/>
                <a:cs typeface="Arial"/>
              </a:rPr>
              <a:t>▼ = </a:t>
            </a:r>
            <a:r>
              <a:rPr sz="1000" spc="-5" dirty="0">
                <a:latin typeface="Arial"/>
                <a:cs typeface="Arial"/>
              </a:rPr>
              <a:t>Decreasing, </a:t>
            </a:r>
            <a:r>
              <a:rPr sz="1000" spc="-5" dirty="0">
                <a:solidFill>
                  <a:srgbClr val="339966"/>
                </a:solidFill>
                <a:latin typeface="Arial"/>
                <a:cs typeface="Arial"/>
              </a:rPr>
              <a:t>LO = </a:t>
            </a:r>
            <a:r>
              <a:rPr sz="1000" dirty="0">
                <a:latin typeface="Arial"/>
                <a:cs typeface="Arial"/>
              </a:rPr>
              <a:t>Low </a:t>
            </a:r>
            <a:r>
              <a:rPr sz="1000" spc="-5" dirty="0">
                <a:latin typeface="Arial"/>
                <a:cs typeface="Arial"/>
              </a:rPr>
              <a:t>supplier concentration, </a:t>
            </a:r>
            <a:r>
              <a:rPr sz="1000" spc="-5" dirty="0">
                <a:solidFill>
                  <a:srgbClr val="808080"/>
                </a:solidFill>
                <a:latin typeface="Arial"/>
                <a:cs typeface="Arial"/>
              </a:rPr>
              <a:t>► = </a:t>
            </a:r>
            <a:r>
              <a:rPr sz="1000" spc="-5" dirty="0">
                <a:latin typeface="Arial"/>
                <a:cs typeface="Arial"/>
              </a:rPr>
              <a:t>Moderate supplier  concentration, </a:t>
            </a:r>
            <a:r>
              <a:rPr sz="1000" dirty="0">
                <a:solidFill>
                  <a:srgbClr val="339966"/>
                </a:solidFill>
                <a:latin typeface="Arial"/>
                <a:cs typeface="Arial"/>
              </a:rPr>
              <a:t>HI= </a:t>
            </a:r>
            <a:r>
              <a:rPr sz="1000" spc="-5" dirty="0">
                <a:latin typeface="Arial"/>
                <a:cs typeface="Arial"/>
              </a:rPr>
              <a:t>High supplier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concentration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06804" y="913637"/>
            <a:ext cx="5259705" cy="52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11505" marR="5080" indent="-599440">
              <a:lnSpc>
                <a:spcPts val="115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10" dirty="0">
                <a:latin typeface="Arial"/>
                <a:cs typeface="Arial"/>
              </a:rPr>
              <a:t>12: </a:t>
            </a:r>
            <a:r>
              <a:rPr sz="1000" b="1" spc="-5" dirty="0">
                <a:latin typeface="Arial"/>
                <a:cs typeface="Arial"/>
              </a:rPr>
              <a:t>Incremental Cost per Extra Parameter or Feature for a Process Reciprocating  Compressor for Refinery Applications </a:t>
            </a:r>
            <a:r>
              <a:rPr sz="1000" b="1" dirty="0">
                <a:latin typeface="Arial"/>
                <a:cs typeface="Arial"/>
              </a:rPr>
              <a:t>(e.g. </a:t>
            </a:r>
            <a:r>
              <a:rPr sz="1000" b="1" spc="-5" dirty="0">
                <a:latin typeface="Arial"/>
                <a:cs typeface="Arial"/>
              </a:rPr>
              <a:t>hydrogen</a:t>
            </a:r>
            <a:r>
              <a:rPr sz="1000" b="1" spc="8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circulation)</a:t>
            </a:r>
            <a:endParaRPr sz="1000">
              <a:latin typeface="Arial"/>
              <a:cs typeface="Arial"/>
            </a:endParaRPr>
          </a:p>
          <a:p>
            <a:pPr marL="265430">
              <a:lnSpc>
                <a:spcPct val="100000"/>
              </a:lnSpc>
              <a:spcBef>
                <a:spcPts val="535"/>
              </a:spcBef>
            </a:pPr>
            <a:r>
              <a:rPr sz="1000" spc="-5" dirty="0">
                <a:latin typeface="Arial"/>
                <a:cs typeface="Arial"/>
              </a:rPr>
              <a:t>(Driver horsepower of </a:t>
            </a:r>
            <a:r>
              <a:rPr sz="1000" dirty="0">
                <a:latin typeface="Arial"/>
                <a:cs typeface="Arial"/>
              </a:rPr>
              <a:t>9k, </a:t>
            </a:r>
            <a:r>
              <a:rPr sz="1000" spc="-5" dirty="0">
                <a:latin typeface="Arial"/>
                <a:cs typeface="Arial"/>
              </a:rPr>
              <a:t>discharge pressure of 2200 psig, and flow rate of 21k</a:t>
            </a:r>
            <a:r>
              <a:rPr sz="1000" spc="2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cfm)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05612" y="1577593"/>
          <a:ext cx="6156960" cy="32315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9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85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6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47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0831">
                <a:tc>
                  <a:txBody>
                    <a:bodyPr/>
                    <a:lstStyle/>
                    <a:p>
                      <a:pPr marL="310515" marR="130175" indent="-161925">
                        <a:lnSpc>
                          <a:spcPts val="173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Parameter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  Feature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86690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Unit of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Measure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05740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Indicative Cost</a:t>
                      </a:r>
                      <a:r>
                        <a:rPr sz="10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Impact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461645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Notes /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Comments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2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Input</a:t>
                      </a:r>
                      <a:r>
                        <a:rPr sz="10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Power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496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525145" marR="91440" indent="-387985">
                        <a:lnSpc>
                          <a:spcPct val="11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9k hp as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reference  point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52400" marR="122555" indent="-1905" algn="ctr">
                        <a:lnSpc>
                          <a:spcPct val="11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Reducing driver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hp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by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1k  cuts unit cost from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$7m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222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$6m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 marL="78105" marR="68580" algn="ctr">
                        <a:lnSpc>
                          <a:spcPct val="110200"/>
                        </a:lnSpc>
                        <a:spcBef>
                          <a:spcPts val="29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 increases accelerate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slightly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with higher horsepower due to  higher engineering requirements  and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more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expensive mechanical  power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transmission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components.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4003">
                <a:tc>
                  <a:txBody>
                    <a:bodyPr/>
                    <a:lstStyle/>
                    <a:p>
                      <a:pPr marL="62230" marR="380365">
                        <a:lnSpc>
                          <a:spcPct val="143000"/>
                        </a:lnSpc>
                        <a:spcBef>
                          <a:spcPts val="80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Dis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00" b="1" spc="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ge 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Pressure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01600" marB="0">
                    <a:lnL w="12496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40029" marR="194945" indent="63500">
                        <a:lnSpc>
                          <a:spcPct val="11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2200 psig as  reference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point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70485" indent="1270" algn="ctr">
                        <a:lnSpc>
                          <a:spcPct val="110000"/>
                        </a:lnSpc>
                        <a:spcBef>
                          <a:spcPts val="95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Reducing psi from 2200 to  2000 increases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compressor  cost from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$7m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$7.25m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128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0335" marR="133985" algn="ctr">
                        <a:lnSpc>
                          <a:spcPct val="110000"/>
                        </a:lnSpc>
                        <a:spcBef>
                          <a:spcPts val="29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Compressor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cost and psi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are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inversely related at constant hp  because psi falls as the size of  the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compressor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increases.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83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Flow</a:t>
                      </a:r>
                      <a:r>
                        <a:rPr sz="1000" b="1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rate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496">
                      <a:solidFill>
                        <a:srgbClr val="336699"/>
                      </a:solidFill>
                      <a:prstDash val="solid"/>
                    </a:lnL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40029" marR="194945" indent="63500">
                        <a:lnSpc>
                          <a:spcPct val="110000"/>
                        </a:lnSpc>
                        <a:spcBef>
                          <a:spcPts val="78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2200 psig as  reference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point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 per cfm falls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from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63195" marR="131445" indent="-2540" algn="ctr">
                        <a:lnSpc>
                          <a:spcPct val="11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$308/cfm at 9k hp (21k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cfm)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 $270/cfm at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7k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hp  (17k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cfm)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07314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55575" marR="149225" algn="ctr">
                        <a:lnSpc>
                          <a:spcPct val="11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Flow rate increases as psi falls  due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the corresponding  increase in unit</a:t>
                      </a:r>
                      <a:r>
                        <a:rPr sz="10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size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729792" y="4797678"/>
            <a:ext cx="5890260" cy="1637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i="1" spc="-5" dirty="0">
                <a:latin typeface="Arial"/>
                <a:cs typeface="Arial"/>
              </a:rPr>
              <a:t>Note: Changing one parameter usually changes others, and cost impact may not </a:t>
            </a:r>
            <a:r>
              <a:rPr sz="1000" i="1" dirty="0">
                <a:latin typeface="Arial"/>
                <a:cs typeface="Arial"/>
              </a:rPr>
              <a:t>be </a:t>
            </a:r>
            <a:r>
              <a:rPr sz="1000" i="1" spc="-5" dirty="0">
                <a:latin typeface="Arial"/>
                <a:cs typeface="Arial"/>
              </a:rPr>
              <a:t>additive or</a:t>
            </a:r>
            <a:r>
              <a:rPr sz="1000" i="1" spc="235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linear.</a:t>
            </a:r>
            <a:endParaRPr sz="1000">
              <a:latin typeface="Arial"/>
              <a:cs typeface="Arial"/>
            </a:endParaRPr>
          </a:p>
          <a:p>
            <a:pPr marL="299085" marR="5080">
              <a:lnSpc>
                <a:spcPct val="144000"/>
              </a:lnSpc>
              <a:spcBef>
                <a:spcPts val="610"/>
              </a:spcBef>
            </a:pP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pressure rating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inversely </a:t>
            </a:r>
            <a:r>
              <a:rPr sz="1000" spc="-5" dirty="0">
                <a:latin typeface="Arial"/>
                <a:cs typeface="Arial"/>
              </a:rPr>
              <a:t>related to unit cost at constant horsepower. For example, a  4.5k unit designed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290 psig costs </a:t>
            </a:r>
            <a:r>
              <a:rPr sz="1000" dirty="0">
                <a:latin typeface="Arial"/>
                <a:cs typeface="Arial"/>
              </a:rPr>
              <a:t>$3.3m, </a:t>
            </a:r>
            <a:r>
              <a:rPr sz="1000" spc="-5" dirty="0">
                <a:latin typeface="Arial"/>
                <a:cs typeface="Arial"/>
              </a:rPr>
              <a:t>while a unit designed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145 psig is larger, and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costs</a:t>
            </a:r>
            <a:endParaRPr sz="1000">
              <a:latin typeface="Arial"/>
              <a:cs typeface="Arial"/>
            </a:endParaRPr>
          </a:p>
          <a:p>
            <a:pPr marL="299085" marR="173990">
              <a:lnSpc>
                <a:spcPct val="143000"/>
              </a:lnSpc>
              <a:spcBef>
                <a:spcPts val="5"/>
              </a:spcBef>
            </a:pPr>
            <a:r>
              <a:rPr sz="1000" dirty="0">
                <a:latin typeface="Arial"/>
                <a:cs typeface="Arial"/>
              </a:rPr>
              <a:t>$3.65m. </a:t>
            </a:r>
            <a:r>
              <a:rPr sz="1000" spc="-1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refinery </a:t>
            </a:r>
            <a:r>
              <a:rPr sz="1000" spc="-5" dirty="0">
                <a:latin typeface="Arial"/>
                <a:cs typeface="Arial"/>
              </a:rPr>
              <a:t>scale, a 9k hp unit rated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2200 psig </a:t>
            </a:r>
            <a:r>
              <a:rPr sz="1000" spc="-10" dirty="0">
                <a:latin typeface="Arial"/>
                <a:cs typeface="Arial"/>
              </a:rPr>
              <a:t>would </a:t>
            </a:r>
            <a:r>
              <a:rPr sz="1000" spc="-5" dirty="0">
                <a:latin typeface="Arial"/>
                <a:cs typeface="Arial"/>
              </a:rPr>
              <a:t>cost </a:t>
            </a:r>
            <a:r>
              <a:rPr sz="1000" dirty="0">
                <a:latin typeface="Arial"/>
                <a:cs typeface="Arial"/>
              </a:rPr>
              <a:t>$6.5m, </a:t>
            </a:r>
            <a:r>
              <a:rPr sz="1000" spc="-5" dirty="0">
                <a:latin typeface="Arial"/>
                <a:cs typeface="Arial"/>
              </a:rPr>
              <a:t>compared to an  1885 psig unit </a:t>
            </a:r>
            <a:r>
              <a:rPr sz="1000" dirty="0">
                <a:latin typeface="Arial"/>
                <a:cs typeface="Arial"/>
              </a:rPr>
              <a:t>at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$6.7m.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50">
              <a:latin typeface="Times New Roman"/>
              <a:cs typeface="Times New Roman"/>
            </a:endParaRPr>
          </a:p>
          <a:p>
            <a:pPr marL="344805" marR="124460" algn="ctr">
              <a:lnSpc>
                <a:spcPts val="1150"/>
              </a:lnSpc>
            </a:pPr>
            <a:r>
              <a:rPr sz="1000" b="1" spc="-5" dirty="0">
                <a:latin typeface="Arial"/>
                <a:cs typeface="Arial"/>
              </a:rPr>
              <a:t>Figure 17: Process Reciprocating Compressor (290 and 2200 </a:t>
            </a:r>
            <a:r>
              <a:rPr sz="1000" b="1" dirty="0">
                <a:latin typeface="Arial"/>
                <a:cs typeface="Arial"/>
              </a:rPr>
              <a:t>psig) Motor </a:t>
            </a:r>
            <a:r>
              <a:rPr sz="1000" b="1" spc="-15" dirty="0">
                <a:latin typeface="Arial"/>
                <a:cs typeface="Arial"/>
              </a:rPr>
              <a:t>HP </a:t>
            </a:r>
            <a:r>
              <a:rPr sz="1000" b="1" spc="-5" dirty="0">
                <a:latin typeface="Arial"/>
                <a:cs typeface="Arial"/>
              </a:rPr>
              <a:t>vs. Cost - </a:t>
            </a:r>
            <a:r>
              <a:rPr sz="1000" b="1" dirty="0">
                <a:latin typeface="Arial"/>
                <a:cs typeface="Arial"/>
              </a:rPr>
              <a:t>By  </a:t>
            </a:r>
            <a:r>
              <a:rPr sz="1000" b="1" spc="-5" dirty="0">
                <a:latin typeface="Arial"/>
                <a:cs typeface="Arial"/>
              </a:rPr>
              <a:t>Application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47656" y="8576295"/>
            <a:ext cx="2836545" cy="0"/>
          </a:xfrm>
          <a:custGeom>
            <a:avLst/>
            <a:gdLst/>
            <a:ahLst/>
            <a:cxnLst/>
            <a:rect l="l" t="t" r="r" b="b"/>
            <a:pathLst>
              <a:path w="2836545">
                <a:moveTo>
                  <a:pt x="0" y="0"/>
                </a:moveTo>
                <a:lnTo>
                  <a:pt x="2835982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47656" y="8266418"/>
            <a:ext cx="2836545" cy="0"/>
          </a:xfrm>
          <a:custGeom>
            <a:avLst/>
            <a:gdLst/>
            <a:ahLst/>
            <a:cxnLst/>
            <a:rect l="l" t="t" r="r" b="b"/>
            <a:pathLst>
              <a:path w="2836545">
                <a:moveTo>
                  <a:pt x="0" y="0"/>
                </a:moveTo>
                <a:lnTo>
                  <a:pt x="2835982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47656" y="7958111"/>
            <a:ext cx="2836545" cy="0"/>
          </a:xfrm>
          <a:custGeom>
            <a:avLst/>
            <a:gdLst/>
            <a:ahLst/>
            <a:cxnLst/>
            <a:rect l="l" t="t" r="r" b="b"/>
            <a:pathLst>
              <a:path w="2836545">
                <a:moveTo>
                  <a:pt x="0" y="0"/>
                </a:moveTo>
                <a:lnTo>
                  <a:pt x="2835982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47656" y="7649754"/>
            <a:ext cx="2836545" cy="0"/>
          </a:xfrm>
          <a:custGeom>
            <a:avLst/>
            <a:gdLst/>
            <a:ahLst/>
            <a:cxnLst/>
            <a:rect l="l" t="t" r="r" b="b"/>
            <a:pathLst>
              <a:path w="2836545">
                <a:moveTo>
                  <a:pt x="0" y="0"/>
                </a:moveTo>
                <a:lnTo>
                  <a:pt x="2835982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47656" y="7339879"/>
            <a:ext cx="2836545" cy="0"/>
          </a:xfrm>
          <a:custGeom>
            <a:avLst/>
            <a:gdLst/>
            <a:ahLst/>
            <a:cxnLst/>
            <a:rect l="l" t="t" r="r" b="b"/>
            <a:pathLst>
              <a:path w="2836545">
                <a:moveTo>
                  <a:pt x="0" y="0"/>
                </a:moveTo>
                <a:lnTo>
                  <a:pt x="2835982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47656" y="7031521"/>
            <a:ext cx="2836545" cy="0"/>
          </a:xfrm>
          <a:custGeom>
            <a:avLst/>
            <a:gdLst/>
            <a:ahLst/>
            <a:cxnLst/>
            <a:rect l="l" t="t" r="r" b="b"/>
            <a:pathLst>
              <a:path w="2836545">
                <a:moveTo>
                  <a:pt x="0" y="0"/>
                </a:moveTo>
                <a:lnTo>
                  <a:pt x="2835982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47656" y="6723164"/>
            <a:ext cx="2836545" cy="0"/>
          </a:xfrm>
          <a:custGeom>
            <a:avLst/>
            <a:gdLst/>
            <a:ahLst/>
            <a:cxnLst/>
            <a:rect l="l" t="t" r="r" b="b"/>
            <a:pathLst>
              <a:path w="2836545">
                <a:moveTo>
                  <a:pt x="0" y="0"/>
                </a:moveTo>
                <a:lnTo>
                  <a:pt x="2835982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47656" y="6723164"/>
            <a:ext cx="0" cy="2161540"/>
          </a:xfrm>
          <a:custGeom>
            <a:avLst/>
            <a:gdLst/>
            <a:ahLst/>
            <a:cxnLst/>
            <a:rect l="l" t="t" r="r" b="b"/>
            <a:pathLst>
              <a:path h="2161540">
                <a:moveTo>
                  <a:pt x="0" y="2161488"/>
                </a:moveTo>
                <a:lnTo>
                  <a:pt x="0" y="0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06510" y="8884652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5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06510" y="8576295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5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06510" y="8266418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5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06510" y="7958111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5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06510" y="764975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5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06510" y="7339879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5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06510" y="7031521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5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106510" y="672316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5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47656" y="8884652"/>
            <a:ext cx="2836545" cy="0"/>
          </a:xfrm>
          <a:custGeom>
            <a:avLst/>
            <a:gdLst/>
            <a:ahLst/>
            <a:cxnLst/>
            <a:rect l="l" t="t" r="r" b="b"/>
            <a:pathLst>
              <a:path w="2836545">
                <a:moveTo>
                  <a:pt x="0" y="0"/>
                </a:moveTo>
                <a:lnTo>
                  <a:pt x="2835982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147656" y="888465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5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958372" y="888465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5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767564" y="888465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5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578280" y="888465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5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350068" y="7757351"/>
            <a:ext cx="405130" cy="264795"/>
          </a:xfrm>
          <a:custGeom>
            <a:avLst/>
            <a:gdLst/>
            <a:ahLst/>
            <a:cxnLst/>
            <a:rect l="l" t="t" r="r" b="b"/>
            <a:pathLst>
              <a:path w="405130" h="264795">
                <a:moveTo>
                  <a:pt x="0" y="264179"/>
                </a:moveTo>
                <a:lnTo>
                  <a:pt x="40511" y="237308"/>
                </a:lnTo>
                <a:lnTo>
                  <a:pt x="81020" y="210376"/>
                </a:lnTo>
                <a:lnTo>
                  <a:pt x="121527" y="183475"/>
                </a:lnTo>
                <a:lnTo>
                  <a:pt x="162033" y="156695"/>
                </a:lnTo>
                <a:lnTo>
                  <a:pt x="202539" y="130127"/>
                </a:lnTo>
                <a:lnTo>
                  <a:pt x="243044" y="103895"/>
                </a:lnTo>
                <a:lnTo>
                  <a:pt x="283550" y="77851"/>
                </a:lnTo>
                <a:lnTo>
                  <a:pt x="324055" y="51911"/>
                </a:lnTo>
                <a:lnTo>
                  <a:pt x="364560" y="25989"/>
                </a:lnTo>
                <a:lnTo>
                  <a:pt x="405066" y="0"/>
                </a:lnTo>
              </a:path>
            </a:pathLst>
          </a:custGeom>
          <a:ln w="27368">
            <a:solidFill>
              <a:srgbClr val="173D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350068" y="7802667"/>
            <a:ext cx="405130" cy="242570"/>
          </a:xfrm>
          <a:custGeom>
            <a:avLst/>
            <a:gdLst/>
            <a:ahLst/>
            <a:cxnLst/>
            <a:rect l="l" t="t" r="r" b="b"/>
            <a:pathLst>
              <a:path w="405130" h="242570">
                <a:moveTo>
                  <a:pt x="0" y="242533"/>
                </a:moveTo>
                <a:lnTo>
                  <a:pt x="40511" y="217437"/>
                </a:lnTo>
                <a:lnTo>
                  <a:pt x="81020" y="192238"/>
                </a:lnTo>
                <a:lnTo>
                  <a:pt x="121527" y="167106"/>
                </a:lnTo>
                <a:lnTo>
                  <a:pt x="162033" y="142210"/>
                </a:lnTo>
                <a:lnTo>
                  <a:pt x="202539" y="117722"/>
                </a:lnTo>
                <a:lnTo>
                  <a:pt x="243044" y="93740"/>
                </a:lnTo>
                <a:lnTo>
                  <a:pt x="283550" y="70141"/>
                </a:lnTo>
                <a:lnTo>
                  <a:pt x="324055" y="46760"/>
                </a:lnTo>
                <a:lnTo>
                  <a:pt x="364560" y="23435"/>
                </a:lnTo>
                <a:lnTo>
                  <a:pt x="405066" y="0"/>
                </a:lnTo>
              </a:path>
            </a:pathLst>
          </a:custGeom>
          <a:ln w="27365">
            <a:solidFill>
              <a:srgbClr val="0000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350068" y="7861908"/>
            <a:ext cx="405130" cy="245745"/>
          </a:xfrm>
          <a:custGeom>
            <a:avLst/>
            <a:gdLst/>
            <a:ahLst/>
            <a:cxnLst/>
            <a:rect l="l" t="t" r="r" b="b"/>
            <a:pathLst>
              <a:path w="405130" h="245745">
                <a:moveTo>
                  <a:pt x="0" y="245306"/>
                </a:moveTo>
                <a:lnTo>
                  <a:pt x="40511" y="221693"/>
                </a:lnTo>
                <a:lnTo>
                  <a:pt x="81020" y="198202"/>
                </a:lnTo>
                <a:lnTo>
                  <a:pt x="121527" y="174644"/>
                </a:lnTo>
                <a:lnTo>
                  <a:pt x="162033" y="150833"/>
                </a:lnTo>
                <a:lnTo>
                  <a:pt x="202539" y="126583"/>
                </a:lnTo>
                <a:lnTo>
                  <a:pt x="243044" y="101764"/>
                </a:lnTo>
                <a:lnTo>
                  <a:pt x="283550" y="76502"/>
                </a:lnTo>
                <a:lnTo>
                  <a:pt x="324055" y="50991"/>
                </a:lnTo>
                <a:lnTo>
                  <a:pt x="364560" y="25426"/>
                </a:lnTo>
                <a:lnTo>
                  <a:pt x="405066" y="0"/>
                </a:lnTo>
              </a:path>
            </a:pathLst>
          </a:custGeom>
          <a:ln w="27365">
            <a:solidFill>
              <a:srgbClr val="4579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767818" y="6828607"/>
            <a:ext cx="810260" cy="521970"/>
          </a:xfrm>
          <a:custGeom>
            <a:avLst/>
            <a:gdLst/>
            <a:ahLst/>
            <a:cxnLst/>
            <a:rect l="l" t="t" r="r" b="b"/>
            <a:pathLst>
              <a:path w="810260" h="521970">
                <a:moveTo>
                  <a:pt x="0" y="521523"/>
                </a:moveTo>
                <a:lnTo>
                  <a:pt x="44997" y="494116"/>
                </a:lnTo>
                <a:lnTo>
                  <a:pt x="89996" y="466929"/>
                </a:lnTo>
                <a:lnTo>
                  <a:pt x="134997" y="439853"/>
                </a:lnTo>
                <a:lnTo>
                  <a:pt x="180000" y="412781"/>
                </a:lnTo>
                <a:lnTo>
                  <a:pt x="225009" y="385603"/>
                </a:lnTo>
                <a:lnTo>
                  <a:pt x="270022" y="358212"/>
                </a:lnTo>
                <a:lnTo>
                  <a:pt x="315041" y="330499"/>
                </a:lnTo>
                <a:lnTo>
                  <a:pt x="360068" y="302355"/>
                </a:lnTo>
                <a:lnTo>
                  <a:pt x="405104" y="273673"/>
                </a:lnTo>
                <a:lnTo>
                  <a:pt x="445601" y="247342"/>
                </a:lnTo>
                <a:lnTo>
                  <a:pt x="486099" y="220579"/>
                </a:lnTo>
                <a:lnTo>
                  <a:pt x="526597" y="193458"/>
                </a:lnTo>
                <a:lnTo>
                  <a:pt x="567094" y="166057"/>
                </a:lnTo>
                <a:lnTo>
                  <a:pt x="607592" y="138450"/>
                </a:lnTo>
                <a:lnTo>
                  <a:pt x="648090" y="110714"/>
                </a:lnTo>
                <a:lnTo>
                  <a:pt x="688588" y="82926"/>
                </a:lnTo>
                <a:lnTo>
                  <a:pt x="729085" y="55159"/>
                </a:lnTo>
                <a:lnTo>
                  <a:pt x="769583" y="27492"/>
                </a:lnTo>
                <a:lnTo>
                  <a:pt x="810081" y="0"/>
                </a:lnTo>
              </a:path>
            </a:pathLst>
          </a:custGeom>
          <a:ln w="27367">
            <a:solidFill>
              <a:srgbClr val="779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67818" y="6871140"/>
            <a:ext cx="810260" cy="551815"/>
          </a:xfrm>
          <a:custGeom>
            <a:avLst/>
            <a:gdLst/>
            <a:ahLst/>
            <a:cxnLst/>
            <a:rect l="l" t="t" r="r" b="b"/>
            <a:pathLst>
              <a:path w="810260" h="551815">
                <a:moveTo>
                  <a:pt x="0" y="551524"/>
                </a:moveTo>
                <a:lnTo>
                  <a:pt x="44997" y="523904"/>
                </a:lnTo>
                <a:lnTo>
                  <a:pt x="89996" y="496690"/>
                </a:lnTo>
                <a:lnTo>
                  <a:pt x="134997" y="469680"/>
                </a:lnTo>
                <a:lnTo>
                  <a:pt x="180000" y="442670"/>
                </a:lnTo>
                <a:lnTo>
                  <a:pt x="225009" y="415457"/>
                </a:lnTo>
                <a:lnTo>
                  <a:pt x="270022" y="387837"/>
                </a:lnTo>
                <a:lnTo>
                  <a:pt x="315041" y="359608"/>
                </a:lnTo>
                <a:lnTo>
                  <a:pt x="360068" y="330566"/>
                </a:lnTo>
                <a:lnTo>
                  <a:pt x="405104" y="300509"/>
                </a:lnTo>
                <a:lnTo>
                  <a:pt x="445601" y="272466"/>
                </a:lnTo>
                <a:lnTo>
                  <a:pt x="486099" y="243578"/>
                </a:lnTo>
                <a:lnTo>
                  <a:pt x="526597" y="213995"/>
                </a:lnTo>
                <a:lnTo>
                  <a:pt x="567094" y="183865"/>
                </a:lnTo>
                <a:lnTo>
                  <a:pt x="607592" y="153340"/>
                </a:lnTo>
                <a:lnTo>
                  <a:pt x="648090" y="122567"/>
                </a:lnTo>
                <a:lnTo>
                  <a:pt x="688588" y="91697"/>
                </a:lnTo>
                <a:lnTo>
                  <a:pt x="729085" y="60879"/>
                </a:lnTo>
                <a:lnTo>
                  <a:pt x="769583" y="30263"/>
                </a:lnTo>
                <a:lnTo>
                  <a:pt x="810081" y="0"/>
                </a:lnTo>
              </a:path>
            </a:pathLst>
          </a:custGeom>
          <a:ln w="27369">
            <a:solidFill>
              <a:srgbClr val="2C6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767818" y="6916584"/>
            <a:ext cx="810260" cy="554990"/>
          </a:xfrm>
          <a:custGeom>
            <a:avLst/>
            <a:gdLst/>
            <a:ahLst/>
            <a:cxnLst/>
            <a:rect l="l" t="t" r="r" b="b"/>
            <a:pathLst>
              <a:path w="810260" h="554990">
                <a:moveTo>
                  <a:pt x="0" y="554435"/>
                </a:moveTo>
                <a:lnTo>
                  <a:pt x="44997" y="525538"/>
                </a:lnTo>
                <a:lnTo>
                  <a:pt x="89996" y="496905"/>
                </a:lnTo>
                <a:lnTo>
                  <a:pt x="134997" y="468405"/>
                </a:lnTo>
                <a:lnTo>
                  <a:pt x="180000" y="439908"/>
                </a:lnTo>
                <a:lnTo>
                  <a:pt x="225009" y="411285"/>
                </a:lnTo>
                <a:lnTo>
                  <a:pt x="270022" y="382403"/>
                </a:lnTo>
                <a:lnTo>
                  <a:pt x="315041" y="353135"/>
                </a:lnTo>
                <a:lnTo>
                  <a:pt x="360068" y="323348"/>
                </a:lnTo>
                <a:lnTo>
                  <a:pt x="405104" y="292914"/>
                </a:lnTo>
                <a:lnTo>
                  <a:pt x="445601" y="264896"/>
                </a:lnTo>
                <a:lnTo>
                  <a:pt x="486099" y="236348"/>
                </a:lnTo>
                <a:lnTo>
                  <a:pt x="526597" y="207363"/>
                </a:lnTo>
                <a:lnTo>
                  <a:pt x="567094" y="178033"/>
                </a:lnTo>
                <a:lnTo>
                  <a:pt x="607592" y="148450"/>
                </a:lnTo>
                <a:lnTo>
                  <a:pt x="648090" y="118708"/>
                </a:lnTo>
                <a:lnTo>
                  <a:pt x="688588" y="88900"/>
                </a:lnTo>
                <a:lnTo>
                  <a:pt x="729085" y="59117"/>
                </a:lnTo>
                <a:lnTo>
                  <a:pt x="769583" y="29453"/>
                </a:lnTo>
                <a:lnTo>
                  <a:pt x="810081" y="0"/>
                </a:lnTo>
              </a:path>
            </a:pathLst>
          </a:custGeom>
          <a:ln w="27370">
            <a:solidFill>
              <a:srgbClr val="AABBD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775759" y="7868074"/>
            <a:ext cx="238125" cy="467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$3.0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$2.0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775759" y="7558831"/>
            <a:ext cx="23749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$4.0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775759" y="7249588"/>
            <a:ext cx="23749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$5.0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775759" y="6631354"/>
            <a:ext cx="237490" cy="467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$7.0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$6.0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019038" y="8959995"/>
            <a:ext cx="108140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810260" algn="l"/>
              </a:tabLst>
            </a:pPr>
            <a:r>
              <a:rPr sz="1000" spc="-5" dirty="0">
                <a:latin typeface="Calibri"/>
                <a:cs typeface="Calibri"/>
              </a:rPr>
              <a:t>3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00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-5" dirty="0">
                <a:latin typeface="Calibri"/>
                <a:cs typeface="Calibri"/>
              </a:rPr>
              <a:t>5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550286" y="7720478"/>
            <a:ext cx="17970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10" dirty="0">
                <a:latin typeface="Calibri"/>
                <a:cs typeface="Calibri"/>
              </a:rPr>
              <a:t>$m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309758" y="8959995"/>
            <a:ext cx="1410970" cy="336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9565">
              <a:lnSpc>
                <a:spcPct val="100000"/>
              </a:lnSpc>
              <a:tabLst>
                <a:tab pos="1140460" algn="l"/>
              </a:tabLst>
            </a:pPr>
            <a:r>
              <a:rPr sz="1000" spc="-5" dirty="0">
                <a:latin typeface="Calibri"/>
                <a:cs typeface="Calibri"/>
              </a:rPr>
              <a:t>7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00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-5" dirty="0">
                <a:latin typeface="Calibri"/>
                <a:cs typeface="Calibri"/>
              </a:rPr>
              <a:t>9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"/>
              </a:spcBef>
            </a:pPr>
            <a:r>
              <a:rPr sz="1000" b="1" spc="-5" dirty="0">
                <a:latin typeface="Calibri"/>
                <a:cs typeface="Calibri"/>
              </a:rPr>
              <a:t>Motor</a:t>
            </a:r>
            <a:r>
              <a:rPr sz="1000" b="1" spc="-9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HP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081168" y="686898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24" y="0"/>
                </a:lnTo>
              </a:path>
            </a:pathLst>
          </a:custGeom>
          <a:ln w="27342">
            <a:solidFill>
              <a:srgbClr val="173D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5351534" y="6775474"/>
            <a:ext cx="517525" cy="316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1699"/>
              </a:lnSpc>
            </a:pPr>
            <a:r>
              <a:rPr sz="1000" dirty="0">
                <a:latin typeface="Calibri"/>
                <a:cs typeface="Calibri"/>
              </a:rPr>
              <a:t>Gas </a:t>
            </a:r>
            <a:r>
              <a:rPr sz="1000" spc="-5" dirty="0">
                <a:latin typeface="Calibri"/>
                <a:cs typeface="Calibri"/>
              </a:rPr>
              <a:t>Field  (145</a:t>
            </a:r>
            <a:r>
              <a:rPr sz="1000" spc="-7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psig)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081168" y="7273042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24" y="0"/>
                </a:lnTo>
              </a:path>
            </a:pathLst>
          </a:custGeom>
          <a:ln w="27342">
            <a:solidFill>
              <a:srgbClr val="0000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5351534" y="7179528"/>
            <a:ext cx="517525" cy="316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1699"/>
              </a:lnSpc>
            </a:pPr>
            <a:r>
              <a:rPr sz="1000" spc="-5" dirty="0">
                <a:latin typeface="Calibri"/>
                <a:cs typeface="Calibri"/>
              </a:rPr>
              <a:t>Gas Field  (220</a:t>
            </a:r>
            <a:r>
              <a:rPr sz="1000" spc="-8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psig)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081168" y="7677097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24" y="0"/>
                </a:lnTo>
              </a:path>
            </a:pathLst>
          </a:custGeom>
          <a:ln w="27342">
            <a:solidFill>
              <a:srgbClr val="4579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5351534" y="7583961"/>
            <a:ext cx="517525" cy="316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1699"/>
              </a:lnSpc>
            </a:pPr>
            <a:r>
              <a:rPr sz="1000" spc="-5" dirty="0">
                <a:latin typeface="Calibri"/>
                <a:cs typeface="Calibri"/>
              </a:rPr>
              <a:t>Gas Field  (290</a:t>
            </a:r>
            <a:r>
              <a:rPr sz="1000" spc="-8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psig)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081168" y="8081113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24" y="0"/>
                </a:lnTo>
              </a:path>
            </a:pathLst>
          </a:custGeom>
          <a:ln w="27342">
            <a:solidFill>
              <a:srgbClr val="779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5351534" y="7987673"/>
            <a:ext cx="581660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1899"/>
              </a:lnSpc>
            </a:pPr>
            <a:r>
              <a:rPr sz="1000" spc="-5" dirty="0">
                <a:latin typeface="Calibri"/>
                <a:cs typeface="Calibri"/>
              </a:rPr>
              <a:t>Refinery  (1900</a:t>
            </a:r>
            <a:r>
              <a:rPr sz="1000" spc="-7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psig)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081168" y="8485154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24" y="0"/>
                </a:lnTo>
              </a:path>
            </a:pathLst>
          </a:custGeom>
          <a:ln w="27342">
            <a:solidFill>
              <a:srgbClr val="2C6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1775828" y="8394927"/>
            <a:ext cx="4157345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41605" algn="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R</a:t>
            </a:r>
            <a:r>
              <a:rPr sz="1000" dirty="0">
                <a:latin typeface="Calibri"/>
                <a:cs typeface="Calibri"/>
              </a:rPr>
              <a:t>e</a:t>
            </a:r>
            <a:r>
              <a:rPr sz="1000" spc="-10" dirty="0">
                <a:latin typeface="Calibri"/>
                <a:cs typeface="Calibri"/>
              </a:rPr>
              <a:t>f</a:t>
            </a:r>
            <a:r>
              <a:rPr sz="1000" spc="-5" dirty="0">
                <a:latin typeface="Calibri"/>
                <a:cs typeface="Calibri"/>
              </a:rPr>
              <a:t>in</a:t>
            </a:r>
            <a:r>
              <a:rPr sz="1000" dirty="0">
                <a:latin typeface="Calibri"/>
                <a:cs typeface="Calibri"/>
              </a:rPr>
              <a:t>e</a:t>
            </a:r>
            <a:r>
              <a:rPr sz="1000" spc="-5" dirty="0">
                <a:latin typeface="Calibri"/>
                <a:cs typeface="Calibri"/>
              </a:rPr>
              <a:t>ry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tabLst>
                <a:tab pos="3575050" algn="l"/>
              </a:tabLst>
            </a:pPr>
            <a:r>
              <a:rPr sz="1500" spc="-7" baseline="27777" dirty="0">
                <a:latin typeface="Calibri"/>
                <a:cs typeface="Calibri"/>
              </a:rPr>
              <a:t>$1.0	</a:t>
            </a:r>
            <a:r>
              <a:rPr sz="1000" spc="-5" dirty="0">
                <a:latin typeface="Calibri"/>
                <a:cs typeface="Calibri"/>
              </a:rPr>
              <a:t>(2050</a:t>
            </a:r>
            <a:r>
              <a:rPr sz="1000" spc="-7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psig)</a:t>
            </a:r>
            <a:endParaRPr sz="1000">
              <a:latin typeface="Calibri"/>
              <a:cs typeface="Calibri"/>
            </a:endParaRPr>
          </a:p>
          <a:p>
            <a:pPr marL="64135">
              <a:lnSpc>
                <a:spcPct val="100000"/>
              </a:lnSpc>
              <a:spcBef>
                <a:spcPts val="730"/>
              </a:spcBef>
            </a:pPr>
            <a:r>
              <a:rPr sz="1000" spc="-5" dirty="0">
                <a:latin typeface="Calibri"/>
                <a:cs typeface="Calibri"/>
              </a:rPr>
              <a:t>$-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5081168" y="8889209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24" y="0"/>
                </a:lnTo>
              </a:path>
            </a:pathLst>
          </a:custGeom>
          <a:ln w="27342">
            <a:solidFill>
              <a:srgbClr val="AABBD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5351534" y="8796694"/>
            <a:ext cx="581660" cy="316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1699"/>
              </a:lnSpc>
            </a:pPr>
            <a:r>
              <a:rPr sz="1000" spc="-5" dirty="0">
                <a:latin typeface="Calibri"/>
                <a:cs typeface="Calibri"/>
              </a:rPr>
              <a:t>Refinery  (2200</a:t>
            </a:r>
            <a:r>
              <a:rPr sz="1000" spc="-7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psig)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512188" y="6581852"/>
            <a:ext cx="4572000" cy="2734310"/>
          </a:xfrm>
          <a:custGeom>
            <a:avLst/>
            <a:gdLst/>
            <a:ahLst/>
            <a:cxnLst/>
            <a:rect l="l" t="t" r="r" b="b"/>
            <a:pathLst>
              <a:path w="4572000" h="2734309">
                <a:moveTo>
                  <a:pt x="0" y="2734202"/>
                </a:moveTo>
                <a:lnTo>
                  <a:pt x="4571707" y="2734202"/>
                </a:lnTo>
                <a:lnTo>
                  <a:pt x="4571707" y="0"/>
                </a:lnTo>
                <a:lnTo>
                  <a:pt x="0" y="0"/>
                </a:lnTo>
                <a:lnTo>
                  <a:pt x="0" y="2734202"/>
                </a:lnTo>
                <a:close/>
              </a:path>
            </a:pathLst>
          </a:custGeom>
          <a:ln w="912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61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838403"/>
            <a:ext cx="5608320" cy="1917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Cost per cfm of gas flow falls slightly as horsepower decreases,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each of the </a:t>
            </a:r>
            <a:r>
              <a:rPr sz="1000" dirty="0">
                <a:latin typeface="Arial"/>
                <a:cs typeface="Arial"/>
              </a:rPr>
              <a:t>reference </a:t>
            </a:r>
            <a:r>
              <a:rPr sz="1000" spc="-10" dirty="0">
                <a:latin typeface="Arial"/>
                <a:cs typeface="Arial"/>
              </a:rPr>
              <a:t>unit  </a:t>
            </a:r>
            <a:r>
              <a:rPr sz="1000" spc="-5" dirty="0">
                <a:latin typeface="Arial"/>
                <a:cs typeface="Arial"/>
              </a:rPr>
              <a:t>ranges; 1.4% from </a:t>
            </a:r>
            <a:r>
              <a:rPr sz="1000" spc="-10" dirty="0">
                <a:latin typeface="Arial"/>
                <a:cs typeface="Arial"/>
              </a:rPr>
              <a:t>18k cfm </a:t>
            </a:r>
            <a:r>
              <a:rPr sz="1000" spc="-5" dirty="0">
                <a:latin typeface="Arial"/>
                <a:cs typeface="Arial"/>
              </a:rPr>
              <a:t>(4.5k hp) to 16k cfm </a:t>
            </a:r>
            <a:r>
              <a:rPr sz="1000" spc="-10" dirty="0">
                <a:latin typeface="Arial"/>
                <a:cs typeface="Arial"/>
              </a:rPr>
              <a:t>(4k </a:t>
            </a:r>
            <a:r>
              <a:rPr sz="1000" spc="-5" dirty="0">
                <a:latin typeface="Arial"/>
                <a:cs typeface="Arial"/>
              </a:rPr>
              <a:t>hp)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field processing </a:t>
            </a:r>
            <a:r>
              <a:rPr sz="1000" dirty="0">
                <a:latin typeface="Arial"/>
                <a:cs typeface="Arial"/>
              </a:rPr>
              <a:t>applications </a:t>
            </a:r>
            <a:r>
              <a:rPr sz="1000" spc="-5" dirty="0">
                <a:latin typeface="Arial"/>
                <a:cs typeface="Arial"/>
              </a:rPr>
              <a:t>(at 290  psig) and 6.3% 21k </a:t>
            </a:r>
            <a:r>
              <a:rPr sz="1000" spc="-10" dirty="0">
                <a:latin typeface="Arial"/>
                <a:cs typeface="Arial"/>
              </a:rPr>
              <a:t>cfm (9k </a:t>
            </a:r>
            <a:r>
              <a:rPr sz="1000" spc="-5" dirty="0">
                <a:latin typeface="Arial"/>
                <a:cs typeface="Arial"/>
              </a:rPr>
              <a:t>hp) to 19k cfm </a:t>
            </a:r>
            <a:r>
              <a:rPr sz="1000" spc="-10" dirty="0">
                <a:latin typeface="Arial"/>
                <a:cs typeface="Arial"/>
              </a:rPr>
              <a:t>(8k </a:t>
            </a:r>
            <a:r>
              <a:rPr sz="1000" spc="-5" dirty="0">
                <a:latin typeface="Arial"/>
                <a:cs typeface="Arial"/>
              </a:rPr>
              <a:t>hp)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refinery applications (at </a:t>
            </a:r>
            <a:r>
              <a:rPr sz="1000" dirty="0">
                <a:latin typeface="Arial"/>
                <a:cs typeface="Arial"/>
              </a:rPr>
              <a:t>2200 </a:t>
            </a:r>
            <a:r>
              <a:rPr sz="1000" spc="-5" dirty="0">
                <a:latin typeface="Arial"/>
                <a:cs typeface="Arial"/>
              </a:rPr>
              <a:t>psig).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 gas field </a:t>
            </a:r>
            <a:r>
              <a:rPr sz="1000" dirty="0">
                <a:latin typeface="Arial"/>
                <a:cs typeface="Arial"/>
              </a:rPr>
              <a:t>compressor, </a:t>
            </a:r>
            <a:r>
              <a:rPr sz="1000" spc="-5" dirty="0">
                <a:latin typeface="Arial"/>
                <a:cs typeface="Arial"/>
              </a:rPr>
              <a:t>cost per cfm falls from $184 at 4.5k hp to $180 per cfm at 3.5k hp.</a:t>
            </a:r>
            <a:r>
              <a:rPr sz="1000" spc="2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Likewise,</a:t>
            </a:r>
            <a:endParaRPr sz="1000">
              <a:latin typeface="Arial"/>
              <a:cs typeface="Arial"/>
            </a:endParaRPr>
          </a:p>
          <a:p>
            <a:pPr marL="12700" marR="34290" algn="just">
              <a:lnSpc>
                <a:spcPct val="143500"/>
              </a:lnSpc>
              <a:spcBef>
                <a:spcPts val="5"/>
              </a:spcBef>
            </a:pP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refinery unit, cost </a:t>
            </a:r>
            <a:r>
              <a:rPr sz="1000" dirty="0">
                <a:latin typeface="Arial"/>
                <a:cs typeface="Arial"/>
              </a:rPr>
              <a:t>per </a:t>
            </a:r>
            <a:r>
              <a:rPr sz="1000" spc="-5" dirty="0">
                <a:latin typeface="Arial"/>
                <a:cs typeface="Arial"/>
              </a:rPr>
              <a:t>cfm </a:t>
            </a:r>
            <a:r>
              <a:rPr sz="1000" dirty="0">
                <a:latin typeface="Arial"/>
                <a:cs typeface="Arial"/>
              </a:rPr>
              <a:t>falls </a:t>
            </a:r>
            <a:r>
              <a:rPr sz="1000" spc="-5" dirty="0">
                <a:latin typeface="Arial"/>
                <a:cs typeface="Arial"/>
              </a:rPr>
              <a:t>from $308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9k hp to $269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7k hp. </a:t>
            </a:r>
            <a:r>
              <a:rPr sz="1000" spc="-10" dirty="0">
                <a:latin typeface="Arial"/>
                <a:cs typeface="Arial"/>
              </a:rPr>
              <a:t>As </a:t>
            </a:r>
            <a:r>
              <a:rPr sz="1000" spc="-5" dirty="0">
                <a:latin typeface="Arial"/>
                <a:cs typeface="Arial"/>
              </a:rPr>
              <a:t>a result, buyers have  a strong incentive to </a:t>
            </a:r>
            <a:r>
              <a:rPr sz="1000" dirty="0">
                <a:latin typeface="Arial"/>
                <a:cs typeface="Arial"/>
              </a:rPr>
              <a:t>keep </a:t>
            </a:r>
            <a:r>
              <a:rPr sz="1000" spc="-5" dirty="0">
                <a:latin typeface="Arial"/>
                <a:cs typeface="Arial"/>
              </a:rPr>
              <a:t>each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sized appropriately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application, to avoid paying  a disproportionately higher cost per cubic foot of gas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processed.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19634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18: Cost per CFM of Gas Flow by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Application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65731" y="4850524"/>
            <a:ext cx="2590800" cy="0"/>
          </a:xfrm>
          <a:custGeom>
            <a:avLst/>
            <a:gdLst/>
            <a:ahLst/>
            <a:cxnLst/>
            <a:rect l="l" t="t" r="r" b="b"/>
            <a:pathLst>
              <a:path w="2590800">
                <a:moveTo>
                  <a:pt x="0" y="0"/>
                </a:moveTo>
                <a:lnTo>
                  <a:pt x="2590612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65731" y="4650015"/>
            <a:ext cx="2590800" cy="0"/>
          </a:xfrm>
          <a:custGeom>
            <a:avLst/>
            <a:gdLst/>
            <a:ahLst/>
            <a:cxnLst/>
            <a:rect l="l" t="t" r="r" b="b"/>
            <a:pathLst>
              <a:path w="2590800">
                <a:moveTo>
                  <a:pt x="0" y="0"/>
                </a:moveTo>
                <a:lnTo>
                  <a:pt x="2590612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65731" y="4449520"/>
            <a:ext cx="2590800" cy="0"/>
          </a:xfrm>
          <a:custGeom>
            <a:avLst/>
            <a:gdLst/>
            <a:ahLst/>
            <a:cxnLst/>
            <a:rect l="l" t="t" r="r" b="b"/>
            <a:pathLst>
              <a:path w="2590800">
                <a:moveTo>
                  <a:pt x="0" y="0"/>
                </a:moveTo>
                <a:lnTo>
                  <a:pt x="2590612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65731" y="4249050"/>
            <a:ext cx="2590800" cy="0"/>
          </a:xfrm>
          <a:custGeom>
            <a:avLst/>
            <a:gdLst/>
            <a:ahLst/>
            <a:cxnLst/>
            <a:rect l="l" t="t" r="r" b="b"/>
            <a:pathLst>
              <a:path w="2590800">
                <a:moveTo>
                  <a:pt x="0" y="0"/>
                </a:moveTo>
                <a:lnTo>
                  <a:pt x="2590612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65731" y="4048542"/>
            <a:ext cx="2590800" cy="0"/>
          </a:xfrm>
          <a:custGeom>
            <a:avLst/>
            <a:gdLst/>
            <a:ahLst/>
            <a:cxnLst/>
            <a:rect l="l" t="t" r="r" b="b"/>
            <a:pathLst>
              <a:path w="2590800">
                <a:moveTo>
                  <a:pt x="0" y="0"/>
                </a:moveTo>
                <a:lnTo>
                  <a:pt x="2590612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65731" y="3846514"/>
            <a:ext cx="2590800" cy="0"/>
          </a:xfrm>
          <a:custGeom>
            <a:avLst/>
            <a:gdLst/>
            <a:ahLst/>
            <a:cxnLst/>
            <a:rect l="l" t="t" r="r" b="b"/>
            <a:pathLst>
              <a:path w="2590800">
                <a:moveTo>
                  <a:pt x="0" y="0"/>
                </a:moveTo>
                <a:lnTo>
                  <a:pt x="2590612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65731" y="3646006"/>
            <a:ext cx="2590800" cy="0"/>
          </a:xfrm>
          <a:custGeom>
            <a:avLst/>
            <a:gdLst/>
            <a:ahLst/>
            <a:cxnLst/>
            <a:rect l="l" t="t" r="r" b="b"/>
            <a:pathLst>
              <a:path w="2590800">
                <a:moveTo>
                  <a:pt x="0" y="0"/>
                </a:moveTo>
                <a:lnTo>
                  <a:pt x="2590612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65731" y="3445498"/>
            <a:ext cx="2590800" cy="0"/>
          </a:xfrm>
          <a:custGeom>
            <a:avLst/>
            <a:gdLst/>
            <a:ahLst/>
            <a:cxnLst/>
            <a:rect l="l" t="t" r="r" b="b"/>
            <a:pathLst>
              <a:path w="2590800">
                <a:moveTo>
                  <a:pt x="0" y="0"/>
                </a:moveTo>
                <a:lnTo>
                  <a:pt x="2590612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65731" y="3244990"/>
            <a:ext cx="2590800" cy="0"/>
          </a:xfrm>
          <a:custGeom>
            <a:avLst/>
            <a:gdLst/>
            <a:ahLst/>
            <a:cxnLst/>
            <a:rect l="l" t="t" r="r" b="b"/>
            <a:pathLst>
              <a:path w="2590800">
                <a:moveTo>
                  <a:pt x="0" y="0"/>
                </a:moveTo>
                <a:lnTo>
                  <a:pt x="2590612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65731" y="3044482"/>
            <a:ext cx="2590800" cy="0"/>
          </a:xfrm>
          <a:custGeom>
            <a:avLst/>
            <a:gdLst/>
            <a:ahLst/>
            <a:cxnLst/>
            <a:rect l="l" t="t" r="r" b="b"/>
            <a:pathLst>
              <a:path w="2590800">
                <a:moveTo>
                  <a:pt x="0" y="0"/>
                </a:moveTo>
                <a:lnTo>
                  <a:pt x="2590612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756344" y="3044482"/>
            <a:ext cx="0" cy="2008505"/>
          </a:xfrm>
          <a:custGeom>
            <a:avLst/>
            <a:gdLst/>
            <a:ahLst/>
            <a:cxnLst/>
            <a:rect l="l" t="t" r="r" b="b"/>
            <a:pathLst>
              <a:path h="2008504">
                <a:moveTo>
                  <a:pt x="0" y="2008081"/>
                </a:moveTo>
                <a:lnTo>
                  <a:pt x="0" y="0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56344" y="505256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20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756344" y="4829257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20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56344" y="4605977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20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756344" y="3489549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20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756344" y="3266256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20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756344" y="3044482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20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165731" y="3044482"/>
            <a:ext cx="0" cy="2008505"/>
          </a:xfrm>
          <a:custGeom>
            <a:avLst/>
            <a:gdLst/>
            <a:ahLst/>
            <a:cxnLst/>
            <a:rect l="l" t="t" r="r" b="b"/>
            <a:pathLst>
              <a:path h="2008504">
                <a:moveTo>
                  <a:pt x="0" y="2008081"/>
                </a:moveTo>
                <a:lnTo>
                  <a:pt x="0" y="0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26134" y="5052564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9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126134" y="4850524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9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126134" y="465001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9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126134" y="4449520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9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126134" y="4249050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9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126134" y="404854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9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126134" y="3846514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9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126134" y="3646006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9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126134" y="3445498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9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126134" y="3244990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9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126134" y="304448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9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165731" y="5052564"/>
            <a:ext cx="2590800" cy="0"/>
          </a:xfrm>
          <a:custGeom>
            <a:avLst/>
            <a:gdLst/>
            <a:ahLst/>
            <a:cxnLst/>
            <a:rect l="l" t="t" r="r" b="b"/>
            <a:pathLst>
              <a:path w="2590800">
                <a:moveTo>
                  <a:pt x="0" y="0"/>
                </a:moveTo>
                <a:lnTo>
                  <a:pt x="2590612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165731" y="5052564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029269" y="5052564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892807" y="5052564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756344" y="5052564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857044" y="3252711"/>
            <a:ext cx="690880" cy="1668145"/>
          </a:xfrm>
          <a:custGeom>
            <a:avLst/>
            <a:gdLst/>
            <a:ahLst/>
            <a:cxnLst/>
            <a:rect l="l" t="t" r="r" b="b"/>
            <a:pathLst>
              <a:path w="690879" h="1668145">
                <a:moveTo>
                  <a:pt x="0" y="1667572"/>
                </a:moveTo>
                <a:lnTo>
                  <a:pt x="24668" y="1624604"/>
                </a:lnTo>
                <a:lnTo>
                  <a:pt x="49341" y="1583382"/>
                </a:lnTo>
                <a:lnTo>
                  <a:pt x="74016" y="1543430"/>
                </a:lnTo>
                <a:lnTo>
                  <a:pt x="98693" y="1504271"/>
                </a:lnTo>
                <a:lnTo>
                  <a:pt x="123372" y="1465430"/>
                </a:lnTo>
                <a:lnTo>
                  <a:pt x="148052" y="1426429"/>
                </a:lnTo>
                <a:lnTo>
                  <a:pt x="172732" y="1386792"/>
                </a:lnTo>
                <a:lnTo>
                  <a:pt x="197413" y="1346044"/>
                </a:lnTo>
                <a:lnTo>
                  <a:pt x="222093" y="1303707"/>
                </a:lnTo>
                <a:lnTo>
                  <a:pt x="246772" y="1259306"/>
                </a:lnTo>
                <a:lnTo>
                  <a:pt x="271449" y="1212363"/>
                </a:lnTo>
                <a:lnTo>
                  <a:pt x="296124" y="1162404"/>
                </a:lnTo>
                <a:lnTo>
                  <a:pt x="320796" y="1108951"/>
                </a:lnTo>
                <a:lnTo>
                  <a:pt x="345465" y="1051528"/>
                </a:lnTo>
                <a:lnTo>
                  <a:pt x="361163" y="1012759"/>
                </a:lnTo>
                <a:lnTo>
                  <a:pt x="376860" y="972311"/>
                </a:lnTo>
                <a:lnTo>
                  <a:pt x="392557" y="930308"/>
                </a:lnTo>
                <a:lnTo>
                  <a:pt x="408254" y="886872"/>
                </a:lnTo>
                <a:lnTo>
                  <a:pt x="423951" y="842125"/>
                </a:lnTo>
                <a:lnTo>
                  <a:pt x="439649" y="796191"/>
                </a:lnTo>
                <a:lnTo>
                  <a:pt x="455346" y="749193"/>
                </a:lnTo>
                <a:lnTo>
                  <a:pt x="471043" y="701253"/>
                </a:lnTo>
                <a:lnTo>
                  <a:pt x="486740" y="652494"/>
                </a:lnTo>
                <a:lnTo>
                  <a:pt x="502438" y="603039"/>
                </a:lnTo>
                <a:lnTo>
                  <a:pt x="518135" y="553011"/>
                </a:lnTo>
                <a:lnTo>
                  <a:pt x="533832" y="502532"/>
                </a:lnTo>
                <a:lnTo>
                  <a:pt x="549529" y="451726"/>
                </a:lnTo>
                <a:lnTo>
                  <a:pt x="565226" y="400716"/>
                </a:lnTo>
                <a:lnTo>
                  <a:pt x="580924" y="349623"/>
                </a:lnTo>
                <a:lnTo>
                  <a:pt x="596621" y="298571"/>
                </a:lnTo>
                <a:lnTo>
                  <a:pt x="612318" y="247684"/>
                </a:lnTo>
                <a:lnTo>
                  <a:pt x="628015" y="197082"/>
                </a:lnTo>
                <a:lnTo>
                  <a:pt x="643713" y="146890"/>
                </a:lnTo>
                <a:lnTo>
                  <a:pt x="659410" y="97231"/>
                </a:lnTo>
                <a:lnTo>
                  <a:pt x="675107" y="48226"/>
                </a:lnTo>
                <a:lnTo>
                  <a:pt x="690804" y="0"/>
                </a:lnTo>
              </a:path>
            </a:pathLst>
          </a:custGeom>
          <a:ln w="27403">
            <a:solidFill>
              <a:srgbClr val="1C46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375116" y="3338409"/>
            <a:ext cx="690880" cy="1524635"/>
          </a:xfrm>
          <a:custGeom>
            <a:avLst/>
            <a:gdLst/>
            <a:ahLst/>
            <a:cxnLst/>
            <a:rect l="l" t="t" r="r" b="b"/>
            <a:pathLst>
              <a:path w="690879" h="1524635">
                <a:moveTo>
                  <a:pt x="0" y="1524520"/>
                </a:moveTo>
                <a:lnTo>
                  <a:pt x="21585" y="1479483"/>
                </a:lnTo>
                <a:lnTo>
                  <a:pt x="43172" y="1434697"/>
                </a:lnTo>
                <a:lnTo>
                  <a:pt x="64762" y="1390102"/>
                </a:lnTo>
                <a:lnTo>
                  <a:pt x="86354" y="1345643"/>
                </a:lnTo>
                <a:lnTo>
                  <a:pt x="107947" y="1301260"/>
                </a:lnTo>
                <a:lnTo>
                  <a:pt x="129542" y="1256897"/>
                </a:lnTo>
                <a:lnTo>
                  <a:pt x="151137" y="1212496"/>
                </a:lnTo>
                <a:lnTo>
                  <a:pt x="172732" y="1167999"/>
                </a:lnTo>
                <a:lnTo>
                  <a:pt x="194328" y="1123348"/>
                </a:lnTo>
                <a:lnTo>
                  <a:pt x="215923" y="1078487"/>
                </a:lnTo>
                <a:lnTo>
                  <a:pt x="237517" y="1033356"/>
                </a:lnTo>
                <a:lnTo>
                  <a:pt x="259111" y="987899"/>
                </a:lnTo>
                <a:lnTo>
                  <a:pt x="280703" y="942057"/>
                </a:lnTo>
                <a:lnTo>
                  <a:pt x="302293" y="895774"/>
                </a:lnTo>
                <a:lnTo>
                  <a:pt x="323880" y="848992"/>
                </a:lnTo>
                <a:lnTo>
                  <a:pt x="345465" y="801652"/>
                </a:lnTo>
                <a:lnTo>
                  <a:pt x="365779" y="756554"/>
                </a:lnTo>
                <a:lnTo>
                  <a:pt x="386093" y="710958"/>
                </a:lnTo>
                <a:lnTo>
                  <a:pt x="406407" y="664911"/>
                </a:lnTo>
                <a:lnTo>
                  <a:pt x="426722" y="618462"/>
                </a:lnTo>
                <a:lnTo>
                  <a:pt x="447036" y="571660"/>
                </a:lnTo>
                <a:lnTo>
                  <a:pt x="467350" y="524552"/>
                </a:lnTo>
                <a:lnTo>
                  <a:pt x="487664" y="477187"/>
                </a:lnTo>
                <a:lnTo>
                  <a:pt x="507978" y="429613"/>
                </a:lnTo>
                <a:lnTo>
                  <a:pt x="528292" y="381878"/>
                </a:lnTo>
                <a:lnTo>
                  <a:pt x="548606" y="334031"/>
                </a:lnTo>
                <a:lnTo>
                  <a:pt x="568920" y="286119"/>
                </a:lnTo>
                <a:lnTo>
                  <a:pt x="589234" y="238191"/>
                </a:lnTo>
                <a:lnTo>
                  <a:pt x="609548" y="190296"/>
                </a:lnTo>
                <a:lnTo>
                  <a:pt x="629862" y="142481"/>
                </a:lnTo>
                <a:lnTo>
                  <a:pt x="650176" y="94794"/>
                </a:lnTo>
                <a:lnTo>
                  <a:pt x="670490" y="47284"/>
                </a:lnTo>
                <a:lnTo>
                  <a:pt x="690804" y="0"/>
                </a:lnTo>
              </a:path>
            </a:pathLst>
          </a:custGeom>
          <a:ln w="27401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4904595" y="2952672"/>
            <a:ext cx="271145" cy="2167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$3</a:t>
            </a:r>
            <a:r>
              <a:rPr sz="1000" spc="0" dirty="0">
                <a:latin typeface="Calibri"/>
                <a:cs typeface="Calibri"/>
              </a:rPr>
              <a:t>1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$3</a:t>
            </a:r>
            <a:r>
              <a:rPr sz="1000" spc="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$3</a:t>
            </a:r>
            <a:r>
              <a:rPr sz="1000" spc="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$2</a:t>
            </a:r>
            <a:r>
              <a:rPr sz="1000" spc="0" dirty="0">
                <a:latin typeface="Calibri"/>
                <a:cs typeface="Calibri"/>
              </a:rPr>
              <a:t>9</a:t>
            </a:r>
            <a:r>
              <a:rPr sz="1000" spc="-5" dirty="0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$2</a:t>
            </a:r>
            <a:r>
              <a:rPr sz="1000" spc="0" dirty="0">
                <a:latin typeface="Calibri"/>
                <a:cs typeface="Calibri"/>
              </a:rPr>
              <a:t>9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$2</a:t>
            </a:r>
            <a:r>
              <a:rPr sz="1000" spc="0" dirty="0">
                <a:latin typeface="Calibri"/>
                <a:cs typeface="Calibri"/>
              </a:rPr>
              <a:t>8</a:t>
            </a:r>
            <a:r>
              <a:rPr sz="1000" spc="-5" dirty="0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$2</a:t>
            </a:r>
            <a:r>
              <a:rPr sz="1000" dirty="0">
                <a:latin typeface="Calibri"/>
                <a:cs typeface="Calibri"/>
              </a:rPr>
              <a:t>8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$2</a:t>
            </a:r>
            <a:r>
              <a:rPr sz="1000" dirty="0">
                <a:latin typeface="Calibri"/>
                <a:cs typeface="Calibri"/>
              </a:rPr>
              <a:t>7</a:t>
            </a:r>
            <a:r>
              <a:rPr sz="1000" spc="-5" dirty="0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0"/>
              </a:spcBef>
            </a:pPr>
            <a:r>
              <a:rPr sz="1000" spc="-5" dirty="0">
                <a:latin typeface="Calibri"/>
                <a:cs typeface="Calibri"/>
              </a:rPr>
              <a:t>$2</a:t>
            </a:r>
            <a:r>
              <a:rPr sz="1000" spc="0" dirty="0">
                <a:latin typeface="Calibri"/>
                <a:cs typeface="Calibri"/>
              </a:rPr>
              <a:t>7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$2</a:t>
            </a:r>
            <a:r>
              <a:rPr sz="1000" spc="0" dirty="0">
                <a:latin typeface="Calibri"/>
                <a:cs typeface="Calibri"/>
              </a:rPr>
              <a:t>6</a:t>
            </a:r>
            <a:r>
              <a:rPr sz="1000" spc="-5" dirty="0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612885" y="2952672"/>
            <a:ext cx="421005" cy="2167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9860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$1</a:t>
            </a:r>
            <a:r>
              <a:rPr sz="1000" spc="0" dirty="0">
                <a:latin typeface="Calibri"/>
                <a:cs typeface="Calibri"/>
              </a:rPr>
              <a:t>8</a:t>
            </a:r>
            <a:r>
              <a:rPr sz="1000" spc="-5" dirty="0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  <a:p>
            <a:pPr marL="149860">
              <a:lnSpc>
                <a:spcPct val="100000"/>
              </a:lnSpc>
              <a:spcBef>
                <a:spcPts val="380"/>
              </a:spcBef>
            </a:pPr>
            <a:r>
              <a:rPr sz="1000" spc="-5" dirty="0">
                <a:latin typeface="Calibri"/>
                <a:cs typeface="Calibri"/>
              </a:rPr>
              <a:t>$1</a:t>
            </a:r>
            <a:r>
              <a:rPr sz="1000" spc="0" dirty="0">
                <a:latin typeface="Calibri"/>
                <a:cs typeface="Calibri"/>
              </a:rPr>
              <a:t>8</a:t>
            </a:r>
            <a:r>
              <a:rPr sz="1000" spc="-5" dirty="0">
                <a:latin typeface="Calibri"/>
                <a:cs typeface="Calibri"/>
              </a:rPr>
              <a:t>4</a:t>
            </a:r>
            <a:endParaRPr sz="1000">
              <a:latin typeface="Calibri"/>
              <a:cs typeface="Calibri"/>
            </a:endParaRPr>
          </a:p>
          <a:p>
            <a:pPr marL="149860">
              <a:lnSpc>
                <a:spcPct val="100000"/>
              </a:lnSpc>
              <a:spcBef>
                <a:spcPts val="375"/>
              </a:spcBef>
            </a:pPr>
            <a:r>
              <a:rPr sz="1000" spc="-5" dirty="0">
                <a:latin typeface="Calibri"/>
                <a:cs typeface="Calibri"/>
              </a:rPr>
              <a:t>$1</a:t>
            </a:r>
            <a:r>
              <a:rPr sz="1000" spc="0" dirty="0">
                <a:latin typeface="Calibri"/>
                <a:cs typeface="Calibri"/>
              </a:rPr>
              <a:t>8</a:t>
            </a:r>
            <a:r>
              <a:rPr sz="1000" spc="-5" dirty="0">
                <a:latin typeface="Calibri"/>
                <a:cs typeface="Calibri"/>
              </a:rPr>
              <a:t>4</a:t>
            </a:r>
            <a:endParaRPr sz="1000">
              <a:latin typeface="Calibri"/>
              <a:cs typeface="Calibri"/>
            </a:endParaRPr>
          </a:p>
          <a:p>
            <a:pPr marL="149860">
              <a:lnSpc>
                <a:spcPct val="100000"/>
              </a:lnSpc>
              <a:spcBef>
                <a:spcPts val="380"/>
              </a:spcBef>
            </a:pPr>
            <a:r>
              <a:rPr sz="1000" spc="-5" dirty="0">
                <a:latin typeface="Calibri"/>
                <a:cs typeface="Calibri"/>
              </a:rPr>
              <a:t>$1</a:t>
            </a:r>
            <a:r>
              <a:rPr sz="1000" dirty="0">
                <a:latin typeface="Calibri"/>
                <a:cs typeface="Calibri"/>
              </a:rPr>
              <a:t>8</a:t>
            </a:r>
            <a:r>
              <a:rPr sz="1000" spc="-5" dirty="0">
                <a:latin typeface="Calibri"/>
                <a:cs typeface="Calibri"/>
              </a:rPr>
              <a:t>3</a:t>
            </a:r>
            <a:endParaRPr sz="1000">
              <a:latin typeface="Calibri"/>
              <a:cs typeface="Calibri"/>
            </a:endParaRPr>
          </a:p>
          <a:p>
            <a:pPr marL="149860">
              <a:lnSpc>
                <a:spcPct val="100000"/>
              </a:lnSpc>
              <a:spcBef>
                <a:spcPts val="380"/>
              </a:spcBef>
            </a:pPr>
            <a:r>
              <a:rPr sz="1000" spc="-5" dirty="0">
                <a:latin typeface="Calibri"/>
                <a:cs typeface="Calibri"/>
              </a:rPr>
              <a:t>$1</a:t>
            </a:r>
            <a:r>
              <a:rPr sz="1000" spc="0" dirty="0">
                <a:latin typeface="Calibri"/>
                <a:cs typeface="Calibri"/>
              </a:rPr>
              <a:t>8</a:t>
            </a:r>
            <a:r>
              <a:rPr sz="1000" spc="-5" dirty="0">
                <a:latin typeface="Calibri"/>
                <a:cs typeface="Calibri"/>
              </a:rPr>
              <a:t>3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34"/>
              </a:spcBef>
            </a:pPr>
            <a:r>
              <a:rPr sz="1000" b="1" spc="-5" dirty="0">
                <a:latin typeface="Calibri"/>
                <a:cs typeface="Calibri"/>
              </a:rPr>
              <a:t>$ </a:t>
            </a:r>
            <a:r>
              <a:rPr sz="1000" b="1" spc="125" dirty="0">
                <a:latin typeface="Calibri"/>
                <a:cs typeface="Calibri"/>
              </a:rPr>
              <a:t> </a:t>
            </a:r>
            <a:r>
              <a:rPr sz="1500" baseline="2777" dirty="0">
                <a:latin typeface="Calibri"/>
                <a:cs typeface="Calibri"/>
              </a:rPr>
              <a:t>$182</a:t>
            </a:r>
            <a:endParaRPr sz="1500" baseline="2777">
              <a:latin typeface="Calibri"/>
              <a:cs typeface="Calibri"/>
            </a:endParaRPr>
          </a:p>
          <a:p>
            <a:pPr marL="149860">
              <a:lnSpc>
                <a:spcPct val="100000"/>
              </a:lnSpc>
              <a:spcBef>
                <a:spcPts val="325"/>
              </a:spcBef>
            </a:pPr>
            <a:r>
              <a:rPr sz="1000" spc="-5" dirty="0">
                <a:latin typeface="Calibri"/>
                <a:cs typeface="Calibri"/>
              </a:rPr>
              <a:t>$1</a:t>
            </a:r>
            <a:r>
              <a:rPr sz="1000" dirty="0">
                <a:latin typeface="Calibri"/>
                <a:cs typeface="Calibri"/>
              </a:rPr>
              <a:t>8</a:t>
            </a:r>
            <a:r>
              <a:rPr sz="1000" spc="-5" dirty="0"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  <a:p>
            <a:pPr marL="149860">
              <a:lnSpc>
                <a:spcPct val="100000"/>
              </a:lnSpc>
              <a:spcBef>
                <a:spcPts val="380"/>
              </a:spcBef>
            </a:pPr>
            <a:r>
              <a:rPr sz="1000" spc="-5" dirty="0">
                <a:latin typeface="Calibri"/>
                <a:cs typeface="Calibri"/>
              </a:rPr>
              <a:t>$1</a:t>
            </a:r>
            <a:r>
              <a:rPr sz="1000" spc="0" dirty="0">
                <a:latin typeface="Calibri"/>
                <a:cs typeface="Calibri"/>
              </a:rPr>
              <a:t>8</a:t>
            </a:r>
            <a:r>
              <a:rPr sz="1000" spc="-5" dirty="0"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  <a:p>
            <a:pPr marL="149860">
              <a:lnSpc>
                <a:spcPct val="100000"/>
              </a:lnSpc>
              <a:spcBef>
                <a:spcPts val="380"/>
              </a:spcBef>
            </a:pPr>
            <a:r>
              <a:rPr sz="1000" spc="-5" dirty="0">
                <a:latin typeface="Calibri"/>
                <a:cs typeface="Calibri"/>
              </a:rPr>
              <a:t>$1</a:t>
            </a:r>
            <a:r>
              <a:rPr sz="1000" spc="0" dirty="0">
                <a:latin typeface="Calibri"/>
                <a:cs typeface="Calibri"/>
              </a:rPr>
              <a:t>8</a:t>
            </a:r>
            <a:r>
              <a:rPr sz="1000" spc="-5" dirty="0"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  <a:p>
            <a:pPr marL="149860">
              <a:lnSpc>
                <a:spcPct val="100000"/>
              </a:lnSpc>
              <a:spcBef>
                <a:spcPts val="380"/>
              </a:spcBef>
            </a:pPr>
            <a:r>
              <a:rPr sz="1000" spc="-5" dirty="0">
                <a:latin typeface="Calibri"/>
                <a:cs typeface="Calibri"/>
              </a:rPr>
              <a:t>$1</a:t>
            </a:r>
            <a:r>
              <a:rPr sz="1000" spc="0" dirty="0">
                <a:latin typeface="Calibri"/>
                <a:cs typeface="Calibri"/>
              </a:rPr>
              <a:t>8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 marL="149860">
              <a:lnSpc>
                <a:spcPct val="100000"/>
              </a:lnSpc>
              <a:spcBef>
                <a:spcPts val="380"/>
              </a:spcBef>
            </a:pPr>
            <a:r>
              <a:rPr sz="1000" spc="-5" dirty="0">
                <a:latin typeface="Calibri"/>
                <a:cs typeface="Calibri"/>
              </a:rPr>
              <a:t>$1</a:t>
            </a:r>
            <a:r>
              <a:rPr sz="1000" spc="0" dirty="0">
                <a:latin typeface="Calibri"/>
                <a:cs typeface="Calibri"/>
              </a:rPr>
              <a:t>8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016304" y="5126679"/>
            <a:ext cx="5602605" cy="279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85850">
              <a:lnSpc>
                <a:spcPct val="100000"/>
              </a:lnSpc>
              <a:tabLst>
                <a:tab pos="1949450" algn="l"/>
                <a:tab pos="2813050" algn="l"/>
                <a:tab pos="3676650" algn="l"/>
              </a:tabLst>
            </a:pPr>
            <a:r>
              <a:rPr sz="1000" spc="-5" dirty="0">
                <a:latin typeface="Calibri"/>
                <a:cs typeface="Calibri"/>
              </a:rPr>
              <a:t>10	15	20	25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750">
              <a:latin typeface="Times New Roman"/>
              <a:cs typeface="Times New Roman"/>
            </a:endParaRPr>
          </a:p>
          <a:p>
            <a:pPr marR="323850" algn="ctr"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kcfm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 marR="5080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Economies of scale when manufacturing multiple, similar units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order arise from  eliminating redundant engineering and taking advantage of longer production runs without  additional machine setups. Engineering costs cannot </a:t>
            </a:r>
            <a:r>
              <a:rPr sz="1000" dirty="0">
                <a:latin typeface="Arial"/>
                <a:cs typeface="Arial"/>
              </a:rPr>
              <a:t>be completely </a:t>
            </a:r>
            <a:r>
              <a:rPr sz="1000" spc="-5" dirty="0">
                <a:latin typeface="Arial"/>
                <a:cs typeface="Arial"/>
              </a:rPr>
              <a:t>shared, however, as each unit  will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unique in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ways unless </a:t>
            </a:r>
            <a:r>
              <a:rPr sz="1000" dirty="0">
                <a:latin typeface="Arial"/>
                <a:cs typeface="Arial"/>
              </a:rPr>
              <a:t>it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be used in </a:t>
            </a:r>
            <a:r>
              <a:rPr sz="1000" dirty="0">
                <a:latin typeface="Arial"/>
                <a:cs typeface="Arial"/>
              </a:rPr>
              <a:t>exactly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location on </a:t>
            </a:r>
            <a:r>
              <a:rPr sz="1000" dirty="0">
                <a:latin typeface="Arial"/>
                <a:cs typeface="Arial"/>
              </a:rPr>
              <a:t>exactly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same  </a:t>
            </a:r>
            <a:r>
              <a:rPr sz="1000" spc="-5" dirty="0">
                <a:latin typeface="Arial"/>
                <a:cs typeface="Arial"/>
              </a:rPr>
              <a:t>gas </a:t>
            </a:r>
            <a:r>
              <a:rPr sz="1000" dirty="0">
                <a:latin typeface="Arial"/>
                <a:cs typeface="Arial"/>
              </a:rPr>
              <a:t>stream. </a:t>
            </a:r>
            <a:r>
              <a:rPr sz="1000" spc="-10" dirty="0">
                <a:latin typeface="Arial"/>
                <a:cs typeface="Arial"/>
              </a:rPr>
              <a:t>As </a:t>
            </a:r>
            <a:r>
              <a:rPr sz="1000" spc="-5" dirty="0">
                <a:latin typeface="Arial"/>
                <a:cs typeface="Arial"/>
              </a:rPr>
              <a:t>a result, amortizing engineering over multiple units can reduce engineering costs </a:t>
            </a:r>
            <a:r>
              <a:rPr sz="1000" dirty="0">
                <a:latin typeface="Arial"/>
                <a:cs typeface="Arial"/>
              </a:rPr>
              <a:t>by  </a:t>
            </a:r>
            <a:r>
              <a:rPr sz="1000" spc="-5" dirty="0">
                <a:latin typeface="Arial"/>
                <a:cs typeface="Arial"/>
              </a:rPr>
              <a:t>30-50% on the successive units according to </a:t>
            </a:r>
            <a:r>
              <a:rPr sz="1000" dirty="0">
                <a:latin typeface="Arial"/>
                <a:cs typeface="Arial"/>
              </a:rPr>
              <a:t>Cameron, Dresser-Rand, </a:t>
            </a:r>
            <a:r>
              <a:rPr sz="1000" spc="-5" dirty="0">
                <a:latin typeface="Arial"/>
                <a:cs typeface="Arial"/>
              </a:rPr>
              <a:t>and Neumann &amp; Esser,  reducing the unit cost of </a:t>
            </a:r>
            <a:r>
              <a:rPr sz="1000" dirty="0">
                <a:latin typeface="Arial"/>
                <a:cs typeface="Arial"/>
              </a:rPr>
              <a:t>each </a:t>
            </a:r>
            <a:r>
              <a:rPr sz="1000" spc="-5" dirty="0">
                <a:latin typeface="Arial"/>
                <a:cs typeface="Arial"/>
              </a:rPr>
              <a:t>successive </a:t>
            </a:r>
            <a:r>
              <a:rPr sz="1000" dirty="0">
                <a:latin typeface="Arial"/>
                <a:cs typeface="Arial"/>
              </a:rPr>
              <a:t>compressor by approximately </a:t>
            </a:r>
            <a:r>
              <a:rPr sz="1000" spc="-5" dirty="0">
                <a:latin typeface="Arial"/>
                <a:cs typeface="Arial"/>
              </a:rPr>
              <a:t>4%,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average.</a:t>
            </a:r>
            <a:endParaRPr sz="1000">
              <a:latin typeface="Arial"/>
              <a:cs typeface="Arial"/>
            </a:endParaRPr>
          </a:p>
          <a:p>
            <a:pPr marL="12700" marR="11811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Streamlining the manufacturing process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similar </a:t>
            </a:r>
            <a:r>
              <a:rPr sz="1000" dirty="0">
                <a:latin typeface="Arial"/>
                <a:cs typeface="Arial"/>
              </a:rPr>
              <a:t>units would </a:t>
            </a:r>
            <a:r>
              <a:rPr sz="1000" spc="-5" dirty="0">
                <a:latin typeface="Arial"/>
                <a:cs typeface="Arial"/>
              </a:rPr>
              <a:t>cut </a:t>
            </a:r>
            <a:r>
              <a:rPr sz="1000" dirty="0">
                <a:latin typeface="Arial"/>
                <a:cs typeface="Arial"/>
              </a:rPr>
              <a:t>off </a:t>
            </a:r>
            <a:r>
              <a:rPr sz="1000" spc="-5" dirty="0">
                <a:latin typeface="Arial"/>
                <a:cs typeface="Arial"/>
              </a:rPr>
              <a:t>another percentage point of  cost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each unit after the first. For an order of five </a:t>
            </a:r>
            <a:r>
              <a:rPr sz="1000" dirty="0">
                <a:latin typeface="Arial"/>
                <a:cs typeface="Arial"/>
              </a:rPr>
              <a:t>units, </a:t>
            </a:r>
            <a:r>
              <a:rPr sz="1000" spc="-5" dirty="0">
                <a:latin typeface="Arial"/>
                <a:cs typeface="Arial"/>
              </a:rPr>
              <a:t>this would reduce overall costs </a:t>
            </a:r>
            <a:r>
              <a:rPr sz="1000" dirty="0">
                <a:latin typeface="Arial"/>
                <a:cs typeface="Arial"/>
              </a:rPr>
              <a:t>by  approximately</a:t>
            </a:r>
            <a:r>
              <a:rPr sz="1000" spc="-1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4%.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237610" y="4142720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679" y="0"/>
                </a:lnTo>
              </a:path>
            </a:pathLst>
          </a:custGeom>
          <a:ln w="27342">
            <a:solidFill>
              <a:srgbClr val="1C46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237610" y="449812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679" y="0"/>
                </a:lnTo>
              </a:path>
            </a:pathLst>
          </a:custGeom>
          <a:ln w="27342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5508069" y="4049838"/>
            <a:ext cx="521970" cy="672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8260">
              <a:lnSpc>
                <a:spcPct val="101699"/>
              </a:lnSpc>
            </a:pPr>
            <a:r>
              <a:rPr sz="1000" spc="-5" dirty="0">
                <a:latin typeface="Calibri"/>
                <a:cs typeface="Calibri"/>
              </a:rPr>
              <a:t>Gas</a:t>
            </a:r>
            <a:r>
              <a:rPr sz="1000" spc="-7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Field  (290</a:t>
            </a:r>
            <a:r>
              <a:rPr sz="1000" spc="-9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psi)</a:t>
            </a:r>
            <a:endParaRPr sz="1000">
              <a:latin typeface="Calibri"/>
              <a:cs typeface="Calibri"/>
            </a:endParaRPr>
          </a:p>
          <a:p>
            <a:pPr marR="5080">
              <a:lnSpc>
                <a:spcPct val="101699"/>
              </a:lnSpc>
              <a:spcBef>
                <a:spcPts val="360"/>
              </a:spcBef>
            </a:pPr>
            <a:r>
              <a:rPr sz="1000" spc="-5" dirty="0">
                <a:latin typeface="Calibri"/>
                <a:cs typeface="Calibri"/>
              </a:rPr>
              <a:t>Refinery  (2200</a:t>
            </a:r>
            <a:r>
              <a:rPr sz="1000" spc="-8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psi)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402711" y="2903170"/>
            <a:ext cx="4770120" cy="2734310"/>
          </a:xfrm>
          <a:custGeom>
            <a:avLst/>
            <a:gdLst/>
            <a:ahLst/>
            <a:cxnLst/>
            <a:rect l="l" t="t" r="r" b="b"/>
            <a:pathLst>
              <a:path w="4770120" h="2734310">
                <a:moveTo>
                  <a:pt x="0" y="2734202"/>
                </a:moveTo>
                <a:lnTo>
                  <a:pt x="4770017" y="2734202"/>
                </a:lnTo>
                <a:lnTo>
                  <a:pt x="4770017" y="0"/>
                </a:lnTo>
                <a:lnTo>
                  <a:pt x="0" y="0"/>
                </a:lnTo>
                <a:lnTo>
                  <a:pt x="0" y="2734202"/>
                </a:lnTo>
                <a:close/>
              </a:path>
            </a:pathLst>
          </a:custGeom>
          <a:ln w="911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62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4171314"/>
            <a:ext cx="1793239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5.3.2	</a:t>
            </a:r>
            <a:r>
              <a:rPr sz="1000" b="1" spc="-5" dirty="0">
                <a:latin typeface="Arial"/>
                <a:cs typeface="Arial"/>
              </a:rPr>
              <a:t>Should-Cost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Analysis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9004" y="4476622"/>
            <a:ext cx="5542280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Economies of scale and scope are the biggest lever buyers have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prices. Multiple</a:t>
            </a:r>
            <a:r>
              <a:rPr sz="1000" spc="1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manufacturers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6304" y="4686217"/>
            <a:ext cx="5603240" cy="126301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are willing to cut unit prices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5% each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economies of scale and </a:t>
            </a:r>
            <a:r>
              <a:rPr sz="1000" dirty="0">
                <a:latin typeface="Arial"/>
                <a:cs typeface="Arial"/>
              </a:rPr>
              <a:t>scope.</a:t>
            </a:r>
            <a:r>
              <a:rPr sz="1000" spc="1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“Economies</a:t>
            </a:r>
            <a:endParaRPr sz="1000">
              <a:latin typeface="Arial"/>
              <a:cs typeface="Arial"/>
            </a:endParaRPr>
          </a:p>
          <a:p>
            <a:pPr marL="12700" marR="113664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of scale” in this instance means </a:t>
            </a:r>
            <a:r>
              <a:rPr sz="1000" dirty="0">
                <a:latin typeface="Arial"/>
                <a:cs typeface="Arial"/>
              </a:rPr>
              <a:t>ordering more </a:t>
            </a:r>
            <a:r>
              <a:rPr sz="1000" spc="-5" dirty="0">
                <a:latin typeface="Arial"/>
                <a:cs typeface="Arial"/>
              </a:rPr>
              <a:t>of the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10" dirty="0">
                <a:latin typeface="Arial"/>
                <a:cs typeface="Arial"/>
              </a:rPr>
              <a:t>type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compressor, </a:t>
            </a:r>
            <a:r>
              <a:rPr sz="1000" spc="-10" dirty="0">
                <a:latin typeface="Arial"/>
                <a:cs typeface="Arial"/>
              </a:rPr>
              <a:t>which </a:t>
            </a:r>
            <a:r>
              <a:rPr sz="1000" spc="-5" dirty="0">
                <a:latin typeface="Arial"/>
                <a:cs typeface="Arial"/>
              </a:rPr>
              <a:t>has the  benefit if reducing manufacturing costs. “Economies of scope” in this context </a:t>
            </a:r>
            <a:r>
              <a:rPr sz="1000" dirty="0">
                <a:latin typeface="Arial"/>
                <a:cs typeface="Arial"/>
              </a:rPr>
              <a:t>means </a:t>
            </a:r>
            <a:r>
              <a:rPr sz="1000" spc="-5" dirty="0">
                <a:latin typeface="Arial"/>
                <a:cs typeface="Arial"/>
              </a:rPr>
              <a:t>bundling the  reciprocating units with </a:t>
            </a:r>
            <a:r>
              <a:rPr sz="1000" dirty="0">
                <a:latin typeface="Arial"/>
                <a:cs typeface="Arial"/>
              </a:rPr>
              <a:t>other </a:t>
            </a:r>
            <a:r>
              <a:rPr sz="1000" spc="-5" dirty="0">
                <a:latin typeface="Arial"/>
                <a:cs typeface="Arial"/>
              </a:rPr>
              <a:t>types of compressors or, a popular option </a:t>
            </a:r>
            <a:r>
              <a:rPr sz="1000" dirty="0">
                <a:latin typeface="Arial"/>
                <a:cs typeface="Arial"/>
              </a:rPr>
              <a:t>for most </a:t>
            </a:r>
            <a:r>
              <a:rPr sz="1000" spc="-5" dirty="0">
                <a:latin typeface="Arial"/>
                <a:cs typeface="Arial"/>
              </a:rPr>
              <a:t>manufacturers, a  service plan. Japanese suppliers, with </a:t>
            </a:r>
            <a:r>
              <a:rPr sz="1000" dirty="0">
                <a:latin typeface="Arial"/>
                <a:cs typeface="Arial"/>
              </a:rPr>
              <a:t>already </a:t>
            </a:r>
            <a:r>
              <a:rPr sz="1000" spc="-5" dirty="0">
                <a:latin typeface="Arial"/>
                <a:cs typeface="Arial"/>
              </a:rPr>
              <a:t>thin margins, cannot </a:t>
            </a:r>
            <a:r>
              <a:rPr sz="1000" dirty="0">
                <a:latin typeface="Arial"/>
                <a:cs typeface="Arial"/>
              </a:rPr>
              <a:t>afford </a:t>
            </a:r>
            <a:r>
              <a:rPr sz="1000" spc="-5" dirty="0">
                <a:latin typeface="Arial"/>
                <a:cs typeface="Arial"/>
              </a:rPr>
              <a:t>to be this  accommodating, however, and Kobelco,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example, </a:t>
            </a:r>
            <a:r>
              <a:rPr sz="1000" dirty="0">
                <a:latin typeface="Arial"/>
                <a:cs typeface="Arial"/>
              </a:rPr>
              <a:t>is only </a:t>
            </a:r>
            <a:r>
              <a:rPr sz="1000" spc="-5" dirty="0">
                <a:latin typeface="Arial"/>
                <a:cs typeface="Arial"/>
              </a:rPr>
              <a:t>willing to cut prices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total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5%.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6304" y="6011798"/>
            <a:ext cx="5619115" cy="1842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5880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Competitive bidding is </a:t>
            </a:r>
            <a:r>
              <a:rPr sz="1000" dirty="0">
                <a:latin typeface="Arial"/>
                <a:cs typeface="Arial"/>
              </a:rPr>
              <a:t>common </a:t>
            </a:r>
            <a:r>
              <a:rPr sz="1000" spc="-5" dirty="0">
                <a:latin typeface="Arial"/>
                <a:cs typeface="Arial"/>
              </a:rPr>
              <a:t>practice when ordering equipment of this size, </a:t>
            </a:r>
            <a:r>
              <a:rPr sz="1000" spc="10" dirty="0">
                <a:latin typeface="Arial"/>
                <a:cs typeface="Arial"/>
              </a:rPr>
              <a:t>and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already  factored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supplier margins. On average, the practice reduces unit prices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10%  </a:t>
            </a:r>
            <a:r>
              <a:rPr sz="1000" dirty="0">
                <a:latin typeface="Arial"/>
                <a:cs typeface="Arial"/>
              </a:rPr>
              <a:t>off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list.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Value engineering is not an effective tool in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instances, as each unit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already </a:t>
            </a:r>
            <a:r>
              <a:rPr sz="1000" spc="5" dirty="0">
                <a:latin typeface="Arial"/>
                <a:cs typeface="Arial"/>
              </a:rPr>
              <a:t>custom-  </a:t>
            </a:r>
            <a:r>
              <a:rPr sz="1000" spc="-5" dirty="0">
                <a:latin typeface="Arial"/>
                <a:cs typeface="Arial"/>
              </a:rPr>
              <a:t>designed </a:t>
            </a:r>
            <a:r>
              <a:rPr sz="1000" dirty="0">
                <a:latin typeface="Arial"/>
                <a:cs typeface="Arial"/>
              </a:rPr>
              <a:t>for the </a:t>
            </a:r>
            <a:r>
              <a:rPr sz="1000" spc="-5" dirty="0">
                <a:latin typeface="Arial"/>
                <a:cs typeface="Arial"/>
              </a:rPr>
              <a:t>application. Large buyers with </a:t>
            </a:r>
            <a:r>
              <a:rPr sz="1000" dirty="0">
                <a:latin typeface="Arial"/>
                <a:cs typeface="Arial"/>
              </a:rPr>
              <a:t>multi-year, </a:t>
            </a:r>
            <a:r>
              <a:rPr sz="1000" spc="-5" dirty="0">
                <a:latin typeface="Arial"/>
                <a:cs typeface="Arial"/>
              </a:rPr>
              <a:t>program requirements (especially those  that are willing to </a:t>
            </a:r>
            <a:r>
              <a:rPr sz="1000" dirty="0">
                <a:latin typeface="Arial"/>
                <a:cs typeface="Arial"/>
              </a:rPr>
              <a:t>commit </a:t>
            </a:r>
            <a:r>
              <a:rPr sz="1000" spc="-5" dirty="0">
                <a:latin typeface="Arial"/>
                <a:cs typeface="Arial"/>
              </a:rPr>
              <a:t>to an OEM service plan) can realize </a:t>
            </a: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chain integration benefits such  as vendor-managed spares inventory, but this category of savings applies primarily to </a:t>
            </a:r>
            <a:r>
              <a:rPr sz="1000" dirty="0">
                <a:latin typeface="Arial"/>
                <a:cs typeface="Arial"/>
              </a:rPr>
              <a:t>operations,  </a:t>
            </a:r>
            <a:r>
              <a:rPr sz="1000" spc="-5" dirty="0">
                <a:latin typeface="Arial"/>
                <a:cs typeface="Arial"/>
              </a:rPr>
              <a:t>rather </a:t>
            </a:r>
            <a:r>
              <a:rPr sz="1000" dirty="0">
                <a:latin typeface="Arial"/>
                <a:cs typeface="Arial"/>
              </a:rPr>
              <a:t>than </a:t>
            </a:r>
            <a:r>
              <a:rPr sz="1000" spc="-5" dirty="0">
                <a:latin typeface="Arial"/>
                <a:cs typeface="Arial"/>
              </a:rPr>
              <a:t>initial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cost.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69158" y="3079674"/>
            <a:ext cx="2875280" cy="0"/>
          </a:xfrm>
          <a:custGeom>
            <a:avLst/>
            <a:gdLst/>
            <a:ahLst/>
            <a:cxnLst/>
            <a:rect l="l" t="t" r="r" b="b"/>
            <a:pathLst>
              <a:path w="2875279">
                <a:moveTo>
                  <a:pt x="0" y="0"/>
                </a:moveTo>
                <a:lnTo>
                  <a:pt x="2874944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69158" y="2792583"/>
            <a:ext cx="2875280" cy="0"/>
          </a:xfrm>
          <a:custGeom>
            <a:avLst/>
            <a:gdLst/>
            <a:ahLst/>
            <a:cxnLst/>
            <a:rect l="l" t="t" r="r" b="b"/>
            <a:pathLst>
              <a:path w="2875279">
                <a:moveTo>
                  <a:pt x="0" y="0"/>
                </a:moveTo>
                <a:lnTo>
                  <a:pt x="2874944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69158" y="2505530"/>
            <a:ext cx="2875280" cy="0"/>
          </a:xfrm>
          <a:custGeom>
            <a:avLst/>
            <a:gdLst/>
            <a:ahLst/>
            <a:cxnLst/>
            <a:rect l="l" t="t" r="r" b="b"/>
            <a:pathLst>
              <a:path w="2875279">
                <a:moveTo>
                  <a:pt x="0" y="0"/>
                </a:moveTo>
                <a:lnTo>
                  <a:pt x="2874944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69158" y="2218439"/>
            <a:ext cx="2875280" cy="0"/>
          </a:xfrm>
          <a:custGeom>
            <a:avLst/>
            <a:gdLst/>
            <a:ahLst/>
            <a:cxnLst/>
            <a:rect l="l" t="t" r="r" b="b"/>
            <a:pathLst>
              <a:path w="2875279">
                <a:moveTo>
                  <a:pt x="0" y="0"/>
                </a:moveTo>
                <a:lnTo>
                  <a:pt x="2874944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69158" y="1931347"/>
            <a:ext cx="2875280" cy="0"/>
          </a:xfrm>
          <a:custGeom>
            <a:avLst/>
            <a:gdLst/>
            <a:ahLst/>
            <a:cxnLst/>
            <a:rect l="l" t="t" r="r" b="b"/>
            <a:pathLst>
              <a:path w="2875279">
                <a:moveTo>
                  <a:pt x="0" y="0"/>
                </a:moveTo>
                <a:lnTo>
                  <a:pt x="2874944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69158" y="1644256"/>
            <a:ext cx="2875280" cy="0"/>
          </a:xfrm>
          <a:custGeom>
            <a:avLst/>
            <a:gdLst/>
            <a:ahLst/>
            <a:cxnLst/>
            <a:rect l="l" t="t" r="r" b="b"/>
            <a:pathLst>
              <a:path w="2875279">
                <a:moveTo>
                  <a:pt x="0" y="0"/>
                </a:moveTo>
                <a:lnTo>
                  <a:pt x="2874944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69158" y="1358684"/>
            <a:ext cx="2875280" cy="0"/>
          </a:xfrm>
          <a:custGeom>
            <a:avLst/>
            <a:gdLst/>
            <a:ahLst/>
            <a:cxnLst/>
            <a:rect l="l" t="t" r="r" b="b"/>
            <a:pathLst>
              <a:path w="2875279">
                <a:moveTo>
                  <a:pt x="0" y="0"/>
                </a:moveTo>
                <a:lnTo>
                  <a:pt x="2874944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69158" y="1358684"/>
            <a:ext cx="0" cy="2008505"/>
          </a:xfrm>
          <a:custGeom>
            <a:avLst/>
            <a:gdLst/>
            <a:ahLst/>
            <a:cxnLst/>
            <a:rect l="l" t="t" r="r" b="b"/>
            <a:pathLst>
              <a:path h="2008504">
                <a:moveTo>
                  <a:pt x="0" y="2008081"/>
                </a:moveTo>
                <a:lnTo>
                  <a:pt x="0" y="0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28000" y="3366765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228000" y="307967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228000" y="2792583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228000" y="2505530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228000" y="2218439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228000" y="1931347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28000" y="1644256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28000" y="135868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9158" y="3366765"/>
            <a:ext cx="2875280" cy="0"/>
          </a:xfrm>
          <a:custGeom>
            <a:avLst/>
            <a:gdLst/>
            <a:ahLst/>
            <a:cxnLst/>
            <a:rect l="l" t="t" r="r" b="b"/>
            <a:pathLst>
              <a:path w="2875279">
                <a:moveTo>
                  <a:pt x="0" y="0"/>
                </a:moveTo>
                <a:lnTo>
                  <a:pt x="2874944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269158" y="336676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26456" y="336676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185279" y="336676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144102" y="336676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747705" y="2416035"/>
            <a:ext cx="1917064" cy="38100"/>
          </a:xfrm>
          <a:custGeom>
            <a:avLst/>
            <a:gdLst/>
            <a:ahLst/>
            <a:cxnLst/>
            <a:rect l="l" t="t" r="r" b="b"/>
            <a:pathLst>
              <a:path w="1917064" h="38100">
                <a:moveTo>
                  <a:pt x="0" y="0"/>
                </a:moveTo>
                <a:lnTo>
                  <a:pt x="53255" y="2707"/>
                </a:lnTo>
                <a:lnTo>
                  <a:pt x="106505" y="5554"/>
                </a:lnTo>
                <a:lnTo>
                  <a:pt x="159748" y="8471"/>
                </a:lnTo>
                <a:lnTo>
                  <a:pt x="212986" y="11392"/>
                </a:lnTo>
                <a:lnTo>
                  <a:pt x="266220" y="14248"/>
                </a:lnTo>
                <a:lnTo>
                  <a:pt x="319451" y="16971"/>
                </a:lnTo>
                <a:lnTo>
                  <a:pt x="372679" y="19495"/>
                </a:lnTo>
                <a:lnTo>
                  <a:pt x="425906" y="21750"/>
                </a:lnTo>
                <a:lnTo>
                  <a:pt x="479132" y="23671"/>
                </a:lnTo>
                <a:lnTo>
                  <a:pt x="532395" y="25286"/>
                </a:lnTo>
                <a:lnTo>
                  <a:pt x="585651" y="26618"/>
                </a:lnTo>
                <a:lnTo>
                  <a:pt x="638902" y="27712"/>
                </a:lnTo>
                <a:lnTo>
                  <a:pt x="692150" y="28612"/>
                </a:lnTo>
                <a:lnTo>
                  <a:pt x="745397" y="29363"/>
                </a:lnTo>
                <a:lnTo>
                  <a:pt x="798645" y="30009"/>
                </a:lnTo>
                <a:lnTo>
                  <a:pt x="851896" y="30596"/>
                </a:lnTo>
                <a:lnTo>
                  <a:pt x="905152" y="31169"/>
                </a:lnTo>
                <a:lnTo>
                  <a:pt x="958416" y="31772"/>
                </a:lnTo>
                <a:lnTo>
                  <a:pt x="1011642" y="32402"/>
                </a:lnTo>
                <a:lnTo>
                  <a:pt x="1064869" y="32951"/>
                </a:lnTo>
                <a:lnTo>
                  <a:pt x="1118097" y="33432"/>
                </a:lnTo>
                <a:lnTo>
                  <a:pt x="1171329" y="33856"/>
                </a:lnTo>
                <a:lnTo>
                  <a:pt x="1224566" y="34236"/>
                </a:lnTo>
                <a:lnTo>
                  <a:pt x="1277807" y="34585"/>
                </a:lnTo>
                <a:lnTo>
                  <a:pt x="1331055" y="34915"/>
                </a:lnTo>
                <a:lnTo>
                  <a:pt x="1384310" y="35239"/>
                </a:lnTo>
                <a:lnTo>
                  <a:pt x="1437573" y="35569"/>
                </a:lnTo>
                <a:lnTo>
                  <a:pt x="1490799" y="35894"/>
                </a:lnTo>
                <a:lnTo>
                  <a:pt x="1544026" y="36194"/>
                </a:lnTo>
                <a:lnTo>
                  <a:pt x="1597255" y="36474"/>
                </a:lnTo>
                <a:lnTo>
                  <a:pt x="1650487" y="36739"/>
                </a:lnTo>
                <a:lnTo>
                  <a:pt x="1703723" y="36992"/>
                </a:lnTo>
                <a:lnTo>
                  <a:pt x="1756965" y="37238"/>
                </a:lnTo>
                <a:lnTo>
                  <a:pt x="1810212" y="37481"/>
                </a:lnTo>
                <a:lnTo>
                  <a:pt x="1863467" y="37725"/>
                </a:lnTo>
                <a:lnTo>
                  <a:pt x="1916731" y="37975"/>
                </a:lnTo>
              </a:path>
            </a:pathLst>
          </a:custGeom>
          <a:ln w="27342">
            <a:solidFill>
              <a:srgbClr val="1C46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47705" y="1538306"/>
            <a:ext cx="1917064" cy="73660"/>
          </a:xfrm>
          <a:custGeom>
            <a:avLst/>
            <a:gdLst/>
            <a:ahLst/>
            <a:cxnLst/>
            <a:rect l="l" t="t" r="r" b="b"/>
            <a:pathLst>
              <a:path w="1917064" h="73659">
                <a:moveTo>
                  <a:pt x="0" y="0"/>
                </a:moveTo>
                <a:lnTo>
                  <a:pt x="53255" y="5230"/>
                </a:lnTo>
                <a:lnTo>
                  <a:pt x="106505" y="10711"/>
                </a:lnTo>
                <a:lnTo>
                  <a:pt x="159748" y="16319"/>
                </a:lnTo>
                <a:lnTo>
                  <a:pt x="212986" y="21931"/>
                </a:lnTo>
                <a:lnTo>
                  <a:pt x="266220" y="27422"/>
                </a:lnTo>
                <a:lnTo>
                  <a:pt x="319451" y="32667"/>
                </a:lnTo>
                <a:lnTo>
                  <a:pt x="372679" y="37544"/>
                </a:lnTo>
                <a:lnTo>
                  <a:pt x="425906" y="41929"/>
                </a:lnTo>
                <a:lnTo>
                  <a:pt x="479132" y="45696"/>
                </a:lnTo>
                <a:lnTo>
                  <a:pt x="532395" y="48768"/>
                </a:lnTo>
                <a:lnTo>
                  <a:pt x="585651" y="51291"/>
                </a:lnTo>
                <a:lnTo>
                  <a:pt x="638902" y="53357"/>
                </a:lnTo>
                <a:lnTo>
                  <a:pt x="692150" y="55053"/>
                </a:lnTo>
                <a:lnTo>
                  <a:pt x="745397" y="56470"/>
                </a:lnTo>
                <a:lnTo>
                  <a:pt x="798645" y="57698"/>
                </a:lnTo>
                <a:lnTo>
                  <a:pt x="851896" y="58826"/>
                </a:lnTo>
                <a:lnTo>
                  <a:pt x="905152" y="59943"/>
                </a:lnTo>
                <a:lnTo>
                  <a:pt x="958416" y="61139"/>
                </a:lnTo>
                <a:lnTo>
                  <a:pt x="1011642" y="62362"/>
                </a:lnTo>
                <a:lnTo>
                  <a:pt x="1064869" y="63430"/>
                </a:lnTo>
                <a:lnTo>
                  <a:pt x="1118097" y="64365"/>
                </a:lnTo>
                <a:lnTo>
                  <a:pt x="1171329" y="65191"/>
                </a:lnTo>
                <a:lnTo>
                  <a:pt x="1224566" y="65930"/>
                </a:lnTo>
                <a:lnTo>
                  <a:pt x="1277807" y="66606"/>
                </a:lnTo>
                <a:lnTo>
                  <a:pt x="1331055" y="67241"/>
                </a:lnTo>
                <a:lnTo>
                  <a:pt x="1384310" y="67858"/>
                </a:lnTo>
                <a:lnTo>
                  <a:pt x="1437573" y="68481"/>
                </a:lnTo>
                <a:lnTo>
                  <a:pt x="1490799" y="69121"/>
                </a:lnTo>
                <a:lnTo>
                  <a:pt x="1544026" y="69698"/>
                </a:lnTo>
                <a:lnTo>
                  <a:pt x="1597255" y="70225"/>
                </a:lnTo>
                <a:lnTo>
                  <a:pt x="1650487" y="70715"/>
                </a:lnTo>
                <a:lnTo>
                  <a:pt x="1703723" y="71180"/>
                </a:lnTo>
                <a:lnTo>
                  <a:pt x="1756965" y="71632"/>
                </a:lnTo>
                <a:lnTo>
                  <a:pt x="1810212" y="72084"/>
                </a:lnTo>
                <a:lnTo>
                  <a:pt x="1863467" y="72549"/>
                </a:lnTo>
                <a:lnTo>
                  <a:pt x="1916731" y="73038"/>
                </a:lnTo>
              </a:path>
            </a:pathLst>
          </a:custGeom>
          <a:ln w="27342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960563" y="2988826"/>
            <a:ext cx="173355" cy="445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750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$1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$-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92574" y="2414985"/>
            <a:ext cx="141605" cy="445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$3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639570" y="903477"/>
            <a:ext cx="4279265" cy="1383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19: Economies of Scale in Process Reciprocating</a:t>
            </a:r>
            <a:r>
              <a:rPr sz="1000" b="1" spc="13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Times New Roman"/>
              <a:cs typeface="Times New Roman"/>
            </a:endParaRPr>
          </a:p>
          <a:p>
            <a:pPr marL="352425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latin typeface="Calibri"/>
                <a:cs typeface="Calibri"/>
              </a:rPr>
              <a:t>$7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 marL="352425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$6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00">
              <a:latin typeface="Times New Roman"/>
              <a:cs typeface="Times New Roman"/>
            </a:endParaRPr>
          </a:p>
          <a:p>
            <a:pPr marL="352425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latin typeface="Calibri"/>
                <a:cs typeface="Calibri"/>
              </a:rPr>
              <a:t>$5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 marL="353060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235926" y="3440577"/>
            <a:ext cx="768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194444" y="3440577"/>
            <a:ext cx="768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153267" y="3440577"/>
            <a:ext cx="768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111836" y="3440577"/>
            <a:ext cx="768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6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706973" y="2278276"/>
            <a:ext cx="17970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10" dirty="0">
                <a:latin typeface="Calibri"/>
                <a:cs typeface="Calibri"/>
              </a:rPr>
              <a:t>$m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331002" y="3633187"/>
            <a:ext cx="76009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Units</a:t>
            </a:r>
            <a:r>
              <a:rPr sz="1000" b="1" spc="-6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Ordered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227942" y="2428061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897" y="0"/>
                </a:lnTo>
              </a:path>
            </a:pathLst>
          </a:custGeom>
          <a:ln w="27342">
            <a:solidFill>
              <a:srgbClr val="1C46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227942" y="2727266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897" y="0"/>
                </a:lnTo>
              </a:path>
            </a:pathLst>
          </a:custGeom>
          <a:ln w="27342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5497500" y="2338989"/>
            <a:ext cx="478790" cy="611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just">
              <a:lnSpc>
                <a:spcPct val="99200"/>
              </a:lnSpc>
            </a:pPr>
            <a:r>
              <a:rPr sz="1000" dirty="0">
                <a:latin typeface="Calibri"/>
                <a:cs typeface="Calibri"/>
              </a:rPr>
              <a:t>Gas</a:t>
            </a:r>
            <a:r>
              <a:rPr sz="1000" spc="-8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Field  (4.5k hp)  Refinery  (9k</a:t>
            </a:r>
            <a:r>
              <a:rPr sz="1000" spc="-10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hp)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529843" y="1217372"/>
            <a:ext cx="4572000" cy="2734310"/>
          </a:xfrm>
          <a:custGeom>
            <a:avLst/>
            <a:gdLst/>
            <a:ahLst/>
            <a:cxnLst/>
            <a:rect l="l" t="t" r="r" b="b"/>
            <a:pathLst>
              <a:path w="4572000" h="2734310">
                <a:moveTo>
                  <a:pt x="0" y="2734202"/>
                </a:moveTo>
                <a:lnTo>
                  <a:pt x="4571558" y="2734202"/>
                </a:lnTo>
                <a:lnTo>
                  <a:pt x="4571558" y="0"/>
                </a:lnTo>
                <a:lnTo>
                  <a:pt x="0" y="0"/>
                </a:lnTo>
                <a:lnTo>
                  <a:pt x="0" y="2734202"/>
                </a:lnTo>
                <a:close/>
              </a:path>
            </a:pathLst>
          </a:custGeom>
          <a:ln w="912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63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3117" y="903477"/>
            <a:ext cx="3891279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20: Should-Cost </a:t>
            </a:r>
            <a:r>
              <a:rPr sz="1000" b="1" dirty="0">
                <a:latin typeface="Arial"/>
                <a:cs typeface="Arial"/>
              </a:rPr>
              <a:t>for </a:t>
            </a:r>
            <a:r>
              <a:rPr sz="1000" b="1" spc="-5" dirty="0">
                <a:latin typeface="Arial"/>
                <a:cs typeface="Arial"/>
              </a:rPr>
              <a:t>Process Reciprocating</a:t>
            </a:r>
            <a:r>
              <a:rPr sz="1000" b="1" spc="9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4848478"/>
            <a:ext cx="5695315" cy="4670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5.4	</a:t>
            </a:r>
            <a:r>
              <a:rPr sz="1200" b="1" i="1" dirty="0">
                <a:latin typeface="Arial"/>
                <a:cs typeface="Arial"/>
              </a:rPr>
              <a:t>Price </a:t>
            </a:r>
            <a:r>
              <a:rPr sz="1200" b="1" i="1" spc="-5" dirty="0">
                <a:latin typeface="Arial"/>
                <a:cs typeface="Arial"/>
              </a:rPr>
              <a:t>Negotiation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Strategies</a:t>
            </a:r>
            <a:endParaRPr sz="1200">
              <a:latin typeface="Arial"/>
              <a:cs typeface="Arial"/>
            </a:endParaRPr>
          </a:p>
          <a:p>
            <a:pPr marL="241300" marR="41910" indent="-228600">
              <a:lnSpc>
                <a:spcPct val="143700"/>
              </a:lnSpc>
              <a:spcBef>
                <a:spcPts val="720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Collect 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quotes </a:t>
            </a:r>
            <a:r>
              <a:rPr sz="1000" dirty="0">
                <a:latin typeface="Arial"/>
                <a:cs typeface="Arial"/>
              </a:rPr>
              <a:t>before </a:t>
            </a:r>
            <a:r>
              <a:rPr sz="1000" spc="-5" dirty="0">
                <a:latin typeface="Arial"/>
                <a:cs typeface="Arial"/>
              </a:rPr>
              <a:t>negotiating prices. Suppliers with lower </a:t>
            </a:r>
            <a:r>
              <a:rPr sz="1000" dirty="0">
                <a:latin typeface="Arial"/>
                <a:cs typeface="Arial"/>
              </a:rPr>
              <a:t>lead times </a:t>
            </a:r>
            <a:r>
              <a:rPr sz="1000" spc="-5" dirty="0">
                <a:latin typeface="Arial"/>
                <a:cs typeface="Arial"/>
              </a:rPr>
              <a:t>and backlogs  will </a:t>
            </a:r>
            <a:r>
              <a:rPr sz="1000" dirty="0">
                <a:latin typeface="Arial"/>
                <a:cs typeface="Arial"/>
              </a:rPr>
              <a:t>be more </a:t>
            </a:r>
            <a:r>
              <a:rPr sz="1000" spc="-5" dirty="0">
                <a:latin typeface="Arial"/>
                <a:cs typeface="Arial"/>
              </a:rPr>
              <a:t>willing to negotiate on price.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example, Burckhardt and Neumann &amp; Esser will </a:t>
            </a:r>
            <a:r>
              <a:rPr sz="1000" dirty="0">
                <a:latin typeface="Arial"/>
                <a:cs typeface="Arial"/>
              </a:rPr>
              <a:t>be  </a:t>
            </a:r>
            <a:r>
              <a:rPr sz="1000" spc="-5" dirty="0">
                <a:latin typeface="Arial"/>
                <a:cs typeface="Arial"/>
              </a:rPr>
              <a:t>less flexible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pricing. </a:t>
            </a:r>
            <a:r>
              <a:rPr sz="1000" dirty="0">
                <a:latin typeface="Arial"/>
                <a:cs typeface="Arial"/>
              </a:rPr>
              <a:t>Both firms </a:t>
            </a:r>
            <a:r>
              <a:rPr sz="1000" spc="-5" dirty="0">
                <a:latin typeface="Arial"/>
                <a:cs typeface="Arial"/>
              </a:rPr>
              <a:t>are fully utilized at present, and neither is building substantial 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spc="-10" dirty="0">
                <a:latin typeface="Arial"/>
                <a:cs typeface="Arial"/>
              </a:rPr>
              <a:t>work </a:t>
            </a:r>
            <a:r>
              <a:rPr sz="1000" spc="-5" dirty="0">
                <a:latin typeface="Arial"/>
                <a:cs typeface="Arial"/>
              </a:rPr>
              <a:t>through backlog. Cameron has space available </a:t>
            </a:r>
            <a:r>
              <a:rPr sz="1000" spc="15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its recently-enlarged plant in  China, which is 75% utilized as of </a:t>
            </a:r>
            <a:r>
              <a:rPr sz="1000" dirty="0">
                <a:latin typeface="Arial"/>
                <a:cs typeface="Arial"/>
              </a:rPr>
              <a:t>early </a:t>
            </a:r>
            <a:r>
              <a:rPr sz="1000" spc="-5" dirty="0">
                <a:latin typeface="Arial"/>
                <a:cs typeface="Arial"/>
              </a:rPr>
              <a:t>Q2. GE, Dresser Rand and Ariel have lower utilization  rates at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facilities (less than 90%). These firms will be </a:t>
            </a:r>
            <a:r>
              <a:rPr sz="1000" dirty="0">
                <a:latin typeface="Arial"/>
                <a:cs typeface="Arial"/>
              </a:rPr>
              <a:t>much more </a:t>
            </a:r>
            <a:r>
              <a:rPr sz="1000" spc="-5" dirty="0">
                <a:latin typeface="Arial"/>
                <a:cs typeface="Arial"/>
              </a:rPr>
              <a:t>receptive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negotiating  tactics based on </a:t>
            </a:r>
            <a:r>
              <a:rPr sz="1000" dirty="0">
                <a:latin typeface="Arial"/>
                <a:cs typeface="Arial"/>
              </a:rPr>
              <a:t>competitive </a:t>
            </a:r>
            <a:r>
              <a:rPr sz="1000" spc="-5" dirty="0">
                <a:latin typeface="Arial"/>
                <a:cs typeface="Arial"/>
              </a:rPr>
              <a:t>bidding and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scale.</a:t>
            </a:r>
            <a:endParaRPr sz="1000">
              <a:latin typeface="Arial"/>
              <a:cs typeface="Arial"/>
            </a:endParaRPr>
          </a:p>
          <a:p>
            <a:pPr marL="241300" marR="42545" indent="-228600">
              <a:lnSpc>
                <a:spcPct val="143800"/>
              </a:lnSpc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Place orders or reserve </a:t>
            </a:r>
            <a:r>
              <a:rPr sz="1000" dirty="0">
                <a:latin typeface="Arial"/>
                <a:cs typeface="Arial"/>
              </a:rPr>
              <a:t>capacity now for compressor </a:t>
            </a:r>
            <a:r>
              <a:rPr sz="1000" spc="-5" dirty="0">
                <a:latin typeface="Arial"/>
                <a:cs typeface="Arial"/>
              </a:rPr>
              <a:t>requirements sooner than 7 </a:t>
            </a:r>
            <a:r>
              <a:rPr sz="1000" dirty="0">
                <a:latin typeface="Arial"/>
                <a:cs typeface="Arial"/>
              </a:rPr>
              <a:t>months for </a:t>
            </a:r>
            <a:r>
              <a:rPr sz="1000" spc="-5" dirty="0">
                <a:latin typeface="Arial"/>
                <a:cs typeface="Arial"/>
              </a:rPr>
              <a:t>the  4.5k reference product, and 13 </a:t>
            </a:r>
            <a:r>
              <a:rPr sz="1000" dirty="0">
                <a:latin typeface="Arial"/>
                <a:cs typeface="Arial"/>
              </a:rPr>
              <a:t>months for </a:t>
            </a:r>
            <a:r>
              <a:rPr sz="1000" spc="-5" dirty="0">
                <a:latin typeface="Arial"/>
                <a:cs typeface="Arial"/>
              </a:rPr>
              <a:t>the 9k hp unit, to avoid losing bargaining power vs.  increasingly </a:t>
            </a:r>
            <a:r>
              <a:rPr sz="1000" dirty="0">
                <a:latin typeface="Arial"/>
                <a:cs typeface="Arial"/>
              </a:rPr>
              <a:t>busy </a:t>
            </a:r>
            <a:r>
              <a:rPr sz="1000" spc="-5" dirty="0">
                <a:latin typeface="Arial"/>
                <a:cs typeface="Arial"/>
              </a:rPr>
              <a:t>suppliers, and incurring </a:t>
            </a:r>
            <a:r>
              <a:rPr sz="1000" dirty="0">
                <a:latin typeface="Arial"/>
                <a:cs typeface="Arial"/>
              </a:rPr>
              <a:t>costly </a:t>
            </a:r>
            <a:r>
              <a:rPr sz="1000" spc="-5" dirty="0">
                <a:latin typeface="Arial"/>
                <a:cs typeface="Arial"/>
              </a:rPr>
              <a:t>project </a:t>
            </a:r>
            <a:r>
              <a:rPr sz="1000" spc="-10" dirty="0">
                <a:latin typeface="Arial"/>
                <a:cs typeface="Arial"/>
              </a:rPr>
              <a:t>delays </a:t>
            </a:r>
            <a:r>
              <a:rPr sz="1000" spc="-5" dirty="0">
                <a:latin typeface="Arial"/>
                <a:cs typeface="Arial"/>
              </a:rPr>
              <a:t>or expediting fees. Accelerating  demand growth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sap available production </a:t>
            </a:r>
            <a:r>
              <a:rPr sz="1000" dirty="0">
                <a:latin typeface="Arial"/>
                <a:cs typeface="Arial"/>
              </a:rPr>
              <a:t>resources </a:t>
            </a:r>
            <a:r>
              <a:rPr sz="1000" spc="-5" dirty="0">
                <a:latin typeface="Arial"/>
                <a:cs typeface="Arial"/>
              </a:rPr>
              <a:t>at the abovementioned companies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2014, </a:t>
            </a:r>
            <a:r>
              <a:rPr sz="1000" dirty="0">
                <a:latin typeface="Arial"/>
                <a:cs typeface="Arial"/>
              </a:rPr>
              <a:t>making </a:t>
            </a:r>
            <a:r>
              <a:rPr sz="1000" spc="-5" dirty="0">
                <a:latin typeface="Arial"/>
                <a:cs typeface="Arial"/>
              </a:rPr>
              <a:t>cost savings harder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negotiate and increasing lead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times.</a:t>
            </a:r>
            <a:endParaRPr sz="1000">
              <a:latin typeface="Arial"/>
              <a:cs typeface="Arial"/>
            </a:endParaRPr>
          </a:p>
          <a:p>
            <a:pPr marL="241300" marR="5080" indent="-228600">
              <a:lnSpc>
                <a:spcPct val="143700"/>
              </a:lnSpc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Establish strict contract administration controls, such as rotating personnel in </a:t>
            </a:r>
            <a:r>
              <a:rPr sz="1000" dirty="0">
                <a:latin typeface="Arial"/>
                <a:cs typeface="Arial"/>
              </a:rPr>
              <a:t>key </a:t>
            </a:r>
            <a:r>
              <a:rPr sz="1000" spc="-5" dirty="0">
                <a:latin typeface="Arial"/>
                <a:cs typeface="Arial"/>
              </a:rPr>
              <a:t>positions of  responsibility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an annual basis,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long-term procurement or service relationships. Other  buyers caution that </a:t>
            </a:r>
            <a:r>
              <a:rPr sz="1000" dirty="0">
                <a:latin typeface="Arial"/>
                <a:cs typeface="Arial"/>
              </a:rPr>
              <a:t>contract </a:t>
            </a:r>
            <a:r>
              <a:rPr sz="1000" spc="-5" dirty="0">
                <a:latin typeface="Arial"/>
                <a:cs typeface="Arial"/>
              </a:rPr>
              <a:t>administrators often </a:t>
            </a:r>
            <a:r>
              <a:rPr sz="1000" dirty="0">
                <a:latin typeface="Arial"/>
                <a:cs typeface="Arial"/>
              </a:rPr>
              <a:t>prioritize </a:t>
            </a:r>
            <a:r>
              <a:rPr sz="1000" spc="-5" dirty="0">
                <a:latin typeface="Arial"/>
                <a:cs typeface="Arial"/>
              </a:rPr>
              <a:t>relationship maintenance over contract  compliance, </a:t>
            </a:r>
            <a:r>
              <a:rPr sz="1000" dirty="0">
                <a:latin typeface="Arial"/>
                <a:cs typeface="Arial"/>
              </a:rPr>
              <a:t>compromising </a:t>
            </a:r>
            <a:r>
              <a:rPr sz="1000" spc="-5" dirty="0">
                <a:latin typeface="Arial"/>
                <a:cs typeface="Arial"/>
              </a:rPr>
              <a:t>performance vs. pre-negotiated savings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targets.</a:t>
            </a:r>
            <a:endParaRPr sz="1000">
              <a:latin typeface="Arial"/>
              <a:cs typeface="Arial"/>
            </a:endParaRPr>
          </a:p>
          <a:p>
            <a:pPr marL="241300" marR="79375" indent="-228600">
              <a:lnSpc>
                <a:spcPct val="143700"/>
              </a:lnSpc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Include </a:t>
            </a:r>
            <a:r>
              <a:rPr sz="1000" dirty="0">
                <a:latin typeface="Arial"/>
                <a:cs typeface="Arial"/>
              </a:rPr>
              <a:t>Neumann </a:t>
            </a:r>
            <a:r>
              <a:rPr sz="1000" spc="-5" dirty="0">
                <a:latin typeface="Arial"/>
                <a:cs typeface="Arial"/>
              </a:rPr>
              <a:t>&amp; Esser on the bid list </a:t>
            </a:r>
            <a:r>
              <a:rPr sz="1000" dirty="0">
                <a:latin typeface="Arial"/>
                <a:cs typeface="Arial"/>
              </a:rPr>
              <a:t>for any </a:t>
            </a:r>
            <a:r>
              <a:rPr sz="1000" spc="-5" dirty="0">
                <a:latin typeface="Arial"/>
                <a:cs typeface="Arial"/>
              </a:rPr>
              <a:t>planned purchases of hypercompressors,  especially units </a:t>
            </a:r>
            <a:r>
              <a:rPr sz="1000" dirty="0">
                <a:latin typeface="Arial"/>
                <a:cs typeface="Arial"/>
              </a:rPr>
              <a:t>for petrochemical </a:t>
            </a:r>
            <a:r>
              <a:rPr sz="1000" spc="-5" dirty="0">
                <a:latin typeface="Arial"/>
                <a:cs typeface="Arial"/>
              </a:rPr>
              <a:t>applications with drive power of up to 15k hp and pressure  ratings up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50k psig,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firm began manufacturing these units in 2012, but still has next </a:t>
            </a:r>
            <a:r>
              <a:rPr sz="1000" dirty="0">
                <a:latin typeface="Arial"/>
                <a:cs typeface="Arial"/>
              </a:rPr>
              <a:t>to no  market </a:t>
            </a:r>
            <a:r>
              <a:rPr sz="1000" spc="-5" dirty="0">
                <a:latin typeface="Arial"/>
                <a:cs typeface="Arial"/>
              </a:rPr>
              <a:t>share compared to the established manufacturers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segment, Burckhardt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and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27491" y="2050963"/>
            <a:ext cx="358775" cy="1935480"/>
          </a:xfrm>
          <a:custGeom>
            <a:avLst/>
            <a:gdLst/>
            <a:ahLst/>
            <a:cxnLst/>
            <a:rect l="l" t="t" r="r" b="b"/>
            <a:pathLst>
              <a:path w="358775" h="1935479">
                <a:moveTo>
                  <a:pt x="0" y="1934893"/>
                </a:moveTo>
                <a:lnTo>
                  <a:pt x="358659" y="1934893"/>
                </a:lnTo>
                <a:lnTo>
                  <a:pt x="358659" y="0"/>
                </a:lnTo>
                <a:lnTo>
                  <a:pt x="0" y="0"/>
                </a:lnTo>
                <a:lnTo>
                  <a:pt x="0" y="1934893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27491" y="2050963"/>
            <a:ext cx="358775" cy="1935480"/>
          </a:xfrm>
          <a:custGeom>
            <a:avLst/>
            <a:gdLst/>
            <a:ahLst/>
            <a:cxnLst/>
            <a:rect l="l" t="t" r="r" b="b"/>
            <a:pathLst>
              <a:path w="358775" h="1935479">
                <a:moveTo>
                  <a:pt x="0" y="1934893"/>
                </a:moveTo>
                <a:lnTo>
                  <a:pt x="358659" y="1934893"/>
                </a:lnTo>
                <a:lnTo>
                  <a:pt x="358659" y="0"/>
                </a:lnTo>
                <a:lnTo>
                  <a:pt x="0" y="0"/>
                </a:lnTo>
                <a:lnTo>
                  <a:pt x="0" y="1934893"/>
                </a:lnTo>
                <a:close/>
              </a:path>
            </a:pathLst>
          </a:custGeom>
          <a:ln w="857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64267" y="2438226"/>
            <a:ext cx="358775" cy="1548130"/>
          </a:xfrm>
          <a:custGeom>
            <a:avLst/>
            <a:gdLst/>
            <a:ahLst/>
            <a:cxnLst/>
            <a:rect l="l" t="t" r="r" b="b"/>
            <a:pathLst>
              <a:path w="358775" h="1548129">
                <a:moveTo>
                  <a:pt x="0" y="1547630"/>
                </a:moveTo>
                <a:lnTo>
                  <a:pt x="358659" y="1547630"/>
                </a:lnTo>
                <a:lnTo>
                  <a:pt x="358659" y="0"/>
                </a:lnTo>
                <a:lnTo>
                  <a:pt x="0" y="0"/>
                </a:lnTo>
                <a:lnTo>
                  <a:pt x="0" y="154763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64267" y="2438226"/>
            <a:ext cx="358775" cy="1548130"/>
          </a:xfrm>
          <a:custGeom>
            <a:avLst/>
            <a:gdLst/>
            <a:ahLst/>
            <a:cxnLst/>
            <a:rect l="l" t="t" r="r" b="b"/>
            <a:pathLst>
              <a:path w="358775" h="1548129">
                <a:moveTo>
                  <a:pt x="0" y="1547630"/>
                </a:moveTo>
                <a:lnTo>
                  <a:pt x="358659" y="1547630"/>
                </a:lnTo>
                <a:lnTo>
                  <a:pt x="358659" y="0"/>
                </a:lnTo>
                <a:lnTo>
                  <a:pt x="0" y="0"/>
                </a:lnTo>
                <a:lnTo>
                  <a:pt x="0" y="1547630"/>
                </a:lnTo>
                <a:close/>
              </a:path>
            </a:pathLst>
          </a:custGeom>
          <a:ln w="8571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26062" y="1588240"/>
            <a:ext cx="0" cy="2397760"/>
          </a:xfrm>
          <a:custGeom>
            <a:avLst/>
            <a:gdLst/>
            <a:ahLst/>
            <a:cxnLst/>
            <a:rect l="l" t="t" r="r" b="b"/>
            <a:pathLst>
              <a:path h="2397760">
                <a:moveTo>
                  <a:pt x="0" y="2397616"/>
                </a:moveTo>
                <a:lnTo>
                  <a:pt x="0" y="0"/>
                </a:lnTo>
              </a:path>
            </a:pathLst>
          </a:custGeom>
          <a:ln w="8573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90339" y="3985856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90339" y="3587203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90339" y="3187125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90339" y="2787048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90339" y="2386971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90339" y="1988317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90339" y="1588240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926062" y="3985856"/>
            <a:ext cx="4698365" cy="0"/>
          </a:xfrm>
          <a:custGeom>
            <a:avLst/>
            <a:gdLst/>
            <a:ahLst/>
            <a:cxnLst/>
            <a:rect l="l" t="t" r="r" b="b"/>
            <a:pathLst>
              <a:path w="4698365">
                <a:moveTo>
                  <a:pt x="0" y="0"/>
                </a:moveTo>
                <a:lnTo>
                  <a:pt x="4698292" y="0"/>
                </a:lnTo>
              </a:path>
            </a:pathLst>
          </a:custGeom>
          <a:ln w="8542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350758" y="3915409"/>
            <a:ext cx="18986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0.0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650525" y="2050963"/>
            <a:ext cx="357505" cy="193675"/>
          </a:xfrm>
          <a:prstGeom prst="rect">
            <a:avLst/>
          </a:prstGeom>
          <a:solidFill>
            <a:srgbClr val="8EB4E2"/>
          </a:solidFill>
          <a:ln w="8549">
            <a:solidFill>
              <a:srgbClr val="7E7E7E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165"/>
              </a:spcBef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0.5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58859" y="2173245"/>
            <a:ext cx="18986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0.0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96593" y="2244594"/>
            <a:ext cx="357505" cy="97155"/>
          </a:xfrm>
          <a:prstGeom prst="rect">
            <a:avLst/>
          </a:prstGeom>
          <a:solidFill>
            <a:srgbClr val="8EB4E2"/>
          </a:solidFill>
          <a:ln w="8544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3345">
              <a:lnSpc>
                <a:spcPts val="695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0.2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19627" y="2341410"/>
            <a:ext cx="357505" cy="97155"/>
          </a:xfrm>
          <a:prstGeom prst="rect">
            <a:avLst/>
          </a:prstGeom>
          <a:solidFill>
            <a:srgbClr val="8EB4E2"/>
          </a:solidFill>
          <a:ln w="8544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3345">
              <a:lnSpc>
                <a:spcPts val="695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0.2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627723" y="2366877"/>
            <a:ext cx="1905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350758" y="3141166"/>
            <a:ext cx="18986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3.9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72446" y="3909713"/>
            <a:ext cx="6540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-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612902" y="3509921"/>
            <a:ext cx="1917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2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12823" y="3109843"/>
            <a:ext cx="1917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12902" y="2310282"/>
            <a:ext cx="1917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25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12823" y="1510365"/>
            <a:ext cx="191770" cy="552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6</a:t>
            </a: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.0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5</a:t>
            </a: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972519" y="4049613"/>
            <a:ext cx="269240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" marR="5080" indent="-11430">
              <a:lnSpc>
                <a:spcPts val="969"/>
              </a:lnSpc>
            </a:pPr>
            <a:r>
              <a:rPr sz="800" spc="-10" dirty="0">
                <a:solidFill>
                  <a:srgbClr val="404040"/>
                </a:solidFill>
                <a:latin typeface="Arial"/>
                <a:cs typeface="Arial"/>
              </a:rPr>
              <a:t>Base 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Cost</a:t>
            </a:r>
            <a:endParaRPr sz="8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534943" y="4049613"/>
            <a:ext cx="590550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6839" marR="5080" indent="-104775">
              <a:lnSpc>
                <a:spcPts val="969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Competitive  Bidding</a:t>
            </a:r>
            <a:endParaRPr sz="8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254881" y="4049613"/>
            <a:ext cx="597535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48590">
              <a:lnSpc>
                <a:spcPts val="969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Value  Engineering</a:t>
            </a:r>
            <a:endParaRPr sz="8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998753" y="4049613"/>
            <a:ext cx="556260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3820" marR="5080" indent="-71755">
              <a:lnSpc>
                <a:spcPts val="969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Economies  of</a:t>
            </a:r>
            <a:r>
              <a:rPr sz="800" spc="-9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Scale</a:t>
            </a:r>
            <a:endParaRPr sz="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721788" y="4049613"/>
            <a:ext cx="556260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0645" marR="5080" indent="-68580">
              <a:lnSpc>
                <a:spcPts val="969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Economies  of</a:t>
            </a:r>
            <a:r>
              <a:rPr sz="800" spc="-9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Scope</a:t>
            </a:r>
            <a:endParaRPr sz="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441606" y="4047210"/>
            <a:ext cx="532130" cy="381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70" algn="ctr">
              <a:lnSpc>
                <a:spcPct val="9460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Supply  </a:t>
            </a:r>
            <a:r>
              <a:rPr sz="800" spc="-10" dirty="0">
                <a:solidFill>
                  <a:srgbClr val="404040"/>
                </a:solidFill>
                <a:latin typeface="Arial"/>
                <a:cs typeface="Arial"/>
              </a:rPr>
              <a:t>Chain 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In</a:t>
            </a:r>
            <a:r>
              <a:rPr sz="800" spc="-1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egr</a:t>
            </a:r>
            <a:r>
              <a:rPr sz="800" spc="-15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800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on</a:t>
            </a:r>
            <a:endParaRPr sz="8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265856" y="4049613"/>
            <a:ext cx="359410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 marR="5080" indent="-57150">
              <a:lnSpc>
                <a:spcPts val="969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Should  Cost</a:t>
            </a:r>
            <a:endParaRPr sz="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353796" y="2715698"/>
            <a:ext cx="848994" cy="384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20" dirty="0">
                <a:latin typeface="Arial"/>
                <a:cs typeface="Arial"/>
              </a:rPr>
              <a:t>$m </a:t>
            </a:r>
            <a:r>
              <a:rPr sz="900" b="1" spc="80" dirty="0">
                <a:latin typeface="Arial"/>
                <a:cs typeface="Arial"/>
              </a:rPr>
              <a:t> </a:t>
            </a:r>
            <a:r>
              <a:rPr sz="1350" spc="22" baseline="3086" dirty="0">
                <a:solidFill>
                  <a:srgbClr val="404040"/>
                </a:solidFill>
                <a:latin typeface="Arial"/>
                <a:cs typeface="Arial"/>
              </a:rPr>
              <a:t>3.0</a:t>
            </a:r>
            <a:endParaRPr sz="1350" baseline="3086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745"/>
              </a:spcBef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4.8</a:t>
            </a:r>
            <a:endParaRPr sz="9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032986" y="1480034"/>
            <a:ext cx="5723255" cy="3125470"/>
          </a:xfrm>
          <a:custGeom>
            <a:avLst/>
            <a:gdLst/>
            <a:ahLst/>
            <a:cxnLst/>
            <a:rect l="l" t="t" r="r" b="b"/>
            <a:pathLst>
              <a:path w="5723255" h="3125470">
                <a:moveTo>
                  <a:pt x="0" y="3125159"/>
                </a:moveTo>
                <a:lnTo>
                  <a:pt x="5722829" y="3125159"/>
                </a:lnTo>
                <a:lnTo>
                  <a:pt x="5722829" y="0"/>
                </a:lnTo>
                <a:lnTo>
                  <a:pt x="0" y="0"/>
                </a:lnTo>
                <a:lnTo>
                  <a:pt x="0" y="3125159"/>
                </a:lnTo>
                <a:close/>
              </a:path>
            </a:pathLst>
          </a:custGeom>
          <a:ln w="8549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64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130604" y="837946"/>
            <a:ext cx="5411470" cy="453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Howden </a:t>
            </a:r>
            <a:r>
              <a:rPr sz="1000" dirty="0">
                <a:latin typeface="Arial"/>
                <a:cs typeface="Arial"/>
              </a:rPr>
              <a:t>Thomassen. </a:t>
            </a:r>
            <a:r>
              <a:rPr sz="1000" spc="-5" dirty="0">
                <a:latin typeface="Arial"/>
                <a:cs typeface="Arial"/>
              </a:rPr>
              <a:t>Therefore, it </a:t>
            </a:r>
            <a:r>
              <a:rPr sz="1000" spc="5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be willing to give </a:t>
            </a:r>
            <a:r>
              <a:rPr sz="1000" dirty="0">
                <a:latin typeface="Arial"/>
                <a:cs typeface="Arial"/>
              </a:rPr>
              <a:t>steep </a:t>
            </a:r>
            <a:r>
              <a:rPr sz="1000" spc="-5" dirty="0">
                <a:latin typeface="Arial"/>
                <a:cs typeface="Arial"/>
              </a:rPr>
              <a:t>discounts on </a:t>
            </a:r>
            <a:r>
              <a:rPr sz="1000" dirty="0">
                <a:latin typeface="Arial"/>
                <a:cs typeface="Arial"/>
              </a:rPr>
              <a:t>these </a:t>
            </a:r>
            <a:r>
              <a:rPr sz="1000" spc="-5" dirty="0">
                <a:latin typeface="Arial"/>
                <a:cs typeface="Arial"/>
              </a:rPr>
              <a:t>units, despite  tight capacity, to gain market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share.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99921"/>
            <a:ext cx="5730240" cy="8446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74320">
              <a:lnSpc>
                <a:spcPct val="100000"/>
              </a:lnSpc>
              <a:buFont typeface="Arial"/>
              <a:buAutoNum type="arabicPlain" startAt="6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Arial"/>
                <a:cs typeface="Arial"/>
              </a:rPr>
              <a:t>Reference product definitions and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scope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AutoNum type="arabicPlain" startAt="6"/>
            </a:pPr>
            <a:endParaRPr sz="1200">
              <a:latin typeface="Times New Roman"/>
              <a:cs typeface="Times New Roman"/>
            </a:endParaRPr>
          </a:p>
          <a:p>
            <a:pPr marL="377825" lvl="1" indent="-365125">
              <a:lnSpc>
                <a:spcPct val="100000"/>
              </a:lnSpc>
              <a:buFont typeface="Arial"/>
              <a:buAutoNum type="arabicPeriod"/>
              <a:tabLst>
                <a:tab pos="377825" algn="l"/>
                <a:tab pos="378460" algn="l"/>
              </a:tabLst>
            </a:pPr>
            <a:r>
              <a:rPr sz="1200" b="1" i="1" spc="-5" dirty="0">
                <a:latin typeface="Arial"/>
                <a:cs typeface="Arial"/>
              </a:rPr>
              <a:t>Process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Centrifugal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Arial"/>
              <a:buAutoNum type="arabicPeriod"/>
            </a:pPr>
            <a:endParaRPr sz="1100">
              <a:latin typeface="Times New Roman"/>
              <a:cs typeface="Times New Roman"/>
            </a:endParaRPr>
          </a:p>
          <a:p>
            <a:pPr marL="469265" lvl="2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Reference Unit </a:t>
            </a:r>
            <a:r>
              <a:rPr sz="1000" dirty="0">
                <a:latin typeface="Arial"/>
                <a:cs typeface="Arial"/>
              </a:rPr>
              <a:t>1: </a:t>
            </a:r>
            <a:r>
              <a:rPr sz="1000" spc="-5" dirty="0">
                <a:latin typeface="Arial"/>
                <a:cs typeface="Arial"/>
              </a:rPr>
              <a:t>Gas processing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compressor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1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12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input power </a:t>
            </a:r>
            <a:r>
              <a:rPr sz="1000" dirty="0">
                <a:latin typeface="Arial"/>
                <a:cs typeface="Arial"/>
              </a:rPr>
              <a:t>(16k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hp)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6 bar </a:t>
            </a:r>
            <a:r>
              <a:rPr sz="1000" dirty="0">
                <a:latin typeface="Arial"/>
                <a:cs typeface="Arial"/>
              </a:rPr>
              <a:t>(87 </a:t>
            </a:r>
            <a:r>
              <a:rPr sz="1000" spc="-5" dirty="0">
                <a:latin typeface="Arial"/>
                <a:cs typeface="Arial"/>
              </a:rPr>
              <a:t>psig) inlet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pressure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30 bar (435 psi) </a:t>
            </a:r>
            <a:r>
              <a:rPr sz="1000" dirty="0">
                <a:latin typeface="Arial"/>
                <a:cs typeface="Arial"/>
              </a:rPr>
              <a:t>discharge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pressure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1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16k acfm </a:t>
            </a:r>
            <a:r>
              <a:rPr sz="1000" spc="-10" dirty="0">
                <a:latin typeface="Arial"/>
                <a:cs typeface="Arial"/>
              </a:rPr>
              <a:t>inlet </a:t>
            </a:r>
            <a:r>
              <a:rPr sz="1000" dirty="0">
                <a:latin typeface="Arial"/>
                <a:cs typeface="Arial"/>
              </a:rPr>
              <a:t>flow </a:t>
            </a:r>
            <a:r>
              <a:rPr sz="1000" spc="-5" dirty="0">
                <a:latin typeface="Arial"/>
                <a:cs typeface="Arial"/>
              </a:rPr>
              <a:t>rate </a:t>
            </a:r>
            <a:r>
              <a:rPr sz="1000" dirty="0">
                <a:latin typeface="Arial"/>
                <a:cs typeface="Arial"/>
              </a:rPr>
              <a:t>(27k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m3/hour)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an electric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motor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10" dirty="0">
                <a:latin typeface="Arial"/>
                <a:cs typeface="Arial"/>
              </a:rPr>
              <a:t>API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617</a:t>
            </a:r>
            <a:endParaRPr sz="1000">
              <a:latin typeface="Arial"/>
              <a:cs typeface="Arial"/>
            </a:endParaRPr>
          </a:p>
          <a:p>
            <a:pPr marL="926465" marR="5080" lvl="3" indent="-228600">
              <a:lnSpc>
                <a:spcPct val="143500"/>
              </a:lnSpc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Processing gas that is 82% methane, 7% ethane, 6% CO2, and </a:t>
            </a:r>
            <a:r>
              <a:rPr sz="1000" spc="-10" dirty="0">
                <a:latin typeface="Arial"/>
                <a:cs typeface="Arial"/>
              </a:rPr>
              <a:t>3% </a:t>
            </a:r>
            <a:r>
              <a:rPr sz="1000" spc="-5" dirty="0">
                <a:latin typeface="Arial"/>
                <a:cs typeface="Arial"/>
              </a:rPr>
              <a:t>propane </a:t>
            </a:r>
            <a:r>
              <a:rPr sz="1000" dirty="0">
                <a:latin typeface="Arial"/>
                <a:cs typeface="Arial"/>
              </a:rPr>
              <a:t>(the </a:t>
            </a:r>
            <a:r>
              <a:rPr sz="1000" spc="-5" dirty="0">
                <a:latin typeface="Arial"/>
                <a:cs typeface="Arial"/>
              </a:rPr>
              <a:t>rest  is ‘other’), with molecular weight of 21, temperature of 131 F, and H2S content of  10ppm.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Operating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500m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ambient temperature of 80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Reference Unit </a:t>
            </a:r>
            <a:r>
              <a:rPr sz="1000" dirty="0">
                <a:latin typeface="Arial"/>
                <a:cs typeface="Arial"/>
              </a:rPr>
              <a:t>2: </a:t>
            </a:r>
            <a:r>
              <a:rPr sz="1000" spc="-5" dirty="0">
                <a:latin typeface="Arial"/>
                <a:cs typeface="Arial"/>
              </a:rPr>
              <a:t>Pipeline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compressor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30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input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power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23 bar (333 psig) inlet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pressure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09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115 bar (1668 psi) discharge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pressure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11k acfm </a:t>
            </a:r>
            <a:r>
              <a:rPr sz="1000" spc="-10" dirty="0">
                <a:latin typeface="Arial"/>
                <a:cs typeface="Arial"/>
              </a:rPr>
              <a:t>inlet </a:t>
            </a:r>
            <a:r>
              <a:rPr sz="1000" dirty="0">
                <a:latin typeface="Arial"/>
                <a:cs typeface="Arial"/>
              </a:rPr>
              <a:t>flow </a:t>
            </a:r>
            <a:r>
              <a:rPr sz="1000" spc="-5" dirty="0">
                <a:latin typeface="Arial"/>
                <a:cs typeface="Arial"/>
              </a:rPr>
              <a:t>rate </a:t>
            </a:r>
            <a:r>
              <a:rPr sz="1000" dirty="0">
                <a:latin typeface="Arial"/>
                <a:cs typeface="Arial"/>
              </a:rPr>
              <a:t>(19k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m3/hour)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30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 gas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turbine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10" dirty="0">
                <a:latin typeface="Arial"/>
                <a:cs typeface="Arial"/>
              </a:rPr>
              <a:t>API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617</a:t>
            </a:r>
            <a:endParaRPr sz="1000">
              <a:latin typeface="Arial"/>
              <a:cs typeface="Arial"/>
            </a:endParaRPr>
          </a:p>
          <a:p>
            <a:pPr marL="926465" marR="5080" lvl="3" indent="-228600">
              <a:lnSpc>
                <a:spcPts val="1730"/>
              </a:lnSpc>
              <a:spcBef>
                <a:spcPts val="130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Processing gas that is 82% methane, 7% ethane, 6% CO2, and </a:t>
            </a:r>
            <a:r>
              <a:rPr sz="1000" spc="-10" dirty="0">
                <a:latin typeface="Arial"/>
                <a:cs typeface="Arial"/>
              </a:rPr>
              <a:t>3% </a:t>
            </a:r>
            <a:r>
              <a:rPr sz="1000" spc="-5" dirty="0">
                <a:latin typeface="Arial"/>
                <a:cs typeface="Arial"/>
              </a:rPr>
              <a:t>propane </a:t>
            </a:r>
            <a:r>
              <a:rPr sz="1000" dirty="0">
                <a:latin typeface="Arial"/>
                <a:cs typeface="Arial"/>
              </a:rPr>
              <a:t>(the </a:t>
            </a:r>
            <a:r>
              <a:rPr sz="1000" spc="-5" dirty="0">
                <a:latin typeface="Arial"/>
                <a:cs typeface="Arial"/>
              </a:rPr>
              <a:t>rest  is ‘other’), with molecular weight of 21, temperature of 131 F, and H2S content of  10ppm.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370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Operating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500m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ambient temperature of 80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</a:t>
            </a:r>
            <a:endParaRPr sz="1000">
              <a:latin typeface="Arial"/>
              <a:cs typeface="Arial"/>
            </a:endParaRPr>
          </a:p>
          <a:p>
            <a:pPr lvl="3">
              <a:lnSpc>
                <a:spcPct val="100000"/>
              </a:lnSpc>
              <a:spcBef>
                <a:spcPts val="50"/>
              </a:spcBef>
              <a:buFont typeface="Courier New"/>
              <a:buChar char="o"/>
            </a:pPr>
            <a:endParaRPr sz="1450">
              <a:latin typeface="Times New Roman"/>
              <a:cs typeface="Times New Roman"/>
            </a:endParaRPr>
          </a:p>
          <a:p>
            <a:pPr marL="377825" lvl="1" indent="-365125">
              <a:lnSpc>
                <a:spcPct val="100000"/>
              </a:lnSpc>
              <a:buFont typeface="Arial"/>
              <a:buAutoNum type="arabicPeriod"/>
              <a:tabLst>
                <a:tab pos="377825" algn="l"/>
                <a:tab pos="378460" algn="l"/>
              </a:tabLst>
            </a:pPr>
            <a:r>
              <a:rPr sz="1200" b="1" i="1" spc="-5" dirty="0">
                <a:latin typeface="Arial"/>
                <a:cs typeface="Arial"/>
              </a:rPr>
              <a:t>Process</a:t>
            </a:r>
            <a:r>
              <a:rPr sz="1200" b="1" i="1" spc="-3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Reciprocating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1100">
              <a:latin typeface="Times New Roman"/>
              <a:cs typeface="Times New Roman"/>
            </a:endParaRPr>
          </a:p>
          <a:p>
            <a:pPr marL="469265" lvl="2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Reference Unit </a:t>
            </a:r>
            <a:r>
              <a:rPr sz="1000" dirty="0">
                <a:latin typeface="Arial"/>
                <a:cs typeface="Arial"/>
              </a:rPr>
              <a:t>1: </a:t>
            </a:r>
            <a:r>
              <a:rPr sz="1000" spc="-5" dirty="0">
                <a:latin typeface="Arial"/>
                <a:cs typeface="Arial"/>
              </a:rPr>
              <a:t>Field </a:t>
            </a:r>
            <a:r>
              <a:rPr sz="1000" dirty="0">
                <a:latin typeface="Arial"/>
                <a:cs typeface="Arial"/>
              </a:rPr>
              <a:t>Compression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Applications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1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10" dirty="0">
                <a:latin typeface="Arial"/>
                <a:cs typeface="Arial"/>
              </a:rPr>
              <a:t>API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618</a:t>
            </a:r>
            <a:endParaRPr sz="1000">
              <a:latin typeface="Arial"/>
              <a:cs typeface="Arial"/>
            </a:endParaRPr>
          </a:p>
          <a:p>
            <a:pPr marL="697865">
              <a:lnSpc>
                <a:spcPct val="100000"/>
              </a:lnSpc>
              <a:spcBef>
                <a:spcPts val="525"/>
              </a:spcBef>
              <a:tabLst>
                <a:tab pos="926465" algn="l"/>
              </a:tabLst>
            </a:pPr>
            <a:r>
              <a:rPr sz="1000" spc="-5" dirty="0">
                <a:latin typeface="Courier New"/>
                <a:cs typeface="Courier New"/>
              </a:rPr>
              <a:t>o	</a:t>
            </a:r>
            <a:r>
              <a:rPr sz="1000" spc="-5" dirty="0">
                <a:latin typeface="Arial"/>
                <a:cs typeface="Arial"/>
              </a:rPr>
              <a:t>4,500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hp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10" dirty="0">
                <a:latin typeface="Arial"/>
                <a:cs typeface="Arial"/>
              </a:rPr>
              <a:t>290 </a:t>
            </a:r>
            <a:r>
              <a:rPr sz="1000" spc="-5" dirty="0">
                <a:latin typeface="Arial"/>
                <a:cs typeface="Arial"/>
              </a:rPr>
              <a:t>psig </a:t>
            </a:r>
            <a:r>
              <a:rPr sz="1000" dirty="0">
                <a:latin typeface="Arial"/>
                <a:cs typeface="Arial"/>
              </a:rPr>
              <a:t>max </a:t>
            </a:r>
            <a:r>
              <a:rPr sz="1000" spc="-5" dirty="0">
                <a:latin typeface="Arial"/>
                <a:cs typeface="Arial"/>
              </a:rPr>
              <a:t>discharge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pressure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1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10" dirty="0">
                <a:latin typeface="Arial"/>
                <a:cs typeface="Arial"/>
              </a:rPr>
              <a:t>18k cfm inlet </a:t>
            </a:r>
            <a:r>
              <a:rPr sz="1000" dirty="0">
                <a:latin typeface="Arial"/>
                <a:cs typeface="Arial"/>
              </a:rPr>
              <a:t>flow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rate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Reference Unit </a:t>
            </a:r>
            <a:r>
              <a:rPr sz="1000" dirty="0">
                <a:latin typeface="Arial"/>
                <a:cs typeface="Arial"/>
              </a:rPr>
              <a:t>2: Refinery </a:t>
            </a:r>
            <a:r>
              <a:rPr sz="1000" spc="-5" dirty="0">
                <a:latin typeface="Arial"/>
                <a:cs typeface="Arial"/>
              </a:rPr>
              <a:t>Applications (e.g. hydrogen circulation or product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compression)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1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10" dirty="0">
                <a:latin typeface="Arial"/>
                <a:cs typeface="Arial"/>
              </a:rPr>
              <a:t>API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618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Double-acting</a:t>
            </a:r>
            <a:endParaRPr sz="1000">
              <a:latin typeface="Arial"/>
              <a:cs typeface="Arial"/>
            </a:endParaRPr>
          </a:p>
          <a:p>
            <a:pPr marL="697865">
              <a:lnSpc>
                <a:spcPct val="100000"/>
              </a:lnSpc>
              <a:spcBef>
                <a:spcPts val="525"/>
              </a:spcBef>
              <a:tabLst>
                <a:tab pos="926465" algn="l"/>
              </a:tabLst>
            </a:pPr>
            <a:r>
              <a:rPr sz="1000" spc="-5" dirty="0">
                <a:latin typeface="Courier New"/>
                <a:cs typeface="Courier New"/>
              </a:rPr>
              <a:t>o	</a:t>
            </a:r>
            <a:r>
              <a:rPr sz="1000" spc="-5" dirty="0">
                <a:latin typeface="Arial"/>
                <a:cs typeface="Arial"/>
              </a:rPr>
              <a:t>9,000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hp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2200 psig </a:t>
            </a:r>
            <a:r>
              <a:rPr sz="1000" dirty="0">
                <a:latin typeface="Arial"/>
                <a:cs typeface="Arial"/>
              </a:rPr>
              <a:t>max </a:t>
            </a:r>
            <a:r>
              <a:rPr sz="1000" spc="-5" dirty="0">
                <a:latin typeface="Arial"/>
                <a:cs typeface="Arial"/>
              </a:rPr>
              <a:t>discharge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pressure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1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10" dirty="0">
                <a:latin typeface="Arial"/>
                <a:cs typeface="Arial"/>
              </a:rPr>
              <a:t>21k cfm inlet </a:t>
            </a:r>
            <a:r>
              <a:rPr sz="1000" dirty="0">
                <a:latin typeface="Arial"/>
                <a:cs typeface="Arial"/>
              </a:rPr>
              <a:t>flow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rate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67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99921"/>
            <a:ext cx="4834890" cy="4279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  <a:tabLst>
                <a:tab pos="299085" algn="l"/>
              </a:tabLst>
            </a:pPr>
            <a:r>
              <a:rPr sz="1400" b="1" dirty="0">
                <a:latin typeface="Arial"/>
                <a:cs typeface="Arial"/>
              </a:rPr>
              <a:t>7	</a:t>
            </a:r>
            <a:r>
              <a:rPr sz="1400" b="1" spc="-5" dirty="0">
                <a:latin typeface="Arial"/>
                <a:cs typeface="Arial"/>
              </a:rPr>
              <a:t>Notes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suppliers </a:t>
            </a:r>
            <a:r>
              <a:rPr sz="1000" spc="-10" dirty="0">
                <a:latin typeface="Arial"/>
                <a:cs typeface="Arial"/>
              </a:rPr>
              <a:t>who </a:t>
            </a:r>
            <a:r>
              <a:rPr sz="1000" spc="-5" dirty="0">
                <a:latin typeface="Arial"/>
                <a:cs typeface="Arial"/>
              </a:rPr>
              <a:t>were contacted </a:t>
            </a:r>
            <a:r>
              <a:rPr sz="1000" dirty="0">
                <a:latin typeface="Arial"/>
                <a:cs typeface="Arial"/>
              </a:rPr>
              <a:t>directly for </a:t>
            </a:r>
            <a:r>
              <a:rPr sz="1000" spc="-5" dirty="0">
                <a:latin typeface="Arial"/>
                <a:cs typeface="Arial"/>
              </a:rPr>
              <a:t>this study include, but are not </a:t>
            </a:r>
            <a:r>
              <a:rPr sz="1000" dirty="0">
                <a:latin typeface="Arial"/>
                <a:cs typeface="Arial"/>
              </a:rPr>
              <a:t>limited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Ariel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Atlas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Copco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Burckhardt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dirty="0">
                <a:latin typeface="Arial"/>
                <a:cs typeface="Arial"/>
              </a:rPr>
              <a:t>Cameron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Dresser-Rand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Elliott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Exterran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Holdings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dirty="0">
                <a:latin typeface="Arial"/>
                <a:cs typeface="Arial"/>
              </a:rPr>
              <a:t>GE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Ishikawajima-Harima Heavy Industries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(IHI)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10" dirty="0">
                <a:latin typeface="Arial"/>
                <a:cs typeface="Arial"/>
              </a:rPr>
              <a:t>MAN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Turbo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Mitsubishi </a:t>
            </a:r>
            <a:r>
              <a:rPr sz="1000" dirty="0">
                <a:latin typeface="Arial"/>
                <a:cs typeface="Arial"/>
              </a:rPr>
              <a:t>Heavy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Industries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Neumann &amp;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Esser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Rolls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Royce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Siemens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Sundyne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Valerus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551930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7</a:t>
            </a:fld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899921"/>
            <a:ext cx="5756910" cy="8246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  <a:tabLst>
                <a:tab pos="299085" algn="l"/>
              </a:tabLst>
            </a:pPr>
            <a:r>
              <a:rPr sz="1400" b="1" dirty="0">
                <a:latin typeface="Arial"/>
                <a:cs typeface="Arial"/>
              </a:rPr>
              <a:t>1	</a:t>
            </a:r>
            <a:r>
              <a:rPr sz="1400" b="1" spc="-5" dirty="0">
                <a:latin typeface="Arial"/>
                <a:cs typeface="Arial"/>
              </a:rPr>
              <a:t>Scope</a:t>
            </a:r>
            <a:endParaRPr sz="1400">
              <a:latin typeface="Arial"/>
              <a:cs typeface="Arial"/>
            </a:endParaRPr>
          </a:p>
          <a:p>
            <a:pPr marL="12700" marR="45720">
              <a:lnSpc>
                <a:spcPct val="143800"/>
              </a:lnSpc>
              <a:spcBef>
                <a:spcPts val="880"/>
              </a:spcBef>
            </a:pPr>
            <a:r>
              <a:rPr sz="1000" spc="-5" dirty="0">
                <a:latin typeface="Arial"/>
                <a:cs typeface="Arial"/>
              </a:rPr>
              <a:t>Process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are used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oil and gas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to store, transport, or reduce the </a:t>
            </a:r>
            <a:r>
              <a:rPr sz="1000" spc="5" dirty="0">
                <a:latin typeface="Arial"/>
                <a:cs typeface="Arial"/>
              </a:rPr>
              <a:t>volume </a:t>
            </a:r>
            <a:r>
              <a:rPr sz="1000" spc="-5" dirty="0">
                <a:latin typeface="Arial"/>
                <a:cs typeface="Arial"/>
              </a:rPr>
              <a:t>of  gas, or to pressurize it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supply to </a:t>
            </a:r>
            <a:r>
              <a:rPr sz="1000" dirty="0">
                <a:latin typeface="Arial"/>
                <a:cs typeface="Arial"/>
              </a:rPr>
              <a:t>refinery </a:t>
            </a:r>
            <a:r>
              <a:rPr sz="1000" spc="-5" dirty="0">
                <a:latin typeface="Arial"/>
                <a:cs typeface="Arial"/>
              </a:rPr>
              <a:t>or combustion processes (e.g. hydrogen </a:t>
            </a:r>
            <a:r>
              <a:rPr sz="1000" dirty="0">
                <a:latin typeface="Arial"/>
                <a:cs typeface="Arial"/>
              </a:rPr>
              <a:t>make-up,  </a:t>
            </a:r>
            <a:r>
              <a:rPr sz="1000" spc="-5" dirty="0">
                <a:latin typeface="Arial"/>
                <a:cs typeface="Arial"/>
              </a:rPr>
              <a:t>petrochemical, or </a:t>
            </a:r>
            <a:r>
              <a:rPr sz="1000" dirty="0">
                <a:latin typeface="Arial"/>
                <a:cs typeface="Arial"/>
              </a:rPr>
              <a:t>fuel </a:t>
            </a:r>
            <a:r>
              <a:rPr sz="1000" spc="-5" dirty="0">
                <a:latin typeface="Arial"/>
                <a:cs typeface="Arial"/>
              </a:rPr>
              <a:t>gas applications). </a:t>
            </a:r>
            <a:r>
              <a:rPr sz="1000" dirty="0">
                <a:latin typeface="Arial"/>
                <a:cs typeface="Arial"/>
              </a:rPr>
              <a:t>The gas </a:t>
            </a:r>
            <a:r>
              <a:rPr sz="1000" spc="-5" dirty="0">
                <a:latin typeface="Arial"/>
                <a:cs typeface="Arial"/>
              </a:rPr>
              <a:t>being </a:t>
            </a:r>
            <a:r>
              <a:rPr sz="1000" dirty="0">
                <a:latin typeface="Arial"/>
                <a:cs typeface="Arial"/>
              </a:rPr>
              <a:t>compressed </a:t>
            </a:r>
            <a:r>
              <a:rPr sz="1000" spc="-5" dirty="0">
                <a:latin typeface="Arial"/>
                <a:cs typeface="Arial"/>
              </a:rPr>
              <a:t>can range from raw natural gas,  primarily </a:t>
            </a:r>
            <a:r>
              <a:rPr sz="1000" dirty="0">
                <a:latin typeface="Arial"/>
                <a:cs typeface="Arial"/>
              </a:rPr>
              <a:t>composed </a:t>
            </a:r>
            <a:r>
              <a:rPr sz="1000" spc="-5" dirty="0">
                <a:latin typeface="Arial"/>
                <a:cs typeface="Arial"/>
              </a:rPr>
              <a:t>of methane, ethane, and nitrogen, to sales gas, which is purified of contaminants  such as hydrogen sulfide </a:t>
            </a:r>
            <a:r>
              <a:rPr sz="1000" dirty="0">
                <a:latin typeface="Arial"/>
                <a:cs typeface="Arial"/>
              </a:rPr>
              <a:t>(H</a:t>
            </a:r>
            <a:r>
              <a:rPr sz="975" baseline="-12820" dirty="0">
                <a:latin typeface="Arial"/>
                <a:cs typeface="Arial"/>
              </a:rPr>
              <a:t>2</a:t>
            </a:r>
            <a:r>
              <a:rPr sz="1000" dirty="0">
                <a:latin typeface="Arial"/>
                <a:cs typeface="Arial"/>
              </a:rPr>
              <a:t>S), </a:t>
            </a:r>
            <a:r>
              <a:rPr sz="1000" spc="-5" dirty="0">
                <a:latin typeface="Arial"/>
                <a:cs typeface="Arial"/>
              </a:rPr>
              <a:t>carbon dioxide (CO</a:t>
            </a:r>
            <a:r>
              <a:rPr sz="975" spc="-7" baseline="-12820" dirty="0">
                <a:latin typeface="Arial"/>
                <a:cs typeface="Arial"/>
              </a:rPr>
              <a:t>2</a:t>
            </a:r>
            <a:r>
              <a:rPr sz="1000" spc="-5" dirty="0">
                <a:latin typeface="Arial"/>
                <a:cs typeface="Arial"/>
              </a:rPr>
              <a:t>), and liquids, to separated pure gases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petrochemical applications, e.g. ethane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ethylene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production.</a:t>
            </a:r>
            <a:endParaRPr sz="1000">
              <a:latin typeface="Arial"/>
              <a:cs typeface="Arial"/>
            </a:endParaRPr>
          </a:p>
          <a:p>
            <a:pPr marL="12700" marR="48260">
              <a:lnSpc>
                <a:spcPct val="143000"/>
              </a:lnSpc>
              <a:spcBef>
                <a:spcPts val="610"/>
              </a:spcBef>
            </a:pPr>
            <a:r>
              <a:rPr sz="1000" spc="-5" dirty="0">
                <a:latin typeface="Arial"/>
                <a:cs typeface="Arial"/>
              </a:rPr>
              <a:t>This study focuses on larger, engineered 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use in upstream and downstream oil production  and refining (input power ranges from </a:t>
            </a:r>
            <a:r>
              <a:rPr sz="1000" spc="-10" dirty="0">
                <a:latin typeface="Arial"/>
                <a:cs typeface="Arial"/>
              </a:rPr>
              <a:t>2k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to 40k </a:t>
            </a:r>
            <a:r>
              <a:rPr sz="1000" spc="5" dirty="0">
                <a:latin typeface="Arial"/>
                <a:cs typeface="Arial"/>
              </a:rPr>
              <a:t>MW). </a:t>
            </a:r>
            <a:r>
              <a:rPr sz="1000" spc="-5" dirty="0">
                <a:latin typeface="Arial"/>
                <a:cs typeface="Arial"/>
              </a:rPr>
              <a:t>It examines the following equipment</a:t>
            </a:r>
            <a:r>
              <a:rPr sz="1000" spc="2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types: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Times New Roman"/>
              <a:cs typeface="Times New Roman"/>
            </a:endParaRPr>
          </a:p>
          <a:p>
            <a:pPr marL="469265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Process Centrifugal </a:t>
            </a:r>
            <a:r>
              <a:rPr sz="1000" dirty="0">
                <a:latin typeface="Arial"/>
                <a:cs typeface="Arial"/>
              </a:rPr>
              <a:t>Compressors, </a:t>
            </a:r>
            <a:r>
              <a:rPr sz="1000" spc="-5" dirty="0">
                <a:latin typeface="Arial"/>
                <a:cs typeface="Arial"/>
              </a:rPr>
              <a:t>focusing on those built to API 617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specifications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2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Process Reciprocating </a:t>
            </a:r>
            <a:r>
              <a:rPr sz="1000" dirty="0">
                <a:latin typeface="Arial"/>
                <a:cs typeface="Arial"/>
              </a:rPr>
              <a:t>Compressors, </a:t>
            </a:r>
            <a:r>
              <a:rPr sz="1000" spc="-5" dirty="0">
                <a:latin typeface="Arial"/>
                <a:cs typeface="Arial"/>
              </a:rPr>
              <a:t>focusing </a:t>
            </a:r>
            <a:r>
              <a:rPr sz="1000" dirty="0">
                <a:latin typeface="Arial"/>
                <a:cs typeface="Arial"/>
              </a:rPr>
              <a:t>on those </a:t>
            </a:r>
            <a:r>
              <a:rPr sz="1000" spc="-5" dirty="0">
                <a:latin typeface="Arial"/>
                <a:cs typeface="Arial"/>
              </a:rPr>
              <a:t>built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API 618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specifications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Symbol"/>
              <a:buChar char=""/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following types of Compressor are not included in the scope of this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study: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>
              <a:latin typeface="Times New Roman"/>
              <a:cs typeface="Times New Roman"/>
            </a:endParaRPr>
          </a:p>
          <a:p>
            <a:pPr marL="469265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Axial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1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Rotary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Screw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19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Rotary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Vane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2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Diaphragm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1.1	Process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Centrifugal</a:t>
            </a:r>
            <a:endParaRPr sz="1200">
              <a:latin typeface="Arial"/>
              <a:cs typeface="Arial"/>
            </a:endParaRPr>
          </a:p>
          <a:p>
            <a:pPr marL="12700" marR="208915">
              <a:lnSpc>
                <a:spcPct val="144000"/>
              </a:lnSpc>
              <a:spcBef>
                <a:spcPts val="690"/>
              </a:spcBef>
            </a:pPr>
            <a:r>
              <a:rPr sz="1000" spc="-5" dirty="0">
                <a:latin typeface="Arial"/>
                <a:cs typeface="Arial"/>
              </a:rPr>
              <a:t>Centrifugal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10" dirty="0">
                <a:latin typeface="Arial"/>
                <a:cs typeface="Arial"/>
              </a:rPr>
              <a:t>can </a:t>
            </a:r>
            <a:r>
              <a:rPr sz="1000" spc="-5" dirty="0">
                <a:latin typeface="Arial"/>
                <a:cs typeface="Arial"/>
              </a:rPr>
              <a:t>be classified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i="1" spc="-5" dirty="0">
                <a:latin typeface="Arial"/>
                <a:cs typeface="Arial"/>
              </a:rPr>
              <a:t>design characteristics, function, medium, application</a:t>
            </a:r>
            <a:r>
              <a:rPr sz="1000" spc="-5" dirty="0">
                <a:latin typeface="Arial"/>
                <a:cs typeface="Arial"/>
              </a:rPr>
              <a:t>,  </a:t>
            </a:r>
            <a:r>
              <a:rPr sz="1000" spc="-10" dirty="0">
                <a:latin typeface="Arial"/>
                <a:cs typeface="Arial"/>
              </a:rPr>
              <a:t>and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module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marL="12700" marR="65405">
              <a:lnSpc>
                <a:spcPct val="1440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By </a:t>
            </a:r>
            <a:r>
              <a:rPr sz="1000" i="1" spc="-5" dirty="0">
                <a:latin typeface="Arial"/>
                <a:cs typeface="Arial"/>
              </a:rPr>
              <a:t>design characteristic</a:t>
            </a:r>
            <a:r>
              <a:rPr sz="1000" spc="-5" dirty="0">
                <a:latin typeface="Arial"/>
                <a:cs typeface="Arial"/>
              </a:rPr>
              <a:t>, centrifugal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can be classified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their casing, number of stages,  and </a:t>
            </a:r>
            <a:r>
              <a:rPr sz="1000" dirty="0">
                <a:latin typeface="Arial"/>
                <a:cs typeface="Arial"/>
              </a:rPr>
              <a:t>rotor </a:t>
            </a:r>
            <a:r>
              <a:rPr sz="1000" spc="-5" dirty="0">
                <a:latin typeface="Arial"/>
                <a:cs typeface="Arial"/>
              </a:rPr>
              <a:t>design. Casings </a:t>
            </a:r>
            <a:r>
              <a:rPr sz="1000" dirty="0">
                <a:latin typeface="Arial"/>
                <a:cs typeface="Arial"/>
              </a:rPr>
              <a:t>can be </a:t>
            </a:r>
            <a:r>
              <a:rPr sz="1000" spc="-5" dirty="0">
                <a:latin typeface="Arial"/>
                <a:cs typeface="Arial"/>
              </a:rPr>
              <a:t>horizontally </a:t>
            </a:r>
            <a:r>
              <a:rPr sz="1000" dirty="0">
                <a:latin typeface="Arial"/>
                <a:cs typeface="Arial"/>
              </a:rPr>
              <a:t>split, </a:t>
            </a:r>
            <a:r>
              <a:rPr sz="1000" spc="-5" dirty="0">
                <a:latin typeface="Arial"/>
                <a:cs typeface="Arial"/>
              </a:rPr>
              <a:t>vertically </a:t>
            </a:r>
            <a:r>
              <a:rPr sz="1000" dirty="0">
                <a:latin typeface="Arial"/>
                <a:cs typeface="Arial"/>
              </a:rPr>
              <a:t>split, </a:t>
            </a:r>
            <a:r>
              <a:rPr sz="1000" spc="-5" dirty="0">
                <a:latin typeface="Arial"/>
                <a:cs typeface="Arial"/>
              </a:rPr>
              <a:t>or barrel type. Inside,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can be  single stage, multi-stage, or integrally geared. Rotors can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characterized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impellers, lobes, or  vanes. All designs are </a:t>
            </a:r>
            <a:r>
              <a:rPr sz="1000" dirty="0">
                <a:latin typeface="Arial"/>
                <a:cs typeface="Arial"/>
              </a:rPr>
              <a:t>considered </a:t>
            </a:r>
            <a:r>
              <a:rPr sz="1000" spc="-5" dirty="0">
                <a:latin typeface="Arial"/>
                <a:cs typeface="Arial"/>
              </a:rPr>
              <a:t>in this study, except the vane type (“axial </a:t>
            </a:r>
            <a:r>
              <a:rPr sz="1000" dirty="0">
                <a:latin typeface="Arial"/>
                <a:cs typeface="Arial"/>
              </a:rPr>
              <a:t>compressor”), </a:t>
            </a:r>
            <a:r>
              <a:rPr sz="1000" spc="-5" dirty="0">
                <a:latin typeface="Arial"/>
                <a:cs typeface="Arial"/>
              </a:rPr>
              <a:t>which is  used </a:t>
            </a:r>
            <a:r>
              <a:rPr sz="1000" dirty="0">
                <a:latin typeface="Arial"/>
                <a:cs typeface="Arial"/>
              </a:rPr>
              <a:t>mostly in </a:t>
            </a:r>
            <a:r>
              <a:rPr sz="1000" spc="-5" dirty="0">
                <a:latin typeface="Arial"/>
                <a:cs typeface="Arial"/>
              </a:rPr>
              <a:t>downstream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applications.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4100"/>
              </a:lnSpc>
              <a:spcBef>
                <a:spcPts val="585"/>
              </a:spcBef>
            </a:pPr>
            <a:r>
              <a:rPr sz="1000" dirty="0">
                <a:latin typeface="Arial"/>
                <a:cs typeface="Arial"/>
              </a:rPr>
              <a:t>By </a:t>
            </a:r>
            <a:r>
              <a:rPr sz="1000" i="1" spc="-5" dirty="0">
                <a:latin typeface="Arial"/>
                <a:cs typeface="Arial"/>
              </a:rPr>
              <a:t>function</a:t>
            </a:r>
            <a:r>
              <a:rPr sz="1000" spc="-5" dirty="0">
                <a:latin typeface="Arial"/>
                <a:cs typeface="Arial"/>
              </a:rPr>
              <a:t>, similar equipment (all in the ‘turbomachinery’ family) can either </a:t>
            </a:r>
            <a:r>
              <a:rPr sz="1000" dirty="0">
                <a:latin typeface="Arial"/>
                <a:cs typeface="Arial"/>
              </a:rPr>
              <a:t>compress, </a:t>
            </a:r>
            <a:r>
              <a:rPr sz="1000" spc="-5" dirty="0">
                <a:latin typeface="Arial"/>
                <a:cs typeface="Arial"/>
              </a:rPr>
              <a:t>expand, or  blow the gas. ‘Compressors’ </a:t>
            </a:r>
            <a:r>
              <a:rPr sz="1000" dirty="0">
                <a:latin typeface="Arial"/>
                <a:cs typeface="Arial"/>
              </a:rPr>
              <a:t>compress, </a:t>
            </a:r>
            <a:r>
              <a:rPr sz="1000" spc="-5" dirty="0">
                <a:latin typeface="Arial"/>
                <a:cs typeface="Arial"/>
              </a:rPr>
              <a:t>‘turboexpanders’ expand, and ‘blowers’ accelerate flow rates.  This study is focused on </a:t>
            </a:r>
            <a:r>
              <a:rPr sz="1000" dirty="0">
                <a:latin typeface="Arial"/>
                <a:cs typeface="Arial"/>
              </a:rPr>
              <a:t>compressors, </a:t>
            </a:r>
            <a:r>
              <a:rPr sz="1000" spc="-5" dirty="0">
                <a:latin typeface="Arial"/>
                <a:cs typeface="Arial"/>
              </a:rPr>
              <a:t>but excludes turboexpanders and blowers since they operate  at significantly different temperature, pressure, and flow ranges </a:t>
            </a:r>
            <a:r>
              <a:rPr sz="1000" dirty="0">
                <a:latin typeface="Arial"/>
                <a:cs typeface="Arial"/>
              </a:rPr>
              <a:t>than </a:t>
            </a:r>
            <a:r>
              <a:rPr sz="1000" spc="-5" dirty="0">
                <a:latin typeface="Arial"/>
                <a:cs typeface="Arial"/>
              </a:rPr>
              <a:t>centrifugal gas </a:t>
            </a:r>
            <a:r>
              <a:rPr sz="1000" dirty="0">
                <a:latin typeface="Arial"/>
                <a:cs typeface="Arial"/>
              </a:rPr>
              <a:t>compressors, </a:t>
            </a:r>
            <a:r>
              <a:rPr sz="1000" spc="-5" dirty="0">
                <a:latin typeface="Arial"/>
                <a:cs typeface="Arial"/>
              </a:rPr>
              <a:t>and  are </a:t>
            </a:r>
            <a:r>
              <a:rPr sz="1000" dirty="0">
                <a:latin typeface="Arial"/>
                <a:cs typeface="Arial"/>
              </a:rPr>
              <a:t>frequently </a:t>
            </a:r>
            <a:r>
              <a:rPr sz="1000" spc="-5" dirty="0">
                <a:latin typeface="Arial"/>
                <a:cs typeface="Arial"/>
              </a:rPr>
              <a:t>used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downstream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applications.</a:t>
            </a:r>
            <a:endParaRPr sz="1000">
              <a:latin typeface="Arial"/>
              <a:cs typeface="Arial"/>
            </a:endParaRPr>
          </a:p>
          <a:p>
            <a:pPr marL="12700" marR="92710">
              <a:lnSpc>
                <a:spcPct val="144500"/>
              </a:lnSpc>
              <a:spcBef>
                <a:spcPts val="565"/>
              </a:spcBef>
            </a:pPr>
            <a:r>
              <a:rPr sz="1000" dirty="0">
                <a:latin typeface="Arial"/>
                <a:cs typeface="Arial"/>
              </a:rPr>
              <a:t>By </a:t>
            </a:r>
            <a:r>
              <a:rPr sz="1000" i="1" spc="-5" dirty="0">
                <a:latin typeface="Arial"/>
                <a:cs typeface="Arial"/>
              </a:rPr>
              <a:t>medium</a:t>
            </a:r>
            <a:r>
              <a:rPr sz="1000" spc="-5" dirty="0">
                <a:latin typeface="Arial"/>
                <a:cs typeface="Arial"/>
              </a:rPr>
              <a:t>, centrifugal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can compress natural gas, air, </a:t>
            </a:r>
            <a:r>
              <a:rPr sz="1000" spc="10" dirty="0">
                <a:latin typeface="Arial"/>
                <a:cs typeface="Arial"/>
              </a:rPr>
              <a:t>or </a:t>
            </a:r>
            <a:r>
              <a:rPr sz="1000" spc="-5" dirty="0">
                <a:latin typeface="Arial"/>
                <a:cs typeface="Arial"/>
              </a:rPr>
              <a:t>inert gases such as nitrogen  </a:t>
            </a:r>
            <a:r>
              <a:rPr sz="1000" dirty="0">
                <a:latin typeface="Arial"/>
                <a:cs typeface="Arial"/>
              </a:rPr>
              <a:t>(for </a:t>
            </a:r>
            <a:r>
              <a:rPr sz="1000" spc="-5" dirty="0">
                <a:latin typeface="Arial"/>
                <a:cs typeface="Arial"/>
              </a:rPr>
              <a:t>example,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reinjection). This </a:t>
            </a:r>
            <a:r>
              <a:rPr sz="1000" dirty="0">
                <a:latin typeface="Arial"/>
                <a:cs typeface="Arial"/>
              </a:rPr>
              <a:t>study </a:t>
            </a:r>
            <a:r>
              <a:rPr sz="1000" spc="-5" dirty="0">
                <a:latin typeface="Arial"/>
                <a:cs typeface="Arial"/>
              </a:rPr>
              <a:t>focuses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natural gas compression. Air </a:t>
            </a:r>
            <a:r>
              <a:rPr sz="1000" dirty="0">
                <a:latin typeface="Arial"/>
                <a:cs typeface="Arial"/>
              </a:rPr>
              <a:t>compression </a:t>
            </a:r>
            <a:r>
              <a:rPr sz="1000" spc="-10" dirty="0">
                <a:latin typeface="Arial"/>
                <a:cs typeface="Arial"/>
              </a:rPr>
              <a:t>is 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simpler and cheaper than gas compression, so comparisons would not </a:t>
            </a:r>
            <a:r>
              <a:rPr sz="1000" dirty="0">
                <a:latin typeface="Arial"/>
                <a:cs typeface="Arial"/>
              </a:rPr>
              <a:t>be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valid.</a:t>
            </a:r>
            <a:endParaRPr sz="1000">
              <a:latin typeface="Arial"/>
              <a:cs typeface="Arial"/>
            </a:endParaRPr>
          </a:p>
          <a:p>
            <a:pPr marL="12700" marR="78105">
              <a:lnSpc>
                <a:spcPct val="145000"/>
              </a:lnSpc>
              <a:spcBef>
                <a:spcPts val="560"/>
              </a:spcBef>
            </a:pPr>
            <a:r>
              <a:rPr sz="1000" dirty="0">
                <a:latin typeface="Arial"/>
                <a:cs typeface="Arial"/>
              </a:rPr>
              <a:t>By </a:t>
            </a:r>
            <a:r>
              <a:rPr sz="1000" i="1" spc="-5" dirty="0">
                <a:latin typeface="Arial"/>
                <a:cs typeface="Arial"/>
              </a:rPr>
              <a:t>application</a:t>
            </a:r>
            <a:r>
              <a:rPr sz="1000" spc="-5" dirty="0">
                <a:latin typeface="Arial"/>
                <a:cs typeface="Arial"/>
              </a:rPr>
              <a:t>, this </a:t>
            </a:r>
            <a:r>
              <a:rPr sz="1000" dirty="0">
                <a:latin typeface="Arial"/>
                <a:cs typeface="Arial"/>
              </a:rPr>
              <a:t>study focuses </a:t>
            </a:r>
            <a:r>
              <a:rPr sz="1000" spc="-5" dirty="0">
                <a:latin typeface="Arial"/>
                <a:cs typeface="Arial"/>
              </a:rPr>
              <a:t>on </a:t>
            </a:r>
            <a:r>
              <a:rPr sz="1000" dirty="0">
                <a:latin typeface="Arial"/>
                <a:cs typeface="Arial"/>
              </a:rPr>
              <a:t>natural </a:t>
            </a:r>
            <a:r>
              <a:rPr sz="1000" spc="-5" dirty="0">
                <a:latin typeface="Arial"/>
                <a:cs typeface="Arial"/>
              </a:rPr>
              <a:t>gas gathering, transportation, and production, hence the  </a:t>
            </a:r>
            <a:r>
              <a:rPr sz="1000" dirty="0">
                <a:latin typeface="Arial"/>
                <a:cs typeface="Arial"/>
              </a:rPr>
              <a:t>name </a:t>
            </a:r>
            <a:r>
              <a:rPr sz="1000" spc="-5" dirty="0">
                <a:latin typeface="Arial"/>
                <a:cs typeface="Arial"/>
              </a:rPr>
              <a:t>“Process Centrifugal” rather than </a:t>
            </a:r>
            <a:r>
              <a:rPr sz="1000" dirty="0">
                <a:latin typeface="Arial"/>
                <a:cs typeface="Arial"/>
              </a:rPr>
              <a:t>simply </a:t>
            </a:r>
            <a:r>
              <a:rPr sz="1000" spc="-5" dirty="0">
                <a:latin typeface="Arial"/>
                <a:cs typeface="Arial"/>
              </a:rPr>
              <a:t>“Centrifugal.” Upstream, this includes gas</a:t>
            </a:r>
            <a:r>
              <a:rPr sz="1000" spc="20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reinjection,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551930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8</a:t>
            </a:fld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837946"/>
            <a:ext cx="5734685" cy="2795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3213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gas </a:t>
            </a:r>
            <a:r>
              <a:rPr sz="1000" dirty="0">
                <a:latin typeface="Arial"/>
                <a:cs typeface="Arial"/>
              </a:rPr>
              <a:t>lift, </a:t>
            </a:r>
            <a:r>
              <a:rPr sz="1000" spc="-5" dirty="0">
                <a:latin typeface="Arial"/>
                <a:cs typeface="Arial"/>
              </a:rPr>
              <a:t>gas processing, </a:t>
            </a:r>
            <a:r>
              <a:rPr sz="1000" dirty="0">
                <a:latin typeface="Arial"/>
                <a:cs typeface="Arial"/>
              </a:rPr>
              <a:t>fuel </a:t>
            </a:r>
            <a:r>
              <a:rPr sz="1000" spc="-5" dirty="0">
                <a:latin typeface="Arial"/>
                <a:cs typeface="Arial"/>
              </a:rPr>
              <a:t>gas boosting, and gas gathering. </a:t>
            </a:r>
            <a:r>
              <a:rPr sz="1000" dirty="0">
                <a:latin typeface="Arial"/>
                <a:cs typeface="Arial"/>
              </a:rPr>
              <a:t>Midstream,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includes </a:t>
            </a:r>
            <a:r>
              <a:rPr sz="1000" dirty="0">
                <a:latin typeface="Arial"/>
                <a:cs typeface="Arial"/>
              </a:rPr>
              <a:t>pipeline  compressors, </a:t>
            </a:r>
            <a:r>
              <a:rPr sz="1000" spc="-5" dirty="0">
                <a:latin typeface="Arial"/>
                <a:cs typeface="Arial"/>
              </a:rPr>
              <a:t>gas liquefaction, and gas </a:t>
            </a:r>
            <a:r>
              <a:rPr sz="1000" dirty="0">
                <a:latin typeface="Arial"/>
                <a:cs typeface="Arial"/>
              </a:rPr>
              <a:t>compression </a:t>
            </a:r>
            <a:r>
              <a:rPr sz="1000" spc="-5" dirty="0">
                <a:latin typeface="Arial"/>
                <a:cs typeface="Arial"/>
              </a:rPr>
              <a:t>for storage and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transport.</a:t>
            </a:r>
            <a:endParaRPr sz="1000">
              <a:latin typeface="Arial"/>
              <a:cs typeface="Arial"/>
            </a:endParaRPr>
          </a:p>
          <a:p>
            <a:pPr marL="12700" marR="140970">
              <a:lnSpc>
                <a:spcPct val="143800"/>
              </a:lnSpc>
              <a:spcBef>
                <a:spcPts val="590"/>
              </a:spcBef>
            </a:pPr>
            <a:r>
              <a:rPr sz="1000" dirty="0">
                <a:latin typeface="Arial"/>
                <a:cs typeface="Arial"/>
              </a:rPr>
              <a:t>By module, </a:t>
            </a:r>
            <a:r>
              <a:rPr sz="1000" spc="-5" dirty="0">
                <a:latin typeface="Arial"/>
                <a:cs typeface="Arial"/>
              </a:rPr>
              <a:t>Centrifugal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can include the compressor itself, the driver, and other  auxiliaries, as well as packaging and service. This report focuses on the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itself, and  excludes (except where otherwise noted) other </a:t>
            </a:r>
            <a:r>
              <a:rPr sz="1000" dirty="0">
                <a:latin typeface="Arial"/>
                <a:cs typeface="Arial"/>
              </a:rPr>
              <a:t>elements </a:t>
            </a:r>
            <a:r>
              <a:rPr sz="1000" spc="-5" dirty="0">
                <a:latin typeface="Arial"/>
                <a:cs typeface="Arial"/>
              </a:rPr>
              <a:t>of the package, such as the </a:t>
            </a:r>
            <a:r>
              <a:rPr sz="1000" dirty="0">
                <a:latin typeface="Arial"/>
                <a:cs typeface="Arial"/>
              </a:rPr>
              <a:t>driver (most  </a:t>
            </a:r>
            <a:r>
              <a:rPr sz="1000" spc="-5" dirty="0">
                <a:latin typeface="Arial"/>
                <a:cs typeface="Arial"/>
              </a:rPr>
              <a:t>commonly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electric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or gas </a:t>
            </a:r>
            <a:r>
              <a:rPr sz="1000" dirty="0">
                <a:latin typeface="Arial"/>
                <a:cs typeface="Arial"/>
              </a:rPr>
              <a:t>turbine); </a:t>
            </a:r>
            <a:r>
              <a:rPr sz="1000" spc="-5" dirty="0">
                <a:latin typeface="Arial"/>
                <a:cs typeface="Arial"/>
              </a:rPr>
              <a:t>integration onto a </a:t>
            </a:r>
            <a:r>
              <a:rPr sz="1000" dirty="0">
                <a:latin typeface="Arial"/>
                <a:cs typeface="Arial"/>
              </a:rPr>
              <a:t>skid, </a:t>
            </a:r>
            <a:r>
              <a:rPr sz="1000" spc="-5" dirty="0">
                <a:latin typeface="Arial"/>
                <a:cs typeface="Arial"/>
              </a:rPr>
              <a:t>including piping; </a:t>
            </a:r>
            <a:r>
              <a:rPr sz="1000" dirty="0">
                <a:latin typeface="Arial"/>
                <a:cs typeface="Arial"/>
              </a:rPr>
              <a:t>control </a:t>
            </a:r>
            <a:r>
              <a:rPr sz="1000" spc="-5" dirty="0">
                <a:latin typeface="Arial"/>
                <a:cs typeface="Arial"/>
              </a:rPr>
              <a:t>and  monitoring </a:t>
            </a:r>
            <a:r>
              <a:rPr sz="1000" dirty="0">
                <a:latin typeface="Arial"/>
                <a:cs typeface="Arial"/>
              </a:rPr>
              <a:t>systems; </a:t>
            </a:r>
            <a:r>
              <a:rPr sz="1000" spc="-5" dirty="0">
                <a:latin typeface="Arial"/>
                <a:cs typeface="Arial"/>
              </a:rPr>
              <a:t>generators and power </a:t>
            </a:r>
            <a:r>
              <a:rPr sz="1000" dirty="0">
                <a:latin typeface="Arial"/>
                <a:cs typeface="Arial"/>
              </a:rPr>
              <a:t>systems; </a:t>
            </a:r>
            <a:r>
              <a:rPr sz="1000" spc="-1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installation, commissioning, and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service.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8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total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10" dirty="0">
                <a:latin typeface="Arial"/>
                <a:cs typeface="Arial"/>
              </a:rPr>
              <a:t>size </a:t>
            </a:r>
            <a:r>
              <a:rPr sz="1000" spc="-5" dirty="0">
                <a:latin typeface="Arial"/>
                <a:cs typeface="Arial"/>
              </a:rPr>
              <a:t>figures include downstream </a:t>
            </a:r>
            <a:r>
              <a:rPr sz="1000" spc="-10" dirty="0">
                <a:latin typeface="Arial"/>
                <a:cs typeface="Arial"/>
              </a:rPr>
              <a:t>applications </a:t>
            </a:r>
            <a:r>
              <a:rPr sz="1000" spc="-5" dirty="0">
                <a:latin typeface="Arial"/>
                <a:cs typeface="Arial"/>
              </a:rPr>
              <a:t>such as ethylene production, </a:t>
            </a:r>
            <a:r>
              <a:rPr sz="1000" dirty="0">
                <a:latin typeface="Arial"/>
                <a:cs typeface="Arial"/>
              </a:rPr>
              <a:t>refinery  </a:t>
            </a:r>
            <a:r>
              <a:rPr sz="1000" spc="-5" dirty="0">
                <a:latin typeface="Arial"/>
                <a:cs typeface="Arial"/>
              </a:rPr>
              <a:t>(cracking), gas to liquids </a:t>
            </a:r>
            <a:r>
              <a:rPr sz="1000" dirty="0">
                <a:latin typeface="Arial"/>
                <a:cs typeface="Arial"/>
              </a:rPr>
              <a:t>(GTL), </a:t>
            </a:r>
            <a:r>
              <a:rPr sz="1000" spc="-5" dirty="0">
                <a:latin typeface="Arial"/>
                <a:cs typeface="Arial"/>
              </a:rPr>
              <a:t>and air separation, but these applications are not included in </a:t>
            </a:r>
            <a:r>
              <a:rPr sz="1000" dirty="0">
                <a:latin typeface="Arial"/>
                <a:cs typeface="Arial"/>
              </a:rPr>
              <a:t>price  </a:t>
            </a:r>
            <a:r>
              <a:rPr sz="1000" spc="-5" dirty="0">
                <a:latin typeface="Arial"/>
                <a:cs typeface="Arial"/>
              </a:rPr>
              <a:t>comparisons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virtue of the reference product specifications, which are oriented toward upstream  and midstream applications.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scope also excludes centrifugal </a:t>
            </a:r>
            <a:r>
              <a:rPr sz="1000" dirty="0">
                <a:latin typeface="Arial"/>
                <a:cs typeface="Arial"/>
              </a:rPr>
              <a:t>compressors for </a:t>
            </a:r>
            <a:r>
              <a:rPr sz="1000" spc="-5" dirty="0">
                <a:latin typeface="Arial"/>
                <a:cs typeface="Arial"/>
              </a:rPr>
              <a:t>industrial use (such  as mining), even though these applications </a:t>
            </a:r>
            <a:r>
              <a:rPr sz="1000" spc="10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involve the </a:t>
            </a:r>
            <a:r>
              <a:rPr sz="1000" dirty="0">
                <a:latin typeface="Arial"/>
                <a:cs typeface="Arial"/>
              </a:rPr>
              <a:t>compression </a:t>
            </a:r>
            <a:r>
              <a:rPr sz="1000" spc="-5" dirty="0">
                <a:latin typeface="Arial"/>
                <a:cs typeface="Arial"/>
              </a:rPr>
              <a:t>of various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gases.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4081906"/>
            <a:ext cx="5739765" cy="50406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1.2	Process</a:t>
            </a:r>
            <a:r>
              <a:rPr sz="1200" b="1" i="1" spc="-3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Reciprocating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43600"/>
              </a:lnSpc>
              <a:spcBef>
                <a:spcPts val="720"/>
              </a:spcBef>
            </a:pPr>
            <a:r>
              <a:rPr sz="1000" spc="-5" dirty="0">
                <a:latin typeface="Arial"/>
                <a:cs typeface="Arial"/>
              </a:rPr>
              <a:t>Process Reciprocating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(a.k.a. piston </a:t>
            </a:r>
            <a:r>
              <a:rPr sz="1000" dirty="0">
                <a:latin typeface="Arial"/>
                <a:cs typeface="Arial"/>
              </a:rPr>
              <a:t>compressors) </a:t>
            </a:r>
            <a:r>
              <a:rPr sz="1000" spc="-5" dirty="0">
                <a:latin typeface="Arial"/>
                <a:cs typeface="Arial"/>
              </a:rPr>
              <a:t>use a rotating </a:t>
            </a:r>
            <a:r>
              <a:rPr sz="1000" dirty="0">
                <a:latin typeface="Arial"/>
                <a:cs typeface="Arial"/>
              </a:rPr>
              <a:t>crankshaft </a:t>
            </a:r>
            <a:r>
              <a:rPr sz="1000" spc="-5" dirty="0">
                <a:latin typeface="Arial"/>
                <a:cs typeface="Arial"/>
              </a:rPr>
              <a:t>to drive  pistons </a:t>
            </a:r>
            <a:r>
              <a:rPr sz="1000" dirty="0">
                <a:latin typeface="Arial"/>
                <a:cs typeface="Arial"/>
              </a:rPr>
              <a:t>through </a:t>
            </a:r>
            <a:r>
              <a:rPr sz="1000" spc="-5" dirty="0">
                <a:latin typeface="Arial"/>
                <a:cs typeface="Arial"/>
              </a:rPr>
              <a:t>cylinders, </a:t>
            </a:r>
            <a:r>
              <a:rPr sz="1000" dirty="0">
                <a:latin typeface="Arial"/>
                <a:cs typeface="Arial"/>
              </a:rPr>
              <a:t>compressing </a:t>
            </a:r>
            <a:r>
              <a:rPr sz="1000" spc="-5" dirty="0">
                <a:latin typeface="Arial"/>
                <a:cs typeface="Arial"/>
              </a:rPr>
              <a:t>gas </a:t>
            </a:r>
            <a:r>
              <a:rPr sz="1000" dirty="0">
                <a:latin typeface="Arial"/>
                <a:cs typeface="Arial"/>
              </a:rPr>
              <a:t>fed </a:t>
            </a:r>
            <a:r>
              <a:rPr sz="1000" spc="-5" dirty="0">
                <a:latin typeface="Arial"/>
                <a:cs typeface="Arial"/>
              </a:rPr>
              <a:t>into the cylinders from a suction </a:t>
            </a:r>
            <a:r>
              <a:rPr sz="1000" dirty="0">
                <a:latin typeface="Arial"/>
                <a:cs typeface="Arial"/>
              </a:rPr>
              <a:t>manifold. These </a:t>
            </a:r>
            <a:r>
              <a:rPr sz="1000" spc="-5" dirty="0">
                <a:latin typeface="Arial"/>
                <a:cs typeface="Arial"/>
              </a:rPr>
              <a:t>units  can be either single-acting (compressing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as the piston goes one direction) or double-acting  (compressing on both the </a:t>
            </a:r>
            <a:r>
              <a:rPr sz="1000" dirty="0">
                <a:latin typeface="Arial"/>
                <a:cs typeface="Arial"/>
              </a:rPr>
              <a:t>upstroke </a:t>
            </a:r>
            <a:r>
              <a:rPr sz="1000" spc="-5" dirty="0">
                <a:latin typeface="Arial"/>
                <a:cs typeface="Arial"/>
              </a:rPr>
              <a:t>and the downstroke of the piston). Reciprocating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can  also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integral, with the driver </a:t>
            </a:r>
            <a:r>
              <a:rPr sz="1000" dirty="0">
                <a:latin typeface="Arial"/>
                <a:cs typeface="Arial"/>
              </a:rPr>
              <a:t>(a </a:t>
            </a:r>
            <a:r>
              <a:rPr sz="1000" spc="-5" dirty="0">
                <a:latin typeface="Arial"/>
                <a:cs typeface="Arial"/>
              </a:rPr>
              <a:t>gas engine or an electric </a:t>
            </a:r>
            <a:r>
              <a:rPr sz="1000" dirty="0">
                <a:latin typeface="Arial"/>
                <a:cs typeface="Arial"/>
              </a:rPr>
              <a:t>motor)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the compressor </a:t>
            </a:r>
            <a:r>
              <a:rPr sz="1000" spc="-5" dirty="0">
                <a:latin typeface="Arial"/>
                <a:cs typeface="Arial"/>
              </a:rPr>
              <a:t>housed in the 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crank casing, or separable, with a </a:t>
            </a:r>
            <a:r>
              <a:rPr sz="1000" dirty="0">
                <a:latin typeface="Arial"/>
                <a:cs typeface="Arial"/>
              </a:rPr>
              <a:t>separate driver. </a:t>
            </a:r>
            <a:r>
              <a:rPr sz="1000" spc="-5" dirty="0">
                <a:latin typeface="Arial"/>
                <a:cs typeface="Arial"/>
              </a:rPr>
              <a:t>Integral units are typically lower speed (less  than 750 </a:t>
            </a:r>
            <a:r>
              <a:rPr sz="1000" dirty="0">
                <a:latin typeface="Arial"/>
                <a:cs typeface="Arial"/>
              </a:rPr>
              <a:t>rpm), </a:t>
            </a:r>
            <a:r>
              <a:rPr sz="1000" spc="-10" dirty="0">
                <a:latin typeface="Arial"/>
                <a:cs typeface="Arial"/>
              </a:rPr>
              <a:t>while </a:t>
            </a:r>
            <a:r>
              <a:rPr sz="1000" spc="-5" dirty="0">
                <a:latin typeface="Arial"/>
                <a:cs typeface="Arial"/>
              </a:rPr>
              <a:t>separable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cover speed ranges from </a:t>
            </a:r>
            <a:r>
              <a:rPr sz="1000" dirty="0">
                <a:latin typeface="Arial"/>
                <a:cs typeface="Arial"/>
              </a:rPr>
              <a:t>750-1,800 rpm. </a:t>
            </a:r>
            <a:r>
              <a:rPr sz="1000" spc="-5" dirty="0">
                <a:latin typeface="Arial"/>
                <a:cs typeface="Arial"/>
              </a:rPr>
              <a:t>Rated  horsepower can range from a </a:t>
            </a:r>
            <a:r>
              <a:rPr sz="1000" dirty="0">
                <a:latin typeface="Arial"/>
                <a:cs typeface="Arial"/>
              </a:rPr>
              <a:t>few </a:t>
            </a:r>
            <a:r>
              <a:rPr sz="1000" spc="-5" dirty="0">
                <a:latin typeface="Arial"/>
                <a:cs typeface="Arial"/>
              </a:rPr>
              <a:t>hundred hp up </a:t>
            </a:r>
            <a:r>
              <a:rPr sz="1000" dirty="0">
                <a:latin typeface="Arial"/>
                <a:cs typeface="Arial"/>
              </a:rPr>
              <a:t>to 12k </a:t>
            </a:r>
            <a:r>
              <a:rPr sz="1000" spc="-5" dirty="0">
                <a:latin typeface="Arial"/>
                <a:cs typeface="Arial"/>
              </a:rPr>
              <a:t>hp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typical units (higher horsepowers  exists, although those are classified as “hypercompressors,” generally used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petrochemical</a:t>
            </a:r>
            <a:r>
              <a:rPr sz="1000" spc="2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plants).</a:t>
            </a:r>
            <a:endParaRPr sz="1000">
              <a:latin typeface="Arial"/>
              <a:cs typeface="Arial"/>
            </a:endParaRPr>
          </a:p>
          <a:p>
            <a:pPr marL="12700" marR="225425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Drivers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not included in the scope of this study, to </a:t>
            </a:r>
            <a:r>
              <a:rPr sz="1000" dirty="0">
                <a:latin typeface="Arial"/>
                <a:cs typeface="Arial"/>
              </a:rPr>
              <a:t>promote accurate </a:t>
            </a:r>
            <a:r>
              <a:rPr sz="1000" spc="-5" dirty="0">
                <a:latin typeface="Arial"/>
                <a:cs typeface="Arial"/>
              </a:rPr>
              <a:t>comparisons. Most  manufacturers do not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drivers, and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do not sell them together at all. Moreover, driver  options can </a:t>
            </a:r>
            <a:r>
              <a:rPr sz="1000" dirty="0">
                <a:latin typeface="Arial"/>
                <a:cs typeface="Arial"/>
              </a:rPr>
              <a:t>significantly </a:t>
            </a:r>
            <a:r>
              <a:rPr sz="1000" spc="-5" dirty="0">
                <a:latin typeface="Arial"/>
                <a:cs typeface="Arial"/>
              </a:rPr>
              <a:t>alter the cost of the unit, independent of any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variable such as  application.</a:t>
            </a:r>
            <a:endParaRPr sz="1000">
              <a:latin typeface="Arial"/>
              <a:cs typeface="Arial"/>
            </a:endParaRPr>
          </a:p>
          <a:p>
            <a:pPr marL="12700" marR="90170">
              <a:lnSpc>
                <a:spcPct val="143700"/>
              </a:lnSpc>
              <a:spcBef>
                <a:spcPts val="600"/>
              </a:spcBef>
            </a:pPr>
            <a:r>
              <a:rPr sz="1000" spc="-10" dirty="0">
                <a:latin typeface="Arial"/>
                <a:cs typeface="Arial"/>
              </a:rPr>
              <a:t>API </a:t>
            </a:r>
            <a:r>
              <a:rPr sz="1000" spc="-5" dirty="0">
                <a:latin typeface="Arial"/>
                <a:cs typeface="Arial"/>
              </a:rPr>
              <a:t>618 </a:t>
            </a:r>
            <a:r>
              <a:rPr sz="1000" dirty="0">
                <a:latin typeface="Arial"/>
                <a:cs typeface="Arial"/>
              </a:rPr>
              <a:t>(5</a:t>
            </a:r>
            <a:r>
              <a:rPr sz="975" baseline="42735" dirty="0">
                <a:latin typeface="Arial"/>
                <a:cs typeface="Arial"/>
              </a:rPr>
              <a:t>th </a:t>
            </a:r>
            <a:r>
              <a:rPr sz="1000" spc="-5" dirty="0">
                <a:latin typeface="Arial"/>
                <a:cs typeface="Arial"/>
              </a:rPr>
              <a:t>edition) defines the minimum requirements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reciprocating compressors used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oil  &amp; gas industry. It covers </a:t>
            </a:r>
            <a:r>
              <a:rPr sz="1000" dirty="0">
                <a:latin typeface="Arial"/>
                <a:cs typeface="Arial"/>
              </a:rPr>
              <a:t>performance </a:t>
            </a:r>
            <a:r>
              <a:rPr sz="1000" spc="-5" dirty="0">
                <a:latin typeface="Arial"/>
                <a:cs typeface="Arial"/>
              </a:rPr>
              <a:t>requirements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overall unit and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multiple  subcomponents including lubrication </a:t>
            </a:r>
            <a:r>
              <a:rPr sz="1000" dirty="0">
                <a:latin typeface="Arial"/>
                <a:cs typeface="Arial"/>
              </a:rPr>
              <a:t>systems, </a:t>
            </a:r>
            <a:r>
              <a:rPr sz="1000" spc="-5" dirty="0">
                <a:latin typeface="Arial"/>
                <a:cs typeface="Arial"/>
              </a:rPr>
              <a:t>controls, instrumentation, intercoolers, </a:t>
            </a:r>
            <a:r>
              <a:rPr sz="1000" dirty="0">
                <a:latin typeface="Arial"/>
                <a:cs typeface="Arial"/>
              </a:rPr>
              <a:t>aftercoolers,  </a:t>
            </a:r>
            <a:r>
              <a:rPr sz="1000" spc="-5" dirty="0">
                <a:latin typeface="Arial"/>
                <a:cs typeface="Arial"/>
              </a:rPr>
              <a:t>pulsation suppression devices, and other </a:t>
            </a:r>
            <a:r>
              <a:rPr sz="1000" dirty="0">
                <a:latin typeface="Arial"/>
                <a:cs typeface="Arial"/>
              </a:rPr>
              <a:t>auxiliary </a:t>
            </a:r>
            <a:r>
              <a:rPr sz="1000" spc="-5" dirty="0">
                <a:latin typeface="Arial"/>
                <a:cs typeface="Arial"/>
              </a:rPr>
              <a:t>equipment. It requires the unit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be built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 minimum service life of 20 years, with at least three years between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overhauls (this does not  include </a:t>
            </a:r>
            <a:r>
              <a:rPr sz="1000" dirty="0">
                <a:latin typeface="Arial"/>
                <a:cs typeface="Arial"/>
              </a:rPr>
              <a:t>ring </a:t>
            </a:r>
            <a:r>
              <a:rPr sz="1000" spc="-5" dirty="0">
                <a:latin typeface="Arial"/>
                <a:cs typeface="Arial"/>
              </a:rPr>
              <a:t>and packing replacement, which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needed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frequently).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standard does not  cover integral units driven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gas engines. </a:t>
            </a:r>
            <a:r>
              <a:rPr sz="1000" spc="-10" dirty="0">
                <a:latin typeface="Arial"/>
                <a:cs typeface="Arial"/>
              </a:rPr>
              <a:t>ISO </a:t>
            </a:r>
            <a:r>
              <a:rPr sz="1000" spc="-5" dirty="0">
                <a:latin typeface="Arial"/>
                <a:cs typeface="Arial"/>
              </a:rPr>
              <a:t>13631 also defines requirements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packaged high-  speed reciprocating compressors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oil and gas production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service.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493002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10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838403"/>
            <a:ext cx="5721350" cy="2334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Reciprocating </a:t>
            </a:r>
            <a:r>
              <a:rPr sz="1000" dirty="0">
                <a:latin typeface="Arial"/>
                <a:cs typeface="Arial"/>
              </a:rPr>
              <a:t>compressors </a:t>
            </a:r>
            <a:r>
              <a:rPr sz="1000" spc="-5" dirty="0">
                <a:latin typeface="Arial"/>
                <a:cs typeface="Arial"/>
              </a:rPr>
              <a:t>are typically </a:t>
            </a:r>
            <a:r>
              <a:rPr sz="1000" dirty="0">
                <a:latin typeface="Arial"/>
                <a:cs typeface="Arial"/>
              </a:rPr>
              <a:t>used </a:t>
            </a:r>
            <a:r>
              <a:rPr sz="1000" spc="-5" dirty="0">
                <a:latin typeface="Arial"/>
                <a:cs typeface="Arial"/>
              </a:rPr>
              <a:t>in applications that require higher </a:t>
            </a:r>
            <a:r>
              <a:rPr sz="1000" dirty="0">
                <a:latin typeface="Arial"/>
                <a:cs typeface="Arial"/>
              </a:rPr>
              <a:t>pressures </a:t>
            </a:r>
            <a:r>
              <a:rPr sz="1000" spc="-5" dirty="0">
                <a:latin typeface="Arial"/>
                <a:cs typeface="Arial"/>
              </a:rPr>
              <a:t>at lower  flow </a:t>
            </a:r>
            <a:r>
              <a:rPr sz="1000" dirty="0">
                <a:latin typeface="Arial"/>
                <a:cs typeface="Arial"/>
              </a:rPr>
              <a:t>rates </a:t>
            </a:r>
            <a:r>
              <a:rPr sz="1000" spc="-5" dirty="0">
                <a:latin typeface="Arial"/>
                <a:cs typeface="Arial"/>
              </a:rPr>
              <a:t>than centrifugal </a:t>
            </a:r>
            <a:r>
              <a:rPr sz="1000" dirty="0">
                <a:latin typeface="Arial"/>
                <a:cs typeface="Arial"/>
              </a:rPr>
              <a:t>units. They </a:t>
            </a:r>
            <a:r>
              <a:rPr sz="1000" spc="-5" dirty="0">
                <a:latin typeface="Arial"/>
                <a:cs typeface="Arial"/>
              </a:rPr>
              <a:t>are also used when variable flow rates are required, as the  turndown ratio can be as </a:t>
            </a:r>
            <a:r>
              <a:rPr sz="1000" dirty="0">
                <a:latin typeface="Arial"/>
                <a:cs typeface="Arial"/>
              </a:rPr>
              <a:t>high </a:t>
            </a:r>
            <a:r>
              <a:rPr sz="1000" spc="-5" dirty="0">
                <a:latin typeface="Arial"/>
                <a:cs typeface="Arial"/>
              </a:rPr>
              <a:t>as 80%, compared to </a:t>
            </a:r>
            <a:r>
              <a:rPr sz="1000" dirty="0">
                <a:latin typeface="Arial"/>
                <a:cs typeface="Arial"/>
              </a:rPr>
              <a:t>20-30% for </a:t>
            </a:r>
            <a:r>
              <a:rPr sz="1000" spc="-5" dirty="0">
                <a:latin typeface="Arial"/>
                <a:cs typeface="Arial"/>
              </a:rPr>
              <a:t>centrifugal compressors. Applications 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reciprocating units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include: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Times New Roman"/>
              <a:cs typeface="Times New Roman"/>
            </a:endParaRPr>
          </a:p>
          <a:p>
            <a:pPr marL="469265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Gas gathering in the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field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Gas processing and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refining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Gas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storage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LNG boil-off gas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(BOG)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Pipeline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transportation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Hydrogen supply </a:t>
            </a:r>
            <a:r>
              <a:rPr sz="1000" dirty="0">
                <a:latin typeface="Arial"/>
                <a:cs typeface="Arial"/>
              </a:rPr>
              <a:t>for refinery </a:t>
            </a:r>
            <a:r>
              <a:rPr sz="1000" spc="-5" dirty="0">
                <a:latin typeface="Arial"/>
                <a:cs typeface="Arial"/>
              </a:rPr>
              <a:t>processes such as hydrocracking and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hydrotreating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17961</Words>
  <Application>Microsoft Office PowerPoint</Application>
  <PresentationFormat>Custom</PresentationFormat>
  <Paragraphs>2251</Paragraphs>
  <Slides>67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3" baseType="lpstr">
      <vt:lpstr>Arial</vt:lpstr>
      <vt:lpstr>Calibri</vt:lpstr>
      <vt:lpstr>Courier New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IPS</dc:creator>
  <cp:lastModifiedBy>Austin Reed</cp:lastModifiedBy>
  <cp:revision>1</cp:revision>
  <dcterms:created xsi:type="dcterms:W3CDTF">2016-10-26T07:33:59Z</dcterms:created>
  <dcterms:modified xsi:type="dcterms:W3CDTF">2019-10-15T18:30:08Z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2013-06-23T00:00:00Z</vt:filetime>
  </property>
  <property fmtid="{D5CDD505-2E9C-101B-9397-08002B2CF9AE}" pid="3" name="Creator">
    <vt:lpwstr>Microsoft® Word 2010</vt:lpwstr>
  </property>
  <property fmtid="{D5CDD505-2E9C-101B-9397-08002B2CF9AE}" pid="4" name="LastSaved">
    <vt:filetime>2016-10-26T00:00:00Z</vt:filetime>
  </property>
</Properties>
</file>