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20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utterstock_12406048.jpg"/>
          <p:cNvPicPr>
            <a:picLocks noChangeAspect="1"/>
          </p:cNvPicPr>
          <p:nvPr/>
        </p:nvPicPr>
        <p:blipFill rotWithShape="1">
          <a:blip r:embed="rId2" cstate="print"/>
          <a:srcRect l="9799" t="22489" r="9643"/>
          <a:stretch/>
        </p:blipFill>
        <p:spPr>
          <a:xfrm>
            <a:off x="5892800" y="0"/>
            <a:ext cx="1885244" cy="1224486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187353"/>
              </p:ext>
            </p:extLst>
          </p:nvPr>
        </p:nvGraphicFramePr>
        <p:xfrm>
          <a:off x="4035777" y="1691639"/>
          <a:ext cx="3279422" cy="19659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11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7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Hundreds of billions of dollars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Tens of thousands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Supply Risk Mitigation Service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219200" y="1875139"/>
            <a:ext cx="2667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"Your assessments were spot on." 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Capital Acquisition Director</a:t>
            </a:r>
          </a:p>
          <a:p>
            <a:endParaRPr lang="en-US" sz="1600" dirty="0">
              <a:solidFill>
                <a:srgbClr val="203864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"Exactly what we were looking for." </a:t>
            </a:r>
          </a:p>
          <a:p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Global Procurement Policy Coordinator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380833"/>
              </p:ext>
            </p:extLst>
          </p:nvPr>
        </p:nvGraphicFramePr>
        <p:xfrm>
          <a:off x="666045" y="4046621"/>
          <a:ext cx="6649154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Supplier price increases above cost inflation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Long lead time complex equipment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Significant disparities in lead times and prices between buyers for similar products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Lower production rates from outdated drilling, completion, and other technologies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Short equipment life due to counterfeit products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“Supply chain economists”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Trusted economic forecasting model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Fact-based, numbers-driven analysis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Leading edge analytics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Research/consulting synergies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Thought leadership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Clear, simple, and objective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accuracy and reliability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Over 15 years of repeat engagements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Baselines and targets, measurable improvement every time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50 sourced categories in 10 commodity groups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Highly complex engineered equipment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Global supply options</a:t>
                      </a:r>
                      <a:endParaRPr lang="en-US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modeling and forecasting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Primary and secondary market intelligence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Sourcing recommendations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Quarterly reports 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Savings calculation tools</a:t>
                      </a:r>
                    </a:p>
                    <a:p>
                      <a:pPr marL="111125" lvl="1" indent="-107950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30%+ higher profit from more capacity and from new capacity available sooner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5% lower upfront cost of major capital investments, while market prices rose 10% per year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2% less inventory holding cost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IE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1% lower operating cost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Quicker delivery of equipment by identifying pockets of supplier capacity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Lower inventory through local sourcing and lead time reduction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Deployment of newer technologies</a:t>
                      </a:r>
                      <a:endParaRPr lang="en-U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IE" dirty="0"/>
              <a:t>Complex Category Cost Reduction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740769" y="8616462"/>
            <a:ext cx="653453" cy="4337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611</TotalTime>
  <Words>253</Words>
  <Application>Microsoft Office PowerPoint</Application>
  <PresentationFormat>Custom</PresentationFormat>
  <Paragraphs>55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Open Sans Light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Rose Toolan</cp:lastModifiedBy>
  <cp:revision>41</cp:revision>
  <dcterms:created xsi:type="dcterms:W3CDTF">2016-04-17T19:51:20Z</dcterms:created>
  <dcterms:modified xsi:type="dcterms:W3CDTF">2016-07-11T13:27:23Z</dcterms:modified>
</cp:coreProperties>
</file>