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2" r:id="rId2"/>
  </p:sldIdLst>
  <p:sldSz cx="7772400" cy="9144000"/>
  <p:notesSz cx="6858000" cy="9144000"/>
  <p:embeddedFontLst>
    <p:embeddedFont>
      <p:font typeface="Open Sans Light" panose="020B0604020202020204" charset="0"/>
      <p:regular r:id="rId3"/>
      <p:italic r:id="rId4"/>
    </p:embeddedFont>
    <p:embeddedFont>
      <p:font typeface="Calibri Light" panose="020F0302020204030204" pitchFamily="3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20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756" y="0"/>
            <a:ext cx="1910644" cy="1224486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64348"/>
              </p:ext>
            </p:extLst>
          </p:nvPr>
        </p:nvGraphicFramePr>
        <p:xfrm>
          <a:off x="666044" y="4211722"/>
          <a:ext cx="6728178" cy="426171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1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0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83561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baseline="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EPC firms were charging above-market prices for tank farm construction due to in-country conditions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baseline="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client wanted benchmark costs for similar pipelines to negotiate the prices down to market levels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baseline="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No tank farms were exactly the same, complicating cost comparisons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baseline="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price of steel changed dramatically over the construction time horizon</a:t>
                      </a:r>
                      <a:endParaRPr lang="en-US" sz="1000" kern="1200" baseline="0" dirty="0">
                        <a:solidFill>
                          <a:schemeClr val="dk1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 expertise in vessel, tanks. and tank farms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Detailed tank farm cost model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 “reference projects” that left no ambiguity about the specifications of the benchmark projects or the estimated cost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data and models that could “normalize” the cost of other tank farms to the one being proposed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5638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“All-in” cost: Engineering, procurement, and construction costs, plus profit and contingencies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Detailed cost break-outs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Sensitivities for parameters such as pipe diameter and thickness, terrain type, soil type, single vs. dual pipelines, etc.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 years of project comparisons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I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benchmarking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I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</a:t>
                      </a:r>
                      <a:r>
                        <a:rPr kumimoji="0" lang="en-IE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modeling</a:t>
                      </a:r>
                      <a:r>
                        <a:rPr kumimoji="0" lang="en-I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 including baseline costs, parametric comparisons, and sensitivity analyses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I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Analysis and reconciliation of discrepancies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I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Adaptation of costs to local (“in-country”) conditions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IE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Presentation of detailed costs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3798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b="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Reined in high bids to market levels due to use of a fact-based negotiating tool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b="0" kern="1200" dirty="0">
                          <a:solidFill>
                            <a:schemeClr val="dk1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Allowed “value engineering” of the proposed pipeline project based on a clear understanding of quantifiable cost drivers (diameter, wall thickness, path, etc.)</a:t>
                      </a:r>
                      <a:endParaRPr lang="en-US" sz="1000" baseline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Facilitated capital budgeting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Opened up an intelligent dialogue with construction firms that were bidding to build the pipeline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Clarified which aspects could be done locally at economical cost levels, thereby increasing local content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62451"/>
              </p:ext>
            </p:extLst>
          </p:nvPr>
        </p:nvGraphicFramePr>
        <p:xfrm>
          <a:off x="4030132" y="1891354"/>
          <a:ext cx="3285067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38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6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3466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Approx. $100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Approx. 80,000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555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Americas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28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Cost Estimating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IE" dirty="0"/>
              <a:t>Tank Farm Project Cost Estimating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869723" y="8639908"/>
            <a:ext cx="445476" cy="3868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9" y="1860107"/>
            <a:ext cx="2667000" cy="179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6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604</TotalTime>
  <Words>316</Words>
  <Application>Microsoft Office PowerPoint</Application>
  <PresentationFormat>Custom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Open Sans Light</vt:lpstr>
      <vt:lpstr>Arial</vt:lpstr>
      <vt:lpstr>Calibri Light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Rose Toolan</cp:lastModifiedBy>
  <cp:revision>39</cp:revision>
  <dcterms:created xsi:type="dcterms:W3CDTF">2016-04-17T19:51:20Z</dcterms:created>
  <dcterms:modified xsi:type="dcterms:W3CDTF">2016-04-27T23:14:45Z</dcterms:modified>
</cp:coreProperties>
</file>