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3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455" y="48"/>
      </p:cViewPr>
      <p:guideLst>
        <p:guide orient="horz" pos="288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565996"/>
              </p:ext>
            </p:extLst>
          </p:nvPr>
        </p:nvGraphicFramePr>
        <p:xfrm>
          <a:off x="4022725" y="1691639"/>
          <a:ext cx="3336925" cy="1981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34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  <a:latin typeface="Open Sans Light" panose="020B0604020202020204" charset="0"/>
                          <a:cs typeface="Open Sans Light" panose="020B0604020202020204" charset="0"/>
                        </a:rPr>
                        <a:t>Logistics</a:t>
                      </a:r>
                      <a:r>
                        <a:rPr lang="en-US" sz="1400" baseline="0" dirty="0">
                          <a:solidFill>
                            <a:srgbClr val="002060"/>
                          </a:solidFill>
                          <a:latin typeface="Open Sans Light" panose="020B0604020202020204" charset="0"/>
                          <a:cs typeface="Open Sans Light" panose="020B0604020202020204" charset="0"/>
                        </a:rPr>
                        <a:t> </a:t>
                      </a:r>
                      <a:endParaRPr lang="en-US" sz="1400" dirty="0">
                        <a:solidFill>
                          <a:srgbClr val="002060"/>
                        </a:solidFill>
                        <a:latin typeface="Open Sans Light" panose="020B0604020202020204" charset="0"/>
                        <a:cs typeface="Open Sans Light" panose="020B060402020202020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  <a:latin typeface="Open Sans Light" panose="020B0604020202020204" charset="0"/>
                          <a:cs typeface="Open Sans Light" panose="020B0604020202020204" charset="0"/>
                        </a:rPr>
                        <a:t>3 million businesses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  <a:latin typeface="Open Sans Light" panose="020B0604020202020204" charset="0"/>
                          <a:cs typeface="Open Sans Light" panose="020B0604020202020204" charset="0"/>
                        </a:rPr>
                        <a:t>500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18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  <a:latin typeface="Open Sans Light" panose="020B0604020202020204" charset="0"/>
                          <a:cs typeface="Open Sans Light" panose="020B0604020202020204" charset="0"/>
                        </a:rPr>
                        <a:t>Washington D.C.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  <a:latin typeface="Open Sans Light" panose="020B0604020202020204" charset="0"/>
                          <a:cs typeface="Open Sans Light" panose="020B0604020202020204" charset="0"/>
                        </a:rPr>
                        <a:t>Policy Analysis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40178" y="1935137"/>
            <a:ext cx="2743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“Your analysis held up to intense scrutiny." 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Legal Counsel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594029"/>
              </p:ext>
            </p:extLst>
          </p:nvPr>
        </p:nvGraphicFramePr>
        <p:xfrm>
          <a:off x="666045" y="4046621"/>
          <a:ext cx="6649154" cy="413004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1233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lvl="0"/>
                      <a:endParaRPr lang="en-US" sz="11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Government infrastructure funding was insufficient to sustain transportation and logistics industry growth.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lvl="0"/>
                      <a:endParaRPr lang="en-US" sz="11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 algn="l" defTabSz="77724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Previously developed a widely used methodology for deciding which freight investments to subsidize and how to fund public-private partnerships.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lvl="0"/>
                      <a:endParaRPr lang="en-US" sz="11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Transportation investment and operating costs for “For Hire” Freight Transportation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Private Fleets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Inventory Management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Logistics Management &amp; Administration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Passenger Transport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Personal Transport</a:t>
                      </a:r>
                    </a:p>
                    <a:p>
                      <a:pPr marL="171450" lvl="0" indent="-171450" algn="l" defTabSz="777240" rtl="0" eaLnBrk="1" latinLnBrk="0" hangingPunct="1">
                        <a:buFont typeface="Arial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25 countries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lvl="0"/>
                      <a:endParaRPr lang="en-US" sz="11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international benchmarks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Interviewed dozens of shippers and carriers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Quantified the relationship between transportation infrastructure capacity, congestion, long-term economic productivity, growth and competitiveness.</a:t>
                      </a:r>
                    </a:p>
                    <a:p>
                      <a:pPr lvl="0"/>
                      <a:endParaRPr lang="en-US" sz="1100" b="0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lvl="0"/>
                      <a:endParaRPr lang="en-US" sz="11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+mn-ea"/>
                          <a:cs typeface="Open Sans Light" panose="020B0306030504020204" pitchFamily="34" charset="0"/>
                        </a:rPr>
                        <a:t>More government funds were released for transportation and logistics investment.</a:t>
                      </a:r>
                      <a:endParaRPr lang="en-US" sz="1100" b="0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lvl="0"/>
                      <a:endParaRPr lang="en-US" sz="11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lvl="0"/>
                      <a:endParaRPr lang="en-US" sz="1100" b="1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proposed policy agenda paved the way for a five-year transport investment program.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170532" y="339138"/>
            <a:ext cx="19071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178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/>
              <a:t>National Chamber Foundation</a:t>
            </a:r>
            <a:endParaRPr lang="en-IN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CBD030-B834-46C9-B544-04DD3B95F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831" y="1766533"/>
            <a:ext cx="2487214" cy="19224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FA1F62-8948-4E31-AB2B-BB12FE9F1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034" y="0"/>
            <a:ext cx="1695651" cy="123581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708</TotalTime>
  <Words>173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Open Sans Light</vt:lpstr>
      <vt:lpstr>Arial</vt:lpstr>
      <vt:lpstr>Calibri Light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60</cp:revision>
  <cp:lastPrinted>2016-07-22T20:00:12Z</cp:lastPrinted>
  <dcterms:created xsi:type="dcterms:W3CDTF">2016-04-17T19:51:20Z</dcterms:created>
  <dcterms:modified xsi:type="dcterms:W3CDTF">2019-08-26T00:42:10Z</dcterms:modified>
</cp:coreProperties>
</file>