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73" r:id="rId2"/>
  </p:sldIdLst>
  <p:sldSz cx="7772400" cy="9144000"/>
  <p:notesSz cx="7315200" cy="96012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libri Light" panose="020F0302020204030204" pitchFamily="34" charset="0"/>
      <p:regular r:id="rId7"/>
      <p:italic r:id="rId8"/>
    </p:embeddedFont>
    <p:embeddedFont>
      <p:font typeface="Open Sans Light" panose="020B0604020202020204" charset="0"/>
      <p:regular r:id="rId9"/>
      <p: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322" autoAdjust="0"/>
    <p:restoredTop sz="94660"/>
  </p:normalViewPr>
  <p:slideViewPr>
    <p:cSldViewPr snapToGrid="0">
      <p:cViewPr>
        <p:scale>
          <a:sx n="80" d="100"/>
          <a:sy n="80" d="100"/>
        </p:scale>
        <p:origin x="1576" y="-1084"/>
      </p:cViewPr>
      <p:guideLst>
        <p:guide orient="horz" pos="2880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pPr/>
              <a:t>11/23/2016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pPr/>
              <a:t>11/23/2016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pPr/>
              <a:t>11/23/2016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pPr/>
              <a:t>11/23/2016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pPr/>
              <a:t>11/23/2016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pPr/>
              <a:t>11/23/2016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pPr/>
              <a:t>11/23/2016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pPr/>
              <a:t>11/23/2016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pPr/>
              <a:t>11/23/2016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pPr/>
              <a:t>11/23/2016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pPr/>
              <a:t>11/23/2016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pPr/>
              <a:t>11/23/2016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2012 Boston Strategies International, Inc.</a:t>
            </a:r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7811465"/>
              </p:ext>
            </p:extLst>
          </p:nvPr>
        </p:nvGraphicFramePr>
        <p:xfrm>
          <a:off x="4022725" y="1691639"/>
          <a:ext cx="3336925" cy="2008632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33477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0215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6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Government Climate Change Institute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Mexico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Value Chain Analysis</a:t>
                      </a:r>
                      <a:r>
                        <a:rPr lang="en-US" baseline="0" dirty="0" smtClean="0"/>
                        <a:t> of Renewable Energy Technologies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170533" y="339138"/>
            <a:ext cx="19071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140 </a:t>
            </a:r>
            <a:endParaRPr lang="en-US" sz="2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66044" y="85279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Supplier Competitive Analysis &amp; Contracting Strategy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-4490" y="1237737"/>
            <a:ext cx="7776890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 b="1"/>
            </a:lvl1pPr>
          </a:lstStyle>
          <a:p>
            <a:r>
              <a:rPr lang="en-US" dirty="0" smtClean="0"/>
              <a:t>INECC</a:t>
            </a:r>
            <a:endParaRPr lang="en-IN" dirty="0"/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1130537"/>
              </p:ext>
            </p:extLst>
          </p:nvPr>
        </p:nvGraphicFramePr>
        <p:xfrm>
          <a:off x="627797" y="4100102"/>
          <a:ext cx="6823880" cy="3497580"/>
        </p:xfrm>
        <a:graphic>
          <a:graphicData uri="http://schemas.openxmlformats.org/drawingml/2006/table">
            <a:tbl>
              <a:tblPr/>
              <a:tblGrid>
                <a:gridCol w="33134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51041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066613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lvl="0" algn="l" defTabSz="777240" rtl="0" eaLnBrk="1" latinLnBrk="0" hangingPunct="1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71450" lvl="0" indent="-171450" algn="l" defTabSz="777240" rtl="0" eaLnBrk="1" latinLnBrk="0" hangingPunct="1">
                        <a:buFont typeface="Arial"/>
                        <a:buChar char="•"/>
                      </a:pPr>
                      <a:r>
                        <a:rPr lang="en-IE" sz="1000" b="0" kern="1200" dirty="0" smtClean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Newly</a:t>
                      </a:r>
                      <a:r>
                        <a:rPr lang="en-IE" sz="1000" b="0" kern="1200" baseline="0" dirty="0" smtClean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en-IE" sz="1000" b="0" kern="1200" dirty="0" smtClean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implemented Energy Reform bringing </a:t>
                      </a:r>
                      <a:r>
                        <a:rPr lang="en-IE" sz="1000" b="0" kern="1200" baseline="0" dirty="0" smtClean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 great deal of uncertainty</a:t>
                      </a:r>
                      <a:endParaRPr lang="en-IE" sz="1000" b="0" kern="1200" dirty="0" smtClean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71450" marR="0" lvl="0" indent="-1714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IE" sz="1000" b="0" kern="1200" dirty="0" smtClean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Rapidly changing market</a:t>
                      </a:r>
                    </a:p>
                    <a:p>
                      <a:pPr marL="171450" lvl="0" indent="-171450" algn="l" defTabSz="777240" rtl="0" eaLnBrk="1" latinLnBrk="0" hangingPunct="1">
                        <a:buFont typeface="Arial"/>
                        <a:buChar char="•"/>
                      </a:pPr>
                      <a:r>
                        <a:rPr lang="en-IE" sz="1000" b="0" kern="1200" dirty="0" smtClean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Lack of transparency on detailed</a:t>
                      </a:r>
                      <a:r>
                        <a:rPr lang="en-IE" sz="1000" b="0" kern="1200" baseline="0" dirty="0" smtClean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cost information</a:t>
                      </a:r>
                      <a:endParaRPr lang="en-IE" sz="1000" b="0" kern="1200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lvl="0" algn="l" defTabSz="777240" rtl="0" eaLnBrk="1" latinLnBrk="0" hangingPunct="1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marL="171450" lvl="0" indent="-171450" algn="l" defTabSz="777240" rtl="0" eaLnBrk="1" latinLnBrk="0" hangingPunct="1">
                        <a:buFont typeface="Arial"/>
                        <a:buChar char="•"/>
                      </a:pPr>
                      <a:r>
                        <a:rPr lang="en-IE" sz="1000" b="0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Deep experience in </a:t>
                      </a:r>
                      <a:r>
                        <a:rPr lang="en-IE" sz="1000" b="0" kern="1200" dirty="0" smtClean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economic analysis of</a:t>
                      </a:r>
                      <a:r>
                        <a:rPr lang="en-IE" sz="1000" b="0" kern="1200" baseline="0" dirty="0" smtClean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energy </a:t>
                      </a:r>
                      <a:r>
                        <a:rPr lang="en-IE" sz="1000" b="0" kern="1200" baseline="0" dirty="0" smtClean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technologies</a:t>
                      </a:r>
                      <a:endParaRPr lang="en-IE" sz="1000" b="0" kern="1200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71450" lvl="0" indent="-171450" algn="l" defTabSz="777240" rtl="0" eaLnBrk="1" latinLnBrk="0" hangingPunct="1">
                        <a:buFont typeface="Arial"/>
                        <a:buChar char="•"/>
                      </a:pPr>
                      <a:r>
                        <a:rPr lang="en-IE" sz="1000" b="0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Decision-making tools and processes to help evaluate complex technology and economic trade-offs</a:t>
                      </a:r>
                    </a:p>
                    <a:p>
                      <a:pPr marL="171450" lvl="0" indent="-171450" algn="l" defTabSz="777240" rtl="0" eaLnBrk="1" latinLnBrk="0" hangingPunct="1">
                        <a:buFont typeface="Arial"/>
                        <a:buChar char="•"/>
                      </a:pPr>
                      <a:r>
                        <a:rPr lang="en-IE" sz="1000" b="0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Intimate familiarity with the major </a:t>
                      </a:r>
                      <a:r>
                        <a:rPr lang="en-IE" sz="1000" b="0" kern="1200" dirty="0" smtClean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developers</a:t>
                      </a:r>
                      <a:r>
                        <a:rPr lang="en-IE" sz="1000" b="0" kern="1200" baseline="0" dirty="0" smtClean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and </a:t>
                      </a:r>
                      <a:r>
                        <a:rPr lang="en-IE" sz="1000" b="0" kern="1200" dirty="0" smtClean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suppliers involved</a:t>
                      </a:r>
                      <a:endParaRPr lang="en-IE" sz="1000" b="0" kern="1200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68580" marR="68580" marT="34290" marB="34290">
                    <a:lnL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24561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lvl="0" algn="l" defTabSz="777240" rtl="0" eaLnBrk="1" latinLnBrk="0" hangingPunct="1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71450" marR="0" lvl="0" indent="-1714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000" b="0" kern="1200" dirty="0" smtClean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Utility-scale Solar PV</a:t>
                      </a:r>
                    </a:p>
                    <a:p>
                      <a:pPr marL="171450" marR="0" lvl="0" indent="-1714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000" b="0" kern="1200" dirty="0" smtClean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Utility-scale</a:t>
                      </a:r>
                      <a:r>
                        <a:rPr lang="en-US" sz="1000" b="0" kern="1200" baseline="0" dirty="0" smtClean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Wind Farms</a:t>
                      </a:r>
                    </a:p>
                    <a:p>
                      <a:pPr marL="171450" marR="0" lvl="0" indent="-1714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000" b="0" kern="1200" baseline="0" dirty="0" smtClean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Geothermal Power Plants</a:t>
                      </a:r>
                    </a:p>
                    <a:p>
                      <a:pPr marL="171450" marR="0" lvl="0" indent="-1714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000" b="0" kern="1200" baseline="0" dirty="0" smtClean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Combined Cycle Power Plants</a:t>
                      </a:r>
                      <a:endParaRPr lang="en-US" sz="1000" b="0" kern="1200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71450" marR="0" lvl="0" indent="-1714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endParaRPr lang="en-US" sz="1000" b="0" kern="1200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lvl="0" algn="l" defTabSz="777240" rtl="0" eaLnBrk="1" latinLnBrk="0" hangingPunct="1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71450" marR="0" lvl="0" indent="-1714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IE" sz="1000" b="0" kern="1200" noProof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Stakeholder interviews</a:t>
                      </a:r>
                    </a:p>
                    <a:p>
                      <a:pPr marL="171450" marR="0" lvl="0" indent="-1714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IE" sz="1000" b="0" kern="1200" noProof="0" dirty="0" smtClean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Statistical analysis</a:t>
                      </a:r>
                      <a:r>
                        <a:rPr lang="en-IE" sz="1000" b="0" kern="1200" baseline="0" noProof="0" dirty="0" smtClean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</a:p>
                    <a:p>
                      <a:pPr marL="171450" marR="0" lvl="0" indent="-1714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IE" sz="1000" b="0" kern="1200" noProof="0" dirty="0" smtClean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Economic modelling</a:t>
                      </a:r>
                      <a:endParaRPr lang="en-IE" sz="1000" b="0" kern="1200" noProof="0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71450" marR="0" lvl="0" indent="-1714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IE" sz="1000" b="0" kern="1200" noProof="0" dirty="0" smtClean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Policy </a:t>
                      </a:r>
                      <a:r>
                        <a:rPr lang="en-IE" sz="1000" b="0" kern="1200" noProof="0" smtClean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recommendation</a:t>
                      </a:r>
                      <a:r>
                        <a:rPr lang="en-IE" sz="1000" b="0" kern="1200" baseline="0" noProof="0" smtClean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endParaRPr lang="en-IE" sz="1000" b="0" kern="1200" noProof="0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68580" marR="68580" marT="34290" marB="34290">
                    <a:lnL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24561">
                <a:tc gridSpan="2"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lvl="0" algn="l" defTabSz="777240" rtl="0" eaLnBrk="1" latinLnBrk="0" hangingPunct="1"/>
                      <a:r>
                        <a:rPr lang="en-US" sz="1000" b="1" kern="1200" dirty="0" smtClean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Benefits </a:t>
                      </a:r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Realized</a:t>
                      </a:r>
                    </a:p>
                    <a:p>
                      <a:pPr marL="171450" lvl="0" indent="-171450" algn="l" defTabSz="777240" rtl="0" eaLnBrk="1" latinLnBrk="0" hangingPunct="1">
                        <a:buFont typeface="Arial"/>
                        <a:buChar char="•"/>
                      </a:pPr>
                      <a:r>
                        <a:rPr lang="en-IE" sz="1000" b="0" kern="1200" dirty="0" smtClean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Thorough</a:t>
                      </a:r>
                      <a:r>
                        <a:rPr lang="en-IE" sz="1000" b="0" kern="1200" baseline="0" dirty="0" smtClean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understanding of the detailed country’s cost structure for each technology </a:t>
                      </a:r>
                      <a:r>
                        <a:rPr lang="en-IE" sz="1000" b="0" kern="1200" baseline="0" dirty="0" smtClean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analysed leading to policy recommendations to incentivize the most cost effective renewable technologies.   </a:t>
                      </a:r>
                      <a:endParaRPr lang="en-IE" sz="1000" b="0" kern="1200" baseline="0" dirty="0" smtClean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71450" lvl="0" indent="-171450" algn="l" defTabSz="777240" rtl="0" eaLnBrk="1" latinLnBrk="0" hangingPunct="1">
                        <a:buFont typeface="Arial"/>
                        <a:buChar char="•"/>
                      </a:pPr>
                      <a:r>
                        <a:rPr lang="en-IE" sz="1000" b="0" kern="1200" baseline="0" dirty="0" smtClean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Detailed characterization of the value created at each stage of the value chain per technology leading to </a:t>
                      </a:r>
                      <a:r>
                        <a:rPr lang="en-US" sz="1000" b="0" kern="1200" baseline="0" dirty="0" smtClean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local value chain developments such as increased employment</a:t>
                      </a:r>
                      <a:endParaRPr lang="en-IE" sz="1000" b="0" kern="1200" baseline="0" dirty="0" smtClean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71450" lvl="0" indent="-171450" algn="l" defTabSz="777240" rtl="0" eaLnBrk="1" latinLnBrk="0" hangingPunct="1">
                        <a:buFont typeface="Arial"/>
                        <a:buChar char="•"/>
                      </a:pPr>
                      <a:r>
                        <a:rPr lang="en-IE" sz="1000" b="0" kern="1200" baseline="0" dirty="0" smtClean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Understanding of the interactions </a:t>
                      </a:r>
                      <a:r>
                        <a:rPr lang="en-IE" sz="1000" b="0" kern="1200" baseline="0" dirty="0" smtClean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between each energy technology and other sectors of the Mexican </a:t>
                      </a:r>
                      <a:r>
                        <a:rPr lang="en-IE" sz="1000" b="0" kern="1200" baseline="0" dirty="0" smtClean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economy, allowing the government to align policy actions for different sectors.  </a:t>
                      </a:r>
                      <a:endParaRPr lang="en-IE" sz="1000" b="0" kern="1200" baseline="0" dirty="0" smtClean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3175" lvl="1" indent="0">
                        <a:buFont typeface="Arial" pitchFamily="34" charset="0"/>
                        <a:buNone/>
                      </a:pPr>
                      <a:endParaRPr lang="en-IE" sz="800" b="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3175" lvl="1" indent="0">
                        <a:buFont typeface="Arial" pitchFamily="34" charset="0"/>
                        <a:buNone/>
                      </a:pPr>
                      <a:endParaRPr lang="en-US" sz="8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68580" marR="68580" marT="34290" marB="34290">
                    <a:lnL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4" name="Picture 2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921" y="1847273"/>
            <a:ext cx="794825" cy="780913"/>
          </a:xfrm>
          <a:prstGeom prst="rect">
            <a:avLst/>
          </a:prstGeom>
        </p:spPr>
      </p:pic>
      <p:pic>
        <p:nvPicPr>
          <p:cNvPr id="25" name="Picture 2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449" y="1847272"/>
            <a:ext cx="785887" cy="780914"/>
          </a:xfrm>
          <a:prstGeom prst="rect">
            <a:avLst/>
          </a:prstGeom>
        </p:spPr>
      </p:pic>
      <p:pic>
        <p:nvPicPr>
          <p:cNvPr id="26" name="Picture 2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944" y="2745647"/>
            <a:ext cx="897973" cy="812466"/>
          </a:xfrm>
          <a:prstGeom prst="rect">
            <a:avLst/>
          </a:prstGeom>
        </p:spPr>
      </p:pic>
      <p:pic>
        <p:nvPicPr>
          <p:cNvPr id="27" name="Picture 2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1023" y="2743200"/>
            <a:ext cx="809859" cy="814913"/>
          </a:xfrm>
          <a:prstGeom prst="rect">
            <a:avLst/>
          </a:prstGeom>
        </p:spPr>
      </p:pic>
      <p:pic>
        <p:nvPicPr>
          <p:cNvPr id="1026" name="Picture 2" descr="Image result for renewable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9327" y="28135"/>
            <a:ext cx="1758398" cy="1170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892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750</TotalTime>
  <Words>191</Words>
  <Application>Microsoft Office PowerPoint</Application>
  <PresentationFormat>Custom</PresentationFormat>
  <Paragraphs>33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</vt:lpstr>
      <vt:lpstr>Arial</vt:lpstr>
      <vt:lpstr>Calibri Light</vt:lpstr>
      <vt:lpstr>Open Sans Light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Ana Angel</cp:lastModifiedBy>
  <cp:revision>67</cp:revision>
  <cp:lastPrinted>2016-07-22T20:00:12Z</cp:lastPrinted>
  <dcterms:created xsi:type="dcterms:W3CDTF">2016-04-17T19:51:20Z</dcterms:created>
  <dcterms:modified xsi:type="dcterms:W3CDTF">2016-11-24T03:00:58Z</dcterms:modified>
</cp:coreProperties>
</file>