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73" r:id="rId2"/>
  </p:sldIdLst>
  <p:sldSz cx="7772400" cy="9144000"/>
  <p:notesSz cx="7315200" cy="9601200"/>
  <p:embeddedFontLst>
    <p:embeddedFont>
      <p:font typeface="Open Sans Light" panose="020B0306030504020204" pitchFamily="34" charset="0"/>
      <p:regular r:id="rId3"/>
      <p:italic r:id="rId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4322" autoAdjust="0"/>
    <p:restoredTop sz="94660"/>
  </p:normalViewPr>
  <p:slideViewPr>
    <p:cSldViewPr snapToGrid="0">
      <p:cViewPr>
        <p:scale>
          <a:sx n="213" d="100"/>
          <a:sy n="213" d="100"/>
        </p:scale>
        <p:origin x="560" y="144"/>
      </p:cViewPr>
      <p:guideLst>
        <p:guide orient="horz" pos="2880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6/2/25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7047542"/>
              </p:ext>
            </p:extLst>
          </p:nvPr>
        </p:nvGraphicFramePr>
        <p:xfrm>
          <a:off x="4022725" y="1691638"/>
          <a:ext cx="3336925" cy="196541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334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2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6434">
                <a:tc gridSpan="2">
                  <a:txBody>
                    <a:bodyPr/>
                    <a:lstStyle/>
                    <a:p>
                      <a:pPr algn="l"/>
                      <a:r>
                        <a:rPr lang="en-US" sz="16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153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latinLnBrk="0" hangingPunct="1"/>
                      <a:r>
                        <a:rPr lang="en-US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Railroad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153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latinLnBrk="0" hangingPunct="1"/>
                      <a:r>
                        <a:rPr lang="en-US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$2 billion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153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latinLnBrk="0" hangingPunct="1"/>
                      <a:r>
                        <a:rPr lang="en-US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28,000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153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latinLnBrk="0" hangingPunct="1"/>
                      <a:r>
                        <a:rPr lang="en-US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Hong Kong, China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637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latinLnBrk="0" hangingPunct="1"/>
                      <a:r>
                        <a:rPr lang="en-US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Analysis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140178" y="1935137"/>
            <a:ext cx="2743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20386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“Your analysis held up to intense scrutiny."  </a:t>
            </a:r>
          </a:p>
          <a:p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Legal Counsel</a:t>
            </a:r>
          </a:p>
          <a:p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8169392"/>
              </p:ext>
            </p:extLst>
          </p:nvPr>
        </p:nvGraphicFramePr>
        <p:xfrm>
          <a:off x="666045" y="4046621"/>
          <a:ext cx="6649154" cy="43891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3458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32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74625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Growing ridership had exhausted existing right-of-way and rolling stock capacity</a:t>
                      </a:r>
                    </a:p>
                    <a:p>
                      <a:pPr marL="174625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Future growth required large-scale additions and new services</a:t>
                      </a:r>
                    </a:p>
                    <a:p>
                      <a:pPr marL="174625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Adequate transport infrastructure of the country’s principal export hub was central to the economic growth of China.</a:t>
                      </a:r>
                    </a:p>
                    <a:p>
                      <a:pPr marL="174625" lvl="1" indent="-171450">
                        <a:buFont typeface="Arial" panose="020B0604020202020204" pitchFamily="34" charset="0"/>
                        <a:buChar char="•"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Boston Strategies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Uniquely deep financial and management expertise in rail and shipping (at the time we were a subcontractor to a global consultancy.)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Ability to mobilize a world-class team from Europe, America and Asia.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71450" marR="0" lvl="0" indent="-1714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Evaluation of capital investments in six infrastructure projects, including multiple megaproject new line and tunnel projects</a:t>
                      </a:r>
                      <a:endParaRPr lang="en-US" sz="1000" b="0" kern="1200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en-US" sz="1000" b="0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Privatization</a:t>
                      </a:r>
                      <a:r>
                        <a:rPr lang="en-US" sz="1000" b="0" kern="1200" baseline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policy restructuring to attract foreign as well as domestic capital</a:t>
                      </a: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endParaRPr lang="en-US" sz="1000" b="0" kern="1200" baseline="0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lvl="1" indent="-111125" algn="l" defTabSz="77724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Evaluated a multi-billion dollar investment in a container train service from China to the Hong Kong harbor.  </a:t>
                      </a:r>
                    </a:p>
                    <a:p>
                      <a:pPr marL="111125" lvl="1" indent="-111125" algn="l" defTabSz="77724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Evaluated the viability of adding passenger trains and a light rail transit link to connect a series of “new towns” in the New Territories to Hong Kong/Kowloon</a:t>
                      </a:r>
                    </a:p>
                    <a:p>
                      <a:pPr marL="111125" lvl="1" indent="-111125" algn="l" defTabSz="77724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Formulated a near-term breakbulk freight operations plan.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71450" lvl="0" indent="-171450" algn="l" defTabSz="777240" rtl="0" eaLnBrk="1" latinLnBrk="0" hangingPunct="1">
                        <a:buFont typeface="Arial"/>
                        <a:buChar char="•"/>
                      </a:pPr>
                      <a:r>
                        <a:rPr lang="en-US" sz="1000" b="0" kern="1200" baseline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Developed business case for $6.7 billion of capital investments</a:t>
                      </a:r>
                    </a:p>
                    <a:p>
                      <a:pPr marL="171450" lvl="0" indent="-171450" algn="l" defTabSz="777240" rtl="0" eaLnBrk="1" latinLnBrk="0" hangingPunct="1">
                        <a:buFont typeface="Arial"/>
                        <a:buChar char="•"/>
                      </a:pPr>
                      <a:r>
                        <a:rPr lang="en-US" sz="1000" b="0" kern="1200" baseline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Secured approval for a major tunnel project</a:t>
                      </a:r>
                    </a:p>
                    <a:p>
                      <a:pPr marL="171450" lvl="0" indent="-171450" algn="l" defTabSz="777240" rtl="0" eaLnBrk="1" latinLnBrk="0" hangingPunct="1">
                        <a:buFont typeface="Arial"/>
                        <a:buChar char="•"/>
                      </a:pPr>
                      <a:r>
                        <a:rPr lang="en-US" sz="1000" b="0" kern="1200" baseline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Secured approval for a major new passenger rail line</a:t>
                      </a:r>
                    </a:p>
                    <a:p>
                      <a:pPr marL="171450" lvl="0" indent="-171450" algn="l" defTabSz="777240" rtl="0" eaLnBrk="1" latinLnBrk="0" hangingPunct="1">
                        <a:buFont typeface="Arial"/>
                        <a:buChar char="•"/>
                      </a:pPr>
                      <a:r>
                        <a:rPr lang="en-US" sz="1000" b="0" kern="1200" baseline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Negotiated lucrative rights agreements for right-of-way (e.g., parking lots, retail shopping malls, etc.)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71450" lvl="0" indent="-171450" algn="l" defTabSz="777240" rtl="0" eaLnBrk="1" latinLnBrk="0" hangingPunct="1">
                        <a:buFont typeface="Arial"/>
                        <a:buChar char="•"/>
                      </a:pPr>
                      <a:r>
                        <a:rPr lang="en-US" sz="1000" b="0" kern="1200" baseline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Alleviated capacity constraints in shunting yards and at ports</a:t>
                      </a:r>
                    </a:p>
                    <a:p>
                      <a:pPr marL="171450" lvl="0" indent="-171450" algn="l" defTabSz="777240" rtl="0" eaLnBrk="1" latinLnBrk="0" hangingPunct="1">
                        <a:buFont typeface="Arial"/>
                        <a:buChar char="•"/>
                      </a:pPr>
                      <a:r>
                        <a:rPr lang="en-US" sz="1000" b="0" kern="1200" baseline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Allowed multiple new towns to commence construction with the certainty that rail infrastructure was forthcoming</a:t>
                      </a:r>
                    </a:p>
                    <a:p>
                      <a:pPr marL="171450" lvl="0" indent="-171450" algn="l" defTabSz="777240" rtl="0" eaLnBrk="1" latinLnBrk="0" hangingPunct="1">
                        <a:buFont typeface="Arial"/>
                        <a:buChar char="•"/>
                      </a:pPr>
                      <a:r>
                        <a:rPr lang="en-US" sz="1000" b="0" kern="1200" baseline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Facilitated the growth of processing and value-added industries on both ends of the proposed rail lines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2932412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883378" y="339138"/>
            <a:ext cx="17221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122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Supplier Competitive Analysis &amp; Contracting Strategy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-4490" y="1237737"/>
            <a:ext cx="7776890" cy="276999"/>
          </a:xfrm>
          <a:prstGeom prst="rect">
            <a:avLst/>
          </a:prstGeom>
          <a:solidFill>
            <a:srgbClr val="00206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 b="1"/>
            </a:lvl1pPr>
          </a:lstStyle>
          <a:p>
            <a:r>
              <a:rPr lang="en-US" dirty="0">
                <a:solidFill>
                  <a:schemeClr val="bg1"/>
                </a:solidFill>
              </a:rPr>
              <a:t>“Transport Infrastructure Evaluation”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13991A-7EE4-CB01-F007-0223080942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908" y="1804895"/>
            <a:ext cx="2743200" cy="18521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328E8E-B63D-D10A-387B-950130C14C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emen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34855" y="0"/>
            <a:ext cx="2147838" cy="1237737"/>
          </a:xfrm>
          <a:prstGeom prst="rect">
            <a:avLst/>
          </a:prstGeom>
        </p:spPr>
      </p:pic>
      <p:pic>
        <p:nvPicPr>
          <p:cNvPr id="9" name="Picture 8" descr="A white square with blue and yellow text&#10;&#10;Description automatically generated">
            <a:extLst>
              <a:ext uri="{FF2B5EF4-FFF2-40B4-BE49-F238E27FC236}">
                <a16:creationId xmlns:a16="http://schemas.microsoft.com/office/drawing/2014/main" id="{D862E956-CDD5-A3EE-0672-94BB095D78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77" y="190789"/>
            <a:ext cx="842682" cy="84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92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619</TotalTime>
  <Words>307</Words>
  <Application>Microsoft Macintosh PowerPoint</Application>
  <PresentationFormat>Custom</PresentationFormat>
  <Paragraphs>40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Open Sans Light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David Steven Jacoby</cp:lastModifiedBy>
  <cp:revision>57</cp:revision>
  <cp:lastPrinted>2016-07-22T20:00:12Z</cp:lastPrinted>
  <dcterms:created xsi:type="dcterms:W3CDTF">2016-04-17T19:51:20Z</dcterms:created>
  <dcterms:modified xsi:type="dcterms:W3CDTF">2025-06-03T00:42:05Z</dcterms:modified>
</cp:coreProperties>
</file>