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k" initials="E" lastIdx="6" clrIdx="0"/>
  <p:cmAuthor id="1" name="DJ Vaio VPCZ2190X" initials="DSJ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25" d="100"/>
          <a:sy n="125" d="100"/>
        </p:scale>
        <p:origin x="-590" y="35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“Strategic Sourcing” </a:t>
            </a:r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Case Study</a:t>
            </a:r>
            <a:endParaRPr lang="en-US" sz="14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24250"/>
              </p:ext>
            </p:extLst>
          </p:nvPr>
        </p:nvGraphicFramePr>
        <p:xfrm>
          <a:off x="3505200" y="220980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/>
                <a:gridCol w="2133600"/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  <a:endParaRPr lang="en-US" sz="1200" b="1" dirty="0">
                        <a:latin typeface="Perpetu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Chemicals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Revenues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$2</a:t>
                      </a:r>
                      <a:r>
                        <a:rPr lang="en-US" sz="900" b="1" baseline="0" dirty="0" smtClean="0"/>
                        <a:t> </a:t>
                      </a:r>
                      <a:r>
                        <a:rPr lang="en-US" sz="900" b="1" dirty="0" smtClean="0"/>
                        <a:t>billion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Employees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 smtClean="0"/>
                        <a:t>7,000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Location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US, Europe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BSI Service or Solution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Strategic Sourcing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990329"/>
              </p:ext>
            </p:extLst>
          </p:nvPr>
        </p:nvGraphicFramePr>
        <p:xfrm>
          <a:off x="304800" y="4419600"/>
          <a:ext cx="6248400" cy="3870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/>
                <a:gridCol w="3276600"/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Profit margins were narrowing as a result of increasing prices and an ineffective procurement function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procurement organization was fragmented as a result of rapid growth through acquisitions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Category management processes and organization were needed, but leadership lacked the experience to design and implement them</a:t>
                      </a: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Proven</a:t>
                      </a:r>
                      <a:r>
                        <a:rPr lang="en-US" sz="1000" kern="1200" baseline="0" dirty="0" smtClean="0"/>
                        <a:t> t</a:t>
                      </a:r>
                      <a:r>
                        <a:rPr lang="en-US" sz="1000" kern="1200" dirty="0" smtClean="0"/>
                        <a:t>rack record of achieving savings through strategic sourcing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Benchmarks for ‘best practice’ organization, processes, and performance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Deep expertise in category management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 smtClean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 smtClean="0"/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North</a:t>
                      </a:r>
                      <a:r>
                        <a:rPr lang="en-US" sz="1000" kern="1200" baseline="0" dirty="0" smtClean="0"/>
                        <a:t> American operations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Transportation, Logistics, Lab Supplies, and IT categories as the initial strategic sourcing ‘wave’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Facilities, Energy, Printing, HR Services, and other categories as the second ‘wave’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Spend analysis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Supplier identification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Sourcing strategies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RFI/RFP/RFQ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Negotiation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Implementation plan</a:t>
                      </a:r>
                      <a:endParaRPr lang="en-US" sz="1000" kern="1200" baseline="0" dirty="0" smtClean="0"/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 smtClean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 smtClean="0"/>
                        <a:t>Better control over corporate external expenditures through new organization structure and improved processes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 smtClean="0"/>
                        <a:t>On-the-job training of about two dozen team members through their work with BSI’s onsite consultants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14% “ready-to-sign” savings achieved on Wave 1 categories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 to 24% potential savings, with substantial changes, on these categories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aseline="0" dirty="0" smtClean="0"/>
                        <a:t>Plan to restore target profitability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57200"/>
            <a:ext cx="3698074" cy="540347"/>
          </a:xfrm>
          <a:prstGeom prst="rect">
            <a:avLst/>
          </a:prstGeom>
          <a:noFill/>
        </p:spPr>
      </p:pic>
      <p:sp>
        <p:nvSpPr>
          <p:cNvPr id="5" name="AutoShape 4" descr="data:image/jpeg;base64,/9j/4AAQSkZJRgABAQAAAQABAAD/2wCEAAkGBhQSERQUEhQWFBUUGBgVFhYXFxcXGBcXFBcVFRcXFxQXGyYeGBwkGhYYHy8gIycpLC0sGB4xNTAqNSYrLCkBCQoKDgwOGg8PGiwkHR0pKSwsLCwsLCwpKSksLCksLCksLCwtKSkpKSksLCwsLCkpKSkpKSwpKSwpLSksLCwsKf/AABEIAM0A9gMBIgACEQEDEQH/xAAcAAABBAMBAAAAAAAAAAAAAAAAAwQFBgECBwj/xABIEAABAgMEBwMICQMBBwUAAAABAAIDBBEFEiExBkFRYXGBkRMioQcyQlJyscHRFCNigpKisuHwM1NzwhckQ4Oj0vEWRGN0k//EABoBAAIDAQEAAAAAAAAAAAAAAAABAgMEBQb/xAAsEQACAgEDAwIFBAMAAAAAAAAAAQIRAwQhMRJBURNhInGRofAUMoHhBcHR/9oADAMBAAIRAxEAPwDtsxHDGuccmgk68AKnBN5G0mxS4AEFt3mHi80jdRO3NrmqxZf1MZrTqJlzwFYkI8xeQBaEIQgAQhCABCEIAEIQgAQhQdp2+YUzDgXT9Y28whr3VIJvDAXW0FDmSccBhUAnEKNMZ2tzxwYPiKrcRq+m78JSsdD9CjTM7HOP3T7lW9K9N3yYa50N7gTTugHPLuPul3Brq4osKLshISUYvhsc4XS5rXFuwkAkY7EumIEIQgAQhCABCEIAEIQgAQhCABCEIAEIQgAVet6XuxLwze2op/cgm83mR3eqsKj7bhVhFwzhkRB93E+FUDQ6k5gRGNeMnAHqllD6PRxddDGFw1aPsPF5tNwqRyUwgQIQhAAhCEACEIQAKtaWWKyZiyrIlKX31wxoIZNGuzb3g013KyqGtV4E1LV2RgOkP5IAZt0Ghj+nMTcPc2ZiU6EkLU6GOrUT03TZfZ+q5ePMlT9TqC0dFcM0rJUVea0Fc4YzkwOMZxHRob71VLW0DgwpmXJjRYxix4DCIji4XQ8OcKnE4NcRU4LpMeOdeCp1uP8A99kBXOZZ4Min5ICjooWVgLKZEEIQgAQhCABCEIAEIQgAQhCABCEIAEIQgAWCFlCAKzIu7GYDdVTBJ3YxIVeV7qrMq9pDAIcHNzcMPbh95nM5clNSUyIkNrxk4AjmEkNi6EITECEIQAIQhAAoG3ngTEsf8v6WKeVa0oP18qP8x6Nhj4hA0SX0rDPxWfpnNRjXYIxUSY8jTbaYhU62QDPSB2TLPFkQe+isL2FVm3BdmJJxyE1Aqfadd+KYmdOCysBZTIAhCEACEIQAJJ00wGhc0HYSK9FH6TSz3y0RsNzmmlatcGkgYkXiDQEYHDKqgrNn23GXaebj2ZYBUYHBoGuuaTdDSLX9NZ6w8UGcZ6w8VA9sXDCvVqQjBxGFT94f6WFLqHRZfpzPWCzCnGONA4E7K49Fzq2WuY0uviGQMy8E4j1XQRVVfQODGmZ+E0xXXGO7YtcA0uEKnfAzpeLG1r6QRYmqO5oQAhSECEIQAIQhADC2YN6ESM2d8cW4nqKjmmujkxg+H6rqt9h/eFOBJHJTJVYk/qZkDVUwjwNHwj0w4uSY0WdC1vjaEdoNoTEbIWKrKABCEIAFAT8HtZumqDCH4ozqkchCb+JT5UFLTAMV5HpPqTuaAweDfFJkkKfQ6EhBhgLEWaqTqWGRcCokzUMrmq1p7ZznSr3Q/Ph0is9qE4PH6VPmMm03Gq0gosGWKzJ4R4MOK3zYrGxBwe0OHvTpVjQCLSXdAP8A7d7mN/xuPaQ+QDi37is6mVAhCEACEKK0itR8CEHsYHd9jXVPmtcbtQB5xqQKYZ7kAShCp7JjCmdCc8de9Kx9JojQTR5oaEdmRTq3xqoixrQ7djn3Q1t4htHXq0zrgMjUctyg2SSHz5g7B0HySMSNw6BYiBIRCgkaxYxAJGGrDDA6lBeTCITa8a9n2UwOkxBA8AOimIwwUdoCALaib4MXxdLFBFnW0IQpkQQhCABCEIAFT7bk4v0l5vVY4Mc0CjXNubzg4XmnWDjrwVwVV0qc4TEINOHZRXEbS18KngXDmkxocy0UkNNyI4Gh88H3xErHcL2EOJT2m/GKFHWZGNHNOo1HsuxHQ1HJP6pFlCEw2M4AQ6wzgA5z7xqT6rXHpWisgCrbXntoIBNC/HeLrj76dFZU0QkCEITIjW05vs4T3+q0045N8SFXbPNG8k70vnA1jGH0nXjwZj7yOij5SaFMGP54e9Z55Yp1ZdCLaHyzRZadxSoI2eKr9aHkn0MaEJtMDBP302eP7JjNRKegeRCPWj5DoYho5N9nN3dUZhb96HVzfC+rsuYz0yWOa9rXB0NzXgEUrdINAd4w5rpcKIHAEYggEcDiFbhyxnaT4KpxaN0IQrysEytllYLt1COLXAg9Qnqa2oPqX+yUnwNclUnnk1qT13qM0QhgSoGdIkcdJiLmpacbQO5qJ0Yb9VEGyPHHWK53+pQJsfxCKpCINydFqSeEANYgFFE6HkNtsY+fCigfhgup+VS8QKuzMT6PaMpHJoBFYHH7MSsB362dEdxM7MhYCyrCAIQhAAhCEACr9uQazEI7Ib/FzPkFYFD2qCYzPYd72pMlHkg4LOzjNGo/Vn9cM8sRxKmhDUdbMqTdIzOA9th7Rnud0UnKxQ9jXDJwB6qKJiLYf1sPc74EKeUQW/WQ/a+al1JEJAgoWsR4AJOQFTyTIlVtxwiTN00IY0DHHE4/FDZYUwLmj7LjTocE0kIhiOfEPpuJUiFw9slya5bN37UkJiFvrxp8GpRrPsjr+yytgVF4oeB2xs932ffu3bz0WnZYHuuzyBc3brGeAHXcni1cyv8AN1PimscPAWxhFlAYbgGhpoQcBWurHXqU1olN35Zo1wyYZ+7l+UhR4hBoPx3BIaIzNyYiwtTxebxacfyuH4VdhkoZo+Ht/sryK4/IuKEIXXMgJtaX9J/su8BVOVG6STRhykxEABLIMV4ByN1jnUw4JPgaIS0W4O6dTRRWjUPuR/8A7EXxEM/FVGwtI5qPEiv7Jv1hBAMXzaG/dq5pw7wGDTkrjopBf2cXtA28Yz3G6SWisODgHECvQLNHLGT6e5oyY3AkHMSToaffRysGTO7qrbKiKiwlU9OJEugGmBFQDsLgbp5PDFe4kg/U0ngq3pjAcJaKS0i62/iPUIef0lFiL/o5af0mUl4/92EyIdxc0EjkahSSo/ketC/ZzYda9hEiwvu3u0Z+SI0cleFaQBCEIAEIQgAUDPTN6bDB6EMF3F7sB0aSp5VGwYxiuixz/wAV5Lf8be5D/K0H7yiyUSTnoJdDcBmO83i3EDnlzTWwowo9mYBvN9mJVw6Go5KSaFCwj2UwBqLjD5PHaQzyxHEqJdRJWjHDLjzkHNruBIFfFTQULacK/Cc3aCE9sab7SAxxzpR3tN7p8QpIqmh8oPTK0+wlIjsy6jANt80PhVTiqmmsv2roMMkgNJeR62poJ1Y1Kqzz6MbYQVyQysMVhMJFKgOpnSuKkkhChOaKZgDAdBsrklYbic8P4Oq5iVKl2NZuQgNGwdAtRCr/AOT8E4hyQ2+J+ai2gES8bVlrq8vBEaSGJr0x2Y48AOS0hw7uVf5U+8nqnaA2eMMVVbXn3Ss9LxBQNLgYhJxuVEN1Nwa+vJWvjiovSGyYcxCuxG3hnwOVQcwVFyqpeNx12LuFlMLEmb8CGTnS6eLe6fcn67cWpJNdzC1ToFF6UtrJTQ2wIw/6b1KJhb7ayscf/FE/Q5SEefPJ7NgTIYHElzX1bUkUDWOBplXA9VcJgfXRPqi51QSQC6gIoKtDtzlzfydupPwN4e3rBcfgutsbR8Q7SPAfuVx8kenN81/005JOWJv3I9kR1PNDfuH4lBiv2Dp/ApQFZA3qdHOIB/anJhPBrvgk4lkzMTze0ZtvPcGEZEOY52HEDiCrRCwGaXBR0+4q9xp5L5H6LMTEAkfWsZHAFboLSYb7uA2srhsXSVzmUmOztCVfkHl8E/8AMbVv52tXRQVvwyuPyLo8GUIQriYIQhAEXpJMFktEumjnDs2HY6IbgPK9Xkm1myzWMa1oo1oDQNwAAHRJW9Gvx4ULHuAxXcTVja9XHot48y1rKXhU93ChIrrzGSqlJLkuhF0P2hQtvSveDhWr+7nk9veh+Id4JODOMvNq9oxacSK55HXgGDXyzS1r2jCdDe0PaXUq3WLw7zceIpzVLz46/cvqXLHK+GPJKY7SG19a3hXVhtGG9ZsKLdiRYW/tG8HYO8R4qDsC2Wd9rnNa00iMqQBR+DhjscDyKUjWo1kxBitc1zb3ZvIINGxO7jTYSCpQyxdUyM8Ut9i5FU+0psOmXEnBpu/hw99VapyZuQ3PPognpkufQXk1J14qGpXqNY/5+hDFtbLCx4ORBWS5QsJ9MQpdY8kOgui7FGdOCVb7TvD5JuyFvdyc75pdkHe78TvmqG0So2Lkg44rWNL3iTXUMKVGBBxxxGCSbBu1xz4bznrzKapdwFi9N5yN3TTYVuQVpFGCT3VDQ40Ln69pDOoh44OwPiPFWdc/sKZ7KbbXAOJYfvZeNF0BdHQ5OrEl42MuaNS+YJlbJ/3eNX+2/wDSU9UFprN9nJxSM3C6OZx8AVtbpFSPPugdn/WQItaFsVo4hzbprjh5/guoRG952JGI9wXN9EjcaKejFh+HZ/uukzFanDx2clxZTbzfng05VWOS+RkLZpTcP3JUK45jHDSlmlNmFLNKaYEZpK8shCKM4L2Rh/yntceGFV1OFEDgCMQRUcDiFzW2pYxIERo9JjhzLTTxVo8m9omNZkq53nNh9m7bWCTCNfwV5rVp+5bAsqEIWosBYWVFaT2oJeVjRSaXWmntO7rfEhJulY0raS7nMNIbcfEnI7gSWVuNAcWijO7V+3XtzyzJRlo7yAA2C3eS8noAAm8kwFuQN7a28eWKcCXZUAwxvx+AK8bm1DnNya3/AD3PYwwRhFRiPIMN49No4Qz7y9LumYg9Ou66G/EqGhv/AKQGwHPaap8+mv8AlFmlllF/0SeFGwnCBQBl6hpXvNrgD3c6HDLJQ9omI4FxLW443K4VqKNBrQb68tkmLo9UbKUHTakIjA4Z4OGeY4j+agpwzyTsFiin7F6tq3xEkoJacYwqfuAB35y1RMIYBU2LaRYWtqSyF3RTHzojXOHMMI5K6MbuXpMGX1W5vwkeb1GH0ZOK8sWhtxA2ke9S15RsmyrgdQx+SkWqOol8VeCEEYLwRiCR7JPwWO76v5T8koXHUK86LW8fV8QstlgPmKGlCem0DHmRj8lrCmQ7Lj1pq1ZpS78loSi1QqMlywXoqkoiaYEJawuxA5ppXGuwt/gXQ7NnBFhMiD0mg8DrHWoXOdIMGXr1LpBrSuHpAclO+TK2RFl3sBqYTyB7L+8PG8tOgdTkvJTn3SZclVdOo/chM2lzugp/qVpVD02ngZpjMO6yp6g/ELp5XUGzLdHF7Cmi1rvar0A+S6aJqrn1ORBHMfsuZwJXsw4VqDj4cTVdBkZoGtM7kNx294OpXoei4kt8to2Zt8cmSAK3Cb30qDgrzksXa5LMemrSlWPQmIXecFKeTuNRseD6kS+B9mIPmw9VD38FronaQZanZE/14LqDa5hDh4B6vxP40Tg9zpSEIXRNAKjeU5wiQ4cAk0cb7gDSobUAHdWp5K8rkmlFrCLNxKGtxxZwu4fCvNc//I5ZY8D6eXsbtDjU8qvsMoMMNAAyGAW4cOCRDkXCvGtd2eqjwKNl21FKYCgx2YLMQAihII2JEwitXQyn/JYZLW1yHzxJ54klJx3Ub3RlkBuoFkgraTJMRgOs+6pp4KyKbaKsjpWSMPRFvaMiXiKFpLKAglmIx1Y4nntwtUEhMYMbJLtirtpUkebnJyk2x4XhAI2prfRfSZEdltPSI5t+IWAPt+LPkml47B1/ZZx2fzojf8oB1FgknPClKc6+OCThwrpxNcB8N+7xSERx2IY51cf5l+6a6q9hDwOC0e4JGqwShANbRk2xGkOyIoRuWNCLOhyka5DqGxK3i5xJJoKVJ4AU3pWK9MY81ccHDNuI+7iPEBX4pdEkyuStHSlxDym6UdjMTF3GI8dlDGygLXRODdW1xGwrrVt6Rw5aUfNP8xrL4FfOvAFrRvJIC8rW9aEaaiRJuICQ94aT6La1cyGNndaTTYK6115JS2MsUEjLVZFvxXMuwy6G0HB76tFw1OwnLFONF9KHS0xeeXPY8BkSpJN0eaRXW3ZsJGtSuh9lfSIc3uhFow1+d4ODOdFUjKkiuVcaJOKexc11KjuUCI17Q5pDg4VBBwIOIIPBOGuwXOPJ7pGWn6NEOBxhV1HWznmBtrtXQRHC5mSLg6OdNNOmOGOWwcmwjLftVBERx2igZ+YMG0JCYGAbGEN3sxaMPg5ymL6Qmm1GWOrjqVsJU0yS5OthCQs+ZESFDiDJ7Wu/EAfihdY0jheftI5RzZp7g4te1zsNTheyOGOK9Arn2nuizyTHgtLgcXtAxBHpAawdazanG5wpG3RZY48nxcMoEjabjUOBq0VPdqBzb8lIwJ4OODm133h7wo6VnWMbFYe7eDQL1BiHVOPBM2QgXZiIK6iDTHYCvNZNKnJ2qPUY8kWrTLGyeaTQRIddgfj0WI86BnEYOLv2Wuj8NrfMcGGuWR99U/t8tMNwe8OOy9U9CVznGKyKFMs6t6ISLazMhEYeDXnxombrRPnAkXKOBpQVGula0URNFowwb9o0B5bE7sudYHBrPrK4OzyI3jLA9eC6kdMoq4pmfNkj0Pcs0hpbDJDYh7F51PwafZfkRxodysUvGriDUbVz+dhgvDGMaWGuEQE0OwLSTgRobvqjDY3WAXAEcCDTkVo6132OC4d0dOhvCcNa05VPOnuBUBY8a9g4kn2wPerPClGUGDyfaHyVDzw8kXaEwwf268XD4hKtgt/tN5kLYybNbY1fu+/BOYVmN9WLzLP+5WxlGWyf3/sg5VyNo5DaUYDgcq0FASMuC0hNvHFtBTUHDZQ1O2pwzFFITspdpSpqDhQVwBOpu7xTVlL1HNeRTCgO7HnU4ZigUpVBfFX1EpJmjoTdh8Ek9ool4sxBArdOypJ+DlAWvOuoeydDHtQojjQZnvRgNeyioWfHxZPd9hxNxGgGpVHtO3i8jsh3S6l4jzhXJgzpv2VUTb01MULokxUVwaGBoNfsebljWlUwgzUW6YryXXQTUgYAA3qEigqKhaeVaaHST3HnlD0vdGl5eTxDYN6/qvXXObD6Q7vMlVXSKdDYErLN/wCG0x4pGuNM3XAfcgtgs3G8FH2pNmI5zjjUqPiOJNSak5rtYk1FJ8mSdXsX7ydWmIcCYBPnNc07cQ016tCqHbgjAptLTroYcGml8UKRBVtCTofw3VIcw0e01G+hFCuuaP2qyYgMiGgdSjxXJ7cCKePNcXhvoahX7QS2mwi8Pbea4XgMcHDA5Z4e5Y9TGo2GWCyY3Ncx+6OgQ3M/hTlt3+YqtxNLm17jG8O//wBy2Omj7uENg/8A0Hj2i56k/BzOtFoDcKhpoNx96qmk+lUOE0thFr4mQp3g07SRhyrVV+2bSiTFSaYagTTxJrzUZI2M576Ekg6h89XJaoRvksi7O8+SicdEsqXLq1HaNqdYbFeAelFlS2idkfRpSFCpQgVI2E405YDkhdNcGomEIQmBC2nohKxyS+ELxzc3uk8aYHmCq3NeSGXJq11PaY13i26r8hVTwwnyi2OacOGc5/2RtHmvb0iDwDyj/ZEw+c9vJrz73royFT+jxXdP6su/WZqq/sihSvkelR57nHc1rGfAnxUlG8n0tDhOEvCDH53iXEu13SXE0r76K1oKuWGCVJFLzTbts4rNWeC4g4EcnAjamkJ3fuPFHZV1O4Lp+lGhrJqr2G5F26nU9amIO8dCubWvZM3LYRYd5mouAc3k4LlZ9E723RphmT5LJYkr3gWmhOGWBOzcVYbSssxGlwqH0oQDnhmPDJUjR/S2EzCNDiNHrN74HJ2NOJdTUArzZ+lko/ATDfv3mfrAXHlpJp78E5ZO6KJMwHtJxIptzWsCZiVzrxP7q+T9iwo/eZEFTsfUHxwTAaHP2tI3Ox8QrVCVUl9hKcWU+O95OLjycVIWbKBzmjE158cVLzGhUUnC6BvcErI6MsguDo8aHRuN297ySFGWOluHWuw9tmD/AE2NwAwA1atajLTkwwxC7HuXQ0ejhkT1UpN6RSzTg50Vwy7NpdTg7Bo61VXtq040wLsOXuNOXaOvV2fVto08HXxzxVcNLObGp0Ua0JZ81Fusp2bMXPr3anPHXsUlbcjWz5gQm1DIYJIGAaHtvG8czS940VpsjyfTEdwdMm4zOh1+ywUpzornamicN0hGlYQLe0YQCD3i+lWku4gbl3cOkezfEeCqeZcI8lOOC1P8zU1aFj9i5zCDgSDXco50sumjPY0WaJf6Nv8A51Wfou9MBFoVi0Xa4xmXcwRuGYFCd4Kh4UpvXRPJVo2I800EG6AXPOugGW7Egc1VkXVsWxdRfyHEzZgB70WCODw89GApxLWY1woBFiexCdTD7US7t3rsEvojLsyafxu+BCeQ7Ggtyht5979VVnWll3ZzvR9zj0PQ2NHcBDhdm0es/tHHeQwBrfDiVd9EvJ0yXcIkY33jFrfRadp2nZqG/VdWsAyWy0wwqJbGKiYCyhCuJghCEACEIQAIQhAAhCEAC1cwHPFbIQBFTGjEs81MJoO1vcP5aJhF0FgHIuHG673tr4qyIVcsUJcokpNFUGgMIYgj8HycnEPRINyf+oe5ysaFU9LifMSSyS8kB/6VacyD+I+9y2ZonCBybyYK9SSp1Ca0uJcRD1JeSNh2BCGYJ50/TRO4EixnmNDd4Ar1zS6FaoRjwiLk3yCEIUyJybyo+TmJEcZiWYX1xiMaKuB9ZrRi4HYMa+HGJiUc1xaQQRgQRQg7wcQvYCYz9iQI/wDXgw4v+RjX/qBolQ7PI4FMwsXSvUETyZ2aTX6JCHC80dGkBKyvk7s6Gatk4FftMD/11RQ7PN1g6Pxpp4ZAhviGuNwVA9p2TeJIXonyf6GiQgUfQxn0vkZCmIY06wNZ1ngFZYEs1jQ1jQ1oya0AAcAMEqigcgQhCZEEIQgAQhCAP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s://encrypted-tbn2.gstatic.com/images?q=tbn:ANd9GcQBriSZFA5yyB4LiTC0lHXmnPrHmv0v6g6BbxyselCn9M98bcATXw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2" y="7937"/>
            <a:ext cx="2243138" cy="143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data:image/jpeg;base64,/9j/4AAQSkZJRgABAQAAAQABAAD/2wCEAAkGBhISERUUEhQWEhUVFBYVFBUUFBQVFRYSFBQVFRQQFRUXHCYeFxklGRQUHy8gIycpLC0sFR4xNTAqNSYrLCkBCQoKDgwOFA8PFCkYFBgpKSkpKSkpKSkpKSkpKSkpKSkpKSkpKSkpKSkpKSkpKSkpKSkpKSkpKSkpKSkpKSkpKf/AABEIALMA8AMBIgACEQEDEQH/xAAcAAACAgMBAQAAAAAAAAAAAAADBAIFAAEGBwj/xAA8EAABBAAEBAMFBwQBAwUAAAABAAIDEQQSITEFQVFxImGBBhMykaEUQlKxwdHwByNi8XKCouEWM1Njkv/EABgBAQEBAQEAAAAAAAAAAAAAAAEAAgME/8QAHhEBAQEAAwEAAwEAAAAAAAAAAAERAhIhMUFRYTL/2gAMAwEAAhEDEQA/APHSLi9NPml4G2CO35pqOMhhB0OqFg2HXsskLFvtx8tB6IKZmoGqQ21zSg1iK4BadGOqYAqWIvu1L3BUg2nZMQP8Q76KHundB/DSnCNW6c/1Wam5SM38HPZayabc/wBPJSmaMx1I1WNbWzh+R7K1MYwa/wDn9ljHEKRaR59nKFHmD8khkrjyQJN+v7oshpQKkC5RpEc1RypLQCwBNxcPcWg1d+dKYwFEZgNdNCjtEUasyq2bwR3QoZ4f0PdXZK1TanncNcaqj9E3D7MynUZP/wBJ0a1gm+AWg43cKwbhiwZTuNDS6/2I/pgeIxumM3u2MeY6DMziQ1rr1IFeIfL1WU8393qtmL+bL1/iX9HYYQM00jjRs5WNBPI86+ZVC/2OwzN3E1+JzR+QC1PRa4Fsf8tSMQXaHhOEaOR7uJQXR4YE0G/IlXWjs5eWs2iyOKj6KEcgJ0TgbqFzbKyMUTCK2CPKzQdv1WRs2TqC+zNPIfJa+yM/CE3M0ckIsTqB+xM7LDhG8nH5ohYsIRx3VSzom7F9enna1FlBAzA69D1S815jz1W2DVvdSwzPOLIrmUNr2fhW8a3xu7ocY0Qm5ntrRv15obDRtSmGnqtFthOpqSZ177rW6x7dQisYFagZG7KWUKUw27qTW+Vq1G4sSA0aE0NaC1JNZbTTob27pkcWc0UMMGiuYfdVV6+X5qM3E5mUDC1pI08Nkg68+6esG1jcbK4kUdBry32QmTnpzo91CXjswOoDdtMoG21okZttncus+qesWm2jTZOQcQeABf06JXNp/PNWEfDCfhDnUNSASBZ5kDT1VGaUlkLiSdSTqvWv6UylmAc4GqnkPrkY0d9l5K5vJen+yEvu+E3YBc+Q9vER+ixWoqPaTGmR51LiHE8zouUlf+do/EeMNcfC14cNM2wJO50d3VbJjgTr/PmunGixMlCL9/NQfMfJagdm0K1rOObhxGU3quhhdeV3Wv59VVjhjepK6PheCZ7oPILg3wkNdlNjbMa21bsuf10vhCaPQev5qLI9FZYjDsEoLxka5j3U3Ndi8rQSSQSQBZPVWJjjDXyRjK2SV7YwW3lYBZNm9BcbfV3RPSjVAyEnzUXwkbil0DOC5yQ0tdJTrYdDbY87a704d6vcKP2MC2E6McdiR4bBcTR5UdPNPRaoYsI511QA3JNAXshy4UgXbXDq038+ivcfw8sa5ooAuJZl5hrWuu+fxV6FDjwrQ1+mYyNAYDdZmjMSa7AAdSrqnHzGnFa95t3V1xTgmV72bOaGOr7tOa1x7akojPZ4RPjc1/vKdGZPDlaM7c4DS7V1ai6GxR1OqvHyASH0/JCwrXOsNa51anKCaHU1sF12O4e2WM+9IJ1e3RocA3ejWyjwoHCYSWRhOaUsDTzykDS20eb9k9MDkZnafzfohMmXf8U4dTBI+gHPaA0AW5j3hgLuo1sfSkzwLg/usFixG0CdjnFkjR/c92GxvaAd26B+xV1Lzd8nMclgmIXoM/s7JicIJZdHktLJHBtFpNakHMcx01PK0DhEAbBIz3MYnaaaXtzVqKoO0/FrXRGfxqSZdrhXyX6eSLFmrPRLb35XvV+hXS+0vBCJGOa1tZGud8LR8TgLAHO2jzSXvHOjLSxjGNJLi0HMAXVzJ2TkZKScdL/iZtoKNfPRCm4mCWlrT4RWpu7P06Jy8LVZ3nTTwi7rV3n2UScN+M+VN1Jr91YFdiJw/WqPe/louwwvs3C3h8eJlfIDI8NayMMoAuc1pJfd6NJ5Kgw0cBq3uJrXT73mvReHcJ9/hcBDoR75jn9CxnvXO/nmoOG4rw73LgM5pwzMJFEtsjUWa1BVl7DYMfaYy6YXbv7YddCtXEg+EjpXmnPbnDCTGuy0Gsa2OhewFuA06uKjwTFjDkFrc1XQsjcEXtyvZc7TimqyDZN66875rsMTiGs4VG195XM8QHNpkJNJn2b/AKZnEYcSulEea8jS005oFZyb8N61odAkeLcPlbE1jsr4hTWSxvzsOX/Ic/I0nxOKlOHN5Q6zWXmBtd/VKZG3oTv0XRO4JGdevT/S23gMfV30/ZPaDFG2IeXyb5f5KQjHl8h5/wCS6bA+yvvXhkfvHuOoa0R7AAk/DppSlifZMxOyyB7CBs5oHrZbRGu4Wtn7GOWDaHWv0XS+zLYXRSMkPiz6N1ssLG6gjbUFcph8O4WSeXXmjiUjbmscPK1XSe0csQEQbvmJzbgRkAZdehAP/UV0WKx2CZBGBZcGMZkjP4bpxcRTSSTYoleest2p5D/SfhfmbR/8L0RlZYfEj3mfyLTrrlLcuWzzqvkmAWGSw00R4gTuOnRV+GZ15oxFFMDoeNuiMXxA6BzaADmu0tpHQ0qWKNpcywSAQfCQDd3Qd0uvkgstx12R4m5dBqOh/Q8kX60t8Bg9J5JBZld8NXTQbI1Gx0+SqH4UZSBQ8dgAGmgbAkm+ZTpxslGnb7pQz9Qj4sQlwrnVWW9W04/cptiq1J8QTzcCym5791F43CibDRTWAcyXECkHDOJdQ57itK8+qs8Rg3ZRR5bcr5H5aJ8pV885mNubrbTloUA34Geho35K84PJTjY+Kieewo/qqqGIjfQ/omOGyhuUX138yqpeTcLgMOHgkfkYHB13lBEJMmQu+6OX0SHFMLhnzvdA05CwBrrIaHg27K0/Ew6jXYnSkzjoBK2M6kMc7SjXiy3YPLTfzWsZgDG649WnxFvS9dFjGlJxThBnc0l+XLWmWw4cwRdHS1R8c4IIoJazEkukcSKsucQyP0Dnk+a7OMB3l30S3HDWFnY25i6M/C3WyNx239E2T6Hj+Tbw+fNYG/480am1zCZ4fwuWZ2WJrpD5Amu52HckLAQ4bEC/aua9Z9keJMjw2d2oja/l0+Fo7mh6rneB/wBNZwQ/EPbG2vhb4n68uQHez2XbHhccUQjiZTdC7xGyLF27e9Vm+emR53LIXuc5xtziXO/5ONlWPs9wj7RO1n3fif8A8Bvr5kgeqJ7Q4OOKWoxlbkaasmib69iu34XwuPBxucLcXBncuDASwdBmJXPjN9avgXtbxYsYMNFo5zRnrTJFsGeV18h5qjfws4WG5XZPeNOSE17yQHZzmH4GX94i+gR5uOshcXtDZ8Q43nOsUZ5ZRtI4Ch+EeZXOYyZ0zy+UmR7jbnO3J/m3RatkZkQa0fruup4d7BzSxNlD42seLbbnE1da03TVcq3DN/DVdPLsvVPYSQfZWC3ii4U5pDTZzWxx+IaiyNqpZklJr2T9nPsjXZjG57jq5odeUfdBcBQ5909NwOOWTPKPe/8AxsIORvLNluifM9dlZxx1oNk2xvkt5GXyWUKroIlrTH1qifUdY3KESOUjz+iF7/S1AYjVd9xLWMUPl+aJIefJCwviG6Zc2gpNYX4vROEJHDu8SspI6Kog2KTwFFzgtxCyFaT3DMLrf8pXIitp68kLB4ehrumo+nNJUeIaao2OR8k9wrhXiDjRAque3S9ExxDDDQ1urLh0IbHQCEhjQWHwtFcwNDd7jkghzT069D8v1TmMYSRXqk3Yccx2PQ9EY1hPFRHcOJH4d69ELBSDNV1Z10/TvSadhA7YUea03DvBQkf/AEzhGkl0YeSb8QtoO5ys5Weqt+FuA0a0NaNmgUB2A2VW5zidT/PMq34a33Y10J2/dGjDeJj1CXacwkPQhqJjcQfdkjU6AdylJXPiwrixud4Ipp+85zgAPqs8vYp5VXJwQT43xasYxhd/keUYO19+XdT9usY5rmwgEZm5yeocfgA5ba/LYldbw6CgLAurdXUD6+Xkn8Vw6KVrfeRskAH32h1E1mq9tgszj5it9eKgKTQvSOJ/06w8guJzoHDWvjYfIh2o9D6LnJvYfFMeGlgc0n/3Gm2Dzdzb2IWLxq1V8L4c+aRsbN3HerAHN7vIf6Xp/B+CsgYGs8R5vO5o3p0F7BL8B4M2BmUGz991USenbyVnicW1jSTy5D4j5ALpOPjNq6jZQ80Vuy57gvG3PbT9HX6Hy7q9caFkpD5JtCmOhU7UJNisFD7VTVPBTWbKQDvCjYJ+q6h0eHkA2VhHifJVOHcnolqI4KPl/wBN/VWLnihY5KrYU7egSUw9o2anuGNBOY1psPNVlomBno70sl0jJeinWt80jE6xqUy2wNnegsLRhrFvDmHuDzTOHIqr9OdKtdNmFN1I3a45SfME6eiPh8K8OB0s7/sppYYncfzkoPjtM4hgsfzkoRAbo1FHMIN0iB2mxvonq8lH3fp+aETZgQCCTruRyB/VTMnQWmHQgrBF5rKAjkcSBsL26lP4VhO45oLaVjhItLPTT91M05h2U0+dAJoN5eaBDs1N0DspkJzS07mjt36KTZCEf3YcKK17kjf59VJESNOjmiigS8Mw+/w+prvR5+YTBjP8C3DhGhwJN+R/NG2CzQMB8WQEvG4zchWuvdPtiLiQdul2O1oOEw7g91aX9ArJjKFBW6pMfISi/n2UlErmVYzmi4F3iQhufVSwZ8foV2To8OU9EVXYYp+IpgNsKcjfba6JJicjPh9U6Wi5CgfTj3RC5Ls+MoK3hmKdgxDhsSPTT6Ktw6fiK0pVlHjyfiaHfL9U9hcQ29A5vldj6qpjKahkpTa5mmN7WtDFf4j5pad4Ki1ZR37UVESJcBbCEZ98sMyXD1IuQjvD4i9x6AD5k7fQq2aCNK8vRcnPxmSB7PdgnOHFwDS6wC0C625roeFe07JdHDK7of0UysY49UzG2isjkafJHaW9VMsjNdk3G8HcIDA3qitaOqEJ7nohuiDtPrzRc9LcZ5qQjGZQpNCgZQtB6E+QS5Q98DoDqqd0p6lFwTvF6FHVCH4z3K1AfGFCd1PPdYH+Id10nxOhwztFYRFVOEkVlC5IPRuTkL/CR6qvY5OYbn2Um7Qoz4lNmyGPiQVnhyn4gVWYdyficlHowUxG0pWNyZjeFNRYPZoOyxgKlJL4QhtmURQtgqIcsLkJJSK00raBQMXPThl3aKPfcpyPFtfQkaHdHfeHZ26qsXGGyOA6/XSz6ouFekOu4c/w1ZPQneu6sY1zGCxNK4w+KWQt2vA5IsIJVayVMRzOGx9FJYOiJUW206iwtQ4zraabICiJjcp2UsiwNUkp8PIuGNOCEQpxHUd1qoTF/EhsbeyJjPi9EKM0VfhHsNiiw0758lc4fE2qYNsaj+eS2xpb8JI8t1mcljqYXqwwu65bC8SLfjFDqNV0fDcU06g321WtAw2+aA13iWYrEBo1QIZLo9Qr8lbwFPwlVcD1YQuSFhGUdpSkRTLAorFurAoNUW3kWmlBMtcszIbSsc5SGDkbDu8bf+Q/NJhy2XnluPEO7fFX0QgeIu/vP/5H6KUaXxclyPP+TvzRYCkasYHK0gmKqok7C5AW8OITkcyrIXJyMoSwY+0eNyRjKYY5ZJ5jj5ooe5KNKK0+ZSnxixnVHghAsoGcLDiTy0WkJiK0QmsUc1owWg3HKRzvyTUcwPdKkLMqzeOnT91umcJMWnM0i6rQA/QqsjnI0Oo+qMyUg+GjelH8rWMsK0mme/Un+dkbDT6gXZoJCDF1ZdTf8XfoUeRweAQMrhty9D1VLlV+Ogw0qsYXrmMDxDkdCNwrvDz3zXVhcwvTcblW4d1p+O1LVhG/+2tMOihA22lYwKMo7XKD3qNoUsiydH94pYaX+4PX5ZT+6r34kBZwnFh0xb/9bz9AP1QNSzWSfNMwpVqYiK0NWUDk7AVXwp2EoKxhTsTyq6Ap2MoR6NxTLHFJRlMsesk4x5/gRQ5KscjNcpPjKlINU8qwNXUNNaiNWgFIBSTCnSGERpQmixTj0NqTVvKhN4h4e2qQWYt7aabc369gUXKt5UYtNMkZKQGE5qvXl5WnIca+IgSA1+IXR/ZUzcGbtl5uVdVZslk0DwKrxHqj/Pw/XTcP4iHVRV7hpQV5/C1ooxPokXlBu/MgroOF8aIpsnhPI60f27JnLRY7PDfCViHgZwWmiDz0N/6Wp5cg8RH79k6wySagqvF48DmkeI8YcSQ0fPT81WDDSSmnOPZug9TusXk6SGMbxgDS9eQGpPZN+yUEpmkkeMoEDqB31c3Uj5qOEwscGtDN16epVjwDigkdPl1DY2hxG1uL6H/afkszltV8hpjkzGko3JyIrs5n4SnoXKuhKdicg6sIim4iq+N6bieho/G5HY5JxvRmPWUfY9Fa5KRvRmvUnyNS0VixdU2FixYpJhTWLEBNqm1YsQkltYsVVWMOqsYTY1W1i58vqjnvelkttNeIj0vZdTVij0/S1tYtcml17KyEuAJJAZdWavquvdA3py56/mtLFy5/GXOcdwrGEZQG9kCbwkBugyg6dVixZrrHN+0uJcCGgkA7hdF/T6MDCTkDUvZZ7NkI/M/NYsXXizy+LYbpuErFi6OR+JNxrFikbjTLFixDRiMphhWLFlDsKYaVpYov/9k=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4" descr="data:image/jpeg;base64,/9j/4AAQSkZJRgABAQAAAQABAAD/2wCEAAkGBhISERUUEhQWEhUVFBYVFBUUFBQVFRYSFBQVFRQQFRUXHCYeFxklGRQUHy8gIycpLC0sFR4xNTAqNSYrLCkBCQoKDgwOFA8PFCkYFBgpKSkpKSkpKSkpKSkpKSkpKSkpKSkpKSkpKSkpKSkpKSkpKSkpKSkpKSkpKSkpKSkpKf/AABEIALMA8AMBIgACEQEDEQH/xAAcAAACAgMBAQAAAAAAAAAAAAADBAIFAAEGBwj/xAA8EAABBAAEBAMFBwQBAwUAAAABAAIDEQQSITEFQVFxImGBBhMykaEUQlKxwdHwByNi8XKCouEWM1Njkv/EABgBAQEBAQEAAAAAAAAAAAAAAAEAAgME/8QAHhEBAQEAAwEAAwEAAAAAAAAAAAERAhIhMUFRYTL/2gAMAwEAAhEDEQA/APHSLi9NPml4G2CO35pqOMhhB0OqFg2HXsskLFvtx8tB6IKZmoGqQ21zSg1iK4BadGOqYAqWIvu1L3BUg2nZMQP8Q76KHundB/DSnCNW6c/1Wam5SM38HPZayabc/wBPJSmaMx1I1WNbWzh+R7K1MYwa/wDn9ljHEKRaR59nKFHmD8khkrjyQJN+v7oshpQKkC5RpEc1RypLQCwBNxcPcWg1d+dKYwFEZgNdNCjtEUasyq2bwR3QoZ4f0PdXZK1TanncNcaqj9E3D7MynUZP/wBJ0a1gm+AWg43cKwbhiwZTuNDS6/2I/pgeIxumM3u2MeY6DMziQ1rr1IFeIfL1WU8393qtmL+bL1/iX9HYYQM00jjRs5WNBPI86+ZVC/2OwzN3E1+JzR+QC1PRa4Fsf8tSMQXaHhOEaOR7uJQXR4YE0G/IlXWjs5eWs2iyOKj6KEcgJ0TgbqFzbKyMUTCK2CPKzQdv1WRs2TqC+zNPIfJa+yM/CE3M0ckIsTqB+xM7LDhG8nH5ohYsIRx3VSzom7F9enna1FlBAzA69D1S815jz1W2DVvdSwzPOLIrmUNr2fhW8a3xu7ocY0Qm5ntrRv15obDRtSmGnqtFthOpqSZ177rW6x7dQisYFagZG7KWUKUw27qTW+Vq1G4sSA0aE0NaC1JNZbTTob27pkcWc0UMMGiuYfdVV6+X5qM3E5mUDC1pI08Nkg68+6esG1jcbK4kUdBry32QmTnpzo91CXjswOoDdtMoG21okZttncus+qesWm2jTZOQcQeABf06JXNp/PNWEfDCfhDnUNSASBZ5kDT1VGaUlkLiSdSTqvWv6UylmAc4GqnkPrkY0d9l5K5vJen+yEvu+E3YBc+Q9vER+ixWoqPaTGmR51LiHE8zouUlf+do/EeMNcfC14cNM2wJO50d3VbJjgTr/PmunGixMlCL9/NQfMfJagdm0K1rOObhxGU3quhhdeV3Wv59VVjhjepK6PheCZ7oPILg3wkNdlNjbMa21bsuf10vhCaPQev5qLI9FZYjDsEoLxka5j3U3Ndi8rQSSQSQBZPVWJjjDXyRjK2SV7YwW3lYBZNm9BcbfV3RPSjVAyEnzUXwkbil0DOC5yQ0tdJTrYdDbY87a704d6vcKP2MC2E6McdiR4bBcTR5UdPNPRaoYsI511QA3JNAXshy4UgXbXDq038+ivcfw8sa5ooAuJZl5hrWuu+fxV6FDjwrQ1+mYyNAYDdZmjMSa7AAdSrqnHzGnFa95t3V1xTgmV72bOaGOr7tOa1x7akojPZ4RPjc1/vKdGZPDlaM7c4DS7V1ai6GxR1OqvHyASH0/JCwrXOsNa51anKCaHU1sF12O4e2WM+9IJ1e3RocA3ejWyjwoHCYSWRhOaUsDTzykDS20eb9k9MDkZnafzfohMmXf8U4dTBI+gHPaA0AW5j3hgLuo1sfSkzwLg/usFixG0CdjnFkjR/c92GxvaAd26B+xV1Lzd8nMclgmIXoM/s7JicIJZdHktLJHBtFpNakHMcx01PK0DhEAbBIz3MYnaaaXtzVqKoO0/FrXRGfxqSZdrhXyX6eSLFmrPRLb35XvV+hXS+0vBCJGOa1tZGud8LR8TgLAHO2jzSXvHOjLSxjGNJLi0HMAXVzJ2TkZKScdL/iZtoKNfPRCm4mCWlrT4RWpu7P06Jy8LVZ3nTTwi7rV3n2UScN+M+VN1Jr91YFdiJw/WqPe/louwwvs3C3h8eJlfIDI8NayMMoAuc1pJfd6NJ5Kgw0cBq3uJrXT73mvReHcJ9/hcBDoR75jn9CxnvXO/nmoOG4rw73LgM5pwzMJFEtsjUWa1BVl7DYMfaYy6YXbv7YddCtXEg+EjpXmnPbnDCTGuy0Gsa2OhewFuA06uKjwTFjDkFrc1XQsjcEXtyvZc7TimqyDZN66875rsMTiGs4VG195XM8QHNpkJNJn2b/AKZnEYcSulEea8jS005oFZyb8N61odAkeLcPlbE1jsr4hTWSxvzsOX/Ic/I0nxOKlOHN5Q6zWXmBtd/VKZG3oTv0XRO4JGdevT/S23gMfV30/ZPaDFG2IeXyb5f5KQjHl8h5/wCS6bA+yvvXhkfvHuOoa0R7AAk/DppSlifZMxOyyB7CBs5oHrZbRGu4Wtn7GOWDaHWv0XS+zLYXRSMkPiz6N1ssLG6gjbUFcph8O4WSeXXmjiUjbmscPK1XSe0csQEQbvmJzbgRkAZdehAP/UV0WKx2CZBGBZcGMZkjP4bpxcRTSSTYoleest2p5D/SfhfmbR/8L0RlZYfEj3mfyLTrrlLcuWzzqvkmAWGSw00R4gTuOnRV+GZ15oxFFMDoeNuiMXxA6BzaADmu0tpHQ0qWKNpcywSAQfCQDd3Qd0uvkgstx12R4m5dBqOh/Q8kX60t8Bg9J5JBZld8NXTQbI1Gx0+SqH4UZSBQ8dgAGmgbAkm+ZTpxslGnb7pQz9Qj4sQlwrnVWW9W04/cptiq1J8QTzcCym5791F43CibDRTWAcyXECkHDOJdQ57itK8+qs8Rg3ZRR5bcr5H5aJ8pV885mNubrbTloUA34Geho35K84PJTjY+Kieewo/qqqGIjfQ/omOGyhuUX138yqpeTcLgMOHgkfkYHB13lBEJMmQu+6OX0SHFMLhnzvdA05CwBrrIaHg27K0/Ew6jXYnSkzjoBK2M6kMc7SjXiy3YPLTfzWsZgDG649WnxFvS9dFjGlJxThBnc0l+XLWmWw4cwRdHS1R8c4IIoJazEkukcSKsucQyP0Dnk+a7OMB3l30S3HDWFnY25i6M/C3WyNx239E2T6Hj+Tbw+fNYG/480am1zCZ4fwuWZ2WJrpD5Amu52HckLAQ4bEC/aua9Z9keJMjw2d2oja/l0+Fo7mh6rneB/wBNZwQ/EPbG2vhb4n68uQHez2XbHhccUQjiZTdC7xGyLF27e9Vm+emR53LIXuc5xtziXO/5ONlWPs9wj7RO1n3fif8A8Bvr5kgeqJ7Q4OOKWoxlbkaasmib69iu34XwuPBxucLcXBncuDASwdBmJXPjN9avgXtbxYsYMNFo5zRnrTJFsGeV18h5qjfws4WG5XZPeNOSE17yQHZzmH4GX94i+gR5uOshcXtDZ8Q43nOsUZ5ZRtI4Ch+EeZXOYyZ0zy+UmR7jbnO3J/m3RatkZkQa0fruup4d7BzSxNlD42seLbbnE1da03TVcq3DN/DVdPLsvVPYSQfZWC3ii4U5pDTZzWxx+IaiyNqpZklJr2T9nPsjXZjG57jq5odeUfdBcBQ5909NwOOWTPKPe/8AxsIORvLNluifM9dlZxx1oNk2xvkt5GXyWUKroIlrTH1qifUdY3KESOUjz+iF7/S1AYjVd9xLWMUPl+aJIefJCwviG6Zc2gpNYX4vROEJHDu8SspI6Kog2KTwFFzgtxCyFaT3DMLrf8pXIitp68kLB4ehrumo+nNJUeIaao2OR8k9wrhXiDjRAque3S9ExxDDDQ1urLh0IbHQCEhjQWHwtFcwNDd7jkghzT069D8v1TmMYSRXqk3Yccx2PQ9EY1hPFRHcOJH4d69ELBSDNV1Z10/TvSadhA7YUea03DvBQkf/AEzhGkl0YeSb8QtoO5ys5Weqt+FuA0a0NaNmgUB2A2VW5zidT/PMq34a33Y10J2/dGjDeJj1CXacwkPQhqJjcQfdkjU6AdylJXPiwrixud4Ipp+85zgAPqs8vYp5VXJwQT43xasYxhd/keUYO19+XdT9usY5rmwgEZm5yeocfgA5ba/LYldbw6CgLAurdXUD6+Xkn8Vw6KVrfeRskAH32h1E1mq9tgszj5it9eKgKTQvSOJ/06w8guJzoHDWvjYfIh2o9D6LnJvYfFMeGlgc0n/3Gm2Dzdzb2IWLxq1V8L4c+aRsbN3HerAHN7vIf6Xp/B+CsgYGs8R5vO5o3p0F7BL8B4M2BmUGz991USenbyVnicW1jSTy5D4j5ALpOPjNq6jZQ80Vuy57gvG3PbT9HX6Hy7q9caFkpD5JtCmOhU7UJNisFD7VTVPBTWbKQDvCjYJ+q6h0eHkA2VhHifJVOHcnolqI4KPl/wBN/VWLnihY5KrYU7egSUw9o2anuGNBOY1psPNVlomBno70sl0jJeinWt80jE6xqUy2wNnegsLRhrFvDmHuDzTOHIqr9OdKtdNmFN1I3a45SfME6eiPh8K8OB0s7/sppYYncfzkoPjtM4hgsfzkoRAbo1FHMIN0iB2mxvonq8lH3fp+aETZgQCCTruRyB/VTMnQWmHQgrBF5rKAjkcSBsL26lP4VhO45oLaVjhItLPTT91M05h2U0+dAJoN5eaBDs1N0DspkJzS07mjt36KTZCEf3YcKK17kjf59VJESNOjmiigS8Mw+/w+prvR5+YTBjP8C3DhGhwJN+R/NG2CzQMB8WQEvG4zchWuvdPtiLiQdul2O1oOEw7g91aX9ArJjKFBW6pMfISi/n2UlErmVYzmi4F3iQhufVSwZ8foV2To8OU9EVXYYp+IpgNsKcjfba6JJicjPh9U6Wi5CgfTj3RC5Ls+MoK3hmKdgxDhsSPTT6Ktw6fiK0pVlHjyfiaHfL9U9hcQ29A5vldj6qpjKahkpTa5mmN7WtDFf4j5pad4Ki1ZR37UVESJcBbCEZ98sMyXD1IuQjvD4i9x6AD5k7fQq2aCNK8vRcnPxmSB7PdgnOHFwDS6wC0C625roeFe07JdHDK7of0UysY49UzG2isjkafJHaW9VMsjNdk3G8HcIDA3qitaOqEJ7nohuiDtPrzRc9LcZ5qQjGZQpNCgZQtB6E+QS5Q98DoDqqd0p6lFwTvF6FHVCH4z3K1AfGFCd1PPdYH+Id10nxOhwztFYRFVOEkVlC5IPRuTkL/CR6qvY5OYbn2Um7Qoz4lNmyGPiQVnhyn4gVWYdyficlHowUxG0pWNyZjeFNRYPZoOyxgKlJL4QhtmURQtgqIcsLkJJSK00raBQMXPThl3aKPfcpyPFtfQkaHdHfeHZ26qsXGGyOA6/XSz6ouFekOu4c/w1ZPQneu6sY1zGCxNK4w+KWQt2vA5IsIJVayVMRzOGx9FJYOiJUW206iwtQ4zraabICiJjcp2UsiwNUkp8PIuGNOCEQpxHUd1qoTF/EhsbeyJjPi9EKM0VfhHsNiiw0758lc4fE2qYNsaj+eS2xpb8JI8t1mcljqYXqwwu65bC8SLfjFDqNV0fDcU06g321WtAw2+aA13iWYrEBo1QIZLo9Qr8lbwFPwlVcD1YQuSFhGUdpSkRTLAorFurAoNUW3kWmlBMtcszIbSsc5SGDkbDu8bf+Q/NJhy2XnluPEO7fFX0QgeIu/vP/5H6KUaXxclyPP+TvzRYCkasYHK0gmKqok7C5AW8OITkcyrIXJyMoSwY+0eNyRjKYY5ZJ5jj5ooe5KNKK0+ZSnxixnVHghAsoGcLDiTy0WkJiK0QmsUc1owWg3HKRzvyTUcwPdKkLMqzeOnT91umcJMWnM0i6rQA/QqsjnI0Oo+qMyUg+GjelH8rWMsK0mme/Un+dkbDT6gXZoJCDF1ZdTf8XfoUeRweAQMrhty9D1VLlV+Ogw0qsYXrmMDxDkdCNwrvDz3zXVhcwvTcblW4d1p+O1LVhG/+2tMOihA22lYwKMo7XKD3qNoUsiydH94pYaX+4PX5ZT+6r34kBZwnFh0xb/9bz9AP1QNSzWSfNMwpVqYiK0NWUDk7AVXwp2EoKxhTsTyq6Ap2MoR6NxTLHFJRlMsesk4x5/gRQ5KscjNcpPjKlINU8qwNXUNNaiNWgFIBSTCnSGERpQmixTj0NqTVvKhN4h4e2qQWYt7aabc369gUXKt5UYtNMkZKQGE5qvXl5WnIca+IgSA1+IXR/ZUzcGbtl5uVdVZslk0DwKrxHqj/Pw/XTcP4iHVRV7hpQV5/C1ooxPokXlBu/MgroOF8aIpsnhPI60f27JnLRY7PDfCViHgZwWmiDz0N/6Wp5cg8RH79k6wySagqvF48DmkeI8YcSQ0fPT81WDDSSmnOPZug9TusXk6SGMbxgDS9eQGpPZN+yUEpmkkeMoEDqB31c3Uj5qOEwscGtDN16epVjwDigkdPl1DY2hxG1uL6H/afkszltV8hpjkzGko3JyIrs5n4SnoXKuhKdicg6sIim4iq+N6bieho/G5HY5JxvRmPWUfY9Fa5KRvRmvUnyNS0VixdU2FixYpJhTWLEBNqm1YsQkltYsVVWMOqsYTY1W1i58vqjnvelkttNeIj0vZdTVij0/S1tYtcml17KyEuAJJAZdWavquvdA3py56/mtLFy5/GXOcdwrGEZQG9kCbwkBugyg6dVixZrrHN+0uJcCGgkA7hdF/T6MDCTkDUvZZ7NkI/M/NYsXXizy+LYbpuErFi6OR+JNxrFikbjTLFixDRiMphhWLFlDsKYaVpYov/9k="/>
          <p:cNvSpPr>
            <a:spLocks noChangeAspect="1" noChangeArrowheads="1"/>
          </p:cNvSpPr>
          <p:nvPr/>
        </p:nvSpPr>
        <p:spPr bwMode="auto">
          <a:xfrm>
            <a:off x="3683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37" y="2026920"/>
            <a:ext cx="2133600" cy="2122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222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DJ Vaio VPCZ2190X</cp:lastModifiedBy>
  <cp:revision>86</cp:revision>
  <dcterms:created xsi:type="dcterms:W3CDTF">2011-02-11T16:52:35Z</dcterms:created>
  <dcterms:modified xsi:type="dcterms:W3CDTF">2013-09-20T02:22:08Z</dcterms:modified>
</cp:coreProperties>
</file>