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CC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1398" y="-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3/16/2011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3/16/2011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3/16/2011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3/16/2011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3/16/2011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3/16/2011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3/16/2011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3/16/2011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3/16/2011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3/16/2011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3/16/2011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D24F8-233A-4584-B781-10ED18116271}" type="datetimeFigureOut">
              <a:rPr lang="en-US" smtClean="0"/>
              <a:pPr/>
              <a:t>3/16/2011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utterstock_10806331.jpg"/>
          <p:cNvPicPr>
            <a:picLocks noChangeAspect="1"/>
          </p:cNvPicPr>
          <p:nvPr/>
        </p:nvPicPr>
        <p:blipFill>
          <a:blip r:embed="rId2" cstate="print"/>
          <a:srcRect t="14055"/>
          <a:stretch>
            <a:fillRect/>
          </a:stretch>
        </p:blipFill>
        <p:spPr>
          <a:xfrm>
            <a:off x="4191000" y="0"/>
            <a:ext cx="2667000" cy="152885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1371600"/>
            <a:ext cx="6858000" cy="304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1371600"/>
            <a:ext cx="685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cap="small" dirty="0" smtClean="0">
                <a:solidFill>
                  <a:schemeClr val="bg1"/>
                </a:solidFill>
                <a:latin typeface="Perpetua" pitchFamily="18" charset="0"/>
              </a:rPr>
              <a:t>“Supply Chain Alignment” Case Study</a:t>
            </a:r>
            <a:endParaRPr lang="en-US" sz="1400" b="1" cap="small" dirty="0">
              <a:solidFill>
                <a:schemeClr val="bg1"/>
              </a:solidFill>
              <a:latin typeface="Perpetua" pitchFamily="18" charset="0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3505200" y="1905000"/>
          <a:ext cx="3048000" cy="14782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295400"/>
                <a:gridCol w="1752600"/>
              </a:tblGrid>
              <a:tr h="228600">
                <a:tc gridSpan="2">
                  <a:txBody>
                    <a:bodyPr/>
                    <a:lstStyle/>
                    <a:p>
                      <a:pPr algn="l"/>
                      <a:r>
                        <a:rPr lang="en-US" sz="1200" b="1" dirty="0" smtClean="0">
                          <a:latin typeface="Perpetua" pitchFamily="18" charset="0"/>
                          <a:cs typeface="Times New Roman" pitchFamily="18" charset="0"/>
                        </a:rPr>
                        <a:t>ABOUT THE CLIENT</a:t>
                      </a:r>
                      <a:endParaRPr lang="en-US" sz="1200" b="1" dirty="0">
                        <a:latin typeface="Perpetua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Industry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Public</a:t>
                      </a:r>
                      <a:r>
                        <a:rPr lang="en-US" sz="900" b="1" baseline="0" dirty="0" smtClean="0"/>
                        <a:t> Infrastructure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Revenues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$3 billion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Employees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12,000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Location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New</a:t>
                      </a:r>
                      <a:r>
                        <a:rPr lang="en-US" sz="900" b="1" baseline="0" dirty="0" smtClean="0"/>
                        <a:t> York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9560"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BSI Service or Solution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Supply Chain</a:t>
                      </a:r>
                      <a:r>
                        <a:rPr lang="en-US" sz="900" b="1" baseline="0" dirty="0" smtClean="0"/>
                        <a:t> Alignment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533400" y="2133600"/>
            <a:ext cx="2590800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"Boston Strategies did an outstanding job on our supply chain project. Their research and recommendations were thorough and data-driven.” </a:t>
            </a:r>
          </a:p>
          <a:p>
            <a:r>
              <a:rPr lang="en-US" sz="105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– Supply Chain Director</a:t>
            </a:r>
          </a:p>
        </p:txBody>
      </p:sp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381000" y="3733800"/>
          <a:ext cx="6172200" cy="448056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971800"/>
                <a:gridCol w="3200400"/>
              </a:tblGrid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 smtClean="0"/>
                        <a:t>Key Client Challenges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 smtClean="0"/>
                        <a:t>Cost and financial data was buried in internal systems such as ERP system, accounting databases, general ledgers, etc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 smtClean="0"/>
                        <a:t>No pre-existing framework for considering end-to-end supply chain cost (all costs were buried in departmental budgets)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 smtClean="0"/>
                        <a:t>No optimization models or methods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 smtClean="0"/>
                        <a:t>Why BSI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 smtClean="0"/>
                        <a:t>Renowned supply chain cost methodology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 smtClean="0"/>
                        <a:t>Activity-based costing methodology expertise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 smtClean="0"/>
                        <a:t>Previous logistical redesign experience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 smtClean="0"/>
                        <a:t>Outstanding references 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endParaRPr lang="en-US" sz="1000" kern="1200" dirty="0" smtClean="0"/>
                    </a:p>
                    <a:p>
                      <a:pPr marL="111125" lvl="2" indent="-111125">
                        <a:buFont typeface="Arial" pitchFamily="34" charset="0"/>
                        <a:buNone/>
                      </a:pPr>
                      <a:endParaRPr lang="en-US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 smtClean="0"/>
                        <a:t>Project Scope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 smtClean="0"/>
                        <a:t>350 facilities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 smtClean="0"/>
                        <a:t>283 suppliers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 smtClean="0"/>
                        <a:t>11,000 SKUs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 smtClean="0"/>
                        <a:t>73,000 orders per year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 smtClean="0"/>
                        <a:t>10,000 deliveries per year</a:t>
                      </a:r>
                    </a:p>
                    <a:p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 smtClean="0"/>
                        <a:t>Project Approach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 smtClean="0"/>
                        <a:t>Quantified the current flows and costs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 smtClean="0"/>
                        <a:t>Constructed a baseline supply chain cost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 err="1" smtClean="0"/>
                        <a:t>Baselined</a:t>
                      </a:r>
                      <a:r>
                        <a:rPr lang="en-US" sz="1000" kern="1200" dirty="0" smtClean="0"/>
                        <a:t> service levels and backorder rates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 smtClean="0"/>
                        <a:t>Simulated alternative networks that integrated inbound logistics from new and pre-existing suppliers into the core network, including:</a:t>
                      </a:r>
                    </a:p>
                    <a:p>
                      <a:pPr marL="339725" lvl="1" indent="3175" algn="l">
                        <a:buFont typeface="Arial" pitchFamily="34" charset="0"/>
                        <a:buChar char="•"/>
                      </a:pPr>
                      <a:r>
                        <a:rPr lang="en-US" sz="1000" kern="1200" dirty="0" smtClean="0"/>
                        <a:t> A decentralized scenario (direct supplier shipment with no collection or redistribution)</a:t>
                      </a:r>
                    </a:p>
                    <a:p>
                      <a:pPr marL="339725" lvl="1" indent="3175" algn="l">
                        <a:buFont typeface="Arial" pitchFamily="34" charset="0"/>
                        <a:buChar char="•"/>
                      </a:pPr>
                      <a:r>
                        <a:rPr lang="en-US" sz="1000" kern="1200" dirty="0" smtClean="0"/>
                        <a:t> A centralized scenario consisting of one collection point with stock</a:t>
                      </a:r>
                    </a:p>
                    <a:p>
                      <a:pPr marL="339725" lvl="1" indent="3175" algn="l">
                        <a:buFont typeface="Arial" pitchFamily="34" charset="0"/>
                        <a:buChar char="•"/>
                      </a:pPr>
                      <a:r>
                        <a:rPr lang="en-US" sz="1000" kern="1200" dirty="0" smtClean="0"/>
                        <a:t> A hybrid (partially centralized) scenario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 smtClean="0"/>
                        <a:t>Assessed best practice gaps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 smtClean="0"/>
                        <a:t>Documented and presented findings to executive management</a:t>
                      </a:r>
                    </a:p>
                  </a:txBody>
                  <a:tcPr/>
                </a:tc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200" b="1" dirty="0" smtClean="0"/>
                        <a:t>Operational Benefits Realized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dirty="0" smtClean="0"/>
                        <a:t>Bar coding replaced manual labor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dirty="0" smtClean="0"/>
                        <a:t>More efficient vehicle routing 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dirty="0" smtClean="0"/>
                        <a:t>Reduction of obsolete and excess inventory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 smtClean="0"/>
                        <a:t>Financial Benefits Realized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 smtClean="0"/>
                        <a:t>23% reduction in operating cost that received executive management and wider industry recognition 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 smtClean="0"/>
                        <a:t>Shareholder recapitalization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 descr="G:\Documents\Marketing\Logos\GlobeLogotyp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8126" y="457200"/>
            <a:ext cx="3698074" cy="5403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258</Words>
  <Application>Microsoft Office PowerPoint</Application>
  <PresentationFormat>On-screen Show (4:3)</PresentationFormat>
  <Paragraphs>46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Camila Paz Soldan</dc:creator>
  <cp:lastModifiedBy>Camila Paz Soldan</cp:lastModifiedBy>
  <cp:revision>27</cp:revision>
  <dcterms:created xsi:type="dcterms:W3CDTF">2011-02-11T16:52:35Z</dcterms:created>
  <dcterms:modified xsi:type="dcterms:W3CDTF">2011-03-16T22:02:12Z</dcterms:modified>
</cp:coreProperties>
</file>