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</p:sldMasterIdLst>
  <p:sldIdLst>
    <p:sldId id="281" r:id="rId2"/>
  </p:sldIdLst>
  <p:sldSz cx="7772400" cy="100584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Calibri Light" panose="020F0302020204030204" pitchFamily="34" charset="0"/>
      <p:regular r:id="rId7"/>
      <p:italic r:id="rId8"/>
    </p:embeddedFont>
    <p:embeddedFont>
      <p:font typeface="Open Sans Light" panose="020B0604020202020204" charset="0"/>
      <p:regular r:id="rId9"/>
      <p: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7" autoAdjust="0"/>
    <p:restoredTop sz="94660"/>
  </p:normalViewPr>
  <p:slideViewPr>
    <p:cSldViewPr snapToGrid="0">
      <p:cViewPr varScale="1">
        <p:scale>
          <a:sx n="76" d="100"/>
          <a:sy n="76" d="100"/>
        </p:scale>
        <p:origin x="1131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044AC21F-4580-47C1-919D-E2B169213FB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64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044AC21F-4580-47C1-919D-E2B169213FB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79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044AC21F-4580-47C1-919D-E2B169213FB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826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044AC21F-4580-47C1-919D-E2B169213FB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96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044AC21F-4580-47C1-919D-E2B169213FB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84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044AC21F-4580-47C1-919D-E2B169213FB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5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044AC21F-4580-47C1-919D-E2B169213FB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345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044AC21F-4580-47C1-919D-E2B169213FB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89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044AC21F-4580-47C1-919D-E2B169213FB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64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044AC21F-4580-47C1-919D-E2B169213FB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29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044AC21F-4580-47C1-919D-E2B169213FB7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10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8" y="362594"/>
            <a:ext cx="3000022" cy="48218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20727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270" y="11895"/>
            <a:ext cx="1859756" cy="1316456"/>
          </a:xfrm>
          <a:prstGeom prst="rect">
            <a:avLst/>
          </a:prstGeom>
        </p:spPr>
      </p:pic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0812452"/>
              </p:ext>
            </p:extLst>
          </p:nvPr>
        </p:nvGraphicFramePr>
        <p:xfrm>
          <a:off x="344030" y="4634936"/>
          <a:ext cx="7314071" cy="5023612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514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2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83614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/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Operational failures highlighted deficiencies</a:t>
                      </a:r>
                      <a:r>
                        <a:rPr lang="en-US" sz="1000" kern="1200" baseline="0" dirty="0"/>
                        <a:t> in the maintenance organization and processes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Labor issues complicated the relationship with maintenance staff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Management wanted</a:t>
                      </a:r>
                      <a:r>
                        <a:rPr lang="en-US" sz="1000" kern="1200" baseline="0" dirty="0"/>
                        <a:t> to consider </a:t>
                      </a:r>
                      <a:r>
                        <a:rPr lang="en-US" sz="1000" kern="1200" dirty="0"/>
                        <a:t>outsourcing</a:t>
                      </a:r>
                      <a:r>
                        <a:rPr lang="en-US" sz="1000" kern="1200" baseline="0" dirty="0"/>
                        <a:t> the</a:t>
                      </a:r>
                      <a:r>
                        <a:rPr lang="en-US" sz="1000" kern="1200" dirty="0"/>
                        <a:t> jet engine maintenance in order to definitively</a:t>
                      </a:r>
                      <a:r>
                        <a:rPr lang="en-US" sz="1000" kern="1200" baseline="0" dirty="0"/>
                        <a:t> </a:t>
                      </a:r>
                      <a:r>
                        <a:rPr lang="en-US" sz="1000" kern="1200" dirty="0"/>
                        <a:t>resolve the problems</a:t>
                      </a: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100584" marR="100584" marT="50291" marB="50291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/>
                        <a:t>Why BSI was Selected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Consultant</a:t>
                      </a:r>
                      <a:r>
                        <a:rPr lang="en-US" sz="1000" kern="1200" baseline="0" dirty="0"/>
                        <a:t> identified a major impending operational problem before it occurred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/>
                        <a:t>Outside support helpful due to a politically charged situation</a:t>
                      </a:r>
                    </a:p>
                    <a:p>
                      <a:pPr marL="111125" lvl="2" indent="-111125">
                        <a:buFont typeface="Arial" pitchFamily="34" charset="0"/>
                        <a:buNone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100584" marR="100584" marT="50291" marB="5029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7694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/>
                        <a:t>Project Scope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All</a:t>
                      </a:r>
                      <a:r>
                        <a:rPr lang="en-US" sz="1000" kern="1200" baseline="0" dirty="0"/>
                        <a:t> aircraft and engine types in the fleet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Preventive</a:t>
                      </a:r>
                      <a:r>
                        <a:rPr lang="en-US" sz="1000" kern="1200" baseline="0" dirty="0"/>
                        <a:t> maintenance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Unplanned repairs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Heavy</a:t>
                      </a:r>
                      <a:r>
                        <a:rPr lang="en-US" sz="1000" kern="1200" baseline="0" dirty="0"/>
                        <a:t> overhauls and light maintenance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/>
                        <a:t>Global operations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/>
                        <a:t>5-point program</a:t>
                      </a:r>
                    </a:p>
                    <a:p>
                      <a:pPr marL="499745" marR="0" lvl="2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/>
                        <a:t>Reorganization</a:t>
                      </a:r>
                    </a:p>
                    <a:p>
                      <a:pPr marL="499745" marR="0" lvl="2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/>
                        <a:t>Process optimization</a:t>
                      </a:r>
                    </a:p>
                    <a:p>
                      <a:pPr marL="499745" marR="0" lvl="2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/>
                        <a:t>Variability reduction</a:t>
                      </a:r>
                    </a:p>
                    <a:p>
                      <a:pPr marL="499745" marR="0" lvl="2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/>
                        <a:t>Outsourcing</a:t>
                      </a:r>
                    </a:p>
                    <a:p>
                      <a:pPr marL="499745" marR="0" lvl="2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/>
                        <a:t>Vendor management</a:t>
                      </a: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100584" marR="100584" marT="50291" marB="50291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/>
                        <a:t>Project Approach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Articulated key business processes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Applied a decision tree flowchart to decide which processes should be retained based on strategic and operational criticality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Designed and implemented kitting templates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Compared the current situation with an optimized scenario and an outsourcing scenario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Prepared a tender to outsource the function in part and/or in whole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Sent the bid to market, evaluated and chose a vendor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Developed vendor management integration and evaluation processes</a:t>
                      </a: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100584" marR="100584" marT="50291" marB="5029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304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/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$3 million annual</a:t>
                      </a:r>
                      <a:r>
                        <a:rPr lang="en-US" sz="1000" kern="1200" baseline="0" dirty="0"/>
                        <a:t> savings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/>
                        <a:t>$2</a:t>
                      </a:r>
                      <a:r>
                        <a:rPr lang="en-US" sz="1000" kern="1200" baseline="0" dirty="0"/>
                        <a:t> million per year reduction in labor costs</a:t>
                      </a: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100584" marR="100584" marT="50291" marB="50291"/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/>
                        <a:t>Operational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/>
                        <a:t>20% reduction in lead time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/>
                        <a:t>Risk offloading to suppliers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/>
                        <a:t>Simplified labor relations</a:t>
                      </a:r>
                      <a:endParaRPr lang="en-US" sz="1000" kern="1200" dirty="0"/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dirty="0"/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b="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100584" marR="100584" marT="50291" marB="5029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048002" y="1844041"/>
            <a:ext cx="4610101" cy="1173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1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178600"/>
              </p:ext>
            </p:extLst>
          </p:nvPr>
        </p:nvGraphicFramePr>
        <p:xfrm>
          <a:off x="4039873" y="2082563"/>
          <a:ext cx="3948274" cy="219416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7479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02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336">
                <a:tc gridSpan="2">
                  <a:txBody>
                    <a:bodyPr/>
                    <a:lstStyle/>
                    <a:p>
                      <a:pPr algn="l"/>
                      <a:r>
                        <a:rPr lang="en-US" sz="19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 marL="100584" marR="100584" marT="50291" marB="5029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774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 marL="100584" marR="100584" marT="50291" marB="5029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Logistics</a:t>
                      </a:r>
                    </a:p>
                  </a:txBody>
                  <a:tcPr marL="100584" marR="100584" marT="50291" marB="5029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0774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 marL="100584" marR="100584" marT="50291" marB="5029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$35</a:t>
                      </a:r>
                      <a:r>
                        <a:rPr lang="en-US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billion </a:t>
                      </a:r>
                      <a:endParaRPr 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100584" marR="100584" marT="50291" marB="5029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0774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 marL="100584" marR="100584" marT="50291" marB="5029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100,000</a:t>
                      </a:r>
                    </a:p>
                  </a:txBody>
                  <a:tcPr marL="100584" marR="100584" marT="50291" marB="5029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0774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 marL="100584" marR="100584" marT="50291" marB="5029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United</a:t>
                      </a:r>
                      <a:r>
                        <a:rPr lang="en-US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States</a:t>
                      </a:r>
                      <a:endParaRPr 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marL="100584" marR="100584" marT="50291" marB="5029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733"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 marL="100584" marR="100584" marT="50291" marB="5029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Outsourcing</a:t>
                      </a:r>
                    </a:p>
                  </a:txBody>
                  <a:tcPr marL="100584" marR="100584" marT="50291" marB="50291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-388618" y="1346939"/>
            <a:ext cx="8549640" cy="329449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541" cap="small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Outsourcing Evaluation, Planning, and Implementation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344030" y="4358640"/>
            <a:ext cx="7314072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344031" y="1844041"/>
            <a:ext cx="7400995" cy="2322632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1"/>
          </a:p>
        </p:txBody>
      </p:sp>
      <p:cxnSp>
        <p:nvCxnSpPr>
          <p:cNvPr id="17" name="Straight Connector 16"/>
          <p:cNvCxnSpPr/>
          <p:nvPr/>
        </p:nvCxnSpPr>
        <p:spPr>
          <a:xfrm>
            <a:off x="344030" y="9458233"/>
            <a:ext cx="7314072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64067CFB-0370-4803-91BB-B1E3E3D4BB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552" y="1958293"/>
            <a:ext cx="2650806" cy="2085023"/>
          </a:xfrm>
          <a:prstGeom prst="rect">
            <a:avLst/>
          </a:prstGeom>
        </p:spPr>
      </p:pic>
      <p:sp>
        <p:nvSpPr>
          <p:cNvPr id="11" name="TextBox 12">
            <a:extLst>
              <a:ext uri="{FF2B5EF4-FFF2-40B4-BE49-F238E27FC236}">
                <a16:creationId xmlns:a16="http://schemas.microsoft.com/office/drawing/2014/main" id="{28059F32-A10E-48D4-882E-311D0FC4E739}"/>
              </a:ext>
            </a:extLst>
          </p:cNvPr>
          <p:cNvSpPr txBox="1"/>
          <p:nvPr/>
        </p:nvSpPr>
        <p:spPr>
          <a:xfrm>
            <a:off x="4510138" y="434030"/>
            <a:ext cx="15488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 19</a:t>
            </a:r>
          </a:p>
        </p:txBody>
      </p:sp>
    </p:spTree>
    <p:extLst>
      <p:ext uri="{BB962C8B-B14F-4D97-AF65-F5344CB8AC3E}">
        <p14:creationId xmlns:p14="http://schemas.microsoft.com/office/powerpoint/2010/main" val="188948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1104</TotalTime>
  <Words>225</Words>
  <Application>Microsoft Office PowerPoint</Application>
  <PresentationFormat>Custom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Calibri Light</vt:lpstr>
      <vt:lpstr>Arial</vt:lpstr>
      <vt:lpstr>Calibri</vt:lpstr>
      <vt:lpstr>Open Sans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Jacoby</cp:lastModifiedBy>
  <cp:revision>93</cp:revision>
  <dcterms:created xsi:type="dcterms:W3CDTF">2016-04-17T19:51:20Z</dcterms:created>
  <dcterms:modified xsi:type="dcterms:W3CDTF">2019-02-28T21:11:53Z</dcterms:modified>
</cp:coreProperties>
</file>