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7">
  <p:sldMasterIdLst>
    <p:sldMasterId id="2147483662" r:id="rId1"/>
  </p:sldMasterIdLst>
  <p:notesMasterIdLst>
    <p:notesMasterId r:id="rId10"/>
  </p:notesMasterIdLst>
  <p:handoutMasterIdLst>
    <p:handoutMasterId r:id="rId11"/>
  </p:handoutMasterIdLst>
  <p:sldIdLst>
    <p:sldId id="1673" r:id="rId2"/>
    <p:sldId id="1857" r:id="rId3"/>
    <p:sldId id="1699" r:id="rId4"/>
    <p:sldId id="1724" r:id="rId5"/>
    <p:sldId id="1874" r:id="rId6"/>
    <p:sldId id="1928" r:id="rId7"/>
    <p:sldId id="1861" r:id="rId8"/>
    <p:sldId id="1929" r:id="rId9"/>
  </p:sldIdLst>
  <p:sldSz cx="9144000" cy="6858000" type="screen4x3"/>
  <p:notesSz cx="7315200" cy="9601200"/>
  <p:custDataLst>
    <p:tags r:id="rId12"/>
  </p:custDataLst>
  <p:defaultTextStyle>
    <a:defPPr>
      <a:defRPr lang="en-US"/>
    </a:defPPr>
    <a:lvl1pPr algn="ctr" rtl="0" fontAlgn="base">
      <a:spcBef>
        <a:spcPct val="0"/>
      </a:spcBef>
      <a:spcAft>
        <a:spcPct val="0"/>
      </a:spcAft>
      <a:defRPr sz="1100" kern="1200">
        <a:solidFill>
          <a:schemeClr val="tx1"/>
        </a:solidFill>
        <a:latin typeface="Arial" charset="0"/>
        <a:ea typeface="+mn-ea"/>
        <a:cs typeface="+mn-cs"/>
      </a:defRPr>
    </a:lvl1pPr>
    <a:lvl2pPr marL="457200" algn="ctr" rtl="0" fontAlgn="base">
      <a:spcBef>
        <a:spcPct val="0"/>
      </a:spcBef>
      <a:spcAft>
        <a:spcPct val="0"/>
      </a:spcAft>
      <a:defRPr sz="1100" kern="1200">
        <a:solidFill>
          <a:schemeClr val="tx1"/>
        </a:solidFill>
        <a:latin typeface="Arial" charset="0"/>
        <a:ea typeface="+mn-ea"/>
        <a:cs typeface="+mn-cs"/>
      </a:defRPr>
    </a:lvl2pPr>
    <a:lvl3pPr marL="914400" algn="ctr" rtl="0" fontAlgn="base">
      <a:spcBef>
        <a:spcPct val="0"/>
      </a:spcBef>
      <a:spcAft>
        <a:spcPct val="0"/>
      </a:spcAft>
      <a:defRPr sz="1100" kern="1200">
        <a:solidFill>
          <a:schemeClr val="tx1"/>
        </a:solidFill>
        <a:latin typeface="Arial" charset="0"/>
        <a:ea typeface="+mn-ea"/>
        <a:cs typeface="+mn-cs"/>
      </a:defRPr>
    </a:lvl3pPr>
    <a:lvl4pPr marL="1371600" algn="ctr" rtl="0" fontAlgn="base">
      <a:spcBef>
        <a:spcPct val="0"/>
      </a:spcBef>
      <a:spcAft>
        <a:spcPct val="0"/>
      </a:spcAft>
      <a:defRPr sz="1100" kern="1200">
        <a:solidFill>
          <a:schemeClr val="tx1"/>
        </a:solidFill>
        <a:latin typeface="Arial" charset="0"/>
        <a:ea typeface="+mn-ea"/>
        <a:cs typeface="+mn-cs"/>
      </a:defRPr>
    </a:lvl4pPr>
    <a:lvl5pPr marL="1828800" algn="ctr" rtl="0" fontAlgn="base">
      <a:spcBef>
        <a:spcPct val="0"/>
      </a:spcBef>
      <a:spcAft>
        <a:spcPct val="0"/>
      </a:spcAft>
      <a:defRPr sz="1100" kern="1200">
        <a:solidFill>
          <a:schemeClr val="tx1"/>
        </a:solidFill>
        <a:latin typeface="Arial" charset="0"/>
        <a:ea typeface="+mn-ea"/>
        <a:cs typeface="+mn-cs"/>
      </a:defRPr>
    </a:lvl5pPr>
    <a:lvl6pPr marL="2286000" algn="l" defTabSz="914400" rtl="0" eaLnBrk="1" latinLnBrk="0" hangingPunct="1">
      <a:defRPr sz="1100" kern="1200">
        <a:solidFill>
          <a:schemeClr val="tx1"/>
        </a:solidFill>
        <a:latin typeface="Arial" charset="0"/>
        <a:ea typeface="+mn-ea"/>
        <a:cs typeface="+mn-cs"/>
      </a:defRPr>
    </a:lvl6pPr>
    <a:lvl7pPr marL="2743200" algn="l" defTabSz="914400" rtl="0" eaLnBrk="1" latinLnBrk="0" hangingPunct="1">
      <a:defRPr sz="1100" kern="1200">
        <a:solidFill>
          <a:schemeClr val="tx1"/>
        </a:solidFill>
        <a:latin typeface="Arial" charset="0"/>
        <a:ea typeface="+mn-ea"/>
        <a:cs typeface="+mn-cs"/>
      </a:defRPr>
    </a:lvl7pPr>
    <a:lvl8pPr marL="3200400" algn="l" defTabSz="914400" rtl="0" eaLnBrk="1" latinLnBrk="0" hangingPunct="1">
      <a:defRPr sz="1100" kern="1200">
        <a:solidFill>
          <a:schemeClr val="tx1"/>
        </a:solidFill>
        <a:latin typeface="Arial" charset="0"/>
        <a:ea typeface="+mn-ea"/>
        <a:cs typeface="+mn-cs"/>
      </a:defRPr>
    </a:lvl8pPr>
    <a:lvl9pPr marL="3657600" algn="l" defTabSz="914400" rtl="0" eaLnBrk="1" latinLnBrk="0" hangingPunct="1">
      <a:defRPr sz="1100"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 " initials="KW" lastIdx="1" clrIdx="0"/>
  <p:cmAuthor id="1" name="Erik" initials="E" lastIdx="9" clrIdx="1"/>
  <p:cmAuthor id="2" name="DJ Vaio VPCZ2190X" initials="DSJ" lastIdx="58" clrIdx="2"/>
  <p:cmAuthor id="3" name="Sidharth Sreekumar" initials="SS" lastIdx="6"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FFFFCC"/>
    <a:srgbClr val="FF9900"/>
    <a:srgbClr val="006600"/>
    <a:srgbClr val="E6E6E6"/>
    <a:srgbClr val="FFCC99"/>
    <a:srgbClr val="CCECFF"/>
    <a:srgbClr val="FFFF00"/>
    <a:srgbClr val="66CCFF"/>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34551" autoAdjust="0"/>
    <p:restoredTop sz="83351" autoAdjust="0"/>
  </p:normalViewPr>
  <p:slideViewPr>
    <p:cSldViewPr snapToGrid="0">
      <p:cViewPr varScale="1">
        <p:scale>
          <a:sx n="83" d="100"/>
          <a:sy n="83" d="100"/>
        </p:scale>
        <p:origin x="-904" y="-60"/>
      </p:cViewPr>
      <p:guideLst>
        <p:guide orient="horz" pos="1674"/>
        <p:guide pos="265"/>
      </p:guideLst>
    </p:cSldViewPr>
  </p:slideViewPr>
  <p:outlineViewPr>
    <p:cViewPr>
      <p:scale>
        <a:sx n="33" d="100"/>
        <a:sy n="33" d="100"/>
      </p:scale>
      <p:origin x="0" y="3883"/>
    </p:cViewPr>
  </p:outlineViewPr>
  <p:notesTextViewPr>
    <p:cViewPr>
      <p:scale>
        <a:sx n="100" d="100"/>
        <a:sy n="100" d="100"/>
      </p:scale>
      <p:origin x="0" y="0"/>
    </p:cViewPr>
  </p:notesTextViewPr>
  <p:sorterViewPr>
    <p:cViewPr>
      <p:scale>
        <a:sx n="125" d="100"/>
        <a:sy n="125" d="100"/>
      </p:scale>
      <p:origin x="0" y="0"/>
    </p:cViewPr>
  </p:sorterViewPr>
  <p:notesViewPr>
    <p:cSldViewPr snapToGrid="0">
      <p:cViewPr>
        <p:scale>
          <a:sx n="100" d="100"/>
          <a:sy n="100" d="100"/>
        </p:scale>
        <p:origin x="-1662" y="2604"/>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DJ%20Vaio%20VPCZ2190X\Documents\IT%20Solutions\Cost%20Estimating%20Model\Cost%20Estimating%20Model%20131104%20eah%20with%20dj%20graph.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2.4740326225511984E-2"/>
          <c:y val="3.4610236020669406E-2"/>
          <c:w val="0.95227452563216741"/>
          <c:h val="0.76739307171955962"/>
        </c:manualLayout>
      </c:layout>
      <c:barChart>
        <c:barDir val="col"/>
        <c:grouping val="stacked"/>
        <c:varyColors val="0"/>
        <c:ser>
          <c:idx val="0"/>
          <c:order val="0"/>
          <c:tx>
            <c:strRef>
              <c:f>Configurator!$G$35</c:f>
              <c:strCache>
                <c:ptCount val="1"/>
                <c:pt idx="0">
                  <c:v>Base</c:v>
                </c:pt>
              </c:strCache>
            </c:strRef>
          </c:tx>
          <c:spPr>
            <a:solidFill>
              <a:schemeClr val="bg1"/>
            </a:solidFill>
            <a:ln>
              <a:noFill/>
            </a:ln>
          </c:spPr>
          <c:invertIfNegative val="0"/>
          <c:dPt>
            <c:idx val="0"/>
            <c:invertIfNegative val="0"/>
            <c:bubble3D val="0"/>
          </c:dPt>
          <c:dPt>
            <c:idx val="1"/>
            <c:invertIfNegative val="0"/>
            <c:bubble3D val="0"/>
          </c:dPt>
          <c:dPt>
            <c:idx val="2"/>
            <c:invertIfNegative val="0"/>
            <c:bubble3D val="0"/>
          </c:dPt>
          <c:dPt>
            <c:idx val="3"/>
            <c:invertIfNegative val="0"/>
            <c:bubble3D val="0"/>
          </c:dPt>
          <c:dPt>
            <c:idx val="4"/>
            <c:invertIfNegative val="0"/>
            <c:bubble3D val="0"/>
          </c:dPt>
          <c:dPt>
            <c:idx val="5"/>
            <c:invertIfNegative val="0"/>
            <c:bubble3D val="0"/>
          </c:dPt>
          <c:dPt>
            <c:idx val="6"/>
            <c:invertIfNegative val="0"/>
            <c:bubble3D val="0"/>
          </c:dPt>
          <c:dPt>
            <c:idx val="7"/>
            <c:invertIfNegative val="0"/>
            <c:bubble3D val="0"/>
          </c:dPt>
          <c:dPt>
            <c:idx val="8"/>
            <c:invertIfNegative val="0"/>
            <c:bubble3D val="0"/>
          </c:dPt>
          <c:dPt>
            <c:idx val="9"/>
            <c:invertIfNegative val="0"/>
            <c:bubble3D val="0"/>
          </c:dPt>
          <c:dPt>
            <c:idx val="10"/>
            <c:invertIfNegative val="0"/>
            <c:bubble3D val="0"/>
          </c:dPt>
          <c:dPt>
            <c:idx val="11"/>
            <c:invertIfNegative val="0"/>
            <c:bubble3D val="0"/>
          </c:dPt>
          <c:dPt>
            <c:idx val="12"/>
            <c:invertIfNegative val="0"/>
            <c:bubble3D val="0"/>
            <c:spPr>
              <a:solidFill>
                <a:schemeClr val="bg1"/>
              </a:solidFill>
              <a:ln w="3175">
                <a:noFill/>
              </a:ln>
            </c:spPr>
          </c:dPt>
          <c:cat>
            <c:strRef>
              <c:f>Configurator!$A$38:$A$60</c:f>
              <c:strCache>
                <c:ptCount val="23"/>
                <c:pt idx="0">
                  <c:v>Base Cost</c:v>
                </c:pt>
                <c:pt idx="2">
                  <c:v>Program 
Development 
Strategy</c:v>
                </c:pt>
                <c:pt idx="4">
                  <c:v>Package 
Bundling 
Optimization</c:v>
                </c:pt>
                <c:pt idx="6">
                  <c:v>Duration, 
Intensity of 
Supply 
Commitment</c:v>
                </c:pt>
                <c:pt idx="8">
                  <c:v>Tendering 
Approach: 
EPC, EPCI, etc.</c:v>
                </c:pt>
                <c:pt idx="10">
                  <c:v>Volume 
Economies 
of Scale</c:v>
                </c:pt>
                <c:pt idx="12">
                  <c:v>Competitive 
Intensity</c:v>
                </c:pt>
                <c:pt idx="14">
                  <c:v>Non-Price 
Sourcing 
Strategy</c:v>
                </c:pt>
                <c:pt idx="16">
                  <c:v>Preferred 
Supplier 
Leverage</c:v>
                </c:pt>
                <c:pt idx="18">
                  <c:v>Standardization 
Savings</c:v>
                </c:pt>
                <c:pt idx="20">
                  <c:v>Lifecycle 
Cost 
Factors</c:v>
                </c:pt>
                <c:pt idx="22">
                  <c:v>Should Cost</c:v>
                </c:pt>
              </c:strCache>
            </c:strRef>
          </c:cat>
          <c:val>
            <c:numRef>
              <c:f>Configurator!$G$38:$G$60</c:f>
              <c:numCache>
                <c:formatCode>General</c:formatCode>
                <c:ptCount val="23"/>
                <c:pt idx="2" formatCode="_(* #,##0_);_(* \(#,##0\);_(* &quot;-&quot;??_);_(@_)">
                  <c:v>216.92128363340703</c:v>
                </c:pt>
                <c:pt idx="3" formatCode="_(* #,##0_);_(* \(#,##0\);_(* &quot;-&quot;??_);_(@_)">
                  <c:v>216.92128363340703</c:v>
                </c:pt>
                <c:pt idx="4" formatCode="_(* #,##0_);_(* \(#,##0\);_(* &quot;-&quot;??_);_(@_)">
                  <c:v>214.75207079707295</c:v>
                </c:pt>
                <c:pt idx="5" formatCode="_(* #,##0_);_(* \(#,##0\);_(* &quot;-&quot;??_);_(@_)">
                  <c:v>214.75207079707295</c:v>
                </c:pt>
                <c:pt idx="6" formatCode="_(* #,##0_);_(* \(#,##0\);_(* &quot;-&quot;??_);_(@_)">
                  <c:v>210.45702938113149</c:v>
                </c:pt>
                <c:pt idx="7" formatCode="_(* #,##0_);_(* \(#,##0\);_(* &quot;-&quot;??_);_(@_)">
                  <c:v>210.45702938113149</c:v>
                </c:pt>
                <c:pt idx="8" formatCode="_(* #,##0_);_(* \(#,##0\);_(* &quot;-&quot;??_);_(@_)">
                  <c:v>189.41132644301834</c:v>
                </c:pt>
                <c:pt idx="9" formatCode="_(* #,##0_);_(* \(#,##0\);_(* &quot;-&quot;??_);_(@_)">
                  <c:v>189.41132644301834</c:v>
                </c:pt>
                <c:pt idx="10" formatCode="_(* #,##0_);_(* \(#,##0\);_(* &quot;-&quot;??_);_(@_)">
                  <c:v>165.73491063764104</c:v>
                </c:pt>
                <c:pt idx="11" formatCode="_(* #,##0_);_(* \(#,##0\);_(* &quot;-&quot;??_);_(@_)">
                  <c:v>165.73491063764104</c:v>
                </c:pt>
                <c:pt idx="12" formatCode="_(* #,##0_);_(* \(#,##0\);_(* &quot;-&quot;??_);_(@_)">
                  <c:v>157.86250238235309</c:v>
                </c:pt>
                <c:pt idx="13" formatCode="_(* #,##0_);_(* \(#,##0\);_(* &quot;-&quot;??_);_(@_)">
                  <c:v>157.86250238235309</c:v>
                </c:pt>
                <c:pt idx="14" formatCode="_(* #,##0_);_(* \(#,##0\);_(* &quot;-&quot;??_);_(@_)">
                  <c:v>152.61357417813986</c:v>
                </c:pt>
                <c:pt idx="15" formatCode="_(* #,##0_);_(* \(#,##0\);_(* &quot;-&quot;??_);_(@_)">
                  <c:v>152.61357417813986</c:v>
                </c:pt>
                <c:pt idx="16" formatCode="_(* #,##0_);_(* \(#,##0\);_(* &quot;-&quot;??_);_(@_)">
                  <c:v>145.91536440746131</c:v>
                </c:pt>
                <c:pt idx="17" formatCode="_(* #,##0_);_(* \(#,##0\);_(* &quot;-&quot;??_);_(@_)">
                  <c:v>145.91536440746131</c:v>
                </c:pt>
                <c:pt idx="18" formatCode="_(* #,##0_);_(* \(#,##0\);_(* &quot;-&quot;??_);_(@_)">
                  <c:v>135.5188946934297</c:v>
                </c:pt>
                <c:pt idx="19" formatCode="_(* #,##0_);_(* \(#,##0\);_(* &quot;-&quot;??_);_(@_)">
                  <c:v>135.5188946934297</c:v>
                </c:pt>
                <c:pt idx="20" formatCode="_(* #,##0_);_(* \(#,##0\);_(* &quot;-&quot;??_);_(@_)">
                  <c:v>121</c:v>
                </c:pt>
              </c:numCache>
            </c:numRef>
          </c:val>
        </c:ser>
        <c:ser>
          <c:idx val="1"/>
          <c:order val="1"/>
          <c:tx>
            <c:strRef>
              <c:f>Configurator!$H$35</c:f>
              <c:strCache>
                <c:ptCount val="1"/>
                <c:pt idx="0">
                  <c:v>Difference</c:v>
                </c:pt>
              </c:strCache>
            </c:strRef>
          </c:tx>
          <c:spPr>
            <a:solidFill>
              <a:schemeClr val="bg1">
                <a:lumMod val="95000"/>
              </a:schemeClr>
            </a:solidFill>
            <a:ln>
              <a:noFill/>
            </a:ln>
          </c:spPr>
          <c:invertIfNegative val="0"/>
          <c:dPt>
            <c:idx val="0"/>
            <c:invertIfNegative val="0"/>
            <c:bubble3D val="0"/>
            <c:spPr>
              <a:solidFill>
                <a:schemeClr val="bg1">
                  <a:lumMod val="85000"/>
                </a:schemeClr>
              </a:solidFill>
              <a:ln>
                <a:noFill/>
              </a:ln>
            </c:spPr>
          </c:dPt>
          <c:dPt>
            <c:idx val="22"/>
            <c:invertIfNegative val="0"/>
            <c:bubble3D val="0"/>
            <c:spPr>
              <a:solidFill>
                <a:schemeClr val="bg1">
                  <a:lumMod val="85000"/>
                </a:schemeClr>
              </a:solidFill>
              <a:ln>
                <a:noFill/>
              </a:ln>
            </c:spPr>
          </c:dPt>
          <c:cat>
            <c:strRef>
              <c:f>Configurator!$A$38:$A$60</c:f>
              <c:strCache>
                <c:ptCount val="23"/>
                <c:pt idx="0">
                  <c:v>Base Cost</c:v>
                </c:pt>
                <c:pt idx="2">
                  <c:v>Program 
Development 
Strategy</c:v>
                </c:pt>
                <c:pt idx="4">
                  <c:v>Package 
Bundling 
Optimization</c:v>
                </c:pt>
                <c:pt idx="6">
                  <c:v>Duration, 
Intensity of 
Supply 
Commitment</c:v>
                </c:pt>
                <c:pt idx="8">
                  <c:v>Tendering 
Approach: 
EPC, EPCI, etc.</c:v>
                </c:pt>
                <c:pt idx="10">
                  <c:v>Volume 
Economies 
of Scale</c:v>
                </c:pt>
                <c:pt idx="12">
                  <c:v>Competitive 
Intensity</c:v>
                </c:pt>
                <c:pt idx="14">
                  <c:v>Non-Price 
Sourcing 
Strategy</c:v>
                </c:pt>
                <c:pt idx="16">
                  <c:v>Preferred 
Supplier 
Leverage</c:v>
                </c:pt>
                <c:pt idx="18">
                  <c:v>Standardization 
Savings</c:v>
                </c:pt>
                <c:pt idx="20">
                  <c:v>Lifecycle 
Cost 
Factors</c:v>
                </c:pt>
                <c:pt idx="22">
                  <c:v>Should Cost</c:v>
                </c:pt>
              </c:strCache>
            </c:strRef>
          </c:cat>
          <c:val>
            <c:numRef>
              <c:f>Configurator!$H$38:$H$60</c:f>
              <c:numCache>
                <c:formatCode>General</c:formatCode>
                <c:ptCount val="23"/>
                <c:pt idx="0" formatCode="_(* #,##0_);_(* \(#,##0\);_(* &quot;-&quot;??_);_(@_)">
                  <c:v>241.02364848156338</c:v>
                </c:pt>
                <c:pt idx="2" formatCode="_(* #,##0_);_(* \(#,##0\);_(* &quot;-&quot;??_);_(@_)">
                  <c:v>24.102364848156355</c:v>
                </c:pt>
                <c:pt idx="4" formatCode="_(* #,##0_);_(* \(#,##0\);_(* &quot;-&quot;??_);_(@_)">
                  <c:v>2.1692128363340828</c:v>
                </c:pt>
                <c:pt idx="6" formatCode="_(* #,##0_);_(* \(#,##0\);_(* &quot;-&quot;??_);_(@_)">
                  <c:v>4.2950414159414549</c:v>
                </c:pt>
                <c:pt idx="8" formatCode="_(* #,##0_);_(* \(#,##0\);_(* &quot;-&quot;??_);_(@_)">
                  <c:v>21.045702938113152</c:v>
                </c:pt>
                <c:pt idx="10" formatCode="_(* #,##0_);_(* \(#,##0\);_(* &quot;-&quot;??_);_(@_)">
                  <c:v>23.676415805377303</c:v>
                </c:pt>
                <c:pt idx="12" formatCode="_(* #,##0_);_(* \(#,##0\);_(* &quot;-&quot;??_);_(@_)">
                  <c:v>7.8724082552879509</c:v>
                </c:pt>
                <c:pt idx="14" formatCode="_(* #,##0_);_(* \(#,##0\);_(* &quot;-&quot;??_);_(@_)">
                  <c:v>5.2489282042132288</c:v>
                </c:pt>
                <c:pt idx="16" formatCode="_(* #,##0_);_(* \(#,##0\);_(* &quot;-&quot;??_);_(@_)">
                  <c:v>6.6982097706785453</c:v>
                </c:pt>
                <c:pt idx="18" formatCode="_(* #,##0_);_(* \(#,##0\);_(* &quot;-&quot;??_);_(@_)">
                  <c:v>10.39646971403161</c:v>
                </c:pt>
                <c:pt idx="20" formatCode="_(* #,##0_);_(* \(#,##0\);_(* &quot;-&quot;??_);_(@_)">
                  <c:v>25</c:v>
                </c:pt>
                <c:pt idx="22" formatCode="_(* #,##0_);_(* \(#,##0\);_(* &quot;-&quot;??_);_(@_)">
                  <c:v>135.5188946934297</c:v>
                </c:pt>
              </c:numCache>
            </c:numRef>
          </c:val>
        </c:ser>
        <c:dLbls>
          <c:showLegendKey val="0"/>
          <c:showVal val="0"/>
          <c:showCatName val="0"/>
          <c:showSerName val="0"/>
          <c:showPercent val="0"/>
          <c:showBubbleSize val="0"/>
        </c:dLbls>
        <c:gapWidth val="1"/>
        <c:overlap val="100"/>
        <c:axId val="102153728"/>
        <c:axId val="84781312"/>
      </c:barChart>
      <c:catAx>
        <c:axId val="102153728"/>
        <c:scaling>
          <c:orientation val="minMax"/>
        </c:scaling>
        <c:delete val="1"/>
        <c:axPos val="b"/>
        <c:numFmt formatCode="General" sourceLinked="0"/>
        <c:majorTickMark val="none"/>
        <c:minorTickMark val="none"/>
        <c:tickLblPos val="nextTo"/>
        <c:crossAx val="84781312"/>
        <c:crosses val="autoZero"/>
        <c:auto val="1"/>
        <c:lblAlgn val="ctr"/>
        <c:lblOffset val="100"/>
        <c:noMultiLvlLbl val="0"/>
      </c:catAx>
      <c:valAx>
        <c:axId val="84781312"/>
        <c:scaling>
          <c:orientation val="minMax"/>
          <c:max val="250"/>
        </c:scaling>
        <c:delete val="1"/>
        <c:axPos val="l"/>
        <c:numFmt formatCode="General" sourceLinked="1"/>
        <c:majorTickMark val="out"/>
        <c:minorTickMark val="none"/>
        <c:tickLblPos val="nextTo"/>
        <c:crossAx val="102153728"/>
        <c:crosses val="autoZero"/>
        <c:crossBetween val="between"/>
      </c:valAx>
    </c:plotArea>
    <c:plotVisOnly val="1"/>
    <c:dispBlanksAs val="gap"/>
    <c:showDLblsOverMax val="0"/>
  </c:chart>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9F08B23-C02A-4908-A7DA-61962996AB13}" type="doc">
      <dgm:prSet loTypeId="urn:microsoft.com/office/officeart/2005/8/layout/chevron1" loCatId="process" qsTypeId="urn:microsoft.com/office/officeart/2005/8/quickstyle/3d1" qsCatId="3D" csTypeId="urn:microsoft.com/office/officeart/2005/8/colors/accent2_5" csCatId="accent2" phldr="1"/>
      <dgm:spPr/>
    </dgm:pt>
    <dgm:pt modelId="{3FA132F6-0776-43F9-A633-D4479F52B22D}">
      <dgm:prSet phldrT="[Text]" custT="1"/>
      <dgm:spPr>
        <a:solidFill>
          <a:srgbClr val="000066"/>
        </a:solidFill>
      </dgm:spPr>
      <dgm:t>
        <a:bodyPr/>
        <a:lstStyle/>
        <a:p>
          <a:r>
            <a:rPr lang="en-US" sz="1100" b="1" dirty="0" smtClean="0">
              <a:latin typeface="Calibri" panose="020F0502020204030204" pitchFamily="34" charset="0"/>
            </a:rPr>
            <a:t> Independent Cost Estimating </a:t>
          </a:r>
          <a:endParaRPr lang="en-US" sz="1100" b="1" dirty="0">
            <a:latin typeface="Calibri" panose="020F0502020204030204" pitchFamily="34" charset="0"/>
          </a:endParaRPr>
        </a:p>
      </dgm:t>
    </dgm:pt>
    <dgm:pt modelId="{46D9BA88-6F3D-4549-81A9-7E974BF020E1}" type="parTrans" cxnId="{21863B50-3C02-43A1-AACF-B3C946D633EA}">
      <dgm:prSet/>
      <dgm:spPr/>
      <dgm:t>
        <a:bodyPr/>
        <a:lstStyle/>
        <a:p>
          <a:endParaRPr lang="en-US" sz="2800" b="1">
            <a:latin typeface="Calibri" panose="020F0502020204030204" pitchFamily="34" charset="0"/>
          </a:endParaRPr>
        </a:p>
      </dgm:t>
    </dgm:pt>
    <dgm:pt modelId="{3F194072-FB14-4A04-A3D6-6C798785D821}" type="sibTrans" cxnId="{21863B50-3C02-43A1-AACF-B3C946D633EA}">
      <dgm:prSet/>
      <dgm:spPr/>
      <dgm:t>
        <a:bodyPr/>
        <a:lstStyle/>
        <a:p>
          <a:endParaRPr lang="en-US" sz="2800" b="1">
            <a:latin typeface="Calibri" panose="020F0502020204030204" pitchFamily="34" charset="0"/>
          </a:endParaRPr>
        </a:p>
      </dgm:t>
    </dgm:pt>
    <dgm:pt modelId="{D33C94C4-EA22-4BF7-928F-9A9F199937E7}">
      <dgm:prSet phldrT="[Text]" custT="1"/>
      <dgm:spPr>
        <a:solidFill>
          <a:srgbClr val="000066"/>
        </a:solidFill>
      </dgm:spPr>
      <dgm:t>
        <a:bodyPr/>
        <a:lstStyle/>
        <a:p>
          <a:r>
            <a:rPr lang="en-US" sz="1200" b="1" dirty="0" smtClean="0">
              <a:latin typeface="Calibri" panose="020F0502020204030204" pitchFamily="34" charset="0"/>
            </a:rPr>
            <a:t>Value Chain </a:t>
          </a:r>
        </a:p>
        <a:p>
          <a:r>
            <a:rPr lang="en-US" sz="1200" b="1" dirty="0" smtClean="0">
              <a:latin typeface="Calibri" panose="020F0502020204030204" pitchFamily="34" charset="0"/>
            </a:rPr>
            <a:t>Engineering</a:t>
          </a:r>
          <a:endParaRPr lang="en-US" sz="1200" b="1" dirty="0">
            <a:latin typeface="Calibri" panose="020F0502020204030204" pitchFamily="34" charset="0"/>
          </a:endParaRPr>
        </a:p>
      </dgm:t>
    </dgm:pt>
    <dgm:pt modelId="{1CA235BC-3ED8-414C-91A5-5249503312F9}" type="parTrans" cxnId="{948BF0BC-22CA-48FD-8CA8-1A94F3BD2EFD}">
      <dgm:prSet/>
      <dgm:spPr/>
      <dgm:t>
        <a:bodyPr/>
        <a:lstStyle/>
        <a:p>
          <a:endParaRPr lang="en-US" sz="2800" b="1">
            <a:latin typeface="Calibri" panose="020F0502020204030204" pitchFamily="34" charset="0"/>
          </a:endParaRPr>
        </a:p>
      </dgm:t>
    </dgm:pt>
    <dgm:pt modelId="{CE72E170-7D0E-401B-81A8-33F93F5B8F2C}" type="sibTrans" cxnId="{948BF0BC-22CA-48FD-8CA8-1A94F3BD2EFD}">
      <dgm:prSet/>
      <dgm:spPr/>
      <dgm:t>
        <a:bodyPr/>
        <a:lstStyle/>
        <a:p>
          <a:endParaRPr lang="en-US" sz="2800" b="1">
            <a:latin typeface="Calibri" panose="020F0502020204030204" pitchFamily="34" charset="0"/>
          </a:endParaRPr>
        </a:p>
      </dgm:t>
    </dgm:pt>
    <dgm:pt modelId="{973834EE-BEA4-43AF-9E41-E66A9461913D}">
      <dgm:prSet phldrT="[Text]" custT="1"/>
      <dgm:spPr>
        <a:solidFill>
          <a:srgbClr val="000066"/>
        </a:solidFill>
      </dgm:spPr>
      <dgm:t>
        <a:bodyPr/>
        <a:lstStyle/>
        <a:p>
          <a:r>
            <a:rPr lang="en-US" sz="1200" b="1" dirty="0" smtClean="0">
              <a:latin typeface="Calibri" panose="020F0502020204030204" pitchFamily="34" charset="0"/>
            </a:rPr>
            <a:t>Strategic Sourcing</a:t>
          </a:r>
          <a:endParaRPr lang="en-US" sz="1200" b="1" dirty="0">
            <a:latin typeface="Calibri" panose="020F0502020204030204" pitchFamily="34" charset="0"/>
          </a:endParaRPr>
        </a:p>
      </dgm:t>
    </dgm:pt>
    <dgm:pt modelId="{D3B4DF76-D756-489B-BDBE-846FCD8F210B}" type="parTrans" cxnId="{8C7E1551-BDDD-41C5-8245-5EFF6DA54FFC}">
      <dgm:prSet/>
      <dgm:spPr/>
      <dgm:t>
        <a:bodyPr/>
        <a:lstStyle/>
        <a:p>
          <a:endParaRPr lang="en-US" sz="2800" b="1">
            <a:latin typeface="Calibri" panose="020F0502020204030204" pitchFamily="34" charset="0"/>
          </a:endParaRPr>
        </a:p>
      </dgm:t>
    </dgm:pt>
    <dgm:pt modelId="{46CBE7B4-4DAA-4818-AF99-CB152644A0D9}" type="sibTrans" cxnId="{8C7E1551-BDDD-41C5-8245-5EFF6DA54FFC}">
      <dgm:prSet/>
      <dgm:spPr/>
      <dgm:t>
        <a:bodyPr/>
        <a:lstStyle/>
        <a:p>
          <a:endParaRPr lang="en-US" sz="2800" b="1">
            <a:latin typeface="Calibri" panose="020F0502020204030204" pitchFamily="34" charset="0"/>
          </a:endParaRPr>
        </a:p>
      </dgm:t>
    </dgm:pt>
    <dgm:pt modelId="{6F20A042-F1B2-4123-8684-F59478430616}">
      <dgm:prSet custT="1"/>
      <dgm:spPr>
        <a:solidFill>
          <a:srgbClr val="000066"/>
        </a:solidFill>
      </dgm:spPr>
      <dgm:t>
        <a:bodyPr/>
        <a:lstStyle/>
        <a:p>
          <a:r>
            <a:rPr lang="en-US" sz="1200" b="1" dirty="0" smtClean="0">
              <a:latin typeface="Calibri" panose="020F0502020204030204" pitchFamily="34" charset="0"/>
            </a:rPr>
            <a:t>Supply Contract </a:t>
          </a:r>
          <a:r>
            <a:rPr lang="en-US" sz="1200" b="1" dirty="0" err="1" smtClean="0">
              <a:latin typeface="Calibri" panose="020F0502020204030204" pitchFamily="34" charset="0"/>
            </a:rPr>
            <a:t>Negotia-tion</a:t>
          </a:r>
          <a:endParaRPr lang="en-US" sz="1200" b="1" dirty="0">
            <a:latin typeface="Calibri" panose="020F0502020204030204" pitchFamily="34" charset="0"/>
          </a:endParaRPr>
        </a:p>
      </dgm:t>
    </dgm:pt>
    <dgm:pt modelId="{B1B96341-7266-43EC-A680-E04F09C142DC}" type="parTrans" cxnId="{E09970BA-082D-4B93-8B46-B4504B0C0062}">
      <dgm:prSet/>
      <dgm:spPr/>
      <dgm:t>
        <a:bodyPr/>
        <a:lstStyle/>
        <a:p>
          <a:endParaRPr lang="en-US" sz="2800" b="1">
            <a:latin typeface="Calibri" panose="020F0502020204030204" pitchFamily="34" charset="0"/>
          </a:endParaRPr>
        </a:p>
      </dgm:t>
    </dgm:pt>
    <dgm:pt modelId="{8D4E9F05-45C6-44A0-A7F2-6FE25425AEDD}" type="sibTrans" cxnId="{E09970BA-082D-4B93-8B46-B4504B0C0062}">
      <dgm:prSet/>
      <dgm:spPr/>
      <dgm:t>
        <a:bodyPr/>
        <a:lstStyle/>
        <a:p>
          <a:endParaRPr lang="en-US" sz="2800" b="1">
            <a:latin typeface="Calibri" panose="020F0502020204030204" pitchFamily="34" charset="0"/>
          </a:endParaRPr>
        </a:p>
      </dgm:t>
    </dgm:pt>
    <dgm:pt modelId="{5CBC2514-96C0-4C24-A9D9-5DAA3BCB2A8D}">
      <dgm:prSet custT="1"/>
      <dgm:spPr>
        <a:solidFill>
          <a:srgbClr val="002060"/>
        </a:solidFill>
      </dgm:spPr>
      <dgm:t>
        <a:bodyPr/>
        <a:lstStyle/>
        <a:p>
          <a:r>
            <a:rPr lang="en-US" sz="1000" b="1" dirty="0" smtClean="0"/>
            <a:t>Project Controls</a:t>
          </a:r>
          <a:endParaRPr lang="en-US" sz="1000" b="1" dirty="0"/>
        </a:p>
      </dgm:t>
    </dgm:pt>
    <dgm:pt modelId="{98725831-5921-4C3C-80B2-0893192C2F11}" type="parTrans" cxnId="{F1BB8131-BB88-47E0-833B-2EEB2A4E90B2}">
      <dgm:prSet/>
      <dgm:spPr/>
      <dgm:t>
        <a:bodyPr/>
        <a:lstStyle/>
        <a:p>
          <a:endParaRPr lang="en-US"/>
        </a:p>
      </dgm:t>
    </dgm:pt>
    <dgm:pt modelId="{04135FDD-2BD5-48B6-9CE7-2BC351AC6719}" type="sibTrans" cxnId="{F1BB8131-BB88-47E0-833B-2EEB2A4E90B2}">
      <dgm:prSet/>
      <dgm:spPr/>
      <dgm:t>
        <a:bodyPr/>
        <a:lstStyle/>
        <a:p>
          <a:endParaRPr lang="en-US"/>
        </a:p>
      </dgm:t>
    </dgm:pt>
    <dgm:pt modelId="{541DC56A-DC9A-4C66-B55A-C90C3267316F}">
      <dgm:prSet custT="1"/>
      <dgm:spPr>
        <a:solidFill>
          <a:srgbClr val="002060"/>
        </a:solidFill>
      </dgm:spPr>
      <dgm:t>
        <a:bodyPr/>
        <a:lstStyle/>
        <a:p>
          <a:r>
            <a:rPr lang="en-US" sz="1000" b="1" dirty="0" smtClean="0"/>
            <a:t>Claim Drafting and Rebuttal</a:t>
          </a:r>
          <a:endParaRPr lang="en-US" sz="1000" b="1" dirty="0"/>
        </a:p>
      </dgm:t>
    </dgm:pt>
    <dgm:pt modelId="{89105A61-B295-4A2B-A395-861A7F6AC1B4}" type="parTrans" cxnId="{E8DC1B3D-F847-4F6A-BCBC-E3BA6D3EC2EB}">
      <dgm:prSet/>
      <dgm:spPr/>
      <dgm:t>
        <a:bodyPr/>
        <a:lstStyle/>
        <a:p>
          <a:endParaRPr lang="en-US"/>
        </a:p>
      </dgm:t>
    </dgm:pt>
    <dgm:pt modelId="{342C3B2D-5B03-4226-B781-6FED877034D5}" type="sibTrans" cxnId="{E8DC1B3D-F847-4F6A-BCBC-E3BA6D3EC2EB}">
      <dgm:prSet/>
      <dgm:spPr/>
      <dgm:t>
        <a:bodyPr/>
        <a:lstStyle/>
        <a:p>
          <a:endParaRPr lang="en-US"/>
        </a:p>
      </dgm:t>
    </dgm:pt>
    <dgm:pt modelId="{D5A1ECE5-584B-40AC-9D62-D6103D720F69}" type="pres">
      <dgm:prSet presAssocID="{39F08B23-C02A-4908-A7DA-61962996AB13}" presName="Name0" presStyleCnt="0">
        <dgm:presLayoutVars>
          <dgm:dir/>
          <dgm:animLvl val="lvl"/>
          <dgm:resizeHandles val="exact"/>
        </dgm:presLayoutVars>
      </dgm:prSet>
      <dgm:spPr/>
    </dgm:pt>
    <dgm:pt modelId="{CCA439AA-6D4F-4BCF-B8DD-97808FDB1515}" type="pres">
      <dgm:prSet presAssocID="{3FA132F6-0776-43F9-A633-D4479F52B22D}" presName="parTxOnly" presStyleLbl="node1" presStyleIdx="0" presStyleCnt="6" custScaleX="117346" custScaleY="137225" custLinFactX="1703" custLinFactNeighborX="100000" custLinFactNeighborY="259">
        <dgm:presLayoutVars>
          <dgm:chMax val="0"/>
          <dgm:chPref val="0"/>
          <dgm:bulletEnabled val="1"/>
        </dgm:presLayoutVars>
      </dgm:prSet>
      <dgm:spPr/>
      <dgm:t>
        <a:bodyPr/>
        <a:lstStyle/>
        <a:p>
          <a:endParaRPr lang="en-US"/>
        </a:p>
      </dgm:t>
    </dgm:pt>
    <dgm:pt modelId="{40EF4D33-CB45-4045-A3F2-B39F8CE9AFD3}" type="pres">
      <dgm:prSet presAssocID="{3F194072-FB14-4A04-A3D6-6C798785D821}" presName="parTxOnlySpace" presStyleCnt="0"/>
      <dgm:spPr/>
    </dgm:pt>
    <dgm:pt modelId="{C8B54824-87AA-47D2-A051-E7D370BD6FFD}" type="pres">
      <dgm:prSet presAssocID="{D33C94C4-EA22-4BF7-928F-9A9F199937E7}" presName="parTxOnly" presStyleLbl="node1" presStyleIdx="1" presStyleCnt="6" custScaleX="120115" custScaleY="137225" custLinFactNeighborX="55003" custLinFactNeighborY="507">
        <dgm:presLayoutVars>
          <dgm:chMax val="0"/>
          <dgm:chPref val="0"/>
          <dgm:bulletEnabled val="1"/>
        </dgm:presLayoutVars>
      </dgm:prSet>
      <dgm:spPr/>
      <dgm:t>
        <a:bodyPr/>
        <a:lstStyle/>
        <a:p>
          <a:endParaRPr lang="en-US"/>
        </a:p>
      </dgm:t>
    </dgm:pt>
    <dgm:pt modelId="{7A700065-A842-4F08-BA7B-D953E27EA7C2}" type="pres">
      <dgm:prSet presAssocID="{CE72E170-7D0E-401B-81A8-33F93F5B8F2C}" presName="parTxOnlySpace" presStyleCnt="0"/>
      <dgm:spPr/>
    </dgm:pt>
    <dgm:pt modelId="{5A2749E9-D2FE-4344-892A-7B946BCFFA5E}" type="pres">
      <dgm:prSet presAssocID="{973834EE-BEA4-43AF-9E41-E66A9461913D}" presName="parTxOnly" presStyleLbl="node1" presStyleIdx="2" presStyleCnt="6" custScaleX="112063" custScaleY="137225" custLinFactNeighborX="47506" custLinFactNeighborY="524">
        <dgm:presLayoutVars>
          <dgm:chMax val="0"/>
          <dgm:chPref val="0"/>
          <dgm:bulletEnabled val="1"/>
        </dgm:presLayoutVars>
      </dgm:prSet>
      <dgm:spPr/>
      <dgm:t>
        <a:bodyPr/>
        <a:lstStyle/>
        <a:p>
          <a:endParaRPr lang="en-US"/>
        </a:p>
      </dgm:t>
    </dgm:pt>
    <dgm:pt modelId="{BDAA82C1-E54A-4303-841C-162C8C6889C2}" type="pres">
      <dgm:prSet presAssocID="{46CBE7B4-4DAA-4818-AF99-CB152644A0D9}" presName="parTxOnlySpace" presStyleCnt="0"/>
      <dgm:spPr/>
    </dgm:pt>
    <dgm:pt modelId="{EFA85E9D-9499-470D-8821-426367AB7BF5}" type="pres">
      <dgm:prSet presAssocID="{6F20A042-F1B2-4123-8684-F59478430616}" presName="parTxOnly" presStyleLbl="node1" presStyleIdx="3" presStyleCnt="6" custScaleX="105233" custScaleY="137225" custLinFactNeighborX="47263">
        <dgm:presLayoutVars>
          <dgm:chMax val="0"/>
          <dgm:chPref val="0"/>
          <dgm:bulletEnabled val="1"/>
        </dgm:presLayoutVars>
      </dgm:prSet>
      <dgm:spPr/>
      <dgm:t>
        <a:bodyPr/>
        <a:lstStyle/>
        <a:p>
          <a:endParaRPr lang="en-US"/>
        </a:p>
      </dgm:t>
    </dgm:pt>
    <dgm:pt modelId="{29BDBBD3-C699-4FE7-AFB9-2257DA9B5050}" type="pres">
      <dgm:prSet presAssocID="{8D4E9F05-45C6-44A0-A7F2-6FE25425AEDD}" presName="parTxOnlySpace" presStyleCnt="0"/>
      <dgm:spPr/>
    </dgm:pt>
    <dgm:pt modelId="{13B1FCB3-3C38-428B-8D62-A011919D45B7}" type="pres">
      <dgm:prSet presAssocID="{5CBC2514-96C0-4C24-A9D9-5DAA3BCB2A8D}" presName="parTxOnly" presStyleLbl="node1" presStyleIdx="4" presStyleCnt="6" custScaleX="110082" custScaleY="140570" custLinFactNeighborX="26530" custLinFactNeighborY="524">
        <dgm:presLayoutVars>
          <dgm:chMax val="0"/>
          <dgm:chPref val="0"/>
          <dgm:bulletEnabled val="1"/>
        </dgm:presLayoutVars>
      </dgm:prSet>
      <dgm:spPr/>
      <dgm:t>
        <a:bodyPr/>
        <a:lstStyle/>
        <a:p>
          <a:endParaRPr lang="en-US"/>
        </a:p>
      </dgm:t>
    </dgm:pt>
    <dgm:pt modelId="{52482974-F6C7-4FBC-8233-99F16AE146D2}" type="pres">
      <dgm:prSet presAssocID="{04135FDD-2BD5-48B6-9CE7-2BC351AC6719}" presName="parTxOnlySpace" presStyleCnt="0"/>
      <dgm:spPr/>
    </dgm:pt>
    <dgm:pt modelId="{10DDB14B-3D33-4A1D-B980-B8620A4C9007}" type="pres">
      <dgm:prSet presAssocID="{541DC56A-DC9A-4C66-B55A-C90C3267316F}" presName="parTxOnly" presStyleLbl="node1" presStyleIdx="5" presStyleCnt="6" custScaleX="110250" custScaleY="133938">
        <dgm:presLayoutVars>
          <dgm:chMax val="0"/>
          <dgm:chPref val="0"/>
          <dgm:bulletEnabled val="1"/>
        </dgm:presLayoutVars>
      </dgm:prSet>
      <dgm:spPr/>
      <dgm:t>
        <a:bodyPr/>
        <a:lstStyle/>
        <a:p>
          <a:endParaRPr lang="en-US"/>
        </a:p>
      </dgm:t>
    </dgm:pt>
  </dgm:ptLst>
  <dgm:cxnLst>
    <dgm:cxn modelId="{A4930B08-3AAE-4C49-8EC9-8D337019E068}" type="presOf" srcId="{541DC56A-DC9A-4C66-B55A-C90C3267316F}" destId="{10DDB14B-3D33-4A1D-B980-B8620A4C9007}" srcOrd="0" destOrd="0" presId="urn:microsoft.com/office/officeart/2005/8/layout/chevron1"/>
    <dgm:cxn modelId="{E09970BA-082D-4B93-8B46-B4504B0C0062}" srcId="{39F08B23-C02A-4908-A7DA-61962996AB13}" destId="{6F20A042-F1B2-4123-8684-F59478430616}" srcOrd="3" destOrd="0" parTransId="{B1B96341-7266-43EC-A680-E04F09C142DC}" sibTransId="{8D4E9F05-45C6-44A0-A7F2-6FE25425AEDD}"/>
    <dgm:cxn modelId="{2D7A2393-9A76-46ED-BF5E-E43343E01C60}" type="presOf" srcId="{D33C94C4-EA22-4BF7-928F-9A9F199937E7}" destId="{C8B54824-87AA-47D2-A051-E7D370BD6FFD}" srcOrd="0" destOrd="0" presId="urn:microsoft.com/office/officeart/2005/8/layout/chevron1"/>
    <dgm:cxn modelId="{21863B50-3C02-43A1-AACF-B3C946D633EA}" srcId="{39F08B23-C02A-4908-A7DA-61962996AB13}" destId="{3FA132F6-0776-43F9-A633-D4479F52B22D}" srcOrd="0" destOrd="0" parTransId="{46D9BA88-6F3D-4549-81A9-7E974BF020E1}" sibTransId="{3F194072-FB14-4A04-A3D6-6C798785D821}"/>
    <dgm:cxn modelId="{948BF0BC-22CA-48FD-8CA8-1A94F3BD2EFD}" srcId="{39F08B23-C02A-4908-A7DA-61962996AB13}" destId="{D33C94C4-EA22-4BF7-928F-9A9F199937E7}" srcOrd="1" destOrd="0" parTransId="{1CA235BC-3ED8-414C-91A5-5249503312F9}" sibTransId="{CE72E170-7D0E-401B-81A8-33F93F5B8F2C}"/>
    <dgm:cxn modelId="{CE9FE3BC-F60F-49C0-9602-D158FA9083F9}" type="presOf" srcId="{973834EE-BEA4-43AF-9E41-E66A9461913D}" destId="{5A2749E9-D2FE-4344-892A-7B946BCFFA5E}" srcOrd="0" destOrd="0" presId="urn:microsoft.com/office/officeart/2005/8/layout/chevron1"/>
    <dgm:cxn modelId="{E79691AE-6A76-4C13-9D59-04769E19F9E1}" type="presOf" srcId="{39F08B23-C02A-4908-A7DA-61962996AB13}" destId="{D5A1ECE5-584B-40AC-9D62-D6103D720F69}" srcOrd="0" destOrd="0" presId="urn:microsoft.com/office/officeart/2005/8/layout/chevron1"/>
    <dgm:cxn modelId="{E8DC1B3D-F847-4F6A-BCBC-E3BA6D3EC2EB}" srcId="{39F08B23-C02A-4908-A7DA-61962996AB13}" destId="{541DC56A-DC9A-4C66-B55A-C90C3267316F}" srcOrd="5" destOrd="0" parTransId="{89105A61-B295-4A2B-A395-861A7F6AC1B4}" sibTransId="{342C3B2D-5B03-4226-B781-6FED877034D5}"/>
    <dgm:cxn modelId="{62CE11FE-ED30-40DB-A8CA-5748DB6561E3}" type="presOf" srcId="{3FA132F6-0776-43F9-A633-D4479F52B22D}" destId="{CCA439AA-6D4F-4BCF-B8DD-97808FDB1515}" srcOrd="0" destOrd="0" presId="urn:microsoft.com/office/officeart/2005/8/layout/chevron1"/>
    <dgm:cxn modelId="{52FB1E73-7425-45B2-A936-68FB5C49BBF2}" type="presOf" srcId="{5CBC2514-96C0-4C24-A9D9-5DAA3BCB2A8D}" destId="{13B1FCB3-3C38-428B-8D62-A011919D45B7}" srcOrd="0" destOrd="0" presId="urn:microsoft.com/office/officeart/2005/8/layout/chevron1"/>
    <dgm:cxn modelId="{CB59A537-08EE-4C33-88E6-E5ED4D97F182}" type="presOf" srcId="{6F20A042-F1B2-4123-8684-F59478430616}" destId="{EFA85E9D-9499-470D-8821-426367AB7BF5}" srcOrd="0" destOrd="0" presId="urn:microsoft.com/office/officeart/2005/8/layout/chevron1"/>
    <dgm:cxn modelId="{8C7E1551-BDDD-41C5-8245-5EFF6DA54FFC}" srcId="{39F08B23-C02A-4908-A7DA-61962996AB13}" destId="{973834EE-BEA4-43AF-9E41-E66A9461913D}" srcOrd="2" destOrd="0" parTransId="{D3B4DF76-D756-489B-BDBE-846FCD8F210B}" sibTransId="{46CBE7B4-4DAA-4818-AF99-CB152644A0D9}"/>
    <dgm:cxn modelId="{F1BB8131-BB88-47E0-833B-2EEB2A4E90B2}" srcId="{39F08B23-C02A-4908-A7DA-61962996AB13}" destId="{5CBC2514-96C0-4C24-A9D9-5DAA3BCB2A8D}" srcOrd="4" destOrd="0" parTransId="{98725831-5921-4C3C-80B2-0893192C2F11}" sibTransId="{04135FDD-2BD5-48B6-9CE7-2BC351AC6719}"/>
    <dgm:cxn modelId="{9F415EB4-36C6-4E4C-B7C2-698379C0F927}" type="presParOf" srcId="{D5A1ECE5-584B-40AC-9D62-D6103D720F69}" destId="{CCA439AA-6D4F-4BCF-B8DD-97808FDB1515}" srcOrd="0" destOrd="0" presId="urn:microsoft.com/office/officeart/2005/8/layout/chevron1"/>
    <dgm:cxn modelId="{4B9573E4-FB18-4921-936B-E45D2837593D}" type="presParOf" srcId="{D5A1ECE5-584B-40AC-9D62-D6103D720F69}" destId="{40EF4D33-CB45-4045-A3F2-B39F8CE9AFD3}" srcOrd="1" destOrd="0" presId="urn:microsoft.com/office/officeart/2005/8/layout/chevron1"/>
    <dgm:cxn modelId="{4DFA64CE-A08D-4A28-93E9-E997D5E86E4E}" type="presParOf" srcId="{D5A1ECE5-584B-40AC-9D62-D6103D720F69}" destId="{C8B54824-87AA-47D2-A051-E7D370BD6FFD}" srcOrd="2" destOrd="0" presId="urn:microsoft.com/office/officeart/2005/8/layout/chevron1"/>
    <dgm:cxn modelId="{06FB29AD-B718-4BA0-8363-14E26FA87735}" type="presParOf" srcId="{D5A1ECE5-584B-40AC-9D62-D6103D720F69}" destId="{7A700065-A842-4F08-BA7B-D953E27EA7C2}" srcOrd="3" destOrd="0" presId="urn:microsoft.com/office/officeart/2005/8/layout/chevron1"/>
    <dgm:cxn modelId="{DD0937BA-661A-443E-B925-FA6271D069B3}" type="presParOf" srcId="{D5A1ECE5-584B-40AC-9D62-D6103D720F69}" destId="{5A2749E9-D2FE-4344-892A-7B946BCFFA5E}" srcOrd="4" destOrd="0" presId="urn:microsoft.com/office/officeart/2005/8/layout/chevron1"/>
    <dgm:cxn modelId="{A65DDBCF-082A-4EA7-A701-6427408DD3A0}" type="presParOf" srcId="{D5A1ECE5-584B-40AC-9D62-D6103D720F69}" destId="{BDAA82C1-E54A-4303-841C-162C8C6889C2}" srcOrd="5" destOrd="0" presId="urn:microsoft.com/office/officeart/2005/8/layout/chevron1"/>
    <dgm:cxn modelId="{BFC52D37-1077-4332-A582-E7750F1FFBDA}" type="presParOf" srcId="{D5A1ECE5-584B-40AC-9D62-D6103D720F69}" destId="{EFA85E9D-9499-470D-8821-426367AB7BF5}" srcOrd="6" destOrd="0" presId="urn:microsoft.com/office/officeart/2005/8/layout/chevron1"/>
    <dgm:cxn modelId="{537B00EC-8D24-4B89-9343-C78AC8312F42}" type="presParOf" srcId="{D5A1ECE5-584B-40AC-9D62-D6103D720F69}" destId="{29BDBBD3-C699-4FE7-AFB9-2257DA9B5050}" srcOrd="7" destOrd="0" presId="urn:microsoft.com/office/officeart/2005/8/layout/chevron1"/>
    <dgm:cxn modelId="{354963DA-446E-43AE-A4DE-50782B2F37D1}" type="presParOf" srcId="{D5A1ECE5-584B-40AC-9D62-D6103D720F69}" destId="{13B1FCB3-3C38-428B-8D62-A011919D45B7}" srcOrd="8" destOrd="0" presId="urn:microsoft.com/office/officeart/2005/8/layout/chevron1"/>
    <dgm:cxn modelId="{71C48B56-A451-4CA8-9076-5BDB2F7D1ECF}" type="presParOf" srcId="{D5A1ECE5-584B-40AC-9D62-D6103D720F69}" destId="{52482974-F6C7-4FBC-8233-99F16AE146D2}" srcOrd="9" destOrd="0" presId="urn:microsoft.com/office/officeart/2005/8/layout/chevron1"/>
    <dgm:cxn modelId="{DCE25F99-F07C-44DA-BA66-547A3C3916AF}" type="presParOf" srcId="{D5A1ECE5-584B-40AC-9D62-D6103D720F69}" destId="{10DDB14B-3D33-4A1D-B980-B8620A4C9007}" srcOrd="10" destOrd="0" presId="urn:microsoft.com/office/officeart/2005/8/layout/chevron1"/>
  </dgm:cxnLst>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A439AA-6D4F-4BCF-B8DD-97808FDB1515}">
      <dsp:nvSpPr>
        <dsp:cNvPr id="0" name=""/>
        <dsp:cNvSpPr/>
      </dsp:nvSpPr>
      <dsp:spPr>
        <a:xfrm>
          <a:off x="158568" y="602708"/>
          <a:ext cx="1572868" cy="735728"/>
        </a:xfrm>
        <a:prstGeom prst="chevron">
          <a:avLst/>
        </a:prstGeom>
        <a:solidFill>
          <a:srgbClr val="000066"/>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4006" tIns="14669" rIns="14669" bIns="14669" numCol="1" spcCol="1270" anchor="ctr" anchorCtr="0">
          <a:noAutofit/>
        </a:bodyPr>
        <a:lstStyle/>
        <a:p>
          <a:pPr lvl="0" algn="ctr" defTabSz="488950">
            <a:lnSpc>
              <a:spcPct val="90000"/>
            </a:lnSpc>
            <a:spcBef>
              <a:spcPct val="0"/>
            </a:spcBef>
            <a:spcAft>
              <a:spcPct val="35000"/>
            </a:spcAft>
          </a:pPr>
          <a:r>
            <a:rPr lang="en-US" sz="1100" b="1" kern="1200" dirty="0" smtClean="0">
              <a:latin typeface="Calibri" panose="020F0502020204030204" pitchFamily="34" charset="0"/>
            </a:rPr>
            <a:t> Independent Cost Estimating </a:t>
          </a:r>
          <a:endParaRPr lang="en-US" sz="1100" b="1" kern="1200" dirty="0">
            <a:latin typeface="Calibri" panose="020F0502020204030204" pitchFamily="34" charset="0"/>
          </a:endParaRPr>
        </a:p>
      </dsp:txBody>
      <dsp:txXfrm>
        <a:off x="526432" y="602708"/>
        <a:ext cx="837140" cy="735728"/>
      </dsp:txXfrm>
    </dsp:sp>
    <dsp:sp modelId="{C8B54824-87AA-47D2-A051-E7D370BD6FFD}">
      <dsp:nvSpPr>
        <dsp:cNvPr id="0" name=""/>
        <dsp:cNvSpPr/>
      </dsp:nvSpPr>
      <dsp:spPr>
        <a:xfrm>
          <a:off x="1514261" y="604037"/>
          <a:ext cx="1609983" cy="735728"/>
        </a:xfrm>
        <a:prstGeom prst="chevron">
          <a:avLst/>
        </a:prstGeom>
        <a:solidFill>
          <a:srgbClr val="000066"/>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en-US" sz="1200" b="1" kern="1200" dirty="0" smtClean="0">
              <a:latin typeface="Calibri" panose="020F0502020204030204" pitchFamily="34" charset="0"/>
            </a:rPr>
            <a:t>Value Chain </a:t>
          </a:r>
        </a:p>
        <a:p>
          <a:pPr lvl="0" algn="ctr" defTabSz="533400">
            <a:lnSpc>
              <a:spcPct val="90000"/>
            </a:lnSpc>
            <a:spcBef>
              <a:spcPct val="0"/>
            </a:spcBef>
            <a:spcAft>
              <a:spcPct val="35000"/>
            </a:spcAft>
          </a:pPr>
          <a:r>
            <a:rPr lang="en-US" sz="1200" b="1" kern="1200" dirty="0" smtClean="0">
              <a:latin typeface="Calibri" panose="020F0502020204030204" pitchFamily="34" charset="0"/>
            </a:rPr>
            <a:t>Engineering</a:t>
          </a:r>
          <a:endParaRPr lang="en-US" sz="1200" b="1" kern="1200" dirty="0">
            <a:latin typeface="Calibri" panose="020F0502020204030204" pitchFamily="34" charset="0"/>
          </a:endParaRPr>
        </a:p>
      </dsp:txBody>
      <dsp:txXfrm>
        <a:off x="1882125" y="604037"/>
        <a:ext cx="874255" cy="735728"/>
      </dsp:txXfrm>
    </dsp:sp>
    <dsp:sp modelId="{5A2749E9-D2FE-4344-892A-7B946BCFFA5E}">
      <dsp:nvSpPr>
        <dsp:cNvPr id="0" name=""/>
        <dsp:cNvSpPr/>
      </dsp:nvSpPr>
      <dsp:spPr>
        <a:xfrm>
          <a:off x="2980159" y="604128"/>
          <a:ext cx="1502056" cy="735728"/>
        </a:xfrm>
        <a:prstGeom prst="chevron">
          <a:avLst/>
        </a:prstGeom>
        <a:solidFill>
          <a:srgbClr val="000066"/>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en-US" sz="1200" b="1" kern="1200" dirty="0" smtClean="0">
              <a:latin typeface="Calibri" panose="020F0502020204030204" pitchFamily="34" charset="0"/>
            </a:rPr>
            <a:t>Strategic Sourcing</a:t>
          </a:r>
          <a:endParaRPr lang="en-US" sz="1200" b="1" kern="1200" dirty="0">
            <a:latin typeface="Calibri" panose="020F0502020204030204" pitchFamily="34" charset="0"/>
          </a:endParaRPr>
        </a:p>
      </dsp:txBody>
      <dsp:txXfrm>
        <a:off x="3348023" y="604128"/>
        <a:ext cx="766328" cy="735728"/>
      </dsp:txXfrm>
    </dsp:sp>
    <dsp:sp modelId="{EFA85E9D-9499-470D-8821-426367AB7BF5}">
      <dsp:nvSpPr>
        <dsp:cNvPr id="0" name=""/>
        <dsp:cNvSpPr/>
      </dsp:nvSpPr>
      <dsp:spPr>
        <a:xfrm>
          <a:off x="4347853" y="601319"/>
          <a:ext cx="1410509" cy="735728"/>
        </a:xfrm>
        <a:prstGeom prst="chevron">
          <a:avLst/>
        </a:prstGeom>
        <a:solidFill>
          <a:srgbClr val="000066"/>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lang="en-US" sz="1200" b="1" kern="1200" dirty="0" smtClean="0">
              <a:latin typeface="Calibri" panose="020F0502020204030204" pitchFamily="34" charset="0"/>
            </a:rPr>
            <a:t>Supply Contract </a:t>
          </a:r>
          <a:r>
            <a:rPr lang="en-US" sz="1200" b="1" kern="1200" dirty="0" err="1" smtClean="0">
              <a:latin typeface="Calibri" panose="020F0502020204030204" pitchFamily="34" charset="0"/>
            </a:rPr>
            <a:t>Negotia-tion</a:t>
          </a:r>
          <a:endParaRPr lang="en-US" sz="1200" b="1" kern="1200" dirty="0">
            <a:latin typeface="Calibri" panose="020F0502020204030204" pitchFamily="34" charset="0"/>
          </a:endParaRPr>
        </a:p>
      </dsp:txBody>
      <dsp:txXfrm>
        <a:off x="4715717" y="601319"/>
        <a:ext cx="674781" cy="735728"/>
      </dsp:txXfrm>
    </dsp:sp>
    <dsp:sp modelId="{13B1FCB3-3C38-428B-8D62-A011919D45B7}">
      <dsp:nvSpPr>
        <dsp:cNvPr id="0" name=""/>
        <dsp:cNvSpPr/>
      </dsp:nvSpPr>
      <dsp:spPr>
        <a:xfrm>
          <a:off x="5596536" y="595161"/>
          <a:ext cx="1475504" cy="753662"/>
        </a:xfrm>
        <a:prstGeom prst="chevron">
          <a:avLst/>
        </a:prstGeom>
        <a:solidFill>
          <a:srgbClr val="002060"/>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0005" tIns="13335" rIns="13335" bIns="13335" numCol="1" spcCol="1270" anchor="ctr" anchorCtr="0">
          <a:noAutofit/>
        </a:bodyPr>
        <a:lstStyle/>
        <a:p>
          <a:pPr lvl="0" algn="ctr" defTabSz="444500">
            <a:lnSpc>
              <a:spcPct val="90000"/>
            </a:lnSpc>
            <a:spcBef>
              <a:spcPct val="0"/>
            </a:spcBef>
            <a:spcAft>
              <a:spcPct val="35000"/>
            </a:spcAft>
          </a:pPr>
          <a:r>
            <a:rPr lang="en-US" sz="1000" b="1" kern="1200" dirty="0" smtClean="0"/>
            <a:t>Project Controls</a:t>
          </a:r>
          <a:endParaRPr lang="en-US" sz="1000" b="1" kern="1200" dirty="0"/>
        </a:p>
      </dsp:txBody>
      <dsp:txXfrm>
        <a:off x="5973367" y="595161"/>
        <a:ext cx="721842" cy="753662"/>
      </dsp:txXfrm>
    </dsp:sp>
    <dsp:sp modelId="{10DDB14B-3D33-4A1D-B980-B8620A4C9007}">
      <dsp:nvSpPr>
        <dsp:cNvPr id="0" name=""/>
        <dsp:cNvSpPr/>
      </dsp:nvSpPr>
      <dsp:spPr>
        <a:xfrm>
          <a:off x="6902443" y="610131"/>
          <a:ext cx="1477755" cy="718104"/>
        </a:xfrm>
        <a:prstGeom prst="chevron">
          <a:avLst/>
        </a:prstGeom>
        <a:solidFill>
          <a:srgbClr val="002060"/>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0005" tIns="13335" rIns="13335" bIns="13335" numCol="1" spcCol="1270" anchor="ctr" anchorCtr="0">
          <a:noAutofit/>
        </a:bodyPr>
        <a:lstStyle/>
        <a:p>
          <a:pPr lvl="0" algn="ctr" defTabSz="444500">
            <a:lnSpc>
              <a:spcPct val="90000"/>
            </a:lnSpc>
            <a:spcBef>
              <a:spcPct val="0"/>
            </a:spcBef>
            <a:spcAft>
              <a:spcPct val="35000"/>
            </a:spcAft>
          </a:pPr>
          <a:r>
            <a:rPr lang="en-US" sz="1000" b="1" kern="1200" dirty="0" smtClean="0"/>
            <a:t>Claim Drafting and Rebuttal</a:t>
          </a:r>
          <a:endParaRPr lang="en-US" sz="1000" b="1" kern="1200" dirty="0"/>
        </a:p>
      </dsp:txBody>
      <dsp:txXfrm>
        <a:off x="7261495" y="610131"/>
        <a:ext cx="759651" cy="718104"/>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6226" name="Rectangle 2"/>
          <p:cNvSpPr>
            <a:spLocks noGrp="1" noChangeArrowheads="1"/>
          </p:cNvSpPr>
          <p:nvPr>
            <p:ph type="hdr" sz="quarter"/>
          </p:nvPr>
        </p:nvSpPr>
        <p:spPr bwMode="auto">
          <a:xfrm>
            <a:off x="3" y="0"/>
            <a:ext cx="3170583" cy="480388"/>
          </a:xfrm>
          <a:prstGeom prst="rect">
            <a:avLst/>
          </a:prstGeom>
          <a:noFill/>
          <a:ln w="9525">
            <a:noFill/>
            <a:miter lim="800000"/>
            <a:headEnd/>
            <a:tailEnd/>
          </a:ln>
          <a:effectLst/>
        </p:spPr>
        <p:txBody>
          <a:bodyPr vert="horz" wrap="square" lIns="96578" tIns="48291" rIns="96578" bIns="48291" numCol="1" anchor="t" anchorCtr="0" compatLnSpc="1">
            <a:prstTxWarp prst="textNoShape">
              <a:avLst/>
            </a:prstTxWarp>
          </a:bodyPr>
          <a:lstStyle>
            <a:lvl1pPr algn="l" defTabSz="966001">
              <a:defRPr sz="1200">
                <a:latin typeface="Times New Roman" pitchFamily="18" charset="0"/>
              </a:defRPr>
            </a:lvl1pPr>
          </a:lstStyle>
          <a:p>
            <a:endParaRPr lang="en-US" dirty="0"/>
          </a:p>
        </p:txBody>
      </p:sp>
      <p:sp>
        <p:nvSpPr>
          <p:cNvPr id="436227" name="Rectangle 3"/>
          <p:cNvSpPr>
            <a:spLocks noGrp="1" noChangeArrowheads="1"/>
          </p:cNvSpPr>
          <p:nvPr>
            <p:ph type="dt" sz="quarter" idx="1"/>
          </p:nvPr>
        </p:nvSpPr>
        <p:spPr bwMode="auto">
          <a:xfrm>
            <a:off x="4144623" y="0"/>
            <a:ext cx="3170583" cy="480388"/>
          </a:xfrm>
          <a:prstGeom prst="rect">
            <a:avLst/>
          </a:prstGeom>
          <a:noFill/>
          <a:ln w="9525">
            <a:noFill/>
            <a:miter lim="800000"/>
            <a:headEnd/>
            <a:tailEnd/>
          </a:ln>
          <a:effectLst/>
        </p:spPr>
        <p:txBody>
          <a:bodyPr vert="horz" wrap="square" lIns="96578" tIns="48291" rIns="96578" bIns="48291" numCol="1" anchor="t" anchorCtr="0" compatLnSpc="1">
            <a:prstTxWarp prst="textNoShape">
              <a:avLst/>
            </a:prstTxWarp>
          </a:bodyPr>
          <a:lstStyle>
            <a:lvl1pPr algn="r" defTabSz="966001">
              <a:defRPr sz="1200">
                <a:latin typeface="Times New Roman" pitchFamily="18" charset="0"/>
              </a:defRPr>
            </a:lvl1pPr>
          </a:lstStyle>
          <a:p>
            <a:endParaRPr lang="en-US" dirty="0"/>
          </a:p>
        </p:txBody>
      </p:sp>
      <p:sp>
        <p:nvSpPr>
          <p:cNvPr id="436228" name="Rectangle 4"/>
          <p:cNvSpPr>
            <a:spLocks noGrp="1" noChangeArrowheads="1"/>
          </p:cNvSpPr>
          <p:nvPr>
            <p:ph type="ftr" sz="quarter" idx="2"/>
          </p:nvPr>
        </p:nvSpPr>
        <p:spPr bwMode="auto">
          <a:xfrm>
            <a:off x="3" y="9120817"/>
            <a:ext cx="3170583" cy="480387"/>
          </a:xfrm>
          <a:prstGeom prst="rect">
            <a:avLst/>
          </a:prstGeom>
          <a:noFill/>
          <a:ln w="9525">
            <a:noFill/>
            <a:miter lim="800000"/>
            <a:headEnd/>
            <a:tailEnd/>
          </a:ln>
          <a:effectLst/>
        </p:spPr>
        <p:txBody>
          <a:bodyPr vert="horz" wrap="square" lIns="96578" tIns="48291" rIns="96578" bIns="48291" numCol="1" anchor="b" anchorCtr="0" compatLnSpc="1">
            <a:prstTxWarp prst="textNoShape">
              <a:avLst/>
            </a:prstTxWarp>
          </a:bodyPr>
          <a:lstStyle>
            <a:lvl1pPr algn="l" defTabSz="966001">
              <a:defRPr sz="1200">
                <a:latin typeface="Times New Roman" pitchFamily="18" charset="0"/>
              </a:defRPr>
            </a:lvl1pPr>
          </a:lstStyle>
          <a:p>
            <a:endParaRPr lang="en-US" dirty="0"/>
          </a:p>
        </p:txBody>
      </p:sp>
      <p:sp>
        <p:nvSpPr>
          <p:cNvPr id="436229" name="Rectangle 5"/>
          <p:cNvSpPr>
            <a:spLocks noGrp="1" noChangeArrowheads="1"/>
          </p:cNvSpPr>
          <p:nvPr>
            <p:ph type="sldNum" sz="quarter" idx="3"/>
          </p:nvPr>
        </p:nvSpPr>
        <p:spPr bwMode="auto">
          <a:xfrm>
            <a:off x="4144623" y="9120817"/>
            <a:ext cx="3170583" cy="480387"/>
          </a:xfrm>
          <a:prstGeom prst="rect">
            <a:avLst/>
          </a:prstGeom>
          <a:noFill/>
          <a:ln w="9525">
            <a:noFill/>
            <a:miter lim="800000"/>
            <a:headEnd/>
            <a:tailEnd/>
          </a:ln>
          <a:effectLst/>
        </p:spPr>
        <p:txBody>
          <a:bodyPr vert="horz" wrap="square" lIns="96578" tIns="48291" rIns="96578" bIns="48291" numCol="1" anchor="b" anchorCtr="0" compatLnSpc="1">
            <a:prstTxWarp prst="textNoShape">
              <a:avLst/>
            </a:prstTxWarp>
          </a:bodyPr>
          <a:lstStyle>
            <a:lvl1pPr algn="r" defTabSz="966001">
              <a:defRPr sz="1200">
                <a:latin typeface="Times New Roman" pitchFamily="18" charset="0"/>
              </a:defRPr>
            </a:lvl1pPr>
          </a:lstStyle>
          <a:p>
            <a:fld id="{AC05E253-110A-487F-909C-C10B5A47D4DB}" type="slidenum">
              <a:rPr lang="en-US"/>
              <a:pPr/>
              <a:t>‹#›</a:t>
            </a:fld>
            <a:endParaRPr lang="en-US" dirty="0"/>
          </a:p>
        </p:txBody>
      </p:sp>
    </p:spTree>
    <p:extLst>
      <p:ext uri="{BB962C8B-B14F-4D97-AF65-F5344CB8AC3E}">
        <p14:creationId xmlns:p14="http://schemas.microsoft.com/office/powerpoint/2010/main" val="5760502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3" y="0"/>
            <a:ext cx="3170583" cy="480388"/>
          </a:xfrm>
          <a:prstGeom prst="rect">
            <a:avLst/>
          </a:prstGeom>
          <a:noFill/>
          <a:ln w="9525">
            <a:noFill/>
            <a:miter lim="800000"/>
            <a:headEnd/>
            <a:tailEnd/>
          </a:ln>
          <a:effectLst/>
        </p:spPr>
        <p:txBody>
          <a:bodyPr vert="horz" wrap="square" lIns="96578" tIns="48291" rIns="96578" bIns="48291" numCol="1" anchor="t" anchorCtr="0" compatLnSpc="1">
            <a:prstTxWarp prst="textNoShape">
              <a:avLst/>
            </a:prstTxWarp>
          </a:bodyPr>
          <a:lstStyle>
            <a:lvl1pPr algn="l" defTabSz="966001">
              <a:defRPr sz="1200">
                <a:latin typeface="Times New Roman" pitchFamily="18" charset="0"/>
              </a:defRPr>
            </a:lvl1pPr>
          </a:lstStyle>
          <a:p>
            <a:endParaRPr lang="en-US" dirty="0"/>
          </a:p>
        </p:txBody>
      </p:sp>
      <p:sp>
        <p:nvSpPr>
          <p:cNvPr id="6147" name="Rectangle 3"/>
          <p:cNvSpPr>
            <a:spLocks noGrp="1" noChangeArrowheads="1"/>
          </p:cNvSpPr>
          <p:nvPr>
            <p:ph type="dt" idx="1"/>
          </p:nvPr>
        </p:nvSpPr>
        <p:spPr bwMode="auto">
          <a:xfrm>
            <a:off x="4144623" y="0"/>
            <a:ext cx="3170583" cy="480388"/>
          </a:xfrm>
          <a:prstGeom prst="rect">
            <a:avLst/>
          </a:prstGeom>
          <a:noFill/>
          <a:ln w="9525">
            <a:noFill/>
            <a:miter lim="800000"/>
            <a:headEnd/>
            <a:tailEnd/>
          </a:ln>
          <a:effectLst/>
        </p:spPr>
        <p:txBody>
          <a:bodyPr vert="horz" wrap="square" lIns="96578" tIns="48291" rIns="96578" bIns="48291" numCol="1" anchor="t" anchorCtr="0" compatLnSpc="1">
            <a:prstTxWarp prst="textNoShape">
              <a:avLst/>
            </a:prstTxWarp>
          </a:bodyPr>
          <a:lstStyle>
            <a:lvl1pPr algn="r" defTabSz="966001">
              <a:defRPr sz="1200">
                <a:latin typeface="Times New Roman" pitchFamily="18" charset="0"/>
              </a:defRPr>
            </a:lvl1pPr>
          </a:lstStyle>
          <a:p>
            <a:endParaRPr lang="en-US" dirty="0"/>
          </a:p>
        </p:txBody>
      </p:sp>
      <p:sp>
        <p:nvSpPr>
          <p:cNvPr id="6148" name="Rectangle 4"/>
          <p:cNvSpPr>
            <a:spLocks noGrp="1" noRot="1" noChangeAspect="1" noChangeArrowheads="1" noTextEdit="1"/>
          </p:cNvSpPr>
          <p:nvPr>
            <p:ph type="sldImg" idx="2"/>
          </p:nvPr>
        </p:nvSpPr>
        <p:spPr bwMode="auto">
          <a:xfrm>
            <a:off x="1257300" y="719138"/>
            <a:ext cx="4800600" cy="3600450"/>
          </a:xfrm>
          <a:prstGeom prst="rect">
            <a:avLst/>
          </a:prstGeom>
          <a:noFill/>
          <a:ln w="9525">
            <a:solidFill>
              <a:srgbClr val="000000"/>
            </a:solidFill>
            <a:miter lim="800000"/>
            <a:headEnd/>
            <a:tailEnd/>
          </a:ln>
          <a:effectLst/>
        </p:spPr>
      </p:sp>
      <p:sp>
        <p:nvSpPr>
          <p:cNvPr id="6149" name="Rectangle 5"/>
          <p:cNvSpPr>
            <a:spLocks noGrp="1" noChangeArrowheads="1"/>
          </p:cNvSpPr>
          <p:nvPr>
            <p:ph type="body" sz="quarter" idx="3"/>
          </p:nvPr>
        </p:nvSpPr>
        <p:spPr bwMode="auto">
          <a:xfrm>
            <a:off x="975698" y="4561231"/>
            <a:ext cx="5363817" cy="4320213"/>
          </a:xfrm>
          <a:prstGeom prst="rect">
            <a:avLst/>
          </a:prstGeom>
          <a:noFill/>
          <a:ln w="9525">
            <a:noFill/>
            <a:miter lim="800000"/>
            <a:headEnd/>
            <a:tailEnd/>
          </a:ln>
          <a:effectLst/>
        </p:spPr>
        <p:txBody>
          <a:bodyPr vert="horz" wrap="square" lIns="96578" tIns="48291" rIns="96578" bIns="48291"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50" name="Rectangle 6"/>
          <p:cNvSpPr>
            <a:spLocks noGrp="1" noChangeArrowheads="1"/>
          </p:cNvSpPr>
          <p:nvPr>
            <p:ph type="ftr" sz="quarter" idx="4"/>
          </p:nvPr>
        </p:nvSpPr>
        <p:spPr bwMode="auto">
          <a:xfrm>
            <a:off x="3" y="9120817"/>
            <a:ext cx="3170583" cy="480387"/>
          </a:xfrm>
          <a:prstGeom prst="rect">
            <a:avLst/>
          </a:prstGeom>
          <a:noFill/>
          <a:ln w="9525">
            <a:noFill/>
            <a:miter lim="800000"/>
            <a:headEnd/>
            <a:tailEnd/>
          </a:ln>
          <a:effectLst/>
        </p:spPr>
        <p:txBody>
          <a:bodyPr vert="horz" wrap="square" lIns="96578" tIns="48291" rIns="96578" bIns="48291" numCol="1" anchor="b" anchorCtr="0" compatLnSpc="1">
            <a:prstTxWarp prst="textNoShape">
              <a:avLst/>
            </a:prstTxWarp>
          </a:bodyPr>
          <a:lstStyle>
            <a:lvl1pPr algn="l" defTabSz="966001">
              <a:defRPr sz="1200">
                <a:latin typeface="Times New Roman" pitchFamily="18" charset="0"/>
              </a:defRPr>
            </a:lvl1pPr>
          </a:lstStyle>
          <a:p>
            <a:endParaRPr lang="en-US" dirty="0"/>
          </a:p>
        </p:txBody>
      </p:sp>
      <p:sp>
        <p:nvSpPr>
          <p:cNvPr id="6151" name="Rectangle 7"/>
          <p:cNvSpPr>
            <a:spLocks noGrp="1" noChangeArrowheads="1"/>
          </p:cNvSpPr>
          <p:nvPr>
            <p:ph type="sldNum" sz="quarter" idx="5"/>
          </p:nvPr>
        </p:nvSpPr>
        <p:spPr bwMode="auto">
          <a:xfrm>
            <a:off x="4144623" y="9120817"/>
            <a:ext cx="3170583" cy="480387"/>
          </a:xfrm>
          <a:prstGeom prst="rect">
            <a:avLst/>
          </a:prstGeom>
          <a:noFill/>
          <a:ln w="9525">
            <a:noFill/>
            <a:miter lim="800000"/>
            <a:headEnd/>
            <a:tailEnd/>
          </a:ln>
          <a:effectLst/>
        </p:spPr>
        <p:txBody>
          <a:bodyPr vert="horz" wrap="square" lIns="96578" tIns="48291" rIns="96578" bIns="48291" numCol="1" anchor="b" anchorCtr="0" compatLnSpc="1">
            <a:prstTxWarp prst="textNoShape">
              <a:avLst/>
            </a:prstTxWarp>
          </a:bodyPr>
          <a:lstStyle>
            <a:lvl1pPr algn="r" defTabSz="966001">
              <a:defRPr sz="1200">
                <a:latin typeface="Times New Roman" pitchFamily="18" charset="0"/>
              </a:defRPr>
            </a:lvl1pPr>
          </a:lstStyle>
          <a:p>
            <a:fld id="{ACE5C5CB-0FAA-44B9-9CDC-DA02090CCD3C}" type="slidenum">
              <a:rPr lang="en-US"/>
              <a:pPr/>
              <a:t>‹#›</a:t>
            </a:fld>
            <a:endParaRPr lang="en-US" dirty="0"/>
          </a:p>
        </p:txBody>
      </p:sp>
    </p:spTree>
    <p:extLst>
      <p:ext uri="{BB962C8B-B14F-4D97-AF65-F5344CB8AC3E}">
        <p14:creationId xmlns:p14="http://schemas.microsoft.com/office/powerpoint/2010/main" val="220342762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p:spPr>
        <p:txBody>
          <a:bodyPr/>
          <a:lstStyle/>
          <a:p>
            <a:pPr defTabSz="964700"/>
            <a:fld id="{922BC04C-86DF-45A9-BA21-0E56C9CEDB14}" type="slidenum">
              <a:rPr lang="en-US" smtClean="0"/>
              <a:pPr defTabSz="964700"/>
              <a:t>1</a:t>
            </a:fld>
            <a:endParaRPr lang="en-US" dirty="0" smtClean="0"/>
          </a:p>
        </p:txBody>
      </p:sp>
      <p:sp>
        <p:nvSpPr>
          <p:cNvPr id="19458" name="Rectangle 2"/>
          <p:cNvSpPr>
            <a:spLocks noChangeArrowheads="1"/>
          </p:cNvSpPr>
          <p:nvPr/>
        </p:nvSpPr>
        <p:spPr bwMode="auto">
          <a:xfrm>
            <a:off x="4146554" y="5"/>
            <a:ext cx="3168650" cy="479425"/>
          </a:xfrm>
          <a:prstGeom prst="rect">
            <a:avLst/>
          </a:prstGeom>
          <a:noFill/>
          <a:ln w="12700">
            <a:noFill/>
            <a:miter lim="800000"/>
            <a:headEnd/>
            <a:tailEnd/>
          </a:ln>
        </p:spPr>
        <p:txBody>
          <a:bodyPr wrap="none" lIns="94789" tIns="47394" rIns="94789" bIns="47394" anchor="ctr"/>
          <a:lstStyle/>
          <a:p>
            <a:pPr algn="ctr"/>
            <a:endParaRPr lang="en-US" dirty="0"/>
          </a:p>
        </p:txBody>
      </p:sp>
      <p:sp>
        <p:nvSpPr>
          <p:cNvPr id="19459" name="Rectangle 3"/>
          <p:cNvSpPr>
            <a:spLocks noChangeArrowheads="1"/>
          </p:cNvSpPr>
          <p:nvPr/>
        </p:nvSpPr>
        <p:spPr bwMode="auto">
          <a:xfrm>
            <a:off x="4146554" y="9120188"/>
            <a:ext cx="3168650" cy="481012"/>
          </a:xfrm>
          <a:prstGeom prst="rect">
            <a:avLst/>
          </a:prstGeom>
          <a:noFill/>
          <a:ln w="12700">
            <a:noFill/>
            <a:miter lim="800000"/>
            <a:headEnd/>
            <a:tailEnd/>
          </a:ln>
        </p:spPr>
        <p:txBody>
          <a:bodyPr lIns="98456" tIns="48394" rIns="98456" bIns="48394" anchor="b"/>
          <a:lstStyle/>
          <a:p>
            <a:pPr algn="r" defTabSz="978982"/>
            <a:r>
              <a:rPr lang="en-US" dirty="0">
                <a:latin typeface="Times New Roman" pitchFamily="18" charset="0"/>
              </a:rPr>
              <a:t>1</a:t>
            </a:r>
          </a:p>
        </p:txBody>
      </p:sp>
      <p:sp>
        <p:nvSpPr>
          <p:cNvPr id="19460" name="Rectangle 4"/>
          <p:cNvSpPr>
            <a:spLocks noChangeArrowheads="1"/>
          </p:cNvSpPr>
          <p:nvPr/>
        </p:nvSpPr>
        <p:spPr bwMode="auto">
          <a:xfrm>
            <a:off x="4" y="9120188"/>
            <a:ext cx="3165475" cy="481012"/>
          </a:xfrm>
          <a:prstGeom prst="rect">
            <a:avLst/>
          </a:prstGeom>
          <a:noFill/>
          <a:ln w="12700">
            <a:noFill/>
            <a:miter lim="800000"/>
            <a:headEnd/>
            <a:tailEnd/>
          </a:ln>
        </p:spPr>
        <p:txBody>
          <a:bodyPr wrap="none" lIns="94789" tIns="47394" rIns="94789" bIns="47394" anchor="ctr"/>
          <a:lstStyle/>
          <a:p>
            <a:pPr algn="ctr"/>
            <a:endParaRPr lang="en-US" dirty="0"/>
          </a:p>
        </p:txBody>
      </p:sp>
      <p:sp>
        <p:nvSpPr>
          <p:cNvPr id="19461" name="Rectangle 5"/>
          <p:cNvSpPr>
            <a:spLocks noChangeArrowheads="1"/>
          </p:cNvSpPr>
          <p:nvPr/>
        </p:nvSpPr>
        <p:spPr bwMode="auto">
          <a:xfrm>
            <a:off x="4" y="5"/>
            <a:ext cx="3165475" cy="479425"/>
          </a:xfrm>
          <a:prstGeom prst="rect">
            <a:avLst/>
          </a:prstGeom>
          <a:noFill/>
          <a:ln w="12700">
            <a:noFill/>
            <a:miter lim="800000"/>
            <a:headEnd/>
            <a:tailEnd/>
          </a:ln>
        </p:spPr>
        <p:txBody>
          <a:bodyPr lIns="98456" tIns="48394" rIns="98456" bIns="48394"/>
          <a:lstStyle/>
          <a:p>
            <a:pPr defTabSz="978982"/>
            <a:r>
              <a:rPr lang="en-US" dirty="0">
                <a:latin typeface="Times New Roman" pitchFamily="18" charset="0"/>
              </a:rPr>
              <a:t>CONFIDENTIAL DRAFT</a:t>
            </a:r>
          </a:p>
        </p:txBody>
      </p:sp>
      <p:sp>
        <p:nvSpPr>
          <p:cNvPr id="19462" name="Rectangle 6"/>
          <p:cNvSpPr>
            <a:spLocks noGrp="1" noRot="1" noChangeAspect="1" noChangeArrowheads="1"/>
          </p:cNvSpPr>
          <p:nvPr>
            <p:ph type="sldImg"/>
          </p:nvPr>
        </p:nvSpPr>
        <p:spPr>
          <a:xfrm>
            <a:off x="1257300" y="719138"/>
            <a:ext cx="4802188" cy="3600450"/>
          </a:xfrm>
          <a:solidFill>
            <a:srgbClr val="FFFFFF"/>
          </a:solidFill>
          <a:ln w="12700" cap="flat"/>
        </p:spPr>
      </p:sp>
      <p:sp>
        <p:nvSpPr>
          <p:cNvPr id="19463" name="Rectangle 7"/>
          <p:cNvSpPr>
            <a:spLocks noGrp="1" noChangeArrowheads="1"/>
          </p:cNvSpPr>
          <p:nvPr>
            <p:ph type="body" idx="1"/>
          </p:nvPr>
        </p:nvSpPr>
        <p:spPr>
          <a:noFill/>
          <a:ln/>
        </p:spPr>
        <p:txBody>
          <a:bodyPr lIns="98456" tIns="48394" rIns="98456" bIns="48394"/>
          <a:lstStyle/>
          <a:p>
            <a:pPr marL="228481" indent="-228481"/>
            <a:endParaRPr lang="en-US" b="0"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bg>
      <p:bgPr>
        <a:solidFill>
          <a:schemeClr val="bg1">
            <a:alpha val="3137"/>
          </a:schemeClr>
        </a:solidFill>
        <a:effectLst/>
      </p:bgPr>
    </p:bg>
    <p:spTree>
      <p:nvGrpSpPr>
        <p:cNvPr id="1" name=""/>
        <p:cNvGrpSpPr/>
        <p:nvPr/>
      </p:nvGrpSpPr>
      <p:grpSpPr>
        <a:xfrm>
          <a:off x="0" y="0"/>
          <a:ext cx="0" cy="0"/>
          <a:chOff x="0" y="0"/>
          <a:chExt cx="0" cy="0"/>
        </a:xfrm>
      </p:grpSpPr>
      <p:sp>
        <p:nvSpPr>
          <p:cNvPr id="4" name="Rectangle 3"/>
          <p:cNvSpPr/>
          <p:nvPr userDrawn="1"/>
        </p:nvSpPr>
        <p:spPr bwMode="auto">
          <a:xfrm>
            <a:off x="0" y="0"/>
            <a:ext cx="9144000" cy="621291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Arial" charset="0"/>
            </a:endParaRPr>
          </a:p>
        </p:txBody>
      </p:sp>
      <p:sp>
        <p:nvSpPr>
          <p:cNvPr id="2" name="Title 1"/>
          <p:cNvSpPr>
            <a:spLocks noGrp="1"/>
          </p:cNvSpPr>
          <p:nvPr>
            <p:ph type="ctrTitle"/>
          </p:nvPr>
        </p:nvSpPr>
        <p:spPr>
          <a:xfrm>
            <a:off x="685800" y="2130425"/>
            <a:ext cx="7772400" cy="1470025"/>
          </a:xfrm>
        </p:spPr>
        <p:txBody>
          <a:bodyPr/>
          <a:lstStyle>
            <a:lvl1pPr>
              <a:defRPr>
                <a:latin typeface="Times New Roman" pitchFamily="18" charset="0"/>
                <a:cs typeface="Times New Roman" pitchFamily="18"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5" name="Rectangle 33"/>
          <p:cNvSpPr>
            <a:spLocks noChangeArrowheads="1"/>
          </p:cNvSpPr>
          <p:nvPr userDrawn="1"/>
        </p:nvSpPr>
        <p:spPr bwMode="auto">
          <a:xfrm flipV="1">
            <a:off x="228600" y="3369844"/>
            <a:ext cx="8610600" cy="74613"/>
          </a:xfrm>
          <a:prstGeom prst="rect">
            <a:avLst/>
          </a:prstGeom>
          <a:gradFill rotWithShape="0">
            <a:gsLst>
              <a:gs pos="0">
                <a:srgbClr val="0000CC">
                  <a:gamma/>
                  <a:shade val="46275"/>
                  <a:invGamma/>
                </a:srgbClr>
              </a:gs>
              <a:gs pos="100000">
                <a:srgbClr val="0000CC"/>
              </a:gs>
            </a:gsLst>
            <a:lin ang="0" scaled="1"/>
          </a:gradFill>
          <a:ln w="9525">
            <a:noFill/>
            <a:miter lim="800000"/>
            <a:headEnd/>
            <a:tailEnd/>
          </a:ln>
          <a:effectLst/>
        </p:spPr>
        <p:txBody>
          <a:bodyPr wrap="none" anchor="ctr"/>
          <a:lstStyle/>
          <a:p>
            <a:pPr algn="ctr">
              <a:defRPr/>
            </a:pPr>
            <a:endParaRPr lang="en-US" dirty="0">
              <a:latin typeface="Arial" charset="0"/>
            </a:endParaRPr>
          </a:p>
        </p:txBody>
      </p:sp>
    </p:spTree>
  </p:cSld>
  <p:clrMapOvr>
    <a:masterClrMapping/>
  </p:clrMapOvr>
  <p:transition spd="slow">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slow">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slow">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304800"/>
            <a:ext cx="22860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304800"/>
            <a:ext cx="67056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slow">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6096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533400" y="1219200"/>
            <a:ext cx="7924800" cy="4876800"/>
          </a:xfrm>
        </p:spPr>
        <p:txBody>
          <a:bodyPr/>
          <a:lstStyle/>
          <a:p>
            <a:pPr lvl="0"/>
            <a:endParaRPr lang="en-US" noProof="0" dirty="0"/>
          </a:p>
        </p:txBody>
      </p:sp>
    </p:spTree>
  </p:cSld>
  <p:clrMapOvr>
    <a:masterClrMapping/>
  </p:clrMapOvr>
  <p:transition spd="slow">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609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533400" y="1219200"/>
            <a:ext cx="3886200" cy="4876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0" y="1219200"/>
            <a:ext cx="3886200" cy="4876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slow">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Title Slide">
    <p:bg>
      <p:bgPr>
        <a:solidFill>
          <a:schemeClr val="bg1">
            <a:alpha val="3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Tree>
  </p:cSld>
  <p:clrMapOvr>
    <a:masterClrMapping/>
  </p:clrMapOvr>
  <p:transition spd="slow">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Outline/Openin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109125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MRB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lvl1pPr>
              <a:defRPr sz="2200"/>
            </a:lvl1pPr>
          </a:lstStyle>
          <a:p>
            <a:r>
              <a:rPr lang="en-US" dirty="0" smtClean="0"/>
              <a:t>Click to edit Master title style</a:t>
            </a:r>
            <a:endParaRPr lang="en-US" dirty="0"/>
          </a:p>
        </p:txBody>
      </p:sp>
      <p:sp>
        <p:nvSpPr>
          <p:cNvPr id="4" name="Content Placeholder 3"/>
          <p:cNvSpPr>
            <a:spLocks noGrp="1"/>
          </p:cNvSpPr>
          <p:nvPr>
            <p:ph sz="half" idx="2"/>
          </p:nvPr>
        </p:nvSpPr>
        <p:spPr>
          <a:xfrm>
            <a:off x="457200" y="1143000"/>
            <a:ext cx="8229600" cy="1600199"/>
          </a:xfrm>
        </p:spPr>
        <p:txBody>
          <a:bodyPr/>
          <a:lstStyle>
            <a:lvl1pPr>
              <a:defRPr sz="2000"/>
            </a:lvl1pPr>
            <a:lvl2pPr>
              <a:defRPr sz="1600"/>
            </a:lvl2pPr>
            <a:lvl3pPr>
              <a:defRPr sz="1400"/>
            </a:lvl3pPr>
            <a:lvl4pPr>
              <a:defRPr sz="1200"/>
            </a:lvl4pPr>
            <a:lvl5pPr>
              <a:defRPr sz="10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1828800" y="2819400"/>
            <a:ext cx="5638800" cy="334962"/>
          </a:xfrm>
        </p:spPr>
        <p:txBody>
          <a:bodyPr anchor="b"/>
          <a:lstStyle>
            <a:lvl1pPr marL="0" indent="0" algn="ctr">
              <a:buNone/>
              <a:defRPr sz="1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en-US" dirty="0" smtClean="0"/>
          </a:p>
        </p:txBody>
      </p:sp>
      <p:sp>
        <p:nvSpPr>
          <p:cNvPr id="6" name="Content Placeholder 5"/>
          <p:cNvSpPr>
            <a:spLocks noGrp="1"/>
          </p:cNvSpPr>
          <p:nvPr>
            <p:ph sz="quarter" idx="4"/>
          </p:nvPr>
        </p:nvSpPr>
        <p:spPr>
          <a:xfrm>
            <a:off x="1828800" y="3200400"/>
            <a:ext cx="5638800" cy="3048000"/>
          </a:xfrm>
        </p:spPr>
        <p:txBody>
          <a:bodyPr/>
          <a:lstStyle>
            <a:lvl1pPr>
              <a:defRPr sz="1800"/>
            </a:lvl1pPr>
            <a:lvl2pPr>
              <a:defRPr sz="1600"/>
            </a:lvl2pPr>
            <a:lvl3pPr>
              <a:defRPr sz="1400"/>
            </a:lvl3pPr>
            <a:lvl4pPr>
              <a:defRPr sz="1200"/>
            </a:lvl4pPr>
            <a:lvl5pPr>
              <a:defRPr sz="12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33"/>
          <p:cNvSpPr>
            <a:spLocks noChangeArrowheads="1"/>
          </p:cNvSpPr>
          <p:nvPr userDrawn="1"/>
        </p:nvSpPr>
        <p:spPr bwMode="auto">
          <a:xfrm flipV="1">
            <a:off x="228600" y="939800"/>
            <a:ext cx="8610600" cy="74613"/>
          </a:xfrm>
          <a:prstGeom prst="rect">
            <a:avLst/>
          </a:prstGeom>
          <a:gradFill rotWithShape="0">
            <a:gsLst>
              <a:gs pos="0">
                <a:srgbClr val="0000CC">
                  <a:gamma/>
                  <a:shade val="46275"/>
                  <a:invGamma/>
                </a:srgbClr>
              </a:gs>
              <a:gs pos="100000">
                <a:srgbClr val="0000CC"/>
              </a:gs>
            </a:gsLst>
            <a:lin ang="0" scaled="1"/>
          </a:gradFill>
          <a:ln w="9525">
            <a:noFill/>
            <a:miter lim="800000"/>
            <a:headEnd/>
            <a:tailEnd/>
          </a:ln>
          <a:effectLst/>
        </p:spPr>
        <p:txBody>
          <a:bodyPr wrap="none" anchor="ctr"/>
          <a:lstStyle/>
          <a:p>
            <a:endParaRPr lang="en-US"/>
          </a:p>
        </p:txBody>
      </p:sp>
      <p:sp>
        <p:nvSpPr>
          <p:cNvPr id="9" name="Text Placeholder 4"/>
          <p:cNvSpPr>
            <a:spLocks noGrp="1"/>
          </p:cNvSpPr>
          <p:nvPr>
            <p:ph type="body" sz="quarter" idx="10"/>
          </p:nvPr>
        </p:nvSpPr>
        <p:spPr>
          <a:xfrm>
            <a:off x="2133600" y="6248400"/>
            <a:ext cx="4041775" cy="228600"/>
          </a:xfrm>
        </p:spPr>
        <p:txBody>
          <a:bodyPr anchor="b"/>
          <a:lstStyle>
            <a:lvl1pPr marL="0" indent="0" algn="l">
              <a:buNone/>
              <a:defRPr sz="1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en-US" dirty="0" smtClean="0"/>
          </a:p>
        </p:txBody>
      </p:sp>
    </p:spTree>
    <p:extLst>
      <p:ext uri="{BB962C8B-B14F-4D97-AF65-F5344CB8AC3E}">
        <p14:creationId xmlns:p14="http://schemas.microsoft.com/office/powerpoint/2010/main" val="1384027200"/>
      </p:ext>
    </p:extLst>
  </p:cSld>
  <p:clrMapOvr>
    <a:masterClrMapping/>
  </p:clrMapOvr>
  <p:transition spd="slow">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bg1">
            <a:alpha val="3137"/>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atin typeface="Times New Roman" pitchFamily="18" charset="0"/>
                <a:cs typeface="Times New Roman" pitchFamily="18"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Tree>
  </p:cSld>
  <p:clrMapOvr>
    <a:masterClrMapping/>
  </p:clrMapOvr>
  <p:transition spd="slow">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6">
                    <a:lumMod val="75000"/>
                  </a:schemeClr>
                </a:solidFill>
                <a:latin typeface="Times New Roman" pitchFamily="18" charset="0"/>
                <a:cs typeface="Times New Roman"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1800" b="0">
                <a:solidFill>
                  <a:schemeClr val="accent6">
                    <a:lumMod val="50000"/>
                  </a:schemeClr>
                </a:solidFill>
                <a:latin typeface="Times New Roman" pitchFamily="18" charset="0"/>
                <a:cs typeface="Times New Roman" pitchFamily="18" charset="0"/>
              </a:defRPr>
            </a:lvl1pPr>
            <a:lvl2pPr>
              <a:defRPr sz="1600" b="0">
                <a:solidFill>
                  <a:schemeClr val="accent6">
                    <a:lumMod val="50000"/>
                  </a:schemeClr>
                </a:solidFill>
                <a:latin typeface="Times New Roman" pitchFamily="18" charset="0"/>
                <a:cs typeface="Times New Roman" pitchFamily="18" charset="0"/>
              </a:defRPr>
            </a:lvl2pPr>
            <a:lvl3pPr>
              <a:defRPr b="0">
                <a:solidFill>
                  <a:schemeClr val="accent6">
                    <a:lumMod val="50000"/>
                  </a:schemeClr>
                </a:solidFill>
                <a:latin typeface="Times New Roman" pitchFamily="18" charset="0"/>
                <a:cs typeface="Times New Roman" pitchFamily="18" charset="0"/>
              </a:defRPr>
            </a:lvl3pPr>
            <a:lvl4pPr>
              <a:defRPr b="0">
                <a:solidFill>
                  <a:schemeClr val="accent6">
                    <a:lumMod val="50000"/>
                  </a:schemeClr>
                </a:solidFill>
                <a:latin typeface="Times New Roman" pitchFamily="18" charset="0"/>
                <a:cs typeface="Times New Roman" pitchFamily="18" charset="0"/>
              </a:defRPr>
            </a:lvl4pPr>
            <a:lvl5pPr>
              <a:defRPr b="0">
                <a:solidFill>
                  <a:schemeClr val="accent6">
                    <a:lumMod val="50000"/>
                  </a:schemeClr>
                </a:solidFill>
                <a:latin typeface="Times New Roman" pitchFamily="18" charset="0"/>
                <a:cs typeface="Times New Roman"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spd="slow">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spd="slow">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Times New Roman" pitchFamily="18" charset="0"/>
                <a:cs typeface="Times New Roman" pitchFamily="18"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533400" y="1219200"/>
            <a:ext cx="3886200" cy="4876800"/>
          </a:xfrm>
        </p:spPr>
        <p:txBody>
          <a:bodyPr/>
          <a:lstStyle>
            <a:lvl1pPr>
              <a:defRPr sz="2800">
                <a:latin typeface="Times New Roman" pitchFamily="18" charset="0"/>
                <a:cs typeface="Times New Roman" pitchFamily="18" charset="0"/>
              </a:defRPr>
            </a:lvl1pPr>
            <a:lvl2pPr>
              <a:defRPr sz="2400" b="0">
                <a:latin typeface="Times New Roman" pitchFamily="18" charset="0"/>
                <a:cs typeface="Times New Roman" pitchFamily="18" charset="0"/>
              </a:defRPr>
            </a:lvl2pPr>
            <a:lvl3pPr>
              <a:defRPr sz="2000" b="0">
                <a:latin typeface="Times New Roman" pitchFamily="18" charset="0"/>
                <a:cs typeface="Times New Roman" pitchFamily="18" charset="0"/>
              </a:defRPr>
            </a:lvl3pPr>
            <a:lvl4pPr>
              <a:defRPr sz="1800" b="0">
                <a:latin typeface="Times New Roman" pitchFamily="18" charset="0"/>
                <a:cs typeface="Times New Roman" pitchFamily="18" charset="0"/>
              </a:defRPr>
            </a:lvl4pPr>
            <a:lvl5pPr>
              <a:defRPr sz="1800" b="0">
                <a:latin typeface="Times New Roman" pitchFamily="18" charset="0"/>
                <a:cs typeface="Times New Roman" pitchFamily="18"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572000" y="1219200"/>
            <a:ext cx="3886200" cy="4876800"/>
          </a:xfrm>
        </p:spPr>
        <p:txBody>
          <a:bodyPr/>
          <a:lstStyle>
            <a:lvl1pPr>
              <a:defRPr sz="2800">
                <a:latin typeface="Times New Roman" pitchFamily="18" charset="0"/>
                <a:cs typeface="Times New Roman" pitchFamily="18" charset="0"/>
              </a:defRPr>
            </a:lvl1pPr>
            <a:lvl2pPr>
              <a:defRPr sz="2400" b="0">
                <a:latin typeface="Times New Roman" pitchFamily="18" charset="0"/>
                <a:cs typeface="Times New Roman" pitchFamily="18" charset="0"/>
              </a:defRPr>
            </a:lvl2pPr>
            <a:lvl3pPr>
              <a:defRPr sz="2000" b="0">
                <a:latin typeface="Times New Roman" pitchFamily="18" charset="0"/>
                <a:cs typeface="Times New Roman" pitchFamily="18" charset="0"/>
              </a:defRPr>
            </a:lvl3pPr>
            <a:lvl4pPr>
              <a:defRPr sz="1800" b="0">
                <a:latin typeface="Times New Roman" pitchFamily="18" charset="0"/>
                <a:cs typeface="Times New Roman" pitchFamily="18" charset="0"/>
              </a:defRPr>
            </a:lvl4pPr>
            <a:lvl5pPr>
              <a:defRPr sz="1800" b="0">
                <a:latin typeface="Times New Roman" pitchFamily="18" charset="0"/>
                <a:cs typeface="Times New Roman" pitchFamily="18"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spd="slow">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FontTx/>
              <a:buNone/>
              <a:defRPr lang="en-US" sz="2000" b="1" dirty="0" smtClean="0">
                <a:solidFill>
                  <a:schemeClr val="accent6">
                    <a:lumMod val="50000"/>
                  </a:schemeClr>
                </a:solidFill>
                <a:latin typeface="Times New Roman" pitchFamily="18" charset="0"/>
                <a:ea typeface="+mn-ea"/>
                <a:cs typeface="Times New Roman"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342900" lvl="0" indent="-342900" algn="l" rtl="0" eaLnBrk="0" fontAlgn="base" hangingPunct="0">
              <a:spcBef>
                <a:spcPct val="10000"/>
              </a:spcBef>
              <a:spcAft>
                <a:spcPct val="0"/>
              </a:spcAft>
              <a:buClr>
                <a:schemeClr val="accent2"/>
              </a:buClr>
              <a:buChar char="•"/>
            </a:pPr>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marL="342900" indent="-342900" algn="l" rtl="0" eaLnBrk="0" fontAlgn="base" hangingPunct="0">
              <a:spcBef>
                <a:spcPct val="10000"/>
              </a:spcBef>
              <a:spcAft>
                <a:spcPct val="0"/>
              </a:spcAft>
              <a:buClr>
                <a:schemeClr val="accent2"/>
              </a:buClr>
              <a:buChar char="•"/>
              <a:defRPr lang="en-US" sz="2000" b="1" dirty="0" smtClean="0">
                <a:solidFill>
                  <a:schemeClr val="accent6">
                    <a:lumMod val="50000"/>
                  </a:schemeClr>
                </a:solidFill>
                <a:latin typeface="Times New Roman" pitchFamily="18" charset="0"/>
                <a:ea typeface="+mn-ea"/>
                <a:cs typeface="Times New Roman" pitchFamily="18" charset="0"/>
              </a:defRPr>
            </a:lvl1pPr>
            <a:lvl2pPr marL="742950" indent="-285750" algn="l" rtl="0" eaLnBrk="0" fontAlgn="base" hangingPunct="0">
              <a:spcBef>
                <a:spcPct val="10000"/>
              </a:spcBef>
              <a:spcAft>
                <a:spcPct val="0"/>
              </a:spcAft>
              <a:buClr>
                <a:schemeClr val="accent2"/>
              </a:buClr>
              <a:buChar char="•"/>
              <a:defRPr lang="en-US" sz="2000" b="1" dirty="0" smtClean="0">
                <a:solidFill>
                  <a:schemeClr val="accent6">
                    <a:lumMod val="50000"/>
                  </a:schemeClr>
                </a:solidFill>
                <a:latin typeface="Times New Roman" pitchFamily="18" charset="0"/>
                <a:ea typeface="+mn-ea"/>
                <a:cs typeface="Times New Roman" pitchFamily="18" charset="0"/>
              </a:defRPr>
            </a:lvl2pPr>
            <a:lvl3pPr marL="1143000" indent="-228600" algn="l" rtl="0" eaLnBrk="0" fontAlgn="base" hangingPunct="0">
              <a:spcBef>
                <a:spcPct val="10000"/>
              </a:spcBef>
              <a:spcAft>
                <a:spcPct val="0"/>
              </a:spcAft>
              <a:buClr>
                <a:schemeClr val="accent2"/>
              </a:buClr>
              <a:buChar char="•"/>
              <a:defRPr lang="en-US" sz="2000" b="1" dirty="0" smtClean="0">
                <a:solidFill>
                  <a:schemeClr val="accent6">
                    <a:lumMod val="50000"/>
                  </a:schemeClr>
                </a:solidFill>
                <a:latin typeface="Times New Roman" pitchFamily="18" charset="0"/>
                <a:ea typeface="+mn-ea"/>
                <a:cs typeface="Times New Roman" pitchFamily="18" charset="0"/>
              </a:defRPr>
            </a:lvl3pPr>
            <a:lvl4pPr marL="1600200" indent="-228600" algn="l" rtl="0" eaLnBrk="0" fontAlgn="base" hangingPunct="0">
              <a:spcBef>
                <a:spcPct val="10000"/>
              </a:spcBef>
              <a:spcAft>
                <a:spcPct val="0"/>
              </a:spcAft>
              <a:buClr>
                <a:schemeClr val="accent2"/>
              </a:buClr>
              <a:buChar char="•"/>
              <a:defRPr lang="en-US" sz="2000" b="1" dirty="0" smtClean="0">
                <a:solidFill>
                  <a:schemeClr val="accent6">
                    <a:lumMod val="50000"/>
                  </a:schemeClr>
                </a:solidFill>
                <a:latin typeface="Times New Roman" pitchFamily="18" charset="0"/>
                <a:ea typeface="+mn-ea"/>
                <a:cs typeface="Times New Roman" pitchFamily="18" charset="0"/>
              </a:defRPr>
            </a:lvl4pPr>
            <a:lvl5pPr marL="2057400" indent="-228600" algn="l" rtl="0" eaLnBrk="0" fontAlgn="base" hangingPunct="0">
              <a:spcBef>
                <a:spcPct val="10000"/>
              </a:spcBef>
              <a:spcAft>
                <a:spcPct val="0"/>
              </a:spcAft>
              <a:buClr>
                <a:schemeClr val="accent2"/>
              </a:buClr>
              <a:buChar char="•"/>
              <a:defRPr lang="en-US" sz="2000" b="1" dirty="0">
                <a:solidFill>
                  <a:schemeClr val="accent6">
                    <a:lumMod val="50000"/>
                  </a:schemeClr>
                </a:solidFill>
                <a:latin typeface="Times New Roman" pitchFamily="18" charset="0"/>
                <a:ea typeface="+mn-ea"/>
                <a:cs typeface="Times New Roman" pitchFamily="18"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lang="en-US" sz="2000" b="1" dirty="0" smtClean="0">
                <a:solidFill>
                  <a:schemeClr val="accent6">
                    <a:lumMod val="50000"/>
                  </a:schemeClr>
                </a:solidFill>
                <a:latin typeface="Times New Roman" pitchFamily="18" charset="0"/>
                <a:ea typeface="+mn-ea"/>
                <a:cs typeface="Times New Roman"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342900" lvl="0" indent="-342900" algn="l" rtl="0" eaLnBrk="0" fontAlgn="base" hangingPunct="0">
              <a:spcBef>
                <a:spcPct val="10000"/>
              </a:spcBef>
              <a:spcAft>
                <a:spcPct val="0"/>
              </a:spcAft>
              <a:buClr>
                <a:schemeClr val="accent2"/>
              </a:buClr>
              <a:buFontTx/>
              <a:buChar char="•"/>
            </a:pPr>
            <a:r>
              <a:rPr lang="en-US"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marL="342900" indent="-342900" algn="l" rtl="0" eaLnBrk="0" fontAlgn="base" hangingPunct="0">
              <a:spcBef>
                <a:spcPct val="10000"/>
              </a:spcBef>
              <a:spcAft>
                <a:spcPct val="0"/>
              </a:spcAft>
              <a:buClr>
                <a:schemeClr val="accent2"/>
              </a:buClr>
              <a:buChar char="•"/>
              <a:defRPr lang="en-US" sz="2000" b="1" dirty="0" smtClean="0">
                <a:solidFill>
                  <a:schemeClr val="accent6">
                    <a:lumMod val="50000"/>
                  </a:schemeClr>
                </a:solidFill>
                <a:latin typeface="Times New Roman" pitchFamily="18" charset="0"/>
                <a:ea typeface="+mn-ea"/>
                <a:cs typeface="Times New Roman" pitchFamily="18" charset="0"/>
              </a:defRPr>
            </a:lvl1pPr>
            <a:lvl2pPr marL="742950" indent="-285750" algn="l" rtl="0" eaLnBrk="0" fontAlgn="base" hangingPunct="0">
              <a:spcBef>
                <a:spcPct val="10000"/>
              </a:spcBef>
              <a:spcAft>
                <a:spcPct val="0"/>
              </a:spcAft>
              <a:buClr>
                <a:schemeClr val="accent2"/>
              </a:buClr>
              <a:buChar char="•"/>
              <a:defRPr lang="en-US" sz="2000" b="1" dirty="0" smtClean="0">
                <a:solidFill>
                  <a:schemeClr val="accent6">
                    <a:lumMod val="50000"/>
                  </a:schemeClr>
                </a:solidFill>
                <a:latin typeface="Times New Roman" pitchFamily="18" charset="0"/>
                <a:ea typeface="+mn-ea"/>
                <a:cs typeface="Times New Roman" pitchFamily="18" charset="0"/>
              </a:defRPr>
            </a:lvl2pPr>
            <a:lvl3pPr marL="1143000" indent="-228600" algn="l" rtl="0" eaLnBrk="0" fontAlgn="base" hangingPunct="0">
              <a:spcBef>
                <a:spcPct val="10000"/>
              </a:spcBef>
              <a:spcAft>
                <a:spcPct val="0"/>
              </a:spcAft>
              <a:buClr>
                <a:schemeClr val="accent2"/>
              </a:buClr>
              <a:buChar char="•"/>
              <a:defRPr lang="en-US" sz="2000" b="1" dirty="0" smtClean="0">
                <a:solidFill>
                  <a:schemeClr val="accent6">
                    <a:lumMod val="50000"/>
                  </a:schemeClr>
                </a:solidFill>
                <a:latin typeface="Times New Roman" pitchFamily="18" charset="0"/>
                <a:ea typeface="+mn-ea"/>
                <a:cs typeface="Times New Roman" pitchFamily="18" charset="0"/>
              </a:defRPr>
            </a:lvl3pPr>
            <a:lvl4pPr marL="1600200" indent="-228600" algn="l" rtl="0" eaLnBrk="0" fontAlgn="base" hangingPunct="0">
              <a:spcBef>
                <a:spcPct val="10000"/>
              </a:spcBef>
              <a:spcAft>
                <a:spcPct val="0"/>
              </a:spcAft>
              <a:buClr>
                <a:schemeClr val="accent2"/>
              </a:buClr>
              <a:buChar char="•"/>
              <a:defRPr lang="en-US" sz="2000" b="1" dirty="0" smtClean="0">
                <a:solidFill>
                  <a:schemeClr val="accent6">
                    <a:lumMod val="50000"/>
                  </a:schemeClr>
                </a:solidFill>
                <a:latin typeface="Times New Roman" pitchFamily="18" charset="0"/>
                <a:ea typeface="+mn-ea"/>
                <a:cs typeface="Times New Roman" pitchFamily="18" charset="0"/>
              </a:defRPr>
            </a:lvl4pPr>
            <a:lvl5pPr marL="2057400" indent="-228600" algn="l" rtl="0" eaLnBrk="0" fontAlgn="base" hangingPunct="0">
              <a:spcBef>
                <a:spcPct val="10000"/>
              </a:spcBef>
              <a:spcAft>
                <a:spcPct val="0"/>
              </a:spcAft>
              <a:buClr>
                <a:schemeClr val="accent2"/>
              </a:buClr>
              <a:buChar char="•"/>
              <a:defRPr lang="en-US" sz="2000" b="1" dirty="0">
                <a:solidFill>
                  <a:schemeClr val="accent6">
                    <a:lumMod val="50000"/>
                  </a:schemeClr>
                </a:solidFill>
                <a:latin typeface="Times New Roman" pitchFamily="18" charset="0"/>
                <a:ea typeface="+mn-ea"/>
                <a:cs typeface="Times New Roman" pitchFamily="18"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1"/>
          <p:cNvSpPr>
            <a:spLocks noGrp="1"/>
          </p:cNvSpPr>
          <p:nvPr>
            <p:ph type="title"/>
          </p:nvPr>
        </p:nvSpPr>
        <p:spPr>
          <a:xfrm>
            <a:off x="0" y="304800"/>
            <a:ext cx="9144000" cy="609600"/>
          </a:xfrm>
        </p:spPr>
        <p:txBody>
          <a:bodyPr/>
          <a:lstStyle>
            <a:lvl1pPr algn="ctr" rtl="0" eaLnBrk="0" fontAlgn="base" hangingPunct="0">
              <a:spcBef>
                <a:spcPct val="0"/>
              </a:spcBef>
              <a:spcAft>
                <a:spcPct val="0"/>
              </a:spcAft>
              <a:defRPr lang="en-US" sz="2400" b="1" dirty="0">
                <a:solidFill>
                  <a:schemeClr val="accent6">
                    <a:lumMod val="75000"/>
                  </a:schemeClr>
                </a:solidFill>
                <a:latin typeface="Times New Roman" pitchFamily="18" charset="0"/>
                <a:ea typeface="+mj-ea"/>
                <a:cs typeface="Times New Roman" pitchFamily="18" charset="0"/>
              </a:defRPr>
            </a:lvl1pPr>
          </a:lstStyle>
          <a:p>
            <a:r>
              <a:rPr lang="en-US" dirty="0" smtClean="0"/>
              <a:t>Click to edit Master title style</a:t>
            </a:r>
            <a:endParaRPr lang="en-US" dirty="0"/>
          </a:p>
        </p:txBody>
      </p:sp>
    </p:spTree>
  </p:cSld>
  <p:clrMapOvr>
    <a:masterClrMapping/>
  </p:clrMapOvr>
  <p:transition spd="slow">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rtl="0" eaLnBrk="0" fontAlgn="base" hangingPunct="0">
              <a:spcBef>
                <a:spcPct val="0"/>
              </a:spcBef>
              <a:spcAft>
                <a:spcPct val="0"/>
              </a:spcAft>
              <a:defRPr lang="en-US" sz="2400" b="1" dirty="0">
                <a:solidFill>
                  <a:schemeClr val="accent6">
                    <a:lumMod val="75000"/>
                  </a:schemeClr>
                </a:solidFill>
                <a:latin typeface="Times New Roman" pitchFamily="18" charset="0"/>
                <a:ea typeface="+mj-ea"/>
                <a:cs typeface="Times New Roman" pitchFamily="18" charset="0"/>
              </a:defRPr>
            </a:lvl1pPr>
          </a:lstStyle>
          <a:p>
            <a:r>
              <a:rPr lang="en-US" dirty="0" smtClean="0"/>
              <a:t>Click to edit Master title style</a:t>
            </a:r>
            <a:endParaRPr lang="en-US" dirty="0"/>
          </a:p>
        </p:txBody>
      </p:sp>
    </p:spTree>
  </p:cSld>
  <p:clrMapOvr>
    <a:masterClrMapping/>
  </p:clrMapOvr>
  <p:transition spd="slow">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slow">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slow">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 name="TextBox 8"/>
          <p:cNvSpPr txBox="1"/>
          <p:nvPr/>
        </p:nvSpPr>
        <p:spPr>
          <a:xfrm>
            <a:off x="76200" y="6350696"/>
            <a:ext cx="2895600" cy="400110"/>
          </a:xfrm>
          <a:prstGeom prst="rect">
            <a:avLst/>
          </a:prstGeom>
          <a:noFill/>
        </p:spPr>
        <p:txBody>
          <a:bodyPr wrap="square" rtlCol="0">
            <a:spAutoFit/>
          </a:bodyPr>
          <a:lstStyle/>
          <a:p>
            <a:pPr algn="l"/>
            <a:r>
              <a:rPr lang="en-US" sz="1000" b="1" kern="1200" dirty="0" smtClean="0">
                <a:solidFill>
                  <a:srgbClr val="0000CC"/>
                </a:solidFill>
                <a:latin typeface="Arial" charset="0"/>
                <a:ea typeface="宋体" pitchFamily="2" charset="-122"/>
                <a:cs typeface="+mn-cs"/>
              </a:rPr>
              <a:t>© 2012 Boston Strategies International, Inc.</a:t>
            </a:r>
          </a:p>
          <a:p>
            <a:pPr algn="l"/>
            <a:fld id="{BC7D338E-BAAC-4AFF-9300-8913CF235202}" type="datetime1">
              <a:rPr lang="en-US" sz="1000" b="1" kern="1200" smtClean="0">
                <a:solidFill>
                  <a:srgbClr val="0000CC"/>
                </a:solidFill>
                <a:latin typeface="Arial" charset="0"/>
                <a:ea typeface="宋体" pitchFamily="2" charset="-122"/>
                <a:cs typeface="+mn-cs"/>
              </a:rPr>
              <a:pPr algn="l"/>
              <a:t>5/11/2015</a:t>
            </a:fld>
            <a:endParaRPr lang="en-US" sz="1000" b="1" kern="1200" dirty="0">
              <a:solidFill>
                <a:srgbClr val="0000CC"/>
              </a:solidFill>
              <a:latin typeface="Arial" charset="0"/>
              <a:ea typeface="宋体" pitchFamily="2" charset="-122"/>
              <a:cs typeface="+mn-cs"/>
            </a:endParaRPr>
          </a:p>
        </p:txBody>
      </p:sp>
      <p:sp>
        <p:nvSpPr>
          <p:cNvPr id="39939" name="Rectangle 2"/>
          <p:cNvSpPr>
            <a:spLocks noGrp="1" noChangeArrowheads="1"/>
          </p:cNvSpPr>
          <p:nvPr>
            <p:ph type="title"/>
          </p:nvPr>
        </p:nvSpPr>
        <p:spPr bwMode="auto">
          <a:xfrm>
            <a:off x="0" y="304800"/>
            <a:ext cx="91440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39940" name="Rectangle 3"/>
          <p:cNvSpPr>
            <a:spLocks noGrp="1" noChangeArrowheads="1"/>
          </p:cNvSpPr>
          <p:nvPr>
            <p:ph type="body" idx="1"/>
          </p:nvPr>
        </p:nvSpPr>
        <p:spPr bwMode="auto">
          <a:xfrm>
            <a:off x="533400" y="1219200"/>
            <a:ext cx="7924800"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57" name="Rectangle 33"/>
          <p:cNvSpPr>
            <a:spLocks noChangeArrowheads="1"/>
          </p:cNvSpPr>
          <p:nvPr/>
        </p:nvSpPr>
        <p:spPr bwMode="auto">
          <a:xfrm flipV="1">
            <a:off x="228600" y="939800"/>
            <a:ext cx="8610600" cy="74613"/>
          </a:xfrm>
          <a:prstGeom prst="rect">
            <a:avLst/>
          </a:prstGeom>
          <a:gradFill rotWithShape="0">
            <a:gsLst>
              <a:gs pos="0">
                <a:srgbClr val="0000CC">
                  <a:gamma/>
                  <a:shade val="46275"/>
                  <a:invGamma/>
                </a:srgbClr>
              </a:gs>
              <a:gs pos="100000">
                <a:srgbClr val="0000CC"/>
              </a:gs>
            </a:gsLst>
            <a:lin ang="0" scaled="1"/>
          </a:gradFill>
          <a:ln w="9525">
            <a:noFill/>
            <a:miter lim="800000"/>
            <a:headEnd/>
            <a:tailEnd/>
          </a:ln>
          <a:effectLst/>
        </p:spPr>
        <p:txBody>
          <a:bodyPr wrap="none" anchor="ctr"/>
          <a:lstStyle/>
          <a:p>
            <a:pPr algn="ctr">
              <a:defRPr/>
            </a:pPr>
            <a:endParaRPr lang="en-US" dirty="0">
              <a:latin typeface="Arial" charset="0"/>
            </a:endParaRPr>
          </a:p>
        </p:txBody>
      </p:sp>
      <p:sp>
        <p:nvSpPr>
          <p:cNvPr id="8" name="Text Box 38"/>
          <p:cNvSpPr txBox="1">
            <a:spLocks noChangeArrowheads="1"/>
          </p:cNvSpPr>
          <p:nvPr/>
        </p:nvSpPr>
        <p:spPr bwMode="auto">
          <a:xfrm>
            <a:off x="3984625" y="6400800"/>
            <a:ext cx="1196975" cy="244475"/>
          </a:xfrm>
          <a:prstGeom prst="rect">
            <a:avLst/>
          </a:prstGeom>
          <a:noFill/>
          <a:ln w="9525">
            <a:noFill/>
            <a:miter lim="800000"/>
            <a:headEnd/>
            <a:tailEnd/>
          </a:ln>
          <a:effectLst/>
        </p:spPr>
        <p:txBody>
          <a:bodyPr>
            <a:spAutoFit/>
          </a:bodyPr>
          <a:lstStyle/>
          <a:p>
            <a:pPr algn="ctr">
              <a:spcBef>
                <a:spcPct val="50000"/>
              </a:spcBef>
              <a:defRPr/>
            </a:pPr>
            <a:r>
              <a:rPr lang="en-US" sz="1000" b="1" dirty="0">
                <a:solidFill>
                  <a:srgbClr val="0000CC"/>
                </a:solidFill>
              </a:rPr>
              <a:t>Page </a:t>
            </a:r>
            <a:fld id="{0258DD82-EBBE-467C-920E-52B98B5C78B8}" type="slidenum">
              <a:rPr lang="en-US" sz="1000" b="1">
                <a:solidFill>
                  <a:srgbClr val="0000CC"/>
                </a:solidFill>
              </a:rPr>
              <a:pPr algn="ctr">
                <a:spcBef>
                  <a:spcPct val="50000"/>
                </a:spcBef>
                <a:defRPr/>
              </a:pPr>
              <a:t>‹#›</a:t>
            </a:fld>
            <a:endParaRPr lang="en-US" sz="1000" b="1" dirty="0">
              <a:solidFill>
                <a:srgbClr val="0000CC"/>
              </a:solidFill>
            </a:endParaRPr>
          </a:p>
        </p:txBody>
      </p:sp>
      <p:pic>
        <p:nvPicPr>
          <p:cNvPr id="11" name="Picture 10" descr="New complete logo 090626.jpg"/>
          <p:cNvPicPr>
            <a:picLocks noChangeAspect="1"/>
          </p:cNvPicPr>
          <p:nvPr/>
        </p:nvPicPr>
        <p:blipFill>
          <a:blip r:embed="rId19" cstate="email">
            <a:extLst>
              <a:ext uri="{28A0092B-C50C-407E-A947-70E740481C1C}">
                <a14:useLocalDpi xmlns:a14="http://schemas.microsoft.com/office/drawing/2010/main"/>
              </a:ext>
            </a:extLst>
          </a:blip>
          <a:stretch>
            <a:fillRect/>
          </a:stretch>
        </p:blipFill>
        <p:spPr>
          <a:xfrm>
            <a:off x="5638800" y="6253115"/>
            <a:ext cx="3352800" cy="528685"/>
          </a:xfrm>
          <a:prstGeom prst="rect">
            <a:avLst/>
          </a:prstGeom>
        </p:spPr>
      </p:pic>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 id="2147483649" r:id="rId15"/>
    <p:sldLayoutId id="2147483684" r:id="rId16"/>
    <p:sldLayoutId id="2147483685" r:id="rId17"/>
  </p:sldLayoutIdLst>
  <p:transition spd="slow">
    <p:fade/>
  </p:transition>
  <p:timing>
    <p:tnLst>
      <p:par>
        <p:cTn id="1" dur="indefinite" restart="never" nodeType="tmRoot"/>
      </p:par>
    </p:tnLst>
  </p:timing>
  <p:txStyles>
    <p:titleStyle>
      <a:lvl1pPr algn="ctr" rtl="0" eaLnBrk="0" fontAlgn="base" hangingPunct="0">
        <a:spcBef>
          <a:spcPct val="0"/>
        </a:spcBef>
        <a:spcAft>
          <a:spcPct val="0"/>
        </a:spcAft>
        <a:defRPr lang="en-US" sz="2000" b="1" dirty="0" smtClean="0">
          <a:solidFill>
            <a:schemeClr val="accent6">
              <a:lumMod val="75000"/>
            </a:schemeClr>
          </a:solidFill>
          <a:latin typeface="Times New Roman" pitchFamily="18" charset="0"/>
          <a:ea typeface="+mj-ea"/>
          <a:cs typeface="Times New Roman" pitchFamily="18" charset="0"/>
        </a:defRPr>
      </a:lvl1pPr>
      <a:lvl2pPr algn="ctr" rtl="0" eaLnBrk="0" fontAlgn="base" hangingPunct="0">
        <a:spcBef>
          <a:spcPct val="0"/>
        </a:spcBef>
        <a:spcAft>
          <a:spcPct val="0"/>
        </a:spcAft>
        <a:defRPr sz="3000" b="1">
          <a:solidFill>
            <a:schemeClr val="tx1"/>
          </a:solidFill>
          <a:latin typeface="Arial" charset="0"/>
        </a:defRPr>
      </a:lvl2pPr>
      <a:lvl3pPr algn="ctr" rtl="0" eaLnBrk="0" fontAlgn="base" hangingPunct="0">
        <a:spcBef>
          <a:spcPct val="0"/>
        </a:spcBef>
        <a:spcAft>
          <a:spcPct val="0"/>
        </a:spcAft>
        <a:defRPr sz="3000" b="1">
          <a:solidFill>
            <a:schemeClr val="tx1"/>
          </a:solidFill>
          <a:latin typeface="Arial" charset="0"/>
        </a:defRPr>
      </a:lvl3pPr>
      <a:lvl4pPr algn="ctr" rtl="0" eaLnBrk="0" fontAlgn="base" hangingPunct="0">
        <a:spcBef>
          <a:spcPct val="0"/>
        </a:spcBef>
        <a:spcAft>
          <a:spcPct val="0"/>
        </a:spcAft>
        <a:defRPr sz="3000" b="1">
          <a:solidFill>
            <a:schemeClr val="tx1"/>
          </a:solidFill>
          <a:latin typeface="Arial" charset="0"/>
        </a:defRPr>
      </a:lvl4pPr>
      <a:lvl5pPr algn="ctr" rtl="0" eaLnBrk="0" fontAlgn="base" hangingPunct="0">
        <a:spcBef>
          <a:spcPct val="0"/>
        </a:spcBef>
        <a:spcAft>
          <a:spcPct val="0"/>
        </a:spcAft>
        <a:defRPr sz="3000" b="1">
          <a:solidFill>
            <a:schemeClr val="tx1"/>
          </a:solidFill>
          <a:latin typeface="Arial" charset="0"/>
        </a:defRPr>
      </a:lvl5pPr>
      <a:lvl6pPr marL="457200" algn="ctr" rtl="0" fontAlgn="base">
        <a:spcBef>
          <a:spcPct val="0"/>
        </a:spcBef>
        <a:spcAft>
          <a:spcPct val="0"/>
        </a:spcAft>
        <a:defRPr sz="3000" b="1">
          <a:solidFill>
            <a:schemeClr val="tx1"/>
          </a:solidFill>
          <a:latin typeface="Arial" charset="0"/>
        </a:defRPr>
      </a:lvl6pPr>
      <a:lvl7pPr marL="914400" algn="ctr" rtl="0" fontAlgn="base">
        <a:spcBef>
          <a:spcPct val="0"/>
        </a:spcBef>
        <a:spcAft>
          <a:spcPct val="0"/>
        </a:spcAft>
        <a:defRPr sz="3000" b="1">
          <a:solidFill>
            <a:schemeClr val="tx1"/>
          </a:solidFill>
          <a:latin typeface="Arial" charset="0"/>
        </a:defRPr>
      </a:lvl7pPr>
      <a:lvl8pPr marL="1371600" algn="ctr" rtl="0" fontAlgn="base">
        <a:spcBef>
          <a:spcPct val="0"/>
        </a:spcBef>
        <a:spcAft>
          <a:spcPct val="0"/>
        </a:spcAft>
        <a:defRPr sz="3000" b="1">
          <a:solidFill>
            <a:schemeClr val="tx1"/>
          </a:solidFill>
          <a:latin typeface="Arial" charset="0"/>
        </a:defRPr>
      </a:lvl8pPr>
      <a:lvl9pPr marL="1828800" algn="ctr" rtl="0" fontAlgn="base">
        <a:spcBef>
          <a:spcPct val="0"/>
        </a:spcBef>
        <a:spcAft>
          <a:spcPct val="0"/>
        </a:spcAft>
        <a:defRPr sz="3000" b="1">
          <a:solidFill>
            <a:schemeClr val="tx1"/>
          </a:solidFill>
          <a:latin typeface="Arial" charset="0"/>
        </a:defRPr>
      </a:lvl9pPr>
    </p:titleStyle>
    <p:bodyStyle>
      <a:lvl1pPr marL="342900" indent="-342900" algn="l" rtl="0" eaLnBrk="0" fontAlgn="base" hangingPunct="0">
        <a:spcBef>
          <a:spcPct val="10000"/>
        </a:spcBef>
        <a:spcAft>
          <a:spcPct val="0"/>
        </a:spcAft>
        <a:buClr>
          <a:schemeClr val="accent2"/>
        </a:buClr>
        <a:buChar char="•"/>
        <a:defRPr sz="2000" b="1">
          <a:solidFill>
            <a:schemeClr val="tx1"/>
          </a:solidFill>
          <a:latin typeface="Times New Roman" pitchFamily="18" charset="0"/>
          <a:ea typeface="+mn-ea"/>
          <a:cs typeface="Times New Roman" pitchFamily="18" charset="0"/>
        </a:defRPr>
      </a:lvl1pPr>
      <a:lvl2pPr marL="742950" indent="-285750" algn="l" rtl="0" eaLnBrk="0" fontAlgn="base" hangingPunct="0">
        <a:spcBef>
          <a:spcPct val="10000"/>
        </a:spcBef>
        <a:spcAft>
          <a:spcPct val="0"/>
        </a:spcAft>
        <a:buClr>
          <a:schemeClr val="accent2"/>
        </a:buClr>
        <a:buChar char="•"/>
        <a:defRPr sz="1800" b="1">
          <a:solidFill>
            <a:schemeClr val="tx1"/>
          </a:solidFill>
          <a:latin typeface="Times New Roman" pitchFamily="18" charset="0"/>
          <a:cs typeface="Times New Roman" pitchFamily="18" charset="0"/>
        </a:defRPr>
      </a:lvl2pPr>
      <a:lvl3pPr marL="1143000" indent="-228600" algn="l" rtl="0" eaLnBrk="0" fontAlgn="base" hangingPunct="0">
        <a:spcBef>
          <a:spcPct val="10000"/>
        </a:spcBef>
        <a:spcAft>
          <a:spcPct val="0"/>
        </a:spcAft>
        <a:buClr>
          <a:schemeClr val="accent2"/>
        </a:buClr>
        <a:buChar char="•"/>
        <a:defRPr sz="1200" b="1">
          <a:solidFill>
            <a:schemeClr val="tx1"/>
          </a:solidFill>
          <a:latin typeface="Times New Roman" pitchFamily="18" charset="0"/>
          <a:cs typeface="Times New Roman" pitchFamily="18" charset="0"/>
        </a:defRPr>
      </a:lvl3pPr>
      <a:lvl4pPr marL="1600200" indent="-228600" algn="l" rtl="0" eaLnBrk="0" fontAlgn="base" hangingPunct="0">
        <a:spcBef>
          <a:spcPct val="10000"/>
        </a:spcBef>
        <a:spcAft>
          <a:spcPct val="0"/>
        </a:spcAft>
        <a:buClr>
          <a:schemeClr val="accent2"/>
        </a:buClr>
        <a:buChar char="•"/>
        <a:defRPr sz="1100" b="1">
          <a:solidFill>
            <a:schemeClr val="tx1"/>
          </a:solidFill>
          <a:latin typeface="Times New Roman" pitchFamily="18" charset="0"/>
          <a:cs typeface="Times New Roman" pitchFamily="18" charset="0"/>
        </a:defRPr>
      </a:lvl4pPr>
      <a:lvl5pPr marL="2057400" indent="-228600" algn="l" rtl="0" eaLnBrk="0" fontAlgn="base" hangingPunct="0">
        <a:spcBef>
          <a:spcPct val="10000"/>
        </a:spcBef>
        <a:spcAft>
          <a:spcPct val="0"/>
        </a:spcAft>
        <a:buClr>
          <a:schemeClr val="accent2"/>
        </a:buClr>
        <a:buChar char="•"/>
        <a:defRPr sz="1050" b="1">
          <a:solidFill>
            <a:schemeClr val="tx1"/>
          </a:solidFill>
          <a:latin typeface="Times New Roman" pitchFamily="18" charset="0"/>
          <a:cs typeface="Times New Roman" pitchFamily="18" charset="0"/>
        </a:defRPr>
      </a:lvl5pPr>
      <a:lvl6pPr marL="2514600" indent="-228600" algn="l" rtl="0" fontAlgn="base">
        <a:spcBef>
          <a:spcPct val="10000"/>
        </a:spcBef>
        <a:spcAft>
          <a:spcPct val="0"/>
        </a:spcAft>
        <a:buClr>
          <a:schemeClr val="accent2"/>
        </a:buClr>
        <a:buChar char="•"/>
        <a:defRPr sz="1200">
          <a:solidFill>
            <a:schemeClr val="tx1"/>
          </a:solidFill>
          <a:latin typeface="+mn-lt"/>
        </a:defRPr>
      </a:lvl6pPr>
      <a:lvl7pPr marL="2971800" indent="-228600" algn="l" rtl="0" fontAlgn="base">
        <a:spcBef>
          <a:spcPct val="10000"/>
        </a:spcBef>
        <a:spcAft>
          <a:spcPct val="0"/>
        </a:spcAft>
        <a:buClr>
          <a:schemeClr val="accent2"/>
        </a:buClr>
        <a:buChar char="•"/>
        <a:defRPr sz="1200">
          <a:solidFill>
            <a:schemeClr val="tx1"/>
          </a:solidFill>
          <a:latin typeface="+mn-lt"/>
        </a:defRPr>
      </a:lvl7pPr>
      <a:lvl8pPr marL="3429000" indent="-228600" algn="l" rtl="0" fontAlgn="base">
        <a:spcBef>
          <a:spcPct val="10000"/>
        </a:spcBef>
        <a:spcAft>
          <a:spcPct val="0"/>
        </a:spcAft>
        <a:buClr>
          <a:schemeClr val="accent2"/>
        </a:buClr>
        <a:buChar char="•"/>
        <a:defRPr sz="1200">
          <a:solidFill>
            <a:schemeClr val="tx1"/>
          </a:solidFill>
          <a:latin typeface="+mn-lt"/>
        </a:defRPr>
      </a:lvl8pPr>
      <a:lvl9pPr marL="3886200" indent="-228600" algn="l" rtl="0" fontAlgn="base">
        <a:spcBef>
          <a:spcPct val="10000"/>
        </a:spcBef>
        <a:spcAft>
          <a:spcPct val="0"/>
        </a:spcAft>
        <a:buClr>
          <a:schemeClr val="accent2"/>
        </a:buClr>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chart" Target="../charts/chart1.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bwMode="auto">
          <a:xfrm>
            <a:off x="0" y="0"/>
            <a:ext cx="9144000" cy="68580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Arial" charset="0"/>
            </a:endParaRPr>
          </a:p>
        </p:txBody>
      </p:sp>
      <p:sp>
        <p:nvSpPr>
          <p:cNvPr id="18" name="Title 7"/>
          <p:cNvSpPr txBox="1">
            <a:spLocks/>
          </p:cNvSpPr>
          <p:nvPr/>
        </p:nvSpPr>
        <p:spPr bwMode="auto">
          <a:xfrm>
            <a:off x="0" y="4134685"/>
            <a:ext cx="9144000" cy="14700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eaLnBrk="0" hangingPunct="0">
              <a:defRPr/>
            </a:pPr>
            <a:r>
              <a:rPr lang="en-US" sz="2000" b="1" dirty="0" smtClean="0">
                <a:latin typeface="Perpetua" pitchFamily="18" charset="0"/>
              </a:rPr>
              <a:t>Overview of Boston Strategies International</a:t>
            </a:r>
          </a:p>
          <a:p>
            <a:pPr lvl="0" eaLnBrk="0" hangingPunct="0">
              <a:defRPr/>
            </a:pPr>
            <a:r>
              <a:rPr lang="en-US" sz="1600" i="1" kern="0" dirty="0" smtClean="0">
                <a:latin typeface="Perpetua" pitchFamily="18" charset="0"/>
                <a:ea typeface="+mj-ea"/>
                <a:cs typeface="+mj-cs"/>
              </a:rPr>
              <a:t>May 2015</a:t>
            </a:r>
            <a:endParaRPr kumimoji="0" lang="en-US" sz="1600" i="1" u="none" strike="noStrike" kern="0" cap="none" spc="0" normalizeH="0" baseline="0" noProof="0" dirty="0">
              <a:ln>
                <a:noFill/>
              </a:ln>
              <a:solidFill>
                <a:schemeClr val="tx1"/>
              </a:solidFill>
              <a:effectLst/>
              <a:uLnTx/>
              <a:uFillTx/>
              <a:latin typeface="Perpetua" pitchFamily="18" charset="0"/>
              <a:ea typeface="+mj-ea"/>
              <a:cs typeface="+mj-cs"/>
            </a:endParaRPr>
          </a:p>
        </p:txBody>
      </p:sp>
      <p:sp>
        <p:nvSpPr>
          <p:cNvPr id="19" name="Rectangle 18"/>
          <p:cNvSpPr/>
          <p:nvPr/>
        </p:nvSpPr>
        <p:spPr bwMode="auto">
          <a:xfrm>
            <a:off x="5562600" y="6248400"/>
            <a:ext cx="3200400" cy="5588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Arial" charset="0"/>
            </a:endParaRPr>
          </a:p>
        </p:txBody>
      </p:sp>
      <p:sp>
        <p:nvSpPr>
          <p:cNvPr id="20" name="Rectangle 1"/>
          <p:cNvSpPr>
            <a:spLocks noChangeArrowheads="1"/>
          </p:cNvSpPr>
          <p:nvPr/>
        </p:nvSpPr>
        <p:spPr bwMode="auto">
          <a:xfrm>
            <a:off x="0" y="6412675"/>
            <a:ext cx="9144000" cy="461665"/>
          </a:xfrm>
          <a:prstGeom prst="rect">
            <a:avLst/>
          </a:prstGeom>
          <a:solidFill>
            <a:schemeClr val="accent2">
              <a:lumMod val="20000"/>
              <a:lumOff val="8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This report has been prepared by Boston Strategies International at the request of CLIENT for the purpose of establishing its operating strategies.  It may not be appropriate for other purposes or audiences. This report contains forward-looking statements and</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projections with respect to anticipated future performance of CLIENT, suppliers, customers, and/or general or specific economic conditions and factors that are based on Boston Strategies International’s analysis of market trends and external data. Forward-looking statements and projections are not guarantees of future performance and involve significant business, economic and competitive risks, contingencies and uncertainties, which are difficult to predict.  Accordingly, these projections and forward-looking statements may not be realized and actual results may vary up or down. This report may not be reproduced or distributed without express written approval from Boston Strategies International.</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1" name="Picture 20" descr="New complete logo 090626.jpg"/>
          <p:cNvPicPr>
            <a:picLocks noChangeAspect="1"/>
          </p:cNvPicPr>
          <p:nvPr/>
        </p:nvPicPr>
        <p:blipFill>
          <a:blip r:embed="rId3" cstate="email">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4586288" y="5383438"/>
            <a:ext cx="4114800" cy="648841"/>
          </a:xfrm>
          <a:prstGeom prst="rect">
            <a:avLst/>
          </a:prstGeom>
          <a:noFill/>
        </p:spPr>
      </p:pic>
      <p:sp>
        <p:nvSpPr>
          <p:cNvPr id="22" name="TextBox 21"/>
          <p:cNvSpPr txBox="1"/>
          <p:nvPr/>
        </p:nvSpPr>
        <p:spPr>
          <a:xfrm>
            <a:off x="454504" y="5384693"/>
            <a:ext cx="2670347" cy="646331"/>
          </a:xfrm>
          <a:prstGeom prst="rect">
            <a:avLst/>
          </a:prstGeom>
          <a:noFill/>
        </p:spPr>
        <p:txBody>
          <a:bodyPr wrap="none" rtlCol="0">
            <a:spAutoFit/>
          </a:bodyPr>
          <a:lstStyle/>
          <a:p>
            <a:r>
              <a:rPr lang="en-US" sz="1800" dirty="0" smtClean="0">
                <a:latin typeface="Perpetua" pitchFamily="18" charset="0"/>
              </a:rPr>
              <a:t>www.bostonstrategies.com</a:t>
            </a:r>
          </a:p>
          <a:p>
            <a:r>
              <a:rPr lang="en-US" sz="1800" dirty="0" smtClean="0">
                <a:latin typeface="Perpetua" pitchFamily="18" charset="0"/>
              </a:rPr>
              <a:t>+1 781-250-8150</a:t>
            </a:r>
            <a:endParaRPr lang="en-US" sz="1800" dirty="0">
              <a:latin typeface="Perpetua" pitchFamily="18" charset="0"/>
            </a:endParaRPr>
          </a:p>
        </p:txBody>
      </p:sp>
      <p:pic>
        <p:nvPicPr>
          <p:cNvPr id="4" name="Picture 2" descr="C:\Users\DJ Vaio VPCZ2190X\Documents\Marketing\Website\Images\Shutterstock Images\Globe\shutterstock_3437653.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72" y="-11723"/>
            <a:ext cx="6548358" cy="1872420"/>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2" descr="C:\Documents and Settings\David Jacoby\My Documents\Marketing\Website\Images\Shutterstock Images\Consultants\shutterstock_3500005.jpg"/>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5500621" y="-11723"/>
            <a:ext cx="3655102" cy="2576437"/>
          </a:xfrm>
          <a:prstGeom prst="rect">
            <a:avLst/>
          </a:prstGeom>
          <a:noFill/>
        </p:spPr>
      </p:pic>
      <p:pic>
        <p:nvPicPr>
          <p:cNvPr id="1026" name="Picture 2" descr="G:\Documents\Marketing\Website\Images\Banner\Final Banner.jpg"/>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12608" y="2048957"/>
            <a:ext cx="9183503" cy="2217753"/>
          </a:xfrm>
          <a:prstGeom prst="rect">
            <a:avLst/>
          </a:prstGeom>
          <a:noFill/>
        </p:spPr>
      </p:pic>
      <p:sp>
        <p:nvSpPr>
          <p:cNvPr id="2" name="Rectangle 1"/>
          <p:cNvSpPr/>
          <p:nvPr/>
        </p:nvSpPr>
        <p:spPr>
          <a:xfrm>
            <a:off x="210190" y="6117595"/>
            <a:ext cx="8752196" cy="261610"/>
          </a:xfrm>
          <a:prstGeom prst="rect">
            <a:avLst/>
          </a:prstGeom>
        </p:spPr>
        <p:txBody>
          <a:bodyPr wrap="square">
            <a:spAutoFit/>
          </a:bodyPr>
          <a:lstStyle/>
          <a:p>
            <a:r>
              <a:rPr lang="en-US" i="1" dirty="0">
                <a:solidFill>
                  <a:schemeClr val="accent6">
                    <a:lumMod val="50000"/>
                  </a:schemeClr>
                </a:solidFill>
              </a:rPr>
              <a:t>Basra ● Beijing ● Bogota ● Boston ● </a:t>
            </a:r>
            <a:r>
              <a:rPr lang="en-US" i="1" dirty="0" smtClean="0">
                <a:solidFill>
                  <a:schemeClr val="accent6">
                    <a:lumMod val="50000"/>
                  </a:schemeClr>
                </a:solidFill>
              </a:rPr>
              <a:t>Dammam ● Doha </a:t>
            </a:r>
            <a:r>
              <a:rPr lang="en-US" i="1" dirty="0">
                <a:solidFill>
                  <a:schemeClr val="accent6">
                    <a:lumMod val="50000"/>
                  </a:schemeClr>
                </a:solidFill>
              </a:rPr>
              <a:t>● Dubai ● </a:t>
            </a:r>
            <a:r>
              <a:rPr lang="en-US" i="1" dirty="0" smtClean="0">
                <a:solidFill>
                  <a:schemeClr val="accent6">
                    <a:lumMod val="50000"/>
                  </a:schemeClr>
                </a:solidFill>
              </a:rPr>
              <a:t>Lagos </a:t>
            </a:r>
            <a:r>
              <a:rPr lang="en-US" i="1" dirty="0">
                <a:solidFill>
                  <a:schemeClr val="accent6">
                    <a:lumMod val="50000"/>
                  </a:schemeClr>
                </a:solidFill>
              </a:rPr>
              <a:t>● London ● </a:t>
            </a:r>
            <a:r>
              <a:rPr lang="en-US" i="1" dirty="0" smtClean="0">
                <a:solidFill>
                  <a:schemeClr val="accent6">
                    <a:lumMod val="50000"/>
                  </a:schemeClr>
                </a:solidFill>
              </a:rPr>
              <a:t>Manama</a:t>
            </a:r>
            <a:r>
              <a:rPr lang="en-US" i="1" dirty="0">
                <a:solidFill>
                  <a:schemeClr val="accent6">
                    <a:lumMod val="50000"/>
                  </a:schemeClr>
                </a:solidFill>
              </a:rPr>
              <a:t> ● </a:t>
            </a:r>
            <a:r>
              <a:rPr lang="en-US" i="1" dirty="0" smtClean="0">
                <a:solidFill>
                  <a:schemeClr val="accent6">
                    <a:lumMod val="50000"/>
                  </a:schemeClr>
                </a:solidFill>
              </a:rPr>
              <a:t>New </a:t>
            </a:r>
            <a:r>
              <a:rPr lang="en-US" i="1" dirty="0">
                <a:solidFill>
                  <a:schemeClr val="accent6">
                    <a:lumMod val="50000"/>
                  </a:schemeClr>
                </a:solidFill>
              </a:rPr>
              <a:t>Delhi ● Portland ●Washington DC</a:t>
            </a:r>
          </a:p>
        </p:txBody>
      </p:sp>
      <p:sp>
        <p:nvSpPr>
          <p:cNvPr id="3" name="AutoShape 2" descr="Image results for Ecopetrol log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Rectangle 4"/>
          <p:cNvSpPr/>
          <p:nvPr/>
        </p:nvSpPr>
        <p:spPr bwMode="auto">
          <a:xfrm>
            <a:off x="-8572" y="1790700"/>
            <a:ext cx="9188433" cy="258257"/>
          </a:xfrm>
          <a:prstGeom prst="rect">
            <a:avLst/>
          </a:prstGeom>
          <a:gradFill flip="none" rotWithShape="1">
            <a:gsLst>
              <a:gs pos="42000">
                <a:schemeClr val="bg1">
                  <a:lumMod val="50000"/>
                </a:schemeClr>
              </a:gs>
              <a:gs pos="83000">
                <a:schemeClr val="accent1">
                  <a:tint val="44500"/>
                  <a:satMod val="160000"/>
                </a:schemeClr>
              </a:gs>
              <a:gs pos="100000">
                <a:schemeClr val="accent1">
                  <a:tint val="23500"/>
                  <a:satMod val="160000"/>
                </a:schemeClr>
              </a:gs>
            </a:gsLst>
            <a:lin ang="18900000" scaled="1"/>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1188369346"/>
      </p:ext>
    </p:extLst>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Company Profile</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777027506"/>
              </p:ext>
            </p:extLst>
          </p:nvPr>
        </p:nvGraphicFramePr>
        <p:xfrm>
          <a:off x="259080" y="1112520"/>
          <a:ext cx="8580120" cy="5049520"/>
        </p:xfrm>
        <a:graphic>
          <a:graphicData uri="http://schemas.openxmlformats.org/drawingml/2006/table">
            <a:tbl>
              <a:tblPr firstCol="1" bandRow="1">
                <a:tableStyleId>{93296810-A885-4BE3-A3E7-6D5BEEA58F35}</a:tableStyleId>
              </a:tblPr>
              <a:tblGrid>
                <a:gridCol w="1360166"/>
                <a:gridCol w="7219954"/>
              </a:tblGrid>
              <a:tr h="1045029">
                <a:tc>
                  <a:txBody>
                    <a:bodyPr/>
                    <a:lstStyle/>
                    <a:p>
                      <a:pPr marL="0" marR="0" lvl="0" indent="0">
                        <a:spcBef>
                          <a:spcPts val="0"/>
                        </a:spcBef>
                        <a:spcAft>
                          <a:spcPts val="0"/>
                        </a:spcAft>
                        <a:buFont typeface="Symbol"/>
                        <a:buNone/>
                      </a:pPr>
                      <a:r>
                        <a:rPr lang="en-US" sz="1200" dirty="0" smtClean="0">
                          <a:effectLst/>
                        </a:rPr>
                        <a:t>Oil, Gas, and Power Clients</a:t>
                      </a:r>
                      <a:endParaRPr lang="en-US" sz="1200" dirty="0">
                        <a:effectLst/>
                      </a:endParaRPr>
                    </a:p>
                  </a:txBody>
                  <a:tcPr marL="65314" marR="65314" marT="91440" marB="91440"/>
                </a:tc>
                <a:tc>
                  <a:txBody>
                    <a:bodyPr/>
                    <a:lstStyle/>
                    <a:p>
                      <a:pPr marL="342900" marR="0" lvl="0" indent="-342900">
                        <a:spcBef>
                          <a:spcPts val="200"/>
                        </a:spcBef>
                        <a:spcAft>
                          <a:spcPts val="200"/>
                        </a:spcAft>
                        <a:buFont typeface="Symbol"/>
                        <a:buChar char=""/>
                      </a:pPr>
                      <a:r>
                        <a:rPr lang="en-US" sz="1200" dirty="0">
                          <a:effectLst/>
                        </a:rPr>
                        <a:t>National Oil </a:t>
                      </a:r>
                      <a:r>
                        <a:rPr lang="en-US" sz="1200" dirty="0" smtClean="0">
                          <a:effectLst/>
                        </a:rPr>
                        <a:t>&amp; Gas Companies </a:t>
                      </a:r>
                      <a:r>
                        <a:rPr lang="en-US" sz="1200" dirty="0">
                          <a:effectLst/>
                        </a:rPr>
                        <a:t>such as Saudi </a:t>
                      </a:r>
                      <a:r>
                        <a:rPr lang="en-US" sz="1200" dirty="0" smtClean="0">
                          <a:effectLst/>
                        </a:rPr>
                        <a:t>Aramco, PDVSA,</a:t>
                      </a:r>
                      <a:r>
                        <a:rPr lang="en-US" sz="1200" baseline="0" dirty="0" smtClean="0">
                          <a:effectLst/>
                        </a:rPr>
                        <a:t> CNPC, and Gazprom</a:t>
                      </a:r>
                      <a:endParaRPr lang="en-US" sz="1200" dirty="0">
                        <a:effectLst/>
                      </a:endParaRPr>
                    </a:p>
                    <a:p>
                      <a:pPr marL="342900" marR="0" lvl="0" indent="-342900">
                        <a:spcBef>
                          <a:spcPts val="200"/>
                        </a:spcBef>
                        <a:spcAft>
                          <a:spcPts val="200"/>
                        </a:spcAft>
                        <a:buFont typeface="Symbol"/>
                        <a:buChar char=""/>
                      </a:pPr>
                      <a:r>
                        <a:rPr lang="en-US" sz="1200" dirty="0">
                          <a:effectLst/>
                        </a:rPr>
                        <a:t>International Oil </a:t>
                      </a:r>
                      <a:r>
                        <a:rPr lang="en-US" sz="1200" dirty="0" smtClean="0">
                          <a:effectLst/>
                        </a:rPr>
                        <a:t>&amp; Gas Companies </a:t>
                      </a:r>
                      <a:r>
                        <a:rPr lang="en-US" sz="1200" dirty="0">
                          <a:effectLst/>
                        </a:rPr>
                        <a:t>such as </a:t>
                      </a:r>
                      <a:r>
                        <a:rPr lang="en-US" sz="1200" dirty="0" smtClean="0">
                          <a:effectLst/>
                        </a:rPr>
                        <a:t>BP, Total,</a:t>
                      </a:r>
                      <a:r>
                        <a:rPr lang="en-US" sz="1200" baseline="0" dirty="0" smtClean="0">
                          <a:effectLst/>
                        </a:rPr>
                        <a:t> </a:t>
                      </a:r>
                      <a:r>
                        <a:rPr lang="en-US" sz="1200" baseline="0" dirty="0" err="1" smtClean="0">
                          <a:effectLst/>
                        </a:rPr>
                        <a:t>Novatek</a:t>
                      </a:r>
                      <a:r>
                        <a:rPr lang="en-US" sz="1200" baseline="0" dirty="0" smtClean="0">
                          <a:effectLst/>
                        </a:rPr>
                        <a:t>, and American Energy</a:t>
                      </a:r>
                      <a:endParaRPr lang="en-US" sz="1200" dirty="0">
                        <a:effectLst/>
                      </a:endParaRPr>
                    </a:p>
                    <a:p>
                      <a:pPr marL="342900" marR="0" lvl="0" indent="-342900">
                        <a:spcBef>
                          <a:spcPts val="200"/>
                        </a:spcBef>
                        <a:spcAft>
                          <a:spcPts val="200"/>
                        </a:spcAft>
                        <a:buFont typeface="Symbol"/>
                        <a:buChar char=""/>
                      </a:pPr>
                      <a:r>
                        <a:rPr lang="en-US" sz="1200" dirty="0" smtClean="0">
                          <a:effectLst/>
                        </a:rPr>
                        <a:t>Power Producers such </a:t>
                      </a:r>
                      <a:r>
                        <a:rPr lang="en-US" sz="1200" dirty="0">
                          <a:effectLst/>
                        </a:rPr>
                        <a:t>as </a:t>
                      </a:r>
                      <a:r>
                        <a:rPr lang="en-US" sz="1200" dirty="0" err="1" smtClean="0">
                          <a:effectLst/>
                        </a:rPr>
                        <a:t>Vattenfall</a:t>
                      </a:r>
                      <a:r>
                        <a:rPr lang="en-US" sz="1200" baseline="0" dirty="0" smtClean="0">
                          <a:effectLst/>
                        </a:rPr>
                        <a:t> and </a:t>
                      </a:r>
                      <a:r>
                        <a:rPr lang="en-US" sz="1200" dirty="0" err="1" smtClean="0">
                          <a:effectLst/>
                        </a:rPr>
                        <a:t>Iberdrola</a:t>
                      </a:r>
                      <a:endParaRPr lang="en-US" sz="1200" dirty="0">
                        <a:effectLst/>
                      </a:endParaRPr>
                    </a:p>
                    <a:p>
                      <a:pPr marL="342900" marR="0" lvl="0" indent="-342900">
                        <a:spcBef>
                          <a:spcPts val="200"/>
                        </a:spcBef>
                        <a:spcAft>
                          <a:spcPts val="200"/>
                        </a:spcAft>
                        <a:buFont typeface="Symbol"/>
                        <a:buChar char=""/>
                      </a:pPr>
                      <a:r>
                        <a:rPr lang="en-US" sz="1200" dirty="0" smtClean="0">
                          <a:effectLst/>
                        </a:rPr>
                        <a:t>Suppliers </a:t>
                      </a:r>
                      <a:r>
                        <a:rPr lang="en-US" sz="1200" dirty="0">
                          <a:effectLst/>
                        </a:rPr>
                        <a:t>such as </a:t>
                      </a:r>
                      <a:r>
                        <a:rPr lang="en-US" sz="1200" dirty="0" smtClean="0">
                          <a:effectLst/>
                        </a:rPr>
                        <a:t>Siemens (motors), BASF (chemicals), and Wood</a:t>
                      </a:r>
                      <a:r>
                        <a:rPr lang="en-US" sz="1200" baseline="0" dirty="0" smtClean="0">
                          <a:effectLst/>
                        </a:rPr>
                        <a:t> Group (turbine maintenance)</a:t>
                      </a:r>
                      <a:endParaRPr lang="en-US" sz="1200" dirty="0">
                        <a:effectLst/>
                      </a:endParaRPr>
                    </a:p>
                  </a:txBody>
                  <a:tcPr marL="65314" marR="65314" marT="91440" marB="91440"/>
                </a:tc>
              </a:tr>
              <a:tr h="696686">
                <a:tc>
                  <a:txBody>
                    <a:bodyPr/>
                    <a:lstStyle/>
                    <a:p>
                      <a:pPr marL="0" marR="0" lvl="0" indent="0">
                        <a:spcBef>
                          <a:spcPts val="0"/>
                        </a:spcBef>
                        <a:spcAft>
                          <a:spcPts val="0"/>
                        </a:spcAft>
                        <a:buFont typeface="Symbol"/>
                        <a:buNone/>
                      </a:pPr>
                      <a:r>
                        <a:rPr lang="en-US" sz="1200" dirty="0" smtClean="0">
                          <a:effectLst/>
                        </a:rPr>
                        <a:t>Trigger Points</a:t>
                      </a:r>
                      <a:endParaRPr lang="en-US" sz="1200" dirty="0">
                        <a:effectLst/>
                        <a:latin typeface="Times New Roman"/>
                        <a:ea typeface="Times New Roman"/>
                      </a:endParaRPr>
                    </a:p>
                  </a:txBody>
                  <a:tcPr marL="65314" marR="65314" marT="91440" marB="91440"/>
                </a:tc>
                <a:tc>
                  <a:txBody>
                    <a:bodyPr/>
                    <a:lstStyle/>
                    <a:p>
                      <a:pPr marL="342900" marR="0" lvl="0" indent="-342900">
                        <a:spcBef>
                          <a:spcPts val="200"/>
                        </a:spcBef>
                        <a:spcAft>
                          <a:spcPts val="200"/>
                        </a:spcAft>
                        <a:buFont typeface="Symbol"/>
                        <a:buChar char=""/>
                      </a:pPr>
                      <a:r>
                        <a:rPr lang="en-US" sz="1200" dirty="0" smtClean="0">
                          <a:effectLst/>
                        </a:rPr>
                        <a:t>Major capital projects failing to meet</a:t>
                      </a:r>
                      <a:r>
                        <a:rPr lang="en-US" sz="1200" baseline="0" dirty="0" smtClean="0">
                          <a:effectLst/>
                        </a:rPr>
                        <a:t> target rate of return</a:t>
                      </a:r>
                      <a:endParaRPr lang="en-US" sz="1200" dirty="0" smtClean="0">
                        <a:effectLst/>
                      </a:endParaRPr>
                    </a:p>
                    <a:p>
                      <a:pPr marL="342900" marR="0" lvl="0" indent="-342900">
                        <a:spcBef>
                          <a:spcPts val="200"/>
                        </a:spcBef>
                        <a:spcAft>
                          <a:spcPts val="200"/>
                        </a:spcAft>
                        <a:buFont typeface="Symbol"/>
                        <a:buChar char=""/>
                      </a:pPr>
                      <a:r>
                        <a:rPr lang="en-US" sz="1200" dirty="0" smtClean="0">
                          <a:effectLst/>
                        </a:rPr>
                        <a:t>Market opening, reform or deregulation requires elevated procurement capability</a:t>
                      </a:r>
                    </a:p>
                    <a:p>
                      <a:pPr marL="342900" marR="0" lvl="0" indent="-342900">
                        <a:spcBef>
                          <a:spcPts val="200"/>
                        </a:spcBef>
                        <a:spcAft>
                          <a:spcPts val="200"/>
                        </a:spcAft>
                        <a:buFont typeface="Symbol"/>
                        <a:buChar char=""/>
                      </a:pPr>
                      <a:r>
                        <a:rPr lang="en-US" sz="1200" dirty="0" smtClean="0">
                          <a:effectLst/>
                        </a:rPr>
                        <a:t>New</a:t>
                      </a:r>
                      <a:r>
                        <a:rPr lang="en-US" sz="1200" baseline="0" dirty="0" smtClean="0">
                          <a:effectLst/>
                        </a:rPr>
                        <a:t> </a:t>
                      </a:r>
                      <a:r>
                        <a:rPr lang="en-US" sz="1200" dirty="0" smtClean="0">
                          <a:effectLst/>
                        </a:rPr>
                        <a:t>stringent technical requirements require evaluation of alternative technologies</a:t>
                      </a:r>
                    </a:p>
                    <a:p>
                      <a:pPr marL="342900" marR="0" lvl="0" indent="-342900">
                        <a:spcBef>
                          <a:spcPts val="200"/>
                        </a:spcBef>
                        <a:spcAft>
                          <a:spcPts val="200"/>
                        </a:spcAft>
                        <a:buFont typeface="Symbol"/>
                        <a:buChar char=""/>
                      </a:pPr>
                      <a:r>
                        <a:rPr lang="en-US" sz="1200" dirty="0" smtClean="0">
                          <a:effectLst/>
                        </a:rPr>
                        <a:t>Diversification into a related business with different supply market dynamics</a:t>
                      </a:r>
                    </a:p>
                  </a:txBody>
                  <a:tcPr marL="65314" marR="65314" marT="91440" marB="91440"/>
                </a:tc>
              </a:tr>
              <a:tr h="696686">
                <a:tc>
                  <a:txBody>
                    <a:bodyPr/>
                    <a:lstStyle/>
                    <a:p>
                      <a:pPr marL="0" marR="0" lvl="0" indent="0">
                        <a:spcBef>
                          <a:spcPts val="0"/>
                        </a:spcBef>
                        <a:spcAft>
                          <a:spcPts val="0"/>
                        </a:spcAft>
                        <a:buFont typeface="Symbol"/>
                        <a:buNone/>
                      </a:pPr>
                      <a:r>
                        <a:rPr lang="en-US" sz="1200" dirty="0" smtClean="0">
                          <a:effectLst/>
                        </a:rPr>
                        <a:t>Services</a:t>
                      </a:r>
                      <a:endParaRPr lang="en-US" sz="1200" dirty="0">
                        <a:effectLst/>
                        <a:latin typeface="Times New Roman"/>
                        <a:ea typeface="Times New Roman"/>
                      </a:endParaRPr>
                    </a:p>
                  </a:txBody>
                  <a:tcPr marL="65314" marR="65314" marT="91440" marB="91440"/>
                </a:tc>
                <a:tc>
                  <a:txBody>
                    <a:bodyPr/>
                    <a:lstStyle/>
                    <a:p>
                      <a:pPr marL="342900" marR="0" lvl="0" indent="-342900">
                        <a:spcBef>
                          <a:spcPts val="200"/>
                        </a:spcBef>
                        <a:spcAft>
                          <a:spcPts val="200"/>
                        </a:spcAft>
                        <a:buFont typeface="Symbol"/>
                        <a:buChar char=""/>
                      </a:pPr>
                      <a:r>
                        <a:rPr lang="en-US" sz="1200" dirty="0" smtClean="0">
                          <a:effectLst/>
                        </a:rPr>
                        <a:t>Custom Market Analytics for Highly Engineered Products and Services</a:t>
                      </a:r>
                    </a:p>
                    <a:p>
                      <a:pPr marL="342900" marR="0" lvl="0" indent="-342900">
                        <a:spcBef>
                          <a:spcPts val="200"/>
                        </a:spcBef>
                        <a:spcAft>
                          <a:spcPts val="200"/>
                        </a:spcAft>
                        <a:buFont typeface="Symbol"/>
                        <a:buChar char=""/>
                      </a:pPr>
                      <a:r>
                        <a:rPr lang="en-US" sz="1200" dirty="0" smtClean="0">
                          <a:effectLst/>
                        </a:rPr>
                        <a:t>Contract Negotiations Support</a:t>
                      </a:r>
                    </a:p>
                    <a:p>
                      <a:pPr marL="342900" marR="0" lvl="0" indent="-342900">
                        <a:spcBef>
                          <a:spcPts val="200"/>
                        </a:spcBef>
                        <a:spcAft>
                          <a:spcPts val="200"/>
                        </a:spcAft>
                        <a:buFont typeface="Symbol"/>
                        <a:buChar char=""/>
                      </a:pPr>
                      <a:r>
                        <a:rPr lang="en-US" sz="1200" dirty="0" smtClean="0">
                          <a:effectLst/>
                        </a:rPr>
                        <a:t>Procurement Advisory</a:t>
                      </a:r>
                      <a:r>
                        <a:rPr lang="en-US" sz="1200" baseline="0" dirty="0" smtClean="0">
                          <a:effectLst/>
                        </a:rPr>
                        <a:t> and </a:t>
                      </a:r>
                      <a:r>
                        <a:rPr lang="en-US" sz="1200" dirty="0" smtClean="0">
                          <a:effectLst/>
                        </a:rPr>
                        <a:t>Training (esp. Tender Design and Management)</a:t>
                      </a:r>
                    </a:p>
                    <a:p>
                      <a:pPr marL="342900" marR="0" lvl="0" indent="-342900" algn="l" defTabSz="914400" rtl="0" eaLnBrk="1" fontAlgn="auto" latinLnBrk="0" hangingPunct="1">
                        <a:lnSpc>
                          <a:spcPct val="100000"/>
                        </a:lnSpc>
                        <a:spcBef>
                          <a:spcPts val="200"/>
                        </a:spcBef>
                        <a:spcAft>
                          <a:spcPts val="200"/>
                        </a:spcAft>
                        <a:buClrTx/>
                        <a:buSzTx/>
                        <a:buFont typeface="Symbol"/>
                        <a:buChar char=""/>
                        <a:tabLst/>
                        <a:defRPr/>
                      </a:pPr>
                      <a:r>
                        <a:rPr lang="en-US" sz="1200" kern="1200" dirty="0" smtClean="0">
                          <a:solidFill>
                            <a:schemeClr val="dk1"/>
                          </a:solidFill>
                          <a:effectLst/>
                          <a:latin typeface="+mn-lt"/>
                          <a:ea typeface="+mn-ea"/>
                          <a:cs typeface="+mn-cs"/>
                        </a:rPr>
                        <a:t>Strategic Value Chain Planning and Optimization</a:t>
                      </a:r>
                    </a:p>
                    <a:p>
                      <a:pPr marL="342900" marR="0" lvl="0" indent="-342900">
                        <a:spcBef>
                          <a:spcPts val="200"/>
                        </a:spcBef>
                        <a:spcAft>
                          <a:spcPts val="200"/>
                        </a:spcAft>
                        <a:buFont typeface="Symbol"/>
                        <a:buChar char=""/>
                      </a:pPr>
                      <a:r>
                        <a:rPr lang="en-US" sz="1200" dirty="0" smtClean="0">
                          <a:effectLst/>
                        </a:rPr>
                        <a:t>Process Improvement</a:t>
                      </a:r>
                    </a:p>
                  </a:txBody>
                  <a:tcPr marL="65314" marR="65314" marT="91440" marB="91440"/>
                </a:tc>
              </a:tr>
              <a:tr h="435912">
                <a:tc>
                  <a:txBody>
                    <a:bodyPr/>
                    <a:lstStyle/>
                    <a:p>
                      <a:pPr marL="0" marR="0" lvl="0" indent="0">
                        <a:spcBef>
                          <a:spcPts val="0"/>
                        </a:spcBef>
                        <a:spcAft>
                          <a:spcPts val="0"/>
                        </a:spcAft>
                        <a:buFont typeface="Symbol"/>
                        <a:buNone/>
                      </a:pPr>
                      <a:r>
                        <a:rPr lang="en-US" sz="1200" dirty="0" smtClean="0">
                          <a:effectLst/>
                        </a:rPr>
                        <a:t>Value Delivered</a:t>
                      </a:r>
                      <a:endParaRPr lang="en-US" sz="1200" dirty="0">
                        <a:effectLst/>
                        <a:latin typeface="Times New Roman"/>
                        <a:ea typeface="Times New Roman"/>
                      </a:endParaRPr>
                    </a:p>
                  </a:txBody>
                  <a:tcPr marL="65314" marR="65314" marT="91440" marB="91440"/>
                </a:tc>
                <a:tc>
                  <a:txBody>
                    <a:bodyPr/>
                    <a:lstStyle/>
                    <a:p>
                      <a:pPr marL="342900" marR="0" lvl="0" indent="-342900">
                        <a:spcBef>
                          <a:spcPts val="200"/>
                        </a:spcBef>
                        <a:spcAft>
                          <a:spcPts val="200"/>
                        </a:spcAft>
                        <a:buFont typeface="Symbol"/>
                        <a:buChar char=""/>
                      </a:pPr>
                      <a:r>
                        <a:rPr lang="en-US" sz="1200" dirty="0" smtClean="0">
                          <a:effectLst/>
                        </a:rPr>
                        <a:t>50% cycle time compression</a:t>
                      </a:r>
                    </a:p>
                    <a:p>
                      <a:pPr marL="342900" marR="0" lvl="0" indent="-342900">
                        <a:spcBef>
                          <a:spcPts val="200"/>
                        </a:spcBef>
                        <a:spcAft>
                          <a:spcPts val="200"/>
                        </a:spcAft>
                        <a:buFont typeface="Symbol"/>
                        <a:buChar char=""/>
                      </a:pPr>
                      <a:r>
                        <a:rPr lang="en-US" sz="1200" dirty="0" smtClean="0">
                          <a:effectLst/>
                        </a:rPr>
                        <a:t>20-30% profit margin improvement</a:t>
                      </a:r>
                    </a:p>
                    <a:p>
                      <a:pPr marL="342900" marR="0" lvl="0" indent="-342900">
                        <a:spcBef>
                          <a:spcPts val="200"/>
                        </a:spcBef>
                        <a:spcAft>
                          <a:spcPts val="200"/>
                        </a:spcAft>
                        <a:buFont typeface="Symbol"/>
                        <a:buChar char=""/>
                      </a:pPr>
                      <a:r>
                        <a:rPr lang="en-US" sz="1200" dirty="0" smtClean="0">
                          <a:effectLst/>
                        </a:rPr>
                        <a:t>50+ times payback on consulting services </a:t>
                      </a:r>
                      <a:endParaRPr lang="en-US" sz="1200" dirty="0">
                        <a:effectLst/>
                        <a:latin typeface="Times New Roman"/>
                        <a:ea typeface="Times New Roman"/>
                      </a:endParaRPr>
                    </a:p>
                  </a:txBody>
                  <a:tcPr marL="65314" marR="65314" marT="91440" marB="91440"/>
                </a:tc>
              </a:tr>
              <a:tr h="411480">
                <a:tc>
                  <a:txBody>
                    <a:bodyPr/>
                    <a:lstStyle/>
                    <a:p>
                      <a:pPr marL="0" marR="0" lvl="0" indent="0">
                        <a:spcBef>
                          <a:spcPts val="0"/>
                        </a:spcBef>
                        <a:spcAft>
                          <a:spcPts val="0"/>
                        </a:spcAft>
                        <a:buFont typeface="Symbol"/>
                        <a:buNone/>
                      </a:pPr>
                      <a:r>
                        <a:rPr lang="en-US" sz="1200" dirty="0" smtClean="0">
                          <a:effectLst/>
                        </a:rPr>
                        <a:t>Presence</a:t>
                      </a:r>
                      <a:endParaRPr lang="en-US" sz="1200" dirty="0">
                        <a:effectLst/>
                        <a:latin typeface="Times New Roman"/>
                        <a:ea typeface="Times New Roman"/>
                      </a:endParaRPr>
                    </a:p>
                  </a:txBody>
                  <a:tcPr marL="65314" marR="65314" marT="91440" marB="91440"/>
                </a:tc>
                <a:tc>
                  <a:txBody>
                    <a:bodyPr/>
                    <a:lstStyle/>
                    <a:p>
                      <a:pPr marL="342900" marR="0" lvl="0" indent="-342900">
                        <a:spcBef>
                          <a:spcPts val="200"/>
                        </a:spcBef>
                        <a:spcAft>
                          <a:spcPts val="200"/>
                        </a:spcAft>
                        <a:buFont typeface="Symbol"/>
                        <a:buChar char=""/>
                      </a:pPr>
                      <a:r>
                        <a:rPr lang="en-US" sz="1200" dirty="0">
                          <a:effectLst/>
                        </a:rPr>
                        <a:t>Founded in </a:t>
                      </a:r>
                      <a:r>
                        <a:rPr lang="en-US" sz="1200" dirty="0" smtClean="0">
                          <a:effectLst/>
                        </a:rPr>
                        <a:t>1998</a:t>
                      </a:r>
                      <a:endParaRPr lang="en-US" sz="1200" dirty="0">
                        <a:effectLst/>
                      </a:endParaRPr>
                    </a:p>
                    <a:p>
                      <a:pPr marL="342900" marR="0" lvl="0" indent="-342900">
                        <a:spcBef>
                          <a:spcPts val="200"/>
                        </a:spcBef>
                        <a:spcAft>
                          <a:spcPts val="200"/>
                        </a:spcAft>
                        <a:buFont typeface="Symbol"/>
                        <a:buChar char=""/>
                      </a:pPr>
                      <a:r>
                        <a:rPr lang="en-US" sz="1200" dirty="0" smtClean="0">
                          <a:effectLst/>
                        </a:rPr>
                        <a:t>Offices in USA,</a:t>
                      </a:r>
                      <a:r>
                        <a:rPr lang="en-US" sz="1200" baseline="0" dirty="0" smtClean="0">
                          <a:effectLst/>
                        </a:rPr>
                        <a:t> </a:t>
                      </a:r>
                      <a:r>
                        <a:rPr lang="en-US" sz="1200" dirty="0" smtClean="0">
                          <a:effectLst/>
                        </a:rPr>
                        <a:t>UAE, India, Bahrain</a:t>
                      </a:r>
                      <a:r>
                        <a:rPr lang="en-US" sz="1200" dirty="0">
                          <a:effectLst/>
                        </a:rPr>
                        <a:t>, </a:t>
                      </a:r>
                      <a:r>
                        <a:rPr lang="en-US" sz="1200" dirty="0" smtClean="0">
                          <a:effectLst/>
                        </a:rPr>
                        <a:t>Qatar,</a:t>
                      </a:r>
                      <a:r>
                        <a:rPr lang="en-US" sz="1200" baseline="0" dirty="0" smtClean="0">
                          <a:effectLst/>
                        </a:rPr>
                        <a:t> </a:t>
                      </a:r>
                      <a:r>
                        <a:rPr lang="en-US" sz="1200" dirty="0" smtClean="0">
                          <a:effectLst/>
                        </a:rPr>
                        <a:t>Saudi Arabia, China</a:t>
                      </a:r>
                      <a:r>
                        <a:rPr lang="en-US" sz="1200" dirty="0">
                          <a:effectLst/>
                        </a:rPr>
                        <a:t>, Colombia, Iraq, Nigeria, </a:t>
                      </a:r>
                      <a:r>
                        <a:rPr lang="en-US" sz="1200" dirty="0" smtClean="0">
                          <a:effectLst/>
                        </a:rPr>
                        <a:t>Colombia, and </a:t>
                      </a:r>
                      <a:r>
                        <a:rPr lang="en-US" sz="1200" dirty="0">
                          <a:effectLst/>
                        </a:rPr>
                        <a:t>the </a:t>
                      </a:r>
                      <a:r>
                        <a:rPr lang="en-US" sz="1200" dirty="0" smtClean="0">
                          <a:effectLst/>
                        </a:rPr>
                        <a:t>UK</a:t>
                      </a:r>
                      <a:endParaRPr lang="en-US" sz="1200" dirty="0">
                        <a:effectLst/>
                        <a:latin typeface="Times New Roman"/>
                        <a:ea typeface="Times New Roman"/>
                      </a:endParaRPr>
                    </a:p>
                  </a:txBody>
                  <a:tcPr marL="65314" marR="65314" marT="91440" marB="91440"/>
                </a:tc>
              </a:tr>
            </a:tbl>
          </a:graphicData>
        </a:graphic>
      </p:graphicFrame>
    </p:spTree>
    <p:extLst>
      <p:ext uri="{BB962C8B-B14F-4D97-AF65-F5344CB8AC3E}">
        <p14:creationId xmlns:p14="http://schemas.microsoft.com/office/powerpoint/2010/main" val="1795452686"/>
      </p:ext>
    </p:extLst>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 name="Chart 28"/>
          <p:cNvGraphicFramePr>
            <a:graphicFrameLocks/>
          </p:cNvGraphicFramePr>
          <p:nvPr>
            <p:extLst>
              <p:ext uri="{D42A27DB-BD31-4B8C-83A1-F6EECF244321}">
                <p14:modId xmlns:p14="http://schemas.microsoft.com/office/powerpoint/2010/main" val="3378916577"/>
              </p:ext>
            </p:extLst>
          </p:nvPr>
        </p:nvGraphicFramePr>
        <p:xfrm>
          <a:off x="22860" y="2173552"/>
          <a:ext cx="9046992" cy="4768268"/>
        </p:xfrm>
        <a:graphic>
          <a:graphicData uri="http://schemas.openxmlformats.org/drawingml/2006/chart">
            <c:chart xmlns:c="http://schemas.openxmlformats.org/drawingml/2006/chart" xmlns:r="http://schemas.openxmlformats.org/officeDocument/2006/relationships" r:id="rId2"/>
          </a:graphicData>
        </a:graphic>
      </p:graphicFrame>
      <p:sp>
        <p:nvSpPr>
          <p:cNvPr id="9" name="Title 8"/>
          <p:cNvSpPr>
            <a:spLocks noGrp="1"/>
          </p:cNvSpPr>
          <p:nvPr>
            <p:ph type="title"/>
          </p:nvPr>
        </p:nvSpPr>
        <p:spPr>
          <a:xfrm>
            <a:off x="0" y="259080"/>
            <a:ext cx="9144000" cy="609600"/>
          </a:xfrm>
        </p:spPr>
        <p:txBody>
          <a:bodyPr/>
          <a:lstStyle/>
          <a:p>
            <a:r>
              <a:rPr lang="en-US" sz="2000" dirty="0" smtClean="0"/>
              <a:t>Our Service Offering</a:t>
            </a:r>
            <a:endParaRPr lang="en-US" sz="2000" dirty="0"/>
          </a:p>
        </p:txBody>
      </p:sp>
      <p:sp>
        <p:nvSpPr>
          <p:cNvPr id="16" name="Right Arrow 15"/>
          <p:cNvSpPr/>
          <p:nvPr/>
        </p:nvSpPr>
        <p:spPr bwMode="auto">
          <a:xfrm>
            <a:off x="220133" y="708976"/>
            <a:ext cx="8677826" cy="448733"/>
          </a:xfrm>
          <a:prstGeom prst="rightArrow">
            <a:avLst/>
          </a:prstGeom>
          <a:gradFill flip="none" rotWithShape="1">
            <a:gsLst>
              <a:gs pos="81000">
                <a:schemeClr val="accent6">
                  <a:lumMod val="60000"/>
                  <a:lumOff val="40000"/>
                </a:schemeClr>
              </a:gs>
              <a:gs pos="24000">
                <a:schemeClr val="accent6">
                  <a:lumMod val="50000"/>
                  <a:shade val="67500"/>
                  <a:satMod val="115000"/>
                </a:schemeClr>
              </a:gs>
              <a:gs pos="100000">
                <a:schemeClr val="accent6">
                  <a:lumMod val="50000"/>
                  <a:shade val="100000"/>
                  <a:satMod val="115000"/>
                </a:schemeClr>
              </a:gs>
            </a:gsLst>
            <a:path path="circle">
              <a:fillToRect l="100000" b="100000"/>
            </a:path>
            <a:tileRect t="-100000" r="-100000"/>
          </a:gra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charset="0"/>
            </a:endParaRPr>
          </a:p>
        </p:txBody>
      </p:sp>
      <p:sp>
        <p:nvSpPr>
          <p:cNvPr id="19" name="Rectangle 18"/>
          <p:cNvSpPr/>
          <p:nvPr/>
        </p:nvSpPr>
        <p:spPr bwMode="auto">
          <a:xfrm>
            <a:off x="705425" y="1466763"/>
            <a:ext cx="8341567" cy="604031"/>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smtClean="0">
              <a:ln>
                <a:noFill/>
              </a:ln>
              <a:solidFill>
                <a:schemeClr val="tx1"/>
              </a:solidFill>
              <a:effectLst/>
              <a:latin typeface="Arial" charset="0"/>
            </a:endParaRPr>
          </a:p>
        </p:txBody>
      </p:sp>
      <p:graphicFrame>
        <p:nvGraphicFramePr>
          <p:cNvPr id="20" name="Diagram 19"/>
          <p:cNvGraphicFramePr/>
          <p:nvPr>
            <p:extLst>
              <p:ext uri="{D42A27DB-BD31-4B8C-83A1-F6EECF244321}">
                <p14:modId xmlns:p14="http://schemas.microsoft.com/office/powerpoint/2010/main" val="3788874142"/>
              </p:ext>
            </p:extLst>
          </p:nvPr>
        </p:nvGraphicFramePr>
        <p:xfrm>
          <a:off x="459813" y="639549"/>
          <a:ext cx="8381905" cy="19383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5" name="TextBox 24"/>
          <p:cNvSpPr txBox="1"/>
          <p:nvPr/>
        </p:nvSpPr>
        <p:spPr>
          <a:xfrm>
            <a:off x="-169224" y="1457876"/>
            <a:ext cx="980305" cy="261610"/>
          </a:xfrm>
          <a:prstGeom prst="rect">
            <a:avLst/>
          </a:prstGeom>
          <a:noFill/>
        </p:spPr>
        <p:txBody>
          <a:bodyPr wrap="square" rtlCol="0">
            <a:spAutoFit/>
          </a:bodyPr>
          <a:lstStyle/>
          <a:p>
            <a:r>
              <a:rPr lang="en-US" b="1" dirty="0" smtClean="0">
                <a:solidFill>
                  <a:schemeClr val="bg2">
                    <a:lumMod val="50000"/>
                  </a:schemeClr>
                </a:solidFill>
              </a:rPr>
              <a:t>Service</a:t>
            </a:r>
            <a:endParaRPr lang="en-US" b="1" dirty="0">
              <a:solidFill>
                <a:schemeClr val="bg2">
                  <a:lumMod val="50000"/>
                </a:schemeClr>
              </a:solidFill>
            </a:endParaRPr>
          </a:p>
        </p:txBody>
      </p:sp>
      <p:sp>
        <p:nvSpPr>
          <p:cNvPr id="32" name="TextBox 31"/>
          <p:cNvSpPr txBox="1"/>
          <p:nvPr/>
        </p:nvSpPr>
        <p:spPr>
          <a:xfrm rot="16200000">
            <a:off x="2706906" y="-330988"/>
            <a:ext cx="3739485" cy="9078788"/>
          </a:xfrm>
          <a:prstGeom prst="rect">
            <a:avLst/>
          </a:prstGeom>
          <a:noFill/>
        </p:spPr>
        <p:txBody>
          <a:bodyPr vert="vert" wrap="square" rtlCol="0">
            <a:spAutoFit/>
          </a:bodyPr>
          <a:lstStyle/>
          <a:p>
            <a:pPr marL="285750" indent="-285750" algn="l">
              <a:lnSpc>
                <a:spcPct val="150000"/>
              </a:lnSpc>
              <a:buFont typeface="Wingdings" panose="05000000000000000000" pitchFamily="2" charset="2"/>
              <a:buChar char="ü"/>
            </a:pPr>
            <a:r>
              <a:rPr lang="en-US" sz="1400" dirty="0" smtClean="0">
                <a:solidFill>
                  <a:schemeClr val="accent6">
                    <a:lumMod val="50000"/>
                  </a:schemeClr>
                </a:solidFill>
                <a:latin typeface="Times New Roman" pitchFamily="18" charset="0"/>
                <a:cs typeface="Times New Roman" pitchFamily="18" charset="0"/>
              </a:rPr>
              <a:t>Program Management Structure </a:t>
            </a:r>
            <a:r>
              <a:rPr lang="en-US" sz="1200" dirty="0" smtClean="0">
                <a:solidFill>
                  <a:schemeClr val="accent6">
                    <a:lumMod val="50000"/>
                  </a:schemeClr>
                </a:solidFill>
                <a:latin typeface="Times New Roman" pitchFamily="18" charset="0"/>
                <a:cs typeface="Times New Roman" pitchFamily="18" charset="0"/>
              </a:rPr>
              <a:t>(EPC vs. EPCI[M])</a:t>
            </a:r>
          </a:p>
          <a:p>
            <a:pPr marL="742950" lvl="1" indent="-285750" algn="l">
              <a:lnSpc>
                <a:spcPct val="150000"/>
              </a:lnSpc>
              <a:buFont typeface="Wingdings" panose="05000000000000000000" pitchFamily="2" charset="2"/>
              <a:buChar char="ü"/>
            </a:pPr>
            <a:r>
              <a:rPr lang="en-US" sz="1400" dirty="0" smtClean="0">
                <a:solidFill>
                  <a:schemeClr val="accent6">
                    <a:lumMod val="50000"/>
                  </a:schemeClr>
                </a:solidFill>
                <a:latin typeface="Times New Roman" pitchFamily="18" charset="0"/>
                <a:cs typeface="Times New Roman" pitchFamily="18" charset="0"/>
              </a:rPr>
              <a:t>Program </a:t>
            </a:r>
            <a:r>
              <a:rPr lang="en-US" sz="1400" dirty="0">
                <a:solidFill>
                  <a:schemeClr val="accent6">
                    <a:lumMod val="50000"/>
                  </a:schemeClr>
                </a:solidFill>
                <a:latin typeface="Times New Roman" pitchFamily="18" charset="0"/>
                <a:cs typeface="Times New Roman" pitchFamily="18" charset="0"/>
              </a:rPr>
              <a:t>Development Strategy </a:t>
            </a:r>
            <a:r>
              <a:rPr lang="en-US" sz="1200" dirty="0" smtClean="0">
                <a:solidFill>
                  <a:schemeClr val="accent6">
                    <a:lumMod val="50000"/>
                  </a:schemeClr>
                </a:solidFill>
                <a:latin typeface="Times New Roman" pitchFamily="18" charset="0"/>
                <a:cs typeface="Times New Roman" pitchFamily="18" charset="0"/>
              </a:rPr>
              <a:t>(Competition vs</a:t>
            </a:r>
            <a:r>
              <a:rPr lang="en-US" sz="1200" dirty="0">
                <a:solidFill>
                  <a:schemeClr val="accent6">
                    <a:lumMod val="50000"/>
                  </a:schemeClr>
                </a:solidFill>
                <a:latin typeface="Times New Roman" pitchFamily="18" charset="0"/>
                <a:cs typeface="Times New Roman" pitchFamily="18" charset="0"/>
              </a:rPr>
              <a:t>. </a:t>
            </a:r>
            <a:r>
              <a:rPr lang="en-US" sz="1200" dirty="0" smtClean="0">
                <a:solidFill>
                  <a:schemeClr val="accent6">
                    <a:lumMod val="50000"/>
                  </a:schemeClr>
                </a:solidFill>
                <a:latin typeface="Times New Roman" pitchFamily="18" charset="0"/>
                <a:cs typeface="Times New Roman" pitchFamily="18" charset="0"/>
              </a:rPr>
              <a:t>Collaboration)</a:t>
            </a:r>
            <a:endParaRPr lang="en-US" sz="1200" dirty="0">
              <a:solidFill>
                <a:schemeClr val="accent6">
                  <a:lumMod val="50000"/>
                </a:schemeClr>
              </a:solidFill>
              <a:latin typeface="Times New Roman" pitchFamily="18" charset="0"/>
              <a:cs typeface="Times New Roman" pitchFamily="18" charset="0"/>
            </a:endParaRPr>
          </a:p>
          <a:p>
            <a:pPr marL="1200150" lvl="2" indent="-285750" algn="l">
              <a:lnSpc>
                <a:spcPct val="150000"/>
              </a:lnSpc>
              <a:buFont typeface="Wingdings" panose="05000000000000000000" pitchFamily="2" charset="2"/>
              <a:buChar char="ü"/>
            </a:pPr>
            <a:r>
              <a:rPr lang="en-US" sz="1400" dirty="0">
                <a:solidFill>
                  <a:schemeClr val="accent6">
                    <a:lumMod val="50000"/>
                  </a:schemeClr>
                </a:solidFill>
                <a:latin typeface="Times New Roman" pitchFamily="18" charset="0"/>
                <a:cs typeface="Times New Roman" pitchFamily="18" charset="0"/>
              </a:rPr>
              <a:t>Package Bundling </a:t>
            </a:r>
            <a:r>
              <a:rPr lang="en-US" sz="1200" dirty="0" smtClean="0">
                <a:solidFill>
                  <a:schemeClr val="accent6">
                    <a:lumMod val="50000"/>
                  </a:schemeClr>
                </a:solidFill>
                <a:latin typeface="Times New Roman" pitchFamily="18" charset="0"/>
                <a:cs typeface="Times New Roman" pitchFamily="18" charset="0"/>
              </a:rPr>
              <a:t>(Specialization vs. Economies </a:t>
            </a:r>
            <a:r>
              <a:rPr lang="en-US" sz="1200" dirty="0">
                <a:solidFill>
                  <a:schemeClr val="accent6">
                    <a:lumMod val="50000"/>
                  </a:schemeClr>
                </a:solidFill>
                <a:latin typeface="Times New Roman" pitchFamily="18" charset="0"/>
                <a:cs typeface="Times New Roman" pitchFamily="18" charset="0"/>
              </a:rPr>
              <a:t>of </a:t>
            </a:r>
            <a:r>
              <a:rPr lang="en-US" sz="1200" dirty="0" smtClean="0">
                <a:solidFill>
                  <a:schemeClr val="accent6">
                    <a:lumMod val="50000"/>
                  </a:schemeClr>
                </a:solidFill>
                <a:latin typeface="Times New Roman" pitchFamily="18" charset="0"/>
                <a:cs typeface="Times New Roman" pitchFamily="18" charset="0"/>
              </a:rPr>
              <a:t>Scope)</a:t>
            </a:r>
            <a:endParaRPr lang="en-US" sz="1400" dirty="0">
              <a:solidFill>
                <a:schemeClr val="accent6">
                  <a:lumMod val="50000"/>
                </a:schemeClr>
              </a:solidFill>
              <a:latin typeface="Times New Roman" pitchFamily="18" charset="0"/>
              <a:cs typeface="Times New Roman" pitchFamily="18" charset="0"/>
            </a:endParaRPr>
          </a:p>
          <a:p>
            <a:pPr marL="1657350" lvl="3" indent="-285750" algn="l">
              <a:lnSpc>
                <a:spcPct val="150000"/>
              </a:lnSpc>
              <a:buFont typeface="Wingdings" panose="05000000000000000000" pitchFamily="2" charset="2"/>
              <a:buChar char="ü"/>
            </a:pPr>
            <a:r>
              <a:rPr lang="en-US" sz="1400" dirty="0">
                <a:solidFill>
                  <a:schemeClr val="accent6">
                    <a:lumMod val="50000"/>
                  </a:schemeClr>
                </a:solidFill>
                <a:latin typeface="Times New Roman" pitchFamily="18" charset="0"/>
                <a:cs typeface="Times New Roman" pitchFamily="18" charset="0"/>
              </a:rPr>
              <a:t>Duration, Intensity of Supply </a:t>
            </a:r>
            <a:r>
              <a:rPr lang="en-US" sz="1400" dirty="0" smtClean="0">
                <a:solidFill>
                  <a:schemeClr val="accent6">
                    <a:lumMod val="50000"/>
                  </a:schemeClr>
                </a:solidFill>
                <a:latin typeface="Times New Roman" pitchFamily="18" charset="0"/>
                <a:cs typeface="Times New Roman" pitchFamily="18" charset="0"/>
              </a:rPr>
              <a:t>Commitment </a:t>
            </a:r>
            <a:r>
              <a:rPr lang="en-US" sz="1200" dirty="0" smtClean="0">
                <a:solidFill>
                  <a:schemeClr val="accent6">
                    <a:lumMod val="50000"/>
                  </a:schemeClr>
                </a:solidFill>
                <a:latin typeface="Times New Roman" pitchFamily="18" charset="0"/>
                <a:cs typeface="Times New Roman" pitchFamily="18" charset="0"/>
              </a:rPr>
              <a:t>(Program vs. Project)</a:t>
            </a:r>
            <a:endParaRPr lang="en-US" sz="1200" dirty="0">
              <a:solidFill>
                <a:schemeClr val="accent6">
                  <a:lumMod val="50000"/>
                </a:schemeClr>
              </a:solidFill>
              <a:latin typeface="Times New Roman" pitchFamily="18" charset="0"/>
              <a:cs typeface="Times New Roman" pitchFamily="18" charset="0"/>
            </a:endParaRPr>
          </a:p>
          <a:p>
            <a:pPr marL="2114550" lvl="4" indent="-285750" algn="l">
              <a:lnSpc>
                <a:spcPct val="150000"/>
              </a:lnSpc>
              <a:buFont typeface="Wingdings" panose="05000000000000000000" pitchFamily="2" charset="2"/>
              <a:buChar char="ü"/>
            </a:pPr>
            <a:r>
              <a:rPr lang="en-US" sz="1400" dirty="0">
                <a:solidFill>
                  <a:schemeClr val="accent6">
                    <a:lumMod val="50000"/>
                  </a:schemeClr>
                </a:solidFill>
                <a:latin typeface="Times New Roman" pitchFamily="18" charset="0"/>
                <a:cs typeface="Times New Roman" pitchFamily="18" charset="0"/>
              </a:rPr>
              <a:t>Tendering Approach </a:t>
            </a:r>
            <a:r>
              <a:rPr lang="en-US" sz="1200" dirty="0" smtClean="0">
                <a:solidFill>
                  <a:schemeClr val="accent6">
                    <a:lumMod val="50000"/>
                  </a:schemeClr>
                </a:solidFill>
                <a:latin typeface="Times New Roman" pitchFamily="18" charset="0"/>
                <a:cs typeface="Times New Roman" pitchFamily="18" charset="0"/>
              </a:rPr>
              <a:t>(Alliance</a:t>
            </a:r>
            <a:r>
              <a:rPr lang="en-US" sz="1200" dirty="0">
                <a:solidFill>
                  <a:schemeClr val="accent6">
                    <a:lumMod val="50000"/>
                  </a:schemeClr>
                </a:solidFill>
                <a:latin typeface="Times New Roman" pitchFamily="18" charset="0"/>
                <a:cs typeface="Times New Roman" pitchFamily="18" charset="0"/>
              </a:rPr>
              <a:t> </a:t>
            </a:r>
            <a:r>
              <a:rPr lang="en-US" sz="1200" dirty="0" smtClean="0">
                <a:solidFill>
                  <a:schemeClr val="accent6">
                    <a:lumMod val="50000"/>
                  </a:schemeClr>
                </a:solidFill>
                <a:latin typeface="Times New Roman" pitchFamily="18" charset="0"/>
                <a:cs typeface="Times New Roman" pitchFamily="18" charset="0"/>
              </a:rPr>
              <a:t>vs. Competition)</a:t>
            </a:r>
            <a:endParaRPr lang="en-US" sz="1200" dirty="0">
              <a:solidFill>
                <a:schemeClr val="accent6">
                  <a:lumMod val="50000"/>
                </a:schemeClr>
              </a:solidFill>
              <a:latin typeface="Times New Roman" pitchFamily="18" charset="0"/>
              <a:cs typeface="Times New Roman" pitchFamily="18" charset="0"/>
            </a:endParaRPr>
          </a:p>
          <a:p>
            <a:pPr marL="2571750" lvl="5" indent="-285750">
              <a:lnSpc>
                <a:spcPct val="150000"/>
              </a:lnSpc>
              <a:buFont typeface="Wingdings" panose="05000000000000000000" pitchFamily="2" charset="2"/>
              <a:buChar char="ü"/>
            </a:pPr>
            <a:r>
              <a:rPr lang="en-US" sz="1400" dirty="0">
                <a:solidFill>
                  <a:schemeClr val="accent6">
                    <a:lumMod val="50000"/>
                  </a:schemeClr>
                </a:solidFill>
                <a:latin typeface="Times New Roman" pitchFamily="18" charset="0"/>
                <a:cs typeface="Times New Roman" pitchFamily="18" charset="0"/>
              </a:rPr>
              <a:t>Volume / Economies of </a:t>
            </a:r>
            <a:r>
              <a:rPr lang="en-US" sz="1400" dirty="0" smtClean="0">
                <a:solidFill>
                  <a:schemeClr val="accent6">
                    <a:lumMod val="50000"/>
                  </a:schemeClr>
                </a:solidFill>
                <a:latin typeface="Times New Roman" pitchFamily="18" charset="0"/>
                <a:cs typeface="Times New Roman" pitchFamily="18" charset="0"/>
              </a:rPr>
              <a:t>Scale </a:t>
            </a:r>
            <a:r>
              <a:rPr lang="en-US" sz="1200" dirty="0" smtClean="0">
                <a:solidFill>
                  <a:schemeClr val="accent6">
                    <a:lumMod val="50000"/>
                  </a:schemeClr>
                </a:solidFill>
                <a:latin typeface="Times New Roman" pitchFamily="18" charset="0"/>
                <a:cs typeface="Times New Roman" pitchFamily="18" charset="0"/>
              </a:rPr>
              <a:t>(Optionality vs. Commitment)</a:t>
            </a:r>
            <a:endParaRPr lang="en-US" sz="1200" dirty="0">
              <a:solidFill>
                <a:schemeClr val="accent6">
                  <a:lumMod val="50000"/>
                </a:schemeClr>
              </a:solidFill>
              <a:latin typeface="Times New Roman" pitchFamily="18" charset="0"/>
              <a:cs typeface="Times New Roman" pitchFamily="18" charset="0"/>
            </a:endParaRPr>
          </a:p>
          <a:p>
            <a:pPr marL="3028950" lvl="6" indent="-285750">
              <a:lnSpc>
                <a:spcPct val="150000"/>
              </a:lnSpc>
              <a:buFont typeface="Wingdings" panose="05000000000000000000" pitchFamily="2" charset="2"/>
              <a:buChar char="ü"/>
            </a:pPr>
            <a:r>
              <a:rPr lang="en-US" sz="1400" dirty="0">
                <a:solidFill>
                  <a:schemeClr val="accent6">
                    <a:lumMod val="50000"/>
                  </a:schemeClr>
                </a:solidFill>
                <a:latin typeface="Times New Roman" pitchFamily="18" charset="0"/>
                <a:cs typeface="Times New Roman" pitchFamily="18" charset="0"/>
              </a:rPr>
              <a:t>Competitive </a:t>
            </a:r>
            <a:r>
              <a:rPr lang="en-US" sz="1400" dirty="0" smtClean="0">
                <a:solidFill>
                  <a:schemeClr val="accent6">
                    <a:lumMod val="50000"/>
                  </a:schemeClr>
                </a:solidFill>
                <a:latin typeface="Times New Roman" pitchFamily="18" charset="0"/>
                <a:cs typeface="Times New Roman" pitchFamily="18" charset="0"/>
              </a:rPr>
              <a:t>Intensity </a:t>
            </a:r>
            <a:r>
              <a:rPr lang="en-US" sz="1200" dirty="0" smtClean="0">
                <a:solidFill>
                  <a:schemeClr val="accent6">
                    <a:lumMod val="50000"/>
                  </a:schemeClr>
                </a:solidFill>
                <a:latin typeface="Times New Roman" pitchFamily="18" charset="0"/>
                <a:cs typeface="Times New Roman" pitchFamily="18" charset="0"/>
              </a:rPr>
              <a:t>(Low Cost vs. Pay for Performance)</a:t>
            </a:r>
            <a:endParaRPr lang="en-US" sz="1200" dirty="0">
              <a:solidFill>
                <a:schemeClr val="accent6">
                  <a:lumMod val="50000"/>
                </a:schemeClr>
              </a:solidFill>
              <a:latin typeface="Times New Roman" pitchFamily="18" charset="0"/>
              <a:cs typeface="Times New Roman" pitchFamily="18" charset="0"/>
            </a:endParaRPr>
          </a:p>
          <a:p>
            <a:pPr marL="3486150" lvl="7" indent="-285750">
              <a:lnSpc>
                <a:spcPct val="150000"/>
              </a:lnSpc>
              <a:buFont typeface="Wingdings" panose="05000000000000000000" pitchFamily="2" charset="2"/>
              <a:buChar char="ü"/>
            </a:pPr>
            <a:r>
              <a:rPr lang="en-US" sz="1400" dirty="0">
                <a:solidFill>
                  <a:schemeClr val="accent6">
                    <a:lumMod val="50000"/>
                  </a:schemeClr>
                </a:solidFill>
                <a:latin typeface="Times New Roman" pitchFamily="18" charset="0"/>
                <a:cs typeface="Times New Roman" pitchFamily="18" charset="0"/>
              </a:rPr>
              <a:t>Non-Price Sourcing </a:t>
            </a:r>
            <a:r>
              <a:rPr lang="en-US" sz="1400" dirty="0" smtClean="0">
                <a:solidFill>
                  <a:schemeClr val="accent6">
                    <a:lumMod val="50000"/>
                  </a:schemeClr>
                </a:solidFill>
                <a:latin typeface="Times New Roman" pitchFamily="18" charset="0"/>
                <a:cs typeface="Times New Roman" pitchFamily="18" charset="0"/>
              </a:rPr>
              <a:t>Strategies </a:t>
            </a:r>
            <a:r>
              <a:rPr lang="en-US" sz="1200" dirty="0" smtClean="0">
                <a:solidFill>
                  <a:schemeClr val="accent6">
                    <a:lumMod val="50000"/>
                  </a:schemeClr>
                </a:solidFill>
                <a:latin typeface="Times New Roman" pitchFamily="18" charset="0"/>
                <a:cs typeface="Times New Roman" pitchFamily="18" charset="0"/>
              </a:rPr>
              <a:t>(Cost vs. Lead Time / Schedule)</a:t>
            </a:r>
            <a:endParaRPr lang="en-US" sz="1200" dirty="0">
              <a:solidFill>
                <a:schemeClr val="accent6">
                  <a:lumMod val="50000"/>
                </a:schemeClr>
              </a:solidFill>
              <a:latin typeface="Times New Roman" pitchFamily="18" charset="0"/>
              <a:cs typeface="Times New Roman" pitchFamily="18" charset="0"/>
            </a:endParaRPr>
          </a:p>
          <a:p>
            <a:pPr marL="3943350" lvl="8" indent="-285750">
              <a:lnSpc>
                <a:spcPct val="150000"/>
              </a:lnSpc>
              <a:buFont typeface="Wingdings" panose="05000000000000000000" pitchFamily="2" charset="2"/>
              <a:buChar char="ü"/>
            </a:pPr>
            <a:r>
              <a:rPr lang="en-US" sz="1400" dirty="0">
                <a:solidFill>
                  <a:schemeClr val="accent6">
                    <a:lumMod val="50000"/>
                  </a:schemeClr>
                </a:solidFill>
                <a:latin typeface="Times New Roman" pitchFamily="18" charset="0"/>
                <a:cs typeface="Times New Roman" pitchFamily="18" charset="0"/>
              </a:rPr>
              <a:t>Preferred Supplier </a:t>
            </a:r>
            <a:r>
              <a:rPr lang="en-US" sz="1400" dirty="0" smtClean="0">
                <a:solidFill>
                  <a:schemeClr val="accent6">
                    <a:lumMod val="50000"/>
                  </a:schemeClr>
                </a:solidFill>
                <a:latin typeface="Times New Roman" pitchFamily="18" charset="0"/>
                <a:cs typeface="Times New Roman" pitchFamily="18" charset="0"/>
              </a:rPr>
              <a:t>Leverage </a:t>
            </a:r>
            <a:r>
              <a:rPr lang="en-US" sz="1200" dirty="0" smtClean="0">
                <a:solidFill>
                  <a:schemeClr val="accent6">
                    <a:lumMod val="50000"/>
                  </a:schemeClr>
                </a:solidFill>
                <a:latin typeface="Times New Roman" pitchFamily="18" charset="0"/>
                <a:cs typeface="Times New Roman" pitchFamily="18" charset="0"/>
              </a:rPr>
              <a:t>(Low Price vs. Supplier Diversification)</a:t>
            </a:r>
            <a:endParaRPr lang="en-US" sz="1400" dirty="0">
              <a:solidFill>
                <a:schemeClr val="accent6">
                  <a:lumMod val="50000"/>
                </a:schemeClr>
              </a:solidFill>
              <a:latin typeface="Times New Roman" pitchFamily="18" charset="0"/>
              <a:cs typeface="Times New Roman" pitchFamily="18" charset="0"/>
            </a:endParaRPr>
          </a:p>
          <a:p>
            <a:pPr marL="4286250" lvl="8" indent="-285750">
              <a:lnSpc>
                <a:spcPct val="150000"/>
              </a:lnSpc>
              <a:buFont typeface="Wingdings" panose="05000000000000000000" pitchFamily="2" charset="2"/>
              <a:buChar char="ü"/>
            </a:pPr>
            <a:r>
              <a:rPr lang="en-US" sz="1400" dirty="0">
                <a:solidFill>
                  <a:schemeClr val="accent6">
                    <a:lumMod val="50000"/>
                  </a:schemeClr>
                </a:solidFill>
                <a:latin typeface="Times New Roman" pitchFamily="18" charset="0"/>
                <a:cs typeface="Times New Roman" pitchFamily="18" charset="0"/>
              </a:rPr>
              <a:t>Standardization </a:t>
            </a:r>
            <a:r>
              <a:rPr lang="en-US" sz="1200" dirty="0" smtClean="0">
                <a:solidFill>
                  <a:schemeClr val="accent6">
                    <a:lumMod val="50000"/>
                  </a:schemeClr>
                </a:solidFill>
                <a:latin typeface="Times New Roman" pitchFamily="18" charset="0"/>
                <a:cs typeface="Times New Roman" pitchFamily="18" charset="0"/>
              </a:rPr>
              <a:t>(Common vs. Customized)</a:t>
            </a:r>
            <a:endParaRPr lang="en-US" sz="1400" dirty="0">
              <a:solidFill>
                <a:schemeClr val="accent6">
                  <a:lumMod val="50000"/>
                </a:schemeClr>
              </a:solidFill>
              <a:latin typeface="Times New Roman" pitchFamily="18" charset="0"/>
              <a:cs typeface="Times New Roman" pitchFamily="18" charset="0"/>
            </a:endParaRPr>
          </a:p>
          <a:p>
            <a:pPr marL="4629150" lvl="8" indent="-285750">
              <a:lnSpc>
                <a:spcPct val="150000"/>
              </a:lnSpc>
              <a:buFont typeface="Wingdings" panose="05000000000000000000" pitchFamily="2" charset="2"/>
              <a:buChar char="ü"/>
            </a:pPr>
            <a:r>
              <a:rPr lang="en-US" sz="1400" dirty="0">
                <a:solidFill>
                  <a:schemeClr val="accent6">
                    <a:lumMod val="50000"/>
                  </a:schemeClr>
                </a:solidFill>
                <a:latin typeface="Times New Roman" pitchFamily="18" charset="0"/>
                <a:cs typeface="Times New Roman" pitchFamily="18" charset="0"/>
              </a:rPr>
              <a:t>Lifecycle Cost </a:t>
            </a:r>
            <a:r>
              <a:rPr lang="en-US" sz="1400" dirty="0" smtClean="0">
                <a:solidFill>
                  <a:schemeClr val="accent6">
                    <a:lumMod val="50000"/>
                  </a:schemeClr>
                </a:solidFill>
                <a:latin typeface="Times New Roman" pitchFamily="18" charset="0"/>
                <a:cs typeface="Times New Roman" pitchFamily="18" charset="0"/>
              </a:rPr>
              <a:t>Factors </a:t>
            </a:r>
            <a:r>
              <a:rPr lang="en-US" sz="1200" dirty="0" smtClean="0">
                <a:solidFill>
                  <a:schemeClr val="accent6">
                    <a:lumMod val="50000"/>
                  </a:schemeClr>
                </a:solidFill>
                <a:latin typeface="Times New Roman" pitchFamily="18" charset="0"/>
                <a:cs typeface="Times New Roman" pitchFamily="18" charset="0"/>
              </a:rPr>
              <a:t>(One-Time Purchase vs. Ongoing Services)</a:t>
            </a:r>
            <a:endParaRPr lang="en-US" sz="1400" dirty="0">
              <a:solidFill>
                <a:schemeClr val="accent6">
                  <a:lumMod val="50000"/>
                </a:schemeClr>
              </a:solidFill>
              <a:latin typeface="Times New Roman" pitchFamily="18" charset="0"/>
              <a:cs typeface="Times New Roman" pitchFamily="18" charset="0"/>
            </a:endParaRPr>
          </a:p>
        </p:txBody>
      </p:sp>
      <p:sp>
        <p:nvSpPr>
          <p:cNvPr id="2" name="Rectangle 1"/>
          <p:cNvSpPr/>
          <p:nvPr/>
        </p:nvSpPr>
        <p:spPr>
          <a:xfrm>
            <a:off x="-35751" y="2173551"/>
            <a:ext cx="1039066" cy="261610"/>
          </a:xfrm>
          <a:prstGeom prst="rect">
            <a:avLst/>
          </a:prstGeom>
        </p:spPr>
        <p:txBody>
          <a:bodyPr wrap="none">
            <a:spAutoFit/>
          </a:bodyPr>
          <a:lstStyle/>
          <a:p>
            <a:r>
              <a:rPr lang="en-US" b="1" dirty="0">
                <a:solidFill>
                  <a:srgbClr val="FF0000"/>
                </a:solidFill>
                <a:latin typeface="Times New Roman" pitchFamily="18" charset="0"/>
                <a:cs typeface="Times New Roman" pitchFamily="18" charset="0"/>
              </a:rPr>
              <a:t>“Initial Price”</a:t>
            </a:r>
          </a:p>
        </p:txBody>
      </p:sp>
      <p:sp>
        <p:nvSpPr>
          <p:cNvPr id="4" name="Rectangle 3"/>
          <p:cNvSpPr/>
          <p:nvPr/>
        </p:nvSpPr>
        <p:spPr>
          <a:xfrm>
            <a:off x="8082096" y="3598645"/>
            <a:ext cx="1069524" cy="261610"/>
          </a:xfrm>
          <a:prstGeom prst="rect">
            <a:avLst/>
          </a:prstGeom>
        </p:spPr>
        <p:txBody>
          <a:bodyPr wrap="none">
            <a:spAutoFit/>
          </a:bodyPr>
          <a:lstStyle/>
          <a:p>
            <a:r>
              <a:rPr lang="en-US" b="1" dirty="0">
                <a:solidFill>
                  <a:srgbClr val="FF0000"/>
                </a:solidFill>
                <a:latin typeface="Times New Roman" pitchFamily="18" charset="0"/>
                <a:cs typeface="Times New Roman" pitchFamily="18" charset="0"/>
              </a:rPr>
              <a:t>“Should-Cost”</a:t>
            </a:r>
          </a:p>
        </p:txBody>
      </p:sp>
      <p:sp>
        <p:nvSpPr>
          <p:cNvPr id="33" name="Rectangle 32"/>
          <p:cNvSpPr/>
          <p:nvPr/>
        </p:nvSpPr>
        <p:spPr>
          <a:xfrm>
            <a:off x="3321635" y="2173551"/>
            <a:ext cx="2468946" cy="261610"/>
          </a:xfrm>
          <a:prstGeom prst="rect">
            <a:avLst/>
          </a:prstGeom>
        </p:spPr>
        <p:txBody>
          <a:bodyPr wrap="none">
            <a:spAutoFit/>
          </a:bodyPr>
          <a:lstStyle/>
          <a:p>
            <a:r>
              <a:rPr lang="en-US" b="1" dirty="0" smtClean="0">
                <a:solidFill>
                  <a:schemeClr val="accent6">
                    <a:lumMod val="50000"/>
                  </a:schemeClr>
                </a:solidFill>
                <a:latin typeface="Times New Roman" pitchFamily="18" charset="0"/>
                <a:cs typeface="Times New Roman" pitchFamily="18" charset="0"/>
              </a:rPr>
              <a:t>Making The </a:t>
            </a:r>
            <a:r>
              <a:rPr lang="en-US" b="1" i="1" dirty="0" smtClean="0">
                <a:solidFill>
                  <a:schemeClr val="accent6">
                    <a:lumMod val="50000"/>
                  </a:schemeClr>
                </a:solidFill>
                <a:latin typeface="Times New Roman" pitchFamily="18" charset="0"/>
                <a:cs typeface="Times New Roman" pitchFamily="18" charset="0"/>
              </a:rPr>
              <a:t>Right</a:t>
            </a:r>
            <a:r>
              <a:rPr lang="en-US" b="1" dirty="0" smtClean="0">
                <a:solidFill>
                  <a:schemeClr val="accent6">
                    <a:lumMod val="50000"/>
                  </a:schemeClr>
                </a:solidFill>
                <a:latin typeface="Times New Roman" pitchFamily="18" charset="0"/>
                <a:cs typeface="Times New Roman" pitchFamily="18" charset="0"/>
              </a:rPr>
              <a:t> Strategic Decisions</a:t>
            </a:r>
            <a:endParaRPr lang="en-US" b="1" dirty="0">
              <a:solidFill>
                <a:schemeClr val="accent6">
                  <a:lumMod val="50000"/>
                </a:schemeClr>
              </a:solidFill>
              <a:latin typeface="Times New Roman" pitchFamily="18" charset="0"/>
              <a:cs typeface="Times New Roman" pitchFamily="18" charset="0"/>
            </a:endParaRPr>
          </a:p>
        </p:txBody>
      </p:sp>
      <p:sp>
        <p:nvSpPr>
          <p:cNvPr id="3" name="TextBox 2"/>
          <p:cNvSpPr txBox="1"/>
          <p:nvPr/>
        </p:nvSpPr>
        <p:spPr>
          <a:xfrm>
            <a:off x="220133" y="6061170"/>
            <a:ext cx="1221809" cy="261610"/>
          </a:xfrm>
          <a:prstGeom prst="rect">
            <a:avLst/>
          </a:prstGeom>
          <a:noFill/>
        </p:spPr>
        <p:txBody>
          <a:bodyPr wrap="none" rtlCol="0">
            <a:spAutoFit/>
          </a:bodyPr>
          <a:lstStyle/>
          <a:p>
            <a:r>
              <a:rPr lang="en-US" dirty="0" smtClean="0"/>
              <a:t>CONFIDENTIAL</a:t>
            </a:r>
            <a:endParaRPr lang="en-US" dirty="0"/>
          </a:p>
        </p:txBody>
      </p:sp>
    </p:spTree>
    <p:extLst>
      <p:ext uri="{BB962C8B-B14F-4D97-AF65-F5344CB8AC3E}">
        <p14:creationId xmlns:p14="http://schemas.microsoft.com/office/powerpoint/2010/main" val="342301423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1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0"/>
          <p:cNvSpPr>
            <a:spLocks noGrp="1"/>
          </p:cNvSpPr>
          <p:nvPr>
            <p:ph type="title"/>
          </p:nvPr>
        </p:nvSpPr>
        <p:spPr>
          <a:xfrm>
            <a:off x="0" y="365760"/>
            <a:ext cx="9144000" cy="548639"/>
          </a:xfrm>
        </p:spPr>
        <p:txBody>
          <a:bodyPr/>
          <a:lstStyle/>
          <a:p>
            <a:r>
              <a:rPr lang="en-GB" dirty="0" smtClean="0"/>
              <a:t>Benefits: Billions in </a:t>
            </a:r>
            <a:r>
              <a:rPr lang="en-US" dirty="0" smtClean="0"/>
              <a:t>Cost Savings and Bottleneck Elimination</a:t>
            </a:r>
            <a:endParaRPr lang="en-GB" dirty="0" smtClean="0"/>
          </a:p>
        </p:txBody>
      </p:sp>
      <p:sp>
        <p:nvSpPr>
          <p:cNvPr id="14339" name="Content Placeholder 6"/>
          <p:cNvSpPr>
            <a:spLocks noGrp="1"/>
          </p:cNvSpPr>
          <p:nvPr>
            <p:ph idx="1"/>
          </p:nvPr>
        </p:nvSpPr>
        <p:spPr>
          <a:xfrm>
            <a:off x="575352" y="1105724"/>
            <a:ext cx="8202888" cy="5326344"/>
          </a:xfrm>
        </p:spPr>
        <p:txBody>
          <a:bodyPr>
            <a:normAutofit fontScale="92500" lnSpcReduction="20000"/>
          </a:bodyPr>
          <a:lstStyle/>
          <a:p>
            <a:pPr marL="0" indent="0">
              <a:spcBef>
                <a:spcPts val="0"/>
              </a:spcBef>
              <a:spcAft>
                <a:spcPts val="300"/>
              </a:spcAft>
              <a:buNone/>
            </a:pPr>
            <a:r>
              <a:rPr lang="en-US" b="1" dirty="0"/>
              <a:t>Savings</a:t>
            </a:r>
            <a:r>
              <a:rPr lang="en-US" dirty="0"/>
              <a:t> that can </a:t>
            </a:r>
            <a:r>
              <a:rPr lang="en-US" dirty="0" smtClean="0"/>
              <a:t>either yield case benefit or fund </a:t>
            </a:r>
            <a:r>
              <a:rPr lang="en-US" dirty="0"/>
              <a:t>other </a:t>
            </a:r>
            <a:r>
              <a:rPr lang="en-US" dirty="0" smtClean="0"/>
              <a:t>capital </a:t>
            </a:r>
            <a:r>
              <a:rPr lang="en-US" dirty="0"/>
              <a:t>projects, with benefits equal to:</a:t>
            </a:r>
          </a:p>
          <a:p>
            <a:pPr>
              <a:spcBef>
                <a:spcPts val="0"/>
              </a:spcBef>
              <a:spcAft>
                <a:spcPts val="300"/>
              </a:spcAft>
            </a:pPr>
            <a:r>
              <a:rPr lang="en-US" b="1" dirty="0" smtClean="0"/>
              <a:t>13 – 24 % of project capex</a:t>
            </a:r>
          </a:p>
          <a:p>
            <a:pPr>
              <a:spcBef>
                <a:spcPts val="0"/>
              </a:spcBef>
              <a:spcAft>
                <a:spcPts val="300"/>
              </a:spcAft>
            </a:pPr>
            <a:r>
              <a:rPr lang="en-US" b="1" dirty="0" smtClean="0"/>
              <a:t>1 – 4 % of Total Corporate </a:t>
            </a:r>
            <a:r>
              <a:rPr lang="en-US" b="1" dirty="0" err="1" smtClean="0"/>
              <a:t>Opex</a:t>
            </a:r>
            <a:endParaRPr lang="en-US" b="1" dirty="0" smtClean="0"/>
          </a:p>
          <a:p>
            <a:pPr>
              <a:spcBef>
                <a:spcPts val="0"/>
              </a:spcBef>
              <a:spcAft>
                <a:spcPts val="300"/>
              </a:spcAft>
            </a:pPr>
            <a:r>
              <a:rPr lang="en-US" b="1" dirty="0" smtClean="0"/>
              <a:t>4 – 7 % </a:t>
            </a:r>
            <a:r>
              <a:rPr lang="en-US" b="1" dirty="0"/>
              <a:t>increased in Total Corporate Return on Assets</a:t>
            </a:r>
          </a:p>
          <a:p>
            <a:pPr>
              <a:spcBef>
                <a:spcPts val="0"/>
              </a:spcBef>
              <a:spcAft>
                <a:spcPts val="300"/>
              </a:spcAft>
            </a:pPr>
            <a:endParaRPr lang="en-US" dirty="0"/>
          </a:p>
          <a:p>
            <a:pPr marL="0" indent="0">
              <a:spcBef>
                <a:spcPts val="0"/>
              </a:spcBef>
              <a:spcAft>
                <a:spcPts val="300"/>
              </a:spcAft>
              <a:buNone/>
            </a:pPr>
            <a:r>
              <a:rPr lang="en-US" b="1" dirty="0"/>
              <a:t>Savings</a:t>
            </a:r>
            <a:r>
              <a:rPr lang="en-US" dirty="0"/>
              <a:t> that can </a:t>
            </a:r>
            <a:r>
              <a:rPr lang="en-US" dirty="0" smtClean="0"/>
              <a:t>fund </a:t>
            </a:r>
            <a:r>
              <a:rPr lang="en-US" dirty="0"/>
              <a:t>other capital projects, with benefits equal to:</a:t>
            </a:r>
          </a:p>
          <a:p>
            <a:pPr>
              <a:spcBef>
                <a:spcPts val="0"/>
              </a:spcBef>
              <a:spcAft>
                <a:spcPts val="300"/>
              </a:spcAft>
            </a:pPr>
            <a:r>
              <a:rPr lang="en-US" b="1" dirty="0"/>
              <a:t>375 </a:t>
            </a:r>
            <a:r>
              <a:rPr lang="en-US" b="1" dirty="0" err="1"/>
              <a:t>tpd</a:t>
            </a:r>
            <a:r>
              <a:rPr lang="en-US" b="1" dirty="0"/>
              <a:t> more LNG production capacity </a:t>
            </a:r>
            <a:r>
              <a:rPr lang="en-US" dirty="0"/>
              <a:t>at a liquefaction plant*</a:t>
            </a:r>
          </a:p>
          <a:p>
            <a:pPr>
              <a:spcBef>
                <a:spcPts val="0"/>
              </a:spcBef>
              <a:spcAft>
                <a:spcPts val="300"/>
              </a:spcAft>
            </a:pPr>
            <a:r>
              <a:rPr lang="en-US" b="1" dirty="0"/>
              <a:t>53 MW more power generating capacity </a:t>
            </a:r>
            <a:r>
              <a:rPr lang="en-US" dirty="0"/>
              <a:t>at an offshore windfarm*</a:t>
            </a:r>
          </a:p>
          <a:p>
            <a:pPr>
              <a:spcBef>
                <a:spcPts val="0"/>
              </a:spcBef>
              <a:spcAft>
                <a:spcPts val="300"/>
              </a:spcAft>
            </a:pPr>
            <a:r>
              <a:rPr lang="en-US" b="1" dirty="0"/>
              <a:t>1500 more </a:t>
            </a:r>
            <a:r>
              <a:rPr lang="en-US" b="1" dirty="0" err="1"/>
              <a:t>boepd</a:t>
            </a:r>
            <a:r>
              <a:rPr lang="en-US" b="1" dirty="0"/>
              <a:t> of production </a:t>
            </a:r>
            <a:r>
              <a:rPr lang="en-US" dirty="0"/>
              <a:t>associated with an offshore rig, platform, or drillship*</a:t>
            </a:r>
          </a:p>
          <a:p>
            <a:pPr>
              <a:spcBef>
                <a:spcPts val="0"/>
              </a:spcBef>
              <a:spcAft>
                <a:spcPts val="300"/>
              </a:spcAft>
            </a:pPr>
            <a:r>
              <a:rPr lang="en-US" b="1" dirty="0"/>
              <a:t>5 MW more power generating capacity </a:t>
            </a:r>
            <a:r>
              <a:rPr lang="en-US" dirty="0"/>
              <a:t>at a solar power installation*</a:t>
            </a:r>
          </a:p>
          <a:p>
            <a:pPr>
              <a:spcBef>
                <a:spcPts val="0"/>
              </a:spcBef>
              <a:spcAft>
                <a:spcPts val="300"/>
              </a:spcAft>
            </a:pPr>
            <a:endParaRPr lang="en-US" b="1" dirty="0" smtClean="0"/>
          </a:p>
          <a:p>
            <a:pPr marL="0" indent="0">
              <a:spcBef>
                <a:spcPts val="0"/>
              </a:spcBef>
              <a:spcAft>
                <a:spcPts val="300"/>
              </a:spcAft>
              <a:buNone/>
            </a:pPr>
            <a:r>
              <a:rPr lang="en-US" b="1" dirty="0" smtClean="0"/>
              <a:t>Avoidance </a:t>
            </a:r>
            <a:r>
              <a:rPr lang="en-US" b="1" dirty="0"/>
              <a:t>of </a:t>
            </a:r>
            <a:r>
              <a:rPr lang="en-US" b="1" dirty="0" smtClean="0"/>
              <a:t>Wrong </a:t>
            </a:r>
            <a:r>
              <a:rPr lang="en-US" b="1" dirty="0"/>
              <a:t>D</a:t>
            </a:r>
            <a:r>
              <a:rPr lang="en-US" b="1" dirty="0" smtClean="0"/>
              <a:t>ecisions</a:t>
            </a:r>
            <a:r>
              <a:rPr lang="en-US" dirty="0"/>
              <a:t>:</a:t>
            </a:r>
          </a:p>
          <a:p>
            <a:pPr>
              <a:spcBef>
                <a:spcPts val="0"/>
              </a:spcBef>
              <a:spcAft>
                <a:spcPts val="300"/>
              </a:spcAft>
            </a:pPr>
            <a:r>
              <a:rPr lang="en-US" b="1" dirty="0"/>
              <a:t>Costs of damage control</a:t>
            </a:r>
            <a:r>
              <a:rPr lang="en-US" dirty="0"/>
              <a:t>, remediation, lawsuits, and reputational damage from accidents or incidents </a:t>
            </a:r>
            <a:r>
              <a:rPr lang="en-US" dirty="0" smtClean="0"/>
              <a:t>from inadequate </a:t>
            </a:r>
            <a:r>
              <a:rPr lang="en-US" dirty="0"/>
              <a:t>management of complex sourcing decisions</a:t>
            </a:r>
          </a:p>
          <a:p>
            <a:pPr>
              <a:spcBef>
                <a:spcPts val="0"/>
              </a:spcBef>
              <a:spcAft>
                <a:spcPts val="300"/>
              </a:spcAft>
            </a:pPr>
            <a:r>
              <a:rPr lang="en-US" b="1" dirty="0"/>
              <a:t>Cost of switching suppliers </a:t>
            </a:r>
            <a:r>
              <a:rPr lang="en-US" dirty="0"/>
              <a:t>after engineering, procurement, and/or construction work has begun</a:t>
            </a:r>
          </a:p>
          <a:p>
            <a:pPr>
              <a:spcBef>
                <a:spcPts val="0"/>
              </a:spcBef>
              <a:spcAft>
                <a:spcPts val="300"/>
              </a:spcAft>
            </a:pPr>
            <a:r>
              <a:rPr lang="en-US" b="1" dirty="0"/>
              <a:t>Penalties for late or lost production </a:t>
            </a:r>
            <a:r>
              <a:rPr lang="en-US" dirty="0"/>
              <a:t>due to project delays</a:t>
            </a:r>
          </a:p>
          <a:p>
            <a:pPr>
              <a:spcBef>
                <a:spcPts val="0"/>
              </a:spcBef>
              <a:spcAft>
                <a:spcPts val="300"/>
              </a:spcAft>
            </a:pPr>
            <a:r>
              <a:rPr lang="en-US" b="1" dirty="0"/>
              <a:t>Lost profits </a:t>
            </a:r>
            <a:r>
              <a:rPr lang="en-US" dirty="0"/>
              <a:t>due to project delays</a:t>
            </a:r>
          </a:p>
          <a:p>
            <a:pPr>
              <a:spcBef>
                <a:spcPts val="0"/>
              </a:spcBef>
              <a:spcAft>
                <a:spcPts val="300"/>
              </a:spcAft>
            </a:pPr>
            <a:r>
              <a:rPr lang="en-US" b="1" dirty="0"/>
              <a:t>Risk of changes in input costs and output prices </a:t>
            </a:r>
            <a:r>
              <a:rPr lang="en-US" dirty="0"/>
              <a:t>that change the profit profile of a project, as delays accrue</a:t>
            </a:r>
          </a:p>
        </p:txBody>
      </p:sp>
    </p:spTree>
    <p:extLst>
      <p:ext uri="{BB962C8B-B14F-4D97-AF65-F5344CB8AC3E}">
        <p14:creationId xmlns:p14="http://schemas.microsoft.com/office/powerpoint/2010/main" val="1592469464"/>
      </p:ext>
    </p:extLst>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21920"/>
            <a:ext cx="9144000" cy="792480"/>
          </a:xfrm>
        </p:spPr>
        <p:txBody>
          <a:bodyPr/>
          <a:lstStyle/>
          <a:p>
            <a:r>
              <a:rPr lang="en-US" dirty="0"/>
              <a:t>Case </a:t>
            </a:r>
            <a:r>
              <a:rPr lang="en-US" dirty="0" smtClean="0"/>
              <a:t>Study 1 </a:t>
            </a:r>
            <a:br>
              <a:rPr lang="en-US" dirty="0" smtClean="0"/>
            </a:br>
            <a:r>
              <a:rPr lang="en-US" dirty="0" smtClean="0"/>
              <a:t>$60 Billion of Capex; 28% Savings Identified</a:t>
            </a:r>
            <a:endParaRPr lang="en-US" dirty="0"/>
          </a:p>
        </p:txBody>
      </p:sp>
      <p:sp>
        <p:nvSpPr>
          <p:cNvPr id="5" name="Content Placeholder 4"/>
          <p:cNvSpPr>
            <a:spLocks noGrp="1"/>
          </p:cNvSpPr>
          <p:nvPr>
            <p:ph idx="1"/>
          </p:nvPr>
        </p:nvSpPr>
        <p:spPr/>
        <p:txBody>
          <a:bodyPr>
            <a:normAutofit fontScale="92500" lnSpcReduction="10000"/>
          </a:bodyPr>
          <a:lstStyle/>
          <a:p>
            <a:r>
              <a:rPr lang="en-US" dirty="0" smtClean="0"/>
              <a:t>~200 engagements since 2006</a:t>
            </a:r>
          </a:p>
          <a:p>
            <a:endParaRPr lang="en-US" dirty="0" smtClean="0"/>
          </a:p>
          <a:p>
            <a:r>
              <a:rPr lang="en-US" dirty="0" smtClean="0"/>
              <a:t>1,500+ recommendations</a:t>
            </a:r>
          </a:p>
          <a:p>
            <a:endParaRPr lang="en-US" dirty="0"/>
          </a:p>
          <a:p>
            <a:pPr lvl="0"/>
            <a:r>
              <a:rPr lang="en-US" dirty="0" smtClean="0"/>
              <a:t>$60 Billion of Capex Reviewed</a:t>
            </a:r>
          </a:p>
          <a:p>
            <a:pPr lvl="0"/>
            <a:endParaRPr lang="en-US" dirty="0"/>
          </a:p>
          <a:p>
            <a:pPr lvl="0"/>
            <a:r>
              <a:rPr lang="en-US" dirty="0" smtClean="0"/>
              <a:t>$6+ </a:t>
            </a:r>
            <a:r>
              <a:rPr lang="en-US" dirty="0"/>
              <a:t>Billion of </a:t>
            </a:r>
            <a:r>
              <a:rPr lang="en-US" i="1" dirty="0"/>
              <a:t>Annual</a:t>
            </a:r>
            <a:r>
              <a:rPr lang="en-US" dirty="0"/>
              <a:t> Expenditure Studied in Detail</a:t>
            </a:r>
            <a:br>
              <a:rPr lang="en-US" dirty="0"/>
            </a:br>
            <a:endParaRPr lang="en-US" dirty="0" smtClean="0"/>
          </a:p>
          <a:p>
            <a:r>
              <a:rPr lang="en-US" dirty="0" smtClean="0"/>
              <a:t>$</a:t>
            </a:r>
            <a:r>
              <a:rPr lang="en-US" dirty="0"/>
              <a:t>1.7 </a:t>
            </a:r>
            <a:r>
              <a:rPr lang="en-US" dirty="0" smtClean="0"/>
              <a:t>Billion+ </a:t>
            </a:r>
            <a:r>
              <a:rPr lang="en-US" dirty="0"/>
              <a:t>(28%) Savings </a:t>
            </a:r>
            <a:r>
              <a:rPr lang="en-US" dirty="0" smtClean="0"/>
              <a:t>Identified, excluding </a:t>
            </a:r>
            <a:r>
              <a:rPr lang="en-US" dirty="0"/>
              <a:t>production benefits</a:t>
            </a:r>
          </a:p>
          <a:p>
            <a:pPr lvl="0"/>
            <a:endParaRPr lang="en-US" dirty="0" smtClean="0"/>
          </a:p>
          <a:p>
            <a:pPr lvl="0"/>
            <a:r>
              <a:rPr lang="en-US" dirty="0" smtClean="0"/>
              <a:t>$60+ </a:t>
            </a:r>
            <a:r>
              <a:rPr lang="en-US" dirty="0"/>
              <a:t>billion </a:t>
            </a:r>
            <a:r>
              <a:rPr lang="en-US" dirty="0" smtClean="0"/>
              <a:t>including Production </a:t>
            </a:r>
            <a:r>
              <a:rPr lang="en-US" dirty="0"/>
              <a:t>Benefits</a:t>
            </a:r>
          </a:p>
          <a:p>
            <a:endParaRPr lang="en-US" dirty="0"/>
          </a:p>
          <a:p>
            <a:r>
              <a:rPr lang="en-US" dirty="0" smtClean="0"/>
              <a:t>1.0 </a:t>
            </a:r>
            <a:r>
              <a:rPr lang="en-US" dirty="0"/>
              <a:t>- 1.4% </a:t>
            </a:r>
            <a:r>
              <a:rPr lang="en-US" dirty="0" smtClean="0"/>
              <a:t>reduction in Total Corporate Operating Cost</a:t>
            </a:r>
          </a:p>
          <a:p>
            <a:endParaRPr lang="en-US" dirty="0" smtClean="0"/>
          </a:p>
          <a:p>
            <a:r>
              <a:rPr lang="en-US" dirty="0"/>
              <a:t>4.0 - </a:t>
            </a:r>
            <a:r>
              <a:rPr lang="en-US" dirty="0" smtClean="0"/>
              <a:t>6.7% increased in Total Corporate Return </a:t>
            </a:r>
            <a:r>
              <a:rPr lang="en-US" dirty="0"/>
              <a:t>on </a:t>
            </a:r>
            <a:r>
              <a:rPr lang="en-US" dirty="0" smtClean="0"/>
              <a:t>Assets</a:t>
            </a:r>
          </a:p>
          <a:p>
            <a:endParaRPr lang="en-US" dirty="0" smtClean="0"/>
          </a:p>
          <a:p>
            <a:r>
              <a:rPr lang="en-US" dirty="0" smtClean="0"/>
              <a:t>Payback: 280:1 (Strategy and Planning stages, before Cost to Realize)</a:t>
            </a:r>
          </a:p>
          <a:p>
            <a:pPr marL="0" indent="0">
              <a:buNone/>
            </a:pPr>
            <a:endParaRPr lang="en-US" dirty="0"/>
          </a:p>
        </p:txBody>
      </p:sp>
      <p:sp>
        <p:nvSpPr>
          <p:cNvPr id="2" name="Rectangle 1"/>
          <p:cNvSpPr/>
          <p:nvPr/>
        </p:nvSpPr>
        <p:spPr>
          <a:xfrm>
            <a:off x="6393179" y="3692664"/>
            <a:ext cx="2491959" cy="1446550"/>
          </a:xfrm>
          <a:prstGeom prst="rect">
            <a:avLst/>
          </a:prstGeom>
          <a:ln>
            <a:solidFill>
              <a:schemeClr val="bg1">
                <a:lumMod val="50000"/>
              </a:schemeClr>
            </a:solidFill>
          </a:ln>
        </p:spPr>
        <p:txBody>
          <a:bodyPr wrap="square">
            <a:spAutoFit/>
          </a:bodyPr>
          <a:lstStyle/>
          <a:p>
            <a:pPr algn="l"/>
            <a:r>
              <a:rPr lang="en-US" i="1" dirty="0" smtClean="0">
                <a:latin typeface="Times New Roman" panose="02020603050405020304" pitchFamily="18" charset="0"/>
                <a:cs typeface="Times New Roman" panose="02020603050405020304" pitchFamily="18" charset="0"/>
              </a:rPr>
              <a:t>“David </a:t>
            </a:r>
            <a:r>
              <a:rPr lang="en-US" i="1" dirty="0">
                <a:latin typeface="Times New Roman" panose="02020603050405020304" pitchFamily="18" charset="0"/>
                <a:cs typeface="Times New Roman" panose="02020603050405020304" pitchFamily="18" charset="0"/>
              </a:rPr>
              <a:t>Jacoby and his formidable team at Boston Strategies have developed and compiled a valuable toolkit of successful strategies for the implementation of world-class Supply Chain </a:t>
            </a:r>
            <a:r>
              <a:rPr lang="en-US" i="1" dirty="0" smtClean="0">
                <a:latin typeface="Times New Roman" panose="02020603050405020304" pitchFamily="18" charset="0"/>
                <a:cs typeface="Times New Roman" panose="02020603050405020304" pitchFamily="18" charset="0"/>
              </a:rPr>
              <a:t>Management…a </a:t>
            </a:r>
            <a:r>
              <a:rPr lang="en-US" i="1" dirty="0">
                <a:latin typeface="Times New Roman" panose="02020603050405020304" pitchFamily="18" charset="0"/>
                <a:cs typeface="Times New Roman" panose="02020603050405020304" pitchFamily="18" charset="0"/>
              </a:rPr>
              <a:t>toolkit filled with energy industry specific </a:t>
            </a:r>
            <a:r>
              <a:rPr lang="en-US" i="1" dirty="0" smtClean="0">
                <a:latin typeface="Times New Roman" panose="02020603050405020304" pitchFamily="18" charset="0"/>
                <a:cs typeface="Times New Roman" panose="02020603050405020304" pitchFamily="18" charset="0"/>
              </a:rPr>
              <a:t>know-how.”</a:t>
            </a:r>
          </a:p>
          <a:p>
            <a:pPr algn="l"/>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 Client </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61810191"/>
      </p:ext>
    </p:extLst>
  </p:cSld>
  <p:clrMapOvr>
    <a:masterClrMapping/>
  </p:clrMapOvr>
  <p:transition spd="slow">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90500"/>
            <a:ext cx="9144000" cy="723900"/>
          </a:xfrm>
        </p:spPr>
        <p:txBody>
          <a:bodyPr/>
          <a:lstStyle/>
          <a:p>
            <a:r>
              <a:rPr lang="en-US" dirty="0"/>
              <a:t>Case </a:t>
            </a:r>
            <a:r>
              <a:rPr lang="en-US" dirty="0" smtClean="0"/>
              <a:t>Study 2</a:t>
            </a:r>
            <a:br>
              <a:rPr lang="en-US" dirty="0" smtClean="0"/>
            </a:br>
            <a:r>
              <a:rPr lang="en-US" dirty="0" smtClean="0"/>
              <a:t>$230 Billion of Capex (‘Vision’); 24</a:t>
            </a:r>
            <a:r>
              <a:rPr lang="en-US" dirty="0"/>
              <a:t>% </a:t>
            </a:r>
            <a:r>
              <a:rPr lang="en-US" dirty="0" smtClean="0"/>
              <a:t>Potential Savings Identified</a:t>
            </a:r>
            <a:endParaRPr lang="en-US" dirty="0"/>
          </a:p>
        </p:txBody>
      </p:sp>
      <p:sp>
        <p:nvSpPr>
          <p:cNvPr id="5" name="Content Placeholder 4"/>
          <p:cNvSpPr>
            <a:spLocks noGrp="1"/>
          </p:cNvSpPr>
          <p:nvPr>
            <p:ph idx="1"/>
          </p:nvPr>
        </p:nvSpPr>
        <p:spPr>
          <a:xfrm>
            <a:off x="533400" y="1219200"/>
            <a:ext cx="3124200" cy="4876800"/>
          </a:xfrm>
        </p:spPr>
        <p:txBody>
          <a:bodyPr/>
          <a:lstStyle/>
          <a:p>
            <a:r>
              <a:rPr lang="en-US" dirty="0"/>
              <a:t>$230b </a:t>
            </a:r>
            <a:r>
              <a:rPr lang="en-US" dirty="0" smtClean="0"/>
              <a:t>capex “vision”</a:t>
            </a:r>
          </a:p>
          <a:p>
            <a:endParaRPr lang="en-US" dirty="0" smtClean="0"/>
          </a:p>
          <a:p>
            <a:r>
              <a:rPr lang="en-US" dirty="0" smtClean="0"/>
              <a:t>About </a:t>
            </a:r>
            <a:r>
              <a:rPr lang="en-US" dirty="0"/>
              <a:t>$40 </a:t>
            </a:r>
            <a:r>
              <a:rPr lang="en-US" dirty="0" smtClean="0"/>
              <a:t>billion of potential expenditure analyzed </a:t>
            </a:r>
          </a:p>
          <a:p>
            <a:endParaRPr lang="en-US" dirty="0" smtClean="0"/>
          </a:p>
          <a:p>
            <a:r>
              <a:rPr lang="en-US" dirty="0" smtClean="0"/>
              <a:t>24</a:t>
            </a:r>
            <a:r>
              <a:rPr lang="en-US" dirty="0"/>
              <a:t>% </a:t>
            </a:r>
            <a:r>
              <a:rPr lang="en-US" dirty="0" smtClean="0"/>
              <a:t>savings </a:t>
            </a:r>
            <a:r>
              <a:rPr lang="en-US" dirty="0"/>
              <a:t>on </a:t>
            </a:r>
            <a:r>
              <a:rPr lang="en-US" dirty="0" smtClean="0"/>
              <a:t>selected categories </a:t>
            </a:r>
            <a:r>
              <a:rPr lang="en-US" dirty="0"/>
              <a:t>of </a:t>
            </a:r>
            <a:r>
              <a:rPr lang="en-US" dirty="0" smtClean="0"/>
              <a:t>equipment</a:t>
            </a:r>
          </a:p>
          <a:p>
            <a:endParaRPr lang="en-US" dirty="0"/>
          </a:p>
          <a:p>
            <a:r>
              <a:rPr lang="en-US" dirty="0" smtClean="0"/>
              <a:t>Payback: 380:1* (Insight stage, Gross not Net)</a:t>
            </a:r>
            <a:endParaRPr lang="en-US" dirty="0"/>
          </a:p>
          <a:p>
            <a:endParaRPr lang="en-US" dirty="0"/>
          </a:p>
        </p:txBody>
      </p:sp>
      <p:pic>
        <p:nvPicPr>
          <p:cNvPr id="819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18305" y="1075690"/>
            <a:ext cx="4139750" cy="515747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397169" y="5876099"/>
            <a:ext cx="3008966" cy="430887"/>
          </a:xfrm>
          <a:prstGeom prst="rect">
            <a:avLst/>
          </a:prstGeom>
          <a:noFill/>
        </p:spPr>
        <p:txBody>
          <a:bodyPr wrap="square" rtlCol="0">
            <a:spAutoFit/>
          </a:bodyPr>
          <a:lstStyle/>
          <a:p>
            <a:pPr algn="l"/>
            <a:r>
              <a:rPr lang="en-US" dirty="0" smtClean="0"/>
              <a:t>* Preliminary opportunity identification, before validation, booking, and realization. </a:t>
            </a:r>
            <a:endParaRPr lang="en-US" dirty="0"/>
          </a:p>
        </p:txBody>
      </p:sp>
      <p:sp>
        <p:nvSpPr>
          <p:cNvPr id="3" name="Rectangle 2"/>
          <p:cNvSpPr/>
          <p:nvPr/>
        </p:nvSpPr>
        <p:spPr>
          <a:xfrm>
            <a:off x="385402" y="4584541"/>
            <a:ext cx="3588329" cy="1107996"/>
          </a:xfrm>
          <a:prstGeom prst="rect">
            <a:avLst/>
          </a:prstGeom>
          <a:ln>
            <a:solidFill>
              <a:schemeClr val="bg1">
                <a:lumMod val="50000"/>
              </a:schemeClr>
            </a:solidFill>
          </a:ln>
        </p:spPr>
        <p:txBody>
          <a:bodyPr wrap="square">
            <a:spAutoFit/>
          </a:bodyPr>
          <a:lstStyle/>
          <a:p>
            <a:pPr algn="l"/>
            <a:r>
              <a:rPr lang="en-US" dirty="0" smtClean="0">
                <a:latin typeface="Times New Roman" panose="02020603050405020304" pitchFamily="18" charset="0"/>
                <a:cs typeface="Times New Roman" panose="02020603050405020304" pitchFamily="18" charset="0"/>
              </a:rPr>
              <a:t>Client Testimonials:</a:t>
            </a:r>
          </a:p>
          <a:p>
            <a:pPr marL="171450" indent="-171450" algn="l">
              <a:buFont typeface="Arial" panose="020B0604020202020204" pitchFamily="34" charset="0"/>
              <a:buChar char="•"/>
            </a:pPr>
            <a:r>
              <a:rPr lang="en-US" i="1" dirty="0" smtClean="0">
                <a:latin typeface="Times New Roman" panose="02020603050405020304" pitchFamily="18" charset="0"/>
                <a:cs typeface="Times New Roman" panose="02020603050405020304" pitchFamily="18" charset="0"/>
              </a:rPr>
              <a:t>"As </a:t>
            </a:r>
            <a:r>
              <a:rPr lang="en-US" i="1" dirty="0">
                <a:latin typeface="Times New Roman" panose="02020603050405020304" pitchFamily="18" charset="0"/>
                <a:cs typeface="Times New Roman" panose="02020603050405020304" pitchFamily="18" charset="0"/>
              </a:rPr>
              <a:t>always, your work is first class." </a:t>
            </a:r>
            <a:r>
              <a:rPr lang="en-US" i="1" dirty="0" smtClean="0">
                <a:latin typeface="Times New Roman" panose="02020603050405020304" pitchFamily="18" charset="0"/>
                <a:cs typeface="Times New Roman" panose="02020603050405020304" pitchFamily="18" charset="0"/>
              </a:rPr>
              <a:t> (CPO)</a:t>
            </a:r>
            <a:endParaRPr lang="en-US" i="1" dirty="0">
              <a:latin typeface="Times New Roman" panose="02020603050405020304" pitchFamily="18" charset="0"/>
              <a:cs typeface="Times New Roman" panose="02020603050405020304" pitchFamily="18" charset="0"/>
            </a:endParaRPr>
          </a:p>
          <a:p>
            <a:pPr marL="171450" indent="-171450" algn="l">
              <a:buFont typeface="Arial" panose="020B0604020202020204" pitchFamily="34" charset="0"/>
              <a:buChar char="•"/>
            </a:pPr>
            <a:r>
              <a:rPr lang="en-US" i="1" dirty="0" smtClean="0">
                <a:latin typeface="Times New Roman" panose="02020603050405020304" pitchFamily="18" charset="0"/>
                <a:cs typeface="Times New Roman" panose="02020603050405020304" pitchFamily="18" charset="0"/>
              </a:rPr>
              <a:t>"</a:t>
            </a:r>
            <a:r>
              <a:rPr lang="en-US" i="1" dirty="0">
                <a:latin typeface="Times New Roman" panose="02020603050405020304" pitchFamily="18" charset="0"/>
                <a:cs typeface="Times New Roman" panose="02020603050405020304" pitchFamily="18" charset="0"/>
              </a:rPr>
              <a:t>Excellent. Invaluable in supporting our planning." </a:t>
            </a:r>
            <a:r>
              <a:rPr lang="en-US" i="1" dirty="0" smtClean="0">
                <a:latin typeface="Times New Roman" panose="02020603050405020304" pitchFamily="18" charset="0"/>
                <a:cs typeface="Times New Roman" panose="02020603050405020304" pitchFamily="18" charset="0"/>
              </a:rPr>
              <a:t>        (Procurement </a:t>
            </a:r>
            <a:r>
              <a:rPr lang="en-US" i="1" dirty="0">
                <a:latin typeface="Times New Roman" panose="02020603050405020304" pitchFamily="18" charset="0"/>
                <a:cs typeface="Times New Roman" panose="02020603050405020304" pitchFamily="18" charset="0"/>
              </a:rPr>
              <a:t>Strategy </a:t>
            </a:r>
            <a:r>
              <a:rPr lang="en-US" i="1" dirty="0" smtClean="0">
                <a:latin typeface="Times New Roman" panose="02020603050405020304" pitchFamily="18" charset="0"/>
                <a:cs typeface="Times New Roman" panose="02020603050405020304" pitchFamily="18" charset="0"/>
              </a:rPr>
              <a:t>Director)</a:t>
            </a:r>
            <a:endParaRPr lang="en-US" i="1" dirty="0">
              <a:latin typeface="Times New Roman" panose="02020603050405020304" pitchFamily="18" charset="0"/>
              <a:cs typeface="Times New Roman" panose="02020603050405020304" pitchFamily="18" charset="0"/>
            </a:endParaRPr>
          </a:p>
          <a:p>
            <a:pPr marL="171450" indent="-171450" algn="l">
              <a:buFont typeface="Arial" panose="020B0604020202020204" pitchFamily="34" charset="0"/>
              <a:buChar char="•"/>
            </a:pPr>
            <a:r>
              <a:rPr lang="en-US" i="1" dirty="0" smtClean="0">
                <a:latin typeface="Times New Roman" panose="02020603050405020304" pitchFamily="18" charset="0"/>
                <a:cs typeface="Times New Roman" panose="02020603050405020304" pitchFamily="18" charset="0"/>
              </a:rPr>
              <a:t>"</a:t>
            </a:r>
            <a:r>
              <a:rPr lang="en-US" i="1" dirty="0">
                <a:latin typeface="Times New Roman" panose="02020603050405020304" pitchFamily="18" charset="0"/>
                <a:cs typeface="Times New Roman" panose="02020603050405020304" pitchFamily="18" charset="0"/>
              </a:rPr>
              <a:t>Our negotiations have gone very well. Your assessments were spot on." </a:t>
            </a:r>
            <a:r>
              <a:rPr lang="en-US" i="1" dirty="0" smtClean="0">
                <a:latin typeface="Times New Roman" panose="02020603050405020304" pitchFamily="18" charset="0"/>
                <a:cs typeface="Times New Roman" panose="02020603050405020304" pitchFamily="18" charset="0"/>
              </a:rPr>
              <a:t>(Capital </a:t>
            </a:r>
            <a:r>
              <a:rPr lang="en-US" i="1" dirty="0">
                <a:latin typeface="Times New Roman" panose="02020603050405020304" pitchFamily="18" charset="0"/>
                <a:cs typeface="Times New Roman" panose="02020603050405020304" pitchFamily="18" charset="0"/>
              </a:rPr>
              <a:t>Acquisition </a:t>
            </a:r>
            <a:r>
              <a:rPr lang="en-US" i="1" dirty="0" smtClean="0">
                <a:latin typeface="Times New Roman" panose="02020603050405020304" pitchFamily="18" charset="0"/>
                <a:cs typeface="Times New Roman" panose="02020603050405020304" pitchFamily="18" charset="0"/>
              </a:rPr>
              <a:t>Strategist)</a:t>
            </a:r>
            <a:endParaRPr lang="en-US"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2588279"/>
      </p:ext>
    </p:extLst>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0"/>
            <a:ext cx="9144000" cy="723900"/>
          </a:xfrm>
        </p:spPr>
        <p:txBody>
          <a:bodyPr/>
          <a:lstStyle/>
          <a:p>
            <a:r>
              <a:rPr lang="en-US" sz="2000" dirty="0"/>
              <a:t>Case </a:t>
            </a:r>
            <a:r>
              <a:rPr lang="en-US" sz="2000" dirty="0" smtClean="0"/>
              <a:t>Study</a:t>
            </a:r>
            <a:r>
              <a:rPr lang="en-US" sz="2000" dirty="0"/>
              <a:t> </a:t>
            </a:r>
            <a:r>
              <a:rPr lang="en-US" sz="2000" dirty="0" smtClean="0"/>
              <a:t>3</a:t>
            </a:r>
            <a:br>
              <a:rPr lang="en-US" sz="2000" dirty="0" smtClean="0"/>
            </a:br>
            <a:r>
              <a:rPr lang="en-US" sz="2000" dirty="0" smtClean="0"/>
              <a:t>$25 Billion of Capex; 13% Savings Identified</a:t>
            </a:r>
            <a:endParaRPr lang="en-IN" sz="2000" dirty="0"/>
          </a:p>
        </p:txBody>
      </p:sp>
      <p:sp>
        <p:nvSpPr>
          <p:cNvPr id="3" name="TextBox 2"/>
          <p:cNvSpPr txBox="1"/>
          <p:nvPr/>
        </p:nvSpPr>
        <p:spPr>
          <a:xfrm>
            <a:off x="395536" y="1502352"/>
            <a:ext cx="1539944" cy="738664"/>
          </a:xfrm>
          <a:prstGeom prst="rect">
            <a:avLst/>
          </a:prstGeom>
          <a:noFill/>
        </p:spPr>
        <p:txBody>
          <a:bodyPr wrap="square" rtlCol="0">
            <a:spAutoFit/>
          </a:bodyPr>
          <a:lstStyle/>
          <a:p>
            <a:r>
              <a:rPr lang="en-US" sz="1050" b="1" dirty="0">
                <a:solidFill>
                  <a:srgbClr val="C00000"/>
                </a:solidFill>
                <a:latin typeface="Times New Roman" pitchFamily="18" charset="0"/>
                <a:cs typeface="Times New Roman" pitchFamily="18" charset="0"/>
              </a:rPr>
              <a:t>“…Exactly what we asked for."  </a:t>
            </a:r>
          </a:p>
          <a:p>
            <a:r>
              <a:rPr lang="en-US" sz="1050" dirty="0" smtClean="0">
                <a:solidFill>
                  <a:srgbClr val="C00000"/>
                </a:solidFill>
                <a:latin typeface="Times New Roman" pitchFamily="18" charset="0"/>
                <a:cs typeface="Times New Roman" pitchFamily="18" charset="0"/>
              </a:rPr>
              <a:t>– </a:t>
            </a:r>
            <a:r>
              <a:rPr lang="en-US" sz="1050" dirty="0">
                <a:solidFill>
                  <a:srgbClr val="C00000"/>
                </a:solidFill>
                <a:latin typeface="Times New Roman" pitchFamily="18" charset="0"/>
                <a:cs typeface="Times New Roman" pitchFamily="18" charset="0"/>
              </a:rPr>
              <a:t>President, </a:t>
            </a:r>
            <a:r>
              <a:rPr lang="en-US" sz="1050" dirty="0" smtClean="0">
                <a:solidFill>
                  <a:srgbClr val="C00000"/>
                </a:solidFill>
                <a:latin typeface="Times New Roman" pitchFamily="18" charset="0"/>
                <a:cs typeface="Times New Roman" pitchFamily="18" charset="0"/>
              </a:rPr>
              <a:t>Offshore       Wind Business</a:t>
            </a:r>
            <a:endParaRPr lang="en-US" sz="1050" dirty="0">
              <a:solidFill>
                <a:srgbClr val="C00000"/>
              </a:solidFill>
              <a:latin typeface="Times New Roman" pitchFamily="18" charset="0"/>
              <a:cs typeface="Times New Roman"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939676820"/>
              </p:ext>
            </p:extLst>
          </p:nvPr>
        </p:nvGraphicFramePr>
        <p:xfrm>
          <a:off x="4860032" y="1232904"/>
          <a:ext cx="3785890" cy="1417320"/>
        </p:xfrm>
        <a:graphic>
          <a:graphicData uri="http://schemas.openxmlformats.org/drawingml/2006/table">
            <a:tbl>
              <a:tblPr firstRow="1" bandRow="1">
                <a:tableStyleId>{3B4B98B0-60AC-42C2-AFA5-B58CD77FA1E5}</a:tableStyleId>
              </a:tblPr>
              <a:tblGrid>
                <a:gridCol w="1539240"/>
                <a:gridCol w="2246650"/>
              </a:tblGrid>
              <a:tr h="222127">
                <a:tc gridSpan="2">
                  <a:txBody>
                    <a:bodyPr/>
                    <a:lstStyle/>
                    <a:p>
                      <a:pPr algn="l"/>
                      <a:r>
                        <a:rPr lang="en-US" sz="1200" b="1" dirty="0" smtClean="0">
                          <a:latin typeface="Perpetua" pitchFamily="18" charset="0"/>
                          <a:cs typeface="Times New Roman" pitchFamily="18" charset="0"/>
                        </a:rPr>
                        <a:t>ABOUT THE CLIENT</a:t>
                      </a:r>
                      <a:endParaRPr lang="en-US" sz="1200" b="1" dirty="0">
                        <a:latin typeface="Perpetua" pitchFamily="18" charset="0"/>
                        <a:cs typeface="Times New Roman" pitchFamily="18" charset="0"/>
                      </a:endParaRPr>
                    </a:p>
                  </a:txBody>
                  <a:tcPr marL="121920" marR="12192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a:tc>
              </a:tr>
              <a:tr h="189219">
                <a:tc>
                  <a:txBody>
                    <a:bodyPr/>
                    <a:lstStyle/>
                    <a:p>
                      <a:pPr marL="0" algn="l" defTabSz="914400" rtl="0" eaLnBrk="1" latinLnBrk="0" hangingPunct="1"/>
                      <a:r>
                        <a:rPr lang="en-US" sz="900" b="1" kern="1200" dirty="0" smtClean="0">
                          <a:solidFill>
                            <a:schemeClr val="tx1"/>
                          </a:solidFill>
                          <a:latin typeface="+mn-lt"/>
                          <a:ea typeface="+mn-ea"/>
                          <a:cs typeface="+mn-cs"/>
                        </a:rPr>
                        <a:t>Industry</a:t>
                      </a:r>
                      <a:endParaRPr lang="en-US" sz="900" b="1" kern="1200" dirty="0">
                        <a:solidFill>
                          <a:schemeClr val="tx1"/>
                        </a:solidFill>
                        <a:latin typeface="+mn-lt"/>
                        <a:ea typeface="+mn-ea"/>
                        <a:cs typeface="+mn-cs"/>
                      </a:endParaRPr>
                    </a:p>
                  </a:txBody>
                  <a:tcPr marL="121920" marR="12192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914400" rtl="0" eaLnBrk="1" latinLnBrk="0" hangingPunct="1"/>
                      <a:r>
                        <a:rPr lang="en-US" sz="900" b="1" kern="1200" dirty="0" smtClean="0">
                          <a:solidFill>
                            <a:schemeClr val="tx1"/>
                          </a:solidFill>
                          <a:latin typeface="+mn-lt"/>
                          <a:ea typeface="+mn-ea"/>
                          <a:cs typeface="+mn-cs"/>
                        </a:rPr>
                        <a:t>Wind Power</a:t>
                      </a:r>
                      <a:endParaRPr lang="en-US" sz="900" b="1" kern="1200" dirty="0">
                        <a:solidFill>
                          <a:schemeClr val="tx1"/>
                        </a:solidFill>
                        <a:latin typeface="+mn-lt"/>
                        <a:ea typeface="+mn-ea"/>
                        <a:cs typeface="+mn-cs"/>
                      </a:endParaRPr>
                    </a:p>
                  </a:txBody>
                  <a:tcPr marL="121920" marR="12192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54720">
                <a:tc>
                  <a:txBody>
                    <a:bodyPr/>
                    <a:lstStyle/>
                    <a:p>
                      <a:pPr marL="0" algn="l" defTabSz="914400" rtl="0" eaLnBrk="1" latinLnBrk="0" hangingPunct="1"/>
                      <a:r>
                        <a:rPr lang="en-US" sz="900" b="1" kern="1200" dirty="0" smtClean="0">
                          <a:solidFill>
                            <a:schemeClr val="tx1"/>
                          </a:solidFill>
                          <a:latin typeface="+mn-lt"/>
                          <a:ea typeface="+mn-ea"/>
                          <a:cs typeface="+mn-cs"/>
                        </a:rPr>
                        <a:t>Investment</a:t>
                      </a:r>
                      <a:endParaRPr lang="en-US" sz="900" b="1" kern="1200" dirty="0">
                        <a:solidFill>
                          <a:schemeClr val="tx1"/>
                        </a:solidFill>
                        <a:latin typeface="+mn-lt"/>
                        <a:ea typeface="+mn-ea"/>
                        <a:cs typeface="+mn-cs"/>
                      </a:endParaRPr>
                    </a:p>
                  </a:txBody>
                  <a:tcPr marL="121920" marR="12192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914400" rtl="0" eaLnBrk="1" latinLnBrk="0" hangingPunct="1"/>
                      <a:r>
                        <a:rPr lang="en-US" sz="900" b="1" kern="1200" dirty="0" smtClean="0">
                          <a:solidFill>
                            <a:schemeClr val="tx1"/>
                          </a:solidFill>
                          <a:latin typeface="+mn-lt"/>
                          <a:ea typeface="+mn-ea"/>
                          <a:cs typeface="+mn-cs"/>
                        </a:rPr>
                        <a:t>$25+ billion</a:t>
                      </a:r>
                      <a:endParaRPr lang="en-US" sz="900" b="1" kern="1200" dirty="0">
                        <a:solidFill>
                          <a:schemeClr val="tx1"/>
                        </a:solidFill>
                        <a:latin typeface="+mn-lt"/>
                        <a:ea typeface="+mn-ea"/>
                        <a:cs typeface="+mn-cs"/>
                      </a:endParaRPr>
                    </a:p>
                  </a:txBody>
                  <a:tcPr marL="121920" marR="12192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89219">
                <a:tc>
                  <a:txBody>
                    <a:bodyPr/>
                    <a:lstStyle/>
                    <a:p>
                      <a:pPr marL="0" algn="l" defTabSz="914400" rtl="0" eaLnBrk="1" latinLnBrk="0" hangingPunct="1"/>
                      <a:r>
                        <a:rPr lang="en-US" sz="900" b="1" kern="1200" dirty="0" smtClean="0">
                          <a:solidFill>
                            <a:schemeClr val="tx1"/>
                          </a:solidFill>
                          <a:latin typeface="+mn-lt"/>
                          <a:ea typeface="+mn-ea"/>
                          <a:cs typeface="+mn-cs"/>
                        </a:rPr>
                        <a:t>Employees</a:t>
                      </a:r>
                      <a:endParaRPr lang="en-US" sz="900" b="1" kern="1200" dirty="0">
                        <a:solidFill>
                          <a:schemeClr val="tx1"/>
                        </a:solidFill>
                        <a:latin typeface="+mn-lt"/>
                        <a:ea typeface="+mn-ea"/>
                        <a:cs typeface="+mn-cs"/>
                      </a:endParaRPr>
                    </a:p>
                  </a:txBody>
                  <a:tcPr marL="121920" marR="12192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914400" rtl="0" eaLnBrk="1" latinLnBrk="0" hangingPunct="1"/>
                      <a:r>
                        <a:rPr lang="en-US" sz="900" b="1" kern="1200" dirty="0" smtClean="0">
                          <a:solidFill>
                            <a:schemeClr val="tx1"/>
                          </a:solidFill>
                          <a:latin typeface="+mn-lt"/>
                          <a:ea typeface="+mn-ea"/>
                          <a:cs typeface="+mn-cs"/>
                        </a:rPr>
                        <a:t>40,000</a:t>
                      </a:r>
                      <a:r>
                        <a:rPr lang="en-US" sz="900" b="1" kern="1200" baseline="0" dirty="0" smtClean="0">
                          <a:solidFill>
                            <a:schemeClr val="tx1"/>
                          </a:solidFill>
                          <a:latin typeface="+mn-lt"/>
                          <a:ea typeface="+mn-ea"/>
                          <a:cs typeface="+mn-cs"/>
                        </a:rPr>
                        <a:t> (parent company)</a:t>
                      </a:r>
                      <a:endParaRPr lang="en-US" sz="900" b="1" kern="1200" dirty="0">
                        <a:solidFill>
                          <a:schemeClr val="tx1"/>
                        </a:solidFill>
                        <a:latin typeface="+mn-lt"/>
                        <a:ea typeface="+mn-ea"/>
                        <a:cs typeface="+mn-cs"/>
                      </a:endParaRPr>
                    </a:p>
                  </a:txBody>
                  <a:tcPr marL="121920" marR="12192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89219">
                <a:tc>
                  <a:txBody>
                    <a:bodyPr/>
                    <a:lstStyle/>
                    <a:p>
                      <a:pPr marL="0" algn="l" defTabSz="914400" rtl="0" eaLnBrk="1" latinLnBrk="0" hangingPunct="1"/>
                      <a:r>
                        <a:rPr lang="en-US" sz="900" b="1" kern="1200" dirty="0" smtClean="0">
                          <a:solidFill>
                            <a:schemeClr val="tx1"/>
                          </a:solidFill>
                          <a:latin typeface="+mn-lt"/>
                          <a:ea typeface="+mn-ea"/>
                          <a:cs typeface="+mn-cs"/>
                        </a:rPr>
                        <a:t>Location</a:t>
                      </a:r>
                      <a:endParaRPr lang="en-US" sz="900" b="1" kern="1200" dirty="0">
                        <a:solidFill>
                          <a:schemeClr val="tx1"/>
                        </a:solidFill>
                        <a:latin typeface="+mn-lt"/>
                        <a:ea typeface="+mn-ea"/>
                        <a:cs typeface="+mn-cs"/>
                      </a:endParaRPr>
                    </a:p>
                  </a:txBody>
                  <a:tcPr marL="121920" marR="12192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914400" rtl="0" eaLnBrk="1" latinLnBrk="0" hangingPunct="1"/>
                      <a:r>
                        <a:rPr lang="en-US" sz="900" b="1" kern="1200" dirty="0" smtClean="0">
                          <a:solidFill>
                            <a:schemeClr val="tx1"/>
                          </a:solidFill>
                          <a:latin typeface="+mn-lt"/>
                          <a:ea typeface="+mn-ea"/>
                          <a:cs typeface="+mn-cs"/>
                        </a:rPr>
                        <a:t>Europe</a:t>
                      </a:r>
                      <a:endParaRPr lang="en-US" sz="900" b="1" kern="1200" dirty="0">
                        <a:solidFill>
                          <a:schemeClr val="tx1"/>
                        </a:solidFill>
                        <a:latin typeface="+mn-lt"/>
                        <a:ea typeface="+mn-ea"/>
                        <a:cs typeface="+mn-cs"/>
                      </a:endParaRPr>
                    </a:p>
                  </a:txBody>
                  <a:tcPr marL="121920" marR="12192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45131">
                <a:tc>
                  <a:txBody>
                    <a:bodyPr/>
                    <a:lstStyle/>
                    <a:p>
                      <a:pPr marL="0" algn="l" defTabSz="914400" rtl="0" eaLnBrk="1" latinLnBrk="0" hangingPunct="1"/>
                      <a:r>
                        <a:rPr lang="en-US" sz="900" b="1" kern="1200" dirty="0" smtClean="0">
                          <a:solidFill>
                            <a:schemeClr val="tx1"/>
                          </a:solidFill>
                          <a:latin typeface="+mn-lt"/>
                          <a:ea typeface="+mn-ea"/>
                          <a:cs typeface="+mn-cs"/>
                        </a:rPr>
                        <a:t>BSI Service or Solution</a:t>
                      </a:r>
                      <a:endParaRPr lang="en-US" sz="900" b="1" kern="1200" dirty="0">
                        <a:solidFill>
                          <a:schemeClr val="tx1"/>
                        </a:solidFill>
                        <a:latin typeface="+mn-lt"/>
                        <a:ea typeface="+mn-ea"/>
                        <a:cs typeface="+mn-cs"/>
                      </a:endParaRPr>
                    </a:p>
                  </a:txBody>
                  <a:tcPr marL="121920" marR="12192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914400" rtl="0" eaLnBrk="1" latinLnBrk="0" hangingPunct="1"/>
                      <a:r>
                        <a:rPr lang="en-US" sz="900" b="1" kern="1200" dirty="0" smtClean="0">
                          <a:solidFill>
                            <a:schemeClr val="tx1"/>
                          </a:solidFill>
                          <a:latin typeface="+mn-lt"/>
                          <a:ea typeface="+mn-ea"/>
                          <a:cs typeface="+mn-cs"/>
                        </a:rPr>
                        <a:t>Supply Chain Strategy (incl. Contracting)</a:t>
                      </a:r>
                      <a:endParaRPr lang="en-US" sz="900" b="1" kern="1200" dirty="0">
                        <a:solidFill>
                          <a:schemeClr val="tx1"/>
                        </a:solidFill>
                        <a:latin typeface="+mn-lt"/>
                        <a:ea typeface="+mn-ea"/>
                        <a:cs typeface="+mn-cs"/>
                      </a:endParaRPr>
                    </a:p>
                  </a:txBody>
                  <a:tcPr marL="121920" marR="12192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794899753"/>
              </p:ext>
            </p:extLst>
          </p:nvPr>
        </p:nvGraphicFramePr>
        <p:xfrm>
          <a:off x="467544" y="2852936"/>
          <a:ext cx="8229600" cy="3086100"/>
        </p:xfrm>
        <a:graphic>
          <a:graphicData uri="http://schemas.openxmlformats.org/drawingml/2006/table">
            <a:tbl>
              <a:tblPr>
                <a:tableStyleId>{073A0DAA-6AF3-43AB-8588-CEC1D06C72B9}</a:tableStyleId>
              </a:tblPr>
              <a:tblGrid>
                <a:gridCol w="3962400"/>
                <a:gridCol w="4267200"/>
              </a:tblGrid>
              <a:tr h="1034790">
                <a:tc>
                  <a:txBody>
                    <a:bodyPr/>
                    <a:lstStyle/>
                    <a:p>
                      <a:pPr lvl="0"/>
                      <a:r>
                        <a:rPr lang="en-US" sz="1200" b="1" kern="1200" dirty="0" smtClean="0"/>
                        <a:t>Key Challenges</a:t>
                      </a:r>
                    </a:p>
                    <a:p>
                      <a:pPr marL="111125" marR="0" lvl="1" indent="-1079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900" kern="1200" dirty="0" smtClean="0"/>
                        <a:t>Rapidly changing technologies, suppliers, and economics</a:t>
                      </a:r>
                    </a:p>
                    <a:p>
                      <a:pPr marL="111125" marR="0" lvl="1" indent="-1079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900" kern="1200" dirty="0" smtClean="0"/>
                        <a:t>Complex interrelationships between key decisions </a:t>
                      </a:r>
                    </a:p>
                    <a:p>
                      <a:pPr marL="111125" marR="0" lvl="1" indent="-1079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900" kern="1200" dirty="0" smtClean="0"/>
                        <a:t>Six-stage, seven-year construction program  expanded the range of possible supply chain options</a:t>
                      </a:r>
                    </a:p>
                    <a:p>
                      <a:pPr marL="111125" marR="0" lvl="1" indent="-1079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900" kern="1200" dirty="0" smtClean="0"/>
                        <a:t>Hard deadlines</a:t>
                      </a:r>
                    </a:p>
                    <a:p>
                      <a:pPr marL="111125" marR="0" lvl="1" indent="-1079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900" kern="1200" dirty="0" smtClean="0"/>
                        <a:t>Major supply commitments required pre-FID (before budget authorization)</a:t>
                      </a:r>
                    </a:p>
                  </a:txBody>
                  <a:tcPr marL="121920" marR="121920" marT="34290" marB="34290"/>
                </a:tc>
                <a:tc>
                  <a:txBody>
                    <a:bodyPr/>
                    <a:lstStyle/>
                    <a:p>
                      <a:pPr marL="0" lvl="0" algn="l" defTabSz="914400" rtl="0" eaLnBrk="1" latinLnBrk="0" hangingPunct="1"/>
                      <a:r>
                        <a:rPr lang="en-US" sz="1200" b="1" kern="1200" dirty="0" smtClean="0">
                          <a:solidFill>
                            <a:schemeClr val="dk1"/>
                          </a:solidFill>
                          <a:latin typeface="+mn-lt"/>
                          <a:ea typeface="+mn-ea"/>
                          <a:cs typeface="+mn-cs"/>
                        </a:rPr>
                        <a:t>Why BSI was Selected</a:t>
                      </a:r>
                    </a:p>
                    <a:p>
                      <a:pPr marL="111125" lvl="1" indent="-111125">
                        <a:buFont typeface="Arial" pitchFamily="34" charset="0"/>
                        <a:buChar char="•"/>
                      </a:pPr>
                      <a:r>
                        <a:rPr lang="en-US" sz="900" kern="1200" baseline="0" dirty="0" smtClean="0"/>
                        <a:t>Deep experience in oil and gas exploration and production project management</a:t>
                      </a:r>
                    </a:p>
                    <a:p>
                      <a:pPr marL="111125" lvl="1" indent="-111125">
                        <a:buFont typeface="Arial" pitchFamily="34" charset="0"/>
                        <a:buChar char="•"/>
                      </a:pPr>
                      <a:r>
                        <a:rPr lang="en-US" sz="900" kern="1200" baseline="0" dirty="0" smtClean="0"/>
                        <a:t>Decision-making tools and processes to help evaluate complex technology and economic trade-offs</a:t>
                      </a:r>
                    </a:p>
                    <a:p>
                      <a:pPr marL="111125" lvl="1" indent="-111125">
                        <a:buFont typeface="Arial" pitchFamily="34" charset="0"/>
                        <a:buChar char="•"/>
                      </a:pPr>
                      <a:r>
                        <a:rPr lang="en-US" sz="900" kern="1200" baseline="0" dirty="0" smtClean="0"/>
                        <a:t>Intimate familiarity with the major suppliers involved</a:t>
                      </a:r>
                    </a:p>
                    <a:p>
                      <a:pPr marL="111125" lvl="1" indent="-111125">
                        <a:buFont typeface="Arial" pitchFamily="34" charset="0"/>
                        <a:buChar char="•"/>
                      </a:pPr>
                      <a:r>
                        <a:rPr lang="en-US" sz="900" kern="1200" baseline="0" dirty="0" smtClean="0"/>
                        <a:t>Marine logistics expertise</a:t>
                      </a:r>
                    </a:p>
                    <a:p>
                      <a:pPr marL="111125" lvl="1" indent="-111125">
                        <a:buFont typeface="Arial" pitchFamily="34" charset="0"/>
                        <a:buChar char="•"/>
                      </a:pPr>
                      <a:r>
                        <a:rPr lang="en-US" sz="900" kern="1200" baseline="0" dirty="0" smtClean="0"/>
                        <a:t>Onsite, local consultants</a:t>
                      </a:r>
                    </a:p>
                  </a:txBody>
                  <a:tcPr marL="121920" marR="121920" marT="34290" marB="34290"/>
                </a:tc>
              </a:tr>
              <a:tr h="804644">
                <a:tc>
                  <a:txBody>
                    <a:bodyPr/>
                    <a:lstStyle/>
                    <a:p>
                      <a:pPr marL="0" lvl="0" algn="l" defTabSz="914400" rtl="0" eaLnBrk="1" latinLnBrk="0" hangingPunct="1"/>
                      <a:r>
                        <a:rPr lang="en-US" sz="1200" b="1" kern="1200" dirty="0" smtClean="0">
                          <a:solidFill>
                            <a:schemeClr val="dk1"/>
                          </a:solidFill>
                          <a:latin typeface="+mn-lt"/>
                          <a:ea typeface="+mn-ea"/>
                          <a:cs typeface="+mn-cs"/>
                        </a:rPr>
                        <a:t>Project Scope</a:t>
                      </a:r>
                    </a:p>
                    <a:p>
                      <a:pPr marL="111125" lvl="1" indent="-107950">
                        <a:buFont typeface="Arial" pitchFamily="34" charset="0"/>
                        <a:buChar char="•"/>
                      </a:pPr>
                      <a:r>
                        <a:rPr lang="en-US" sz="900" kern="1200" dirty="0" smtClean="0"/>
                        <a:t>Wind turbines </a:t>
                      </a:r>
                    </a:p>
                    <a:p>
                      <a:pPr marL="111125" lvl="1" indent="-107950">
                        <a:buFont typeface="Arial" pitchFamily="34" charset="0"/>
                        <a:buChar char="•"/>
                      </a:pPr>
                      <a:r>
                        <a:rPr lang="en-US" sz="900" kern="1200" dirty="0" smtClean="0"/>
                        <a:t>Foundations</a:t>
                      </a:r>
                    </a:p>
                    <a:p>
                      <a:pPr marL="111125" lvl="1" indent="-107950">
                        <a:buFont typeface="Arial" pitchFamily="34" charset="0"/>
                        <a:buChar char="•"/>
                      </a:pPr>
                      <a:r>
                        <a:rPr lang="en-US" sz="900" kern="1200" dirty="0" smtClean="0"/>
                        <a:t>Electricals</a:t>
                      </a:r>
                    </a:p>
                    <a:p>
                      <a:pPr marL="111125" lvl="1" indent="-107950">
                        <a:buFont typeface="Arial" pitchFamily="34" charset="0"/>
                        <a:buChar char="•"/>
                      </a:pPr>
                      <a:r>
                        <a:rPr lang="en-US" sz="900" kern="1200" dirty="0" smtClean="0"/>
                        <a:t>Installation</a:t>
                      </a:r>
                    </a:p>
                    <a:p>
                      <a:endParaRPr lang="en-US" sz="800" dirty="0">
                        <a:solidFill>
                          <a:schemeClr val="tx1"/>
                        </a:solidFill>
                      </a:endParaRPr>
                    </a:p>
                  </a:txBody>
                  <a:tcPr marL="121920" marR="121920" marT="34290" marB="34290"/>
                </a:tc>
                <a:tc>
                  <a:txBody>
                    <a:bodyPr/>
                    <a:lstStyle/>
                    <a:p>
                      <a:pPr marL="0" lvl="0" algn="l" defTabSz="914400" rtl="0" eaLnBrk="1" latinLnBrk="0" hangingPunct="1"/>
                      <a:r>
                        <a:rPr lang="en-US" sz="1200" b="1" kern="1200" dirty="0" smtClean="0">
                          <a:solidFill>
                            <a:schemeClr val="dk1"/>
                          </a:solidFill>
                          <a:latin typeface="+mn-lt"/>
                          <a:ea typeface="+mn-ea"/>
                          <a:cs typeface="+mn-cs"/>
                        </a:rPr>
                        <a:t>Project Approach</a:t>
                      </a:r>
                    </a:p>
                    <a:p>
                      <a:pPr marL="111125" lvl="1" indent="-107950" algn="l">
                        <a:buFont typeface="Arial" pitchFamily="34" charset="0"/>
                        <a:buChar char="•"/>
                      </a:pPr>
                      <a:r>
                        <a:rPr lang="en-US" sz="900" kern="1200" dirty="0" smtClean="0"/>
                        <a:t>Stakeholder interviews</a:t>
                      </a:r>
                    </a:p>
                    <a:p>
                      <a:pPr marL="111125" lvl="1" indent="-107950" algn="l">
                        <a:buFont typeface="Arial" pitchFamily="34" charset="0"/>
                        <a:buChar char="•"/>
                      </a:pPr>
                      <a:r>
                        <a:rPr lang="en-US" sz="900" kern="1200" dirty="0" smtClean="0"/>
                        <a:t>Master supply chain planning </a:t>
                      </a:r>
                    </a:p>
                    <a:p>
                      <a:pPr marL="111125" lvl="1" indent="-107950" algn="l">
                        <a:buFont typeface="Arial" pitchFamily="34" charset="0"/>
                        <a:buChar char="•"/>
                      </a:pPr>
                      <a:r>
                        <a:rPr lang="en-US" sz="900" kern="1200" dirty="0" smtClean="0"/>
                        <a:t>Category sourcing strategies </a:t>
                      </a:r>
                    </a:p>
                    <a:p>
                      <a:pPr marL="111125" lvl="1" indent="-107950" algn="l">
                        <a:buFont typeface="Arial" pitchFamily="34" charset="0"/>
                        <a:buChar char="•"/>
                      </a:pPr>
                      <a:r>
                        <a:rPr lang="en-US" sz="900" kern="1200" dirty="0" smtClean="0"/>
                        <a:t>Financial modeling</a:t>
                      </a:r>
                    </a:p>
                    <a:p>
                      <a:pPr marL="111125" lvl="1" indent="-107950" algn="l">
                        <a:buFont typeface="Arial" pitchFamily="34" charset="0"/>
                        <a:buChar char="•"/>
                      </a:pPr>
                      <a:r>
                        <a:rPr lang="en-US" sz="900" kern="1200" dirty="0" smtClean="0"/>
                        <a:t>Implementation planning</a:t>
                      </a:r>
                    </a:p>
                  </a:txBody>
                  <a:tcPr marL="121920" marR="121920" marT="34290" marB="34290"/>
                </a:tc>
              </a:tr>
              <a:tr h="860619">
                <a:tc>
                  <a:txBody>
                    <a:bodyPr/>
                    <a:lstStyle/>
                    <a:p>
                      <a:pPr marL="0" lvl="0" algn="l" defTabSz="914400" rtl="0" eaLnBrk="1" latinLnBrk="0" hangingPunct="1"/>
                      <a:r>
                        <a:rPr lang="en-US" sz="1200" b="1" kern="1200" dirty="0" smtClean="0">
                          <a:solidFill>
                            <a:schemeClr val="dk1"/>
                          </a:solidFill>
                          <a:latin typeface="+mn-lt"/>
                          <a:ea typeface="+mn-ea"/>
                          <a:cs typeface="+mn-cs"/>
                        </a:rPr>
                        <a:t>Operational Benefits Realized</a:t>
                      </a:r>
                    </a:p>
                    <a:p>
                      <a:pPr marL="111125" indent="-111125">
                        <a:buFont typeface="Arial" pitchFamily="34" charset="0"/>
                        <a:buChar char="•"/>
                      </a:pPr>
                      <a:r>
                        <a:rPr lang="en-US" sz="900" kern="1200" baseline="0" dirty="0" smtClean="0">
                          <a:solidFill>
                            <a:schemeClr val="dk1"/>
                          </a:solidFill>
                          <a:latin typeface="+mn-lt"/>
                          <a:ea typeface="+mn-ea"/>
                          <a:cs typeface="+mn-cs"/>
                        </a:rPr>
                        <a:t>Robust plan to meet all deadlines and maximize profit by leveraging proven supply chain strategies</a:t>
                      </a:r>
                    </a:p>
                    <a:p>
                      <a:pPr marL="111125" indent="-111125">
                        <a:buFont typeface="Arial" pitchFamily="34" charset="0"/>
                        <a:buChar char="•"/>
                      </a:pPr>
                      <a:r>
                        <a:rPr lang="en-US" sz="900" kern="1200" baseline="0" dirty="0" smtClean="0">
                          <a:solidFill>
                            <a:schemeClr val="dk1"/>
                          </a:solidFill>
                          <a:latin typeface="+mn-lt"/>
                          <a:ea typeface="+mn-ea"/>
                          <a:cs typeface="+mn-cs"/>
                        </a:rPr>
                        <a:t>Identification of bottlenecks and plans to mitigate them</a:t>
                      </a:r>
                    </a:p>
                    <a:p>
                      <a:pPr marL="111125" indent="-111125">
                        <a:buFont typeface="Arial" pitchFamily="34" charset="0"/>
                        <a:buChar char="•"/>
                      </a:pPr>
                      <a:r>
                        <a:rPr lang="en-US" sz="900" kern="1200" baseline="0" dirty="0" smtClean="0">
                          <a:solidFill>
                            <a:schemeClr val="dk1"/>
                          </a:solidFill>
                          <a:latin typeface="+mn-lt"/>
                          <a:ea typeface="+mn-ea"/>
                          <a:cs typeface="+mn-cs"/>
                        </a:rPr>
                        <a:t>Quantification of needed financial commitments</a:t>
                      </a:r>
                    </a:p>
                    <a:p>
                      <a:pPr marL="111125" indent="-111125">
                        <a:buFont typeface="Arial" pitchFamily="34" charset="0"/>
                        <a:buChar char="•"/>
                      </a:pPr>
                      <a:r>
                        <a:rPr lang="en-US" sz="900" kern="1200" baseline="0" dirty="0" smtClean="0">
                          <a:solidFill>
                            <a:schemeClr val="dk1"/>
                          </a:solidFill>
                          <a:latin typeface="+mn-lt"/>
                          <a:ea typeface="+mn-ea"/>
                          <a:cs typeface="+mn-cs"/>
                        </a:rPr>
                        <a:t>Internal alignment around supplier partnering strategies</a:t>
                      </a:r>
                    </a:p>
                  </a:txBody>
                  <a:tcPr marL="121920" marR="121920" marT="34290" marB="34290"/>
                </a:tc>
                <a:tc>
                  <a:txBody>
                    <a:bodyPr/>
                    <a:lstStyle/>
                    <a:p>
                      <a:pPr marL="0" lvl="0" algn="l" defTabSz="914400" rtl="0" eaLnBrk="1" latinLnBrk="0" hangingPunct="1"/>
                      <a:r>
                        <a:rPr lang="en-US" sz="1200" b="1" kern="1200" dirty="0" smtClean="0">
                          <a:solidFill>
                            <a:schemeClr val="dk1"/>
                          </a:solidFill>
                          <a:latin typeface="+mn-lt"/>
                          <a:ea typeface="+mn-ea"/>
                          <a:cs typeface="+mn-cs"/>
                        </a:rPr>
                        <a:t>Financial Benefits Realized</a:t>
                      </a:r>
                    </a:p>
                    <a:p>
                      <a:pPr marL="111125" marR="0" lvl="1" indent="-1079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900" b="0" kern="1200" dirty="0" smtClean="0">
                          <a:solidFill>
                            <a:schemeClr val="dk1"/>
                          </a:solidFill>
                          <a:latin typeface="+mn-lt"/>
                          <a:ea typeface="+mn-ea"/>
                          <a:cs typeface="+mn-cs"/>
                        </a:rPr>
                        <a:t>13% reduction in projected capital and operating expenses</a:t>
                      </a:r>
                    </a:p>
                    <a:p>
                      <a:pPr marL="111125" marR="0" lvl="1" indent="-1079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900" b="0" kern="1200" dirty="0" smtClean="0">
                          <a:solidFill>
                            <a:schemeClr val="dk1"/>
                          </a:solidFill>
                          <a:latin typeface="+mn-lt"/>
                          <a:ea typeface="+mn-ea"/>
                          <a:cs typeface="+mn-cs"/>
                        </a:rPr>
                        <a:t>Minimization of risks by locking in a feasible project plan</a:t>
                      </a:r>
                    </a:p>
                    <a:p>
                      <a:pPr marL="111125" marR="0" lvl="1" indent="-1079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900" b="0" kern="1200" dirty="0" smtClean="0">
                          <a:solidFill>
                            <a:schemeClr val="dk1"/>
                          </a:solidFill>
                          <a:latin typeface="+mn-lt"/>
                          <a:ea typeface="+mn-ea"/>
                          <a:cs typeface="+mn-cs"/>
                        </a:rPr>
                        <a:t>Minimization of internal supply chain management costs</a:t>
                      </a:r>
                    </a:p>
                  </a:txBody>
                  <a:tcPr marL="121920" marR="121920" marT="34290" marB="34290"/>
                </a:tc>
              </a:tr>
            </a:tbl>
          </a:graphicData>
        </a:graphic>
      </p:graphicFrame>
      <p:pic>
        <p:nvPicPr>
          <p:cNvPr id="7" name="Picture 2" descr="C:\Users\DJ Vaio VPCZ2190X\Documents\Marketing\Website\Images\Shutterstock Images\Alternative Energy\Offshore wind turbines 43932955.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39752" y="1255660"/>
            <a:ext cx="2088232" cy="1388892"/>
          </a:xfrm>
          <a:prstGeom prst="rect">
            <a:avLst/>
          </a:prstGeom>
          <a:noFill/>
          <a:ln>
            <a:solidFill>
              <a:schemeClr val="bg1">
                <a:lumMod val="50000"/>
              </a:schemeClr>
            </a:solidFill>
          </a:ln>
          <a:extLst>
            <a:ext uri="{909E8E84-426E-40DD-AFC4-6F175D3DCCD1}">
              <a14:hiddenFill xmlns:a14="http://schemas.microsoft.com/office/drawing/2010/main">
                <a:solidFill>
                  <a:srgbClr val="FFFFFF"/>
                </a:solidFill>
              </a14:hiddenFill>
            </a:ext>
          </a:extLst>
        </p:spPr>
      </p:pic>
      <p:sp>
        <p:nvSpPr>
          <p:cNvPr id="6" name="Rectangle 5"/>
          <p:cNvSpPr/>
          <p:nvPr/>
        </p:nvSpPr>
        <p:spPr>
          <a:xfrm>
            <a:off x="2119864" y="5979170"/>
            <a:ext cx="5009705" cy="430887"/>
          </a:xfrm>
          <a:prstGeom prst="rect">
            <a:avLst/>
          </a:prstGeom>
        </p:spPr>
        <p:txBody>
          <a:bodyPr wrap="none">
            <a:spAutoFit/>
          </a:bodyPr>
          <a:lstStyle/>
          <a:p>
            <a:r>
              <a:rPr lang="en-US" b="1" dirty="0" smtClean="0">
                <a:solidFill>
                  <a:schemeClr val="accent6">
                    <a:lumMod val="50000"/>
                  </a:schemeClr>
                </a:solidFill>
              </a:rPr>
              <a:t>Payback: 230:1 (Planning </a:t>
            </a:r>
            <a:r>
              <a:rPr lang="en-US" b="1" dirty="0">
                <a:solidFill>
                  <a:schemeClr val="accent6">
                    <a:lumMod val="50000"/>
                  </a:schemeClr>
                </a:solidFill>
              </a:rPr>
              <a:t>S</a:t>
            </a:r>
            <a:r>
              <a:rPr lang="en-US" b="1" dirty="0" smtClean="0">
                <a:solidFill>
                  <a:schemeClr val="accent6">
                    <a:lumMod val="50000"/>
                  </a:schemeClr>
                </a:solidFill>
              </a:rPr>
              <a:t>tage, Validated but not Booked or Captured) </a:t>
            </a:r>
            <a:endParaRPr lang="en-US" b="1" dirty="0">
              <a:solidFill>
                <a:schemeClr val="accent6">
                  <a:lumMod val="50000"/>
                </a:schemeClr>
              </a:solidFill>
            </a:endParaRPr>
          </a:p>
          <a:p>
            <a:endParaRPr lang="en-US" dirty="0">
              <a:solidFill>
                <a:schemeClr val="accent6">
                  <a:lumMod val="50000"/>
                </a:schemeClr>
              </a:solidFill>
            </a:endParaRPr>
          </a:p>
        </p:txBody>
      </p:sp>
    </p:spTree>
    <p:extLst>
      <p:ext uri="{BB962C8B-B14F-4D97-AF65-F5344CB8AC3E}">
        <p14:creationId xmlns:p14="http://schemas.microsoft.com/office/powerpoint/2010/main" val="1349364064"/>
      </p:ext>
    </p:extLst>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14604"/>
            <a:ext cx="9144000" cy="699796"/>
          </a:xfrm>
        </p:spPr>
        <p:txBody>
          <a:bodyPr/>
          <a:lstStyle/>
          <a:p>
            <a:r>
              <a:rPr lang="en-US" dirty="0" smtClean="0"/>
              <a:t>No Other Firm Can Provide the Same  Objectivity, Supply Chain Toolbox, </a:t>
            </a:r>
            <a:br>
              <a:rPr lang="en-US" dirty="0" smtClean="0"/>
            </a:br>
            <a:r>
              <a:rPr lang="en-US" dirty="0" smtClean="0"/>
              <a:t>and Granular Technical Expertise</a:t>
            </a:r>
            <a:endParaRPr lang="en-US" dirty="0"/>
          </a:p>
        </p:txBody>
      </p:sp>
      <p:sp>
        <p:nvSpPr>
          <p:cNvPr id="4" name="Content Placeholder 3"/>
          <p:cNvSpPr>
            <a:spLocks noGrp="1"/>
          </p:cNvSpPr>
          <p:nvPr>
            <p:ph idx="1"/>
          </p:nvPr>
        </p:nvSpPr>
        <p:spPr>
          <a:xfrm>
            <a:off x="533399" y="1219200"/>
            <a:ext cx="8136467" cy="1707069"/>
          </a:xfrm>
        </p:spPr>
        <p:txBody>
          <a:bodyPr>
            <a:normAutofit/>
          </a:bodyPr>
          <a:lstStyle/>
          <a:p>
            <a:r>
              <a:rPr lang="en-US" dirty="0"/>
              <a:t>Technical expertise that they don’t have in-house or in the department that needs it</a:t>
            </a:r>
          </a:p>
          <a:p>
            <a:r>
              <a:rPr lang="en-US" dirty="0" smtClean="0"/>
              <a:t>No </a:t>
            </a:r>
            <a:r>
              <a:rPr lang="en-US" dirty="0"/>
              <a:t>‘entry costs’ (hiring, </a:t>
            </a:r>
            <a:r>
              <a:rPr lang="en-US" dirty="0" smtClean="0"/>
              <a:t>training) or ‘exit </a:t>
            </a:r>
            <a:r>
              <a:rPr lang="en-US" dirty="0"/>
              <a:t>costs’ (redeployment, termination) </a:t>
            </a:r>
            <a:endParaRPr lang="en-US" dirty="0" smtClean="0"/>
          </a:p>
          <a:p>
            <a:r>
              <a:rPr lang="en-US" dirty="0" smtClean="0"/>
              <a:t>Quicker </a:t>
            </a:r>
            <a:r>
              <a:rPr lang="en-US" dirty="0"/>
              <a:t>delivery time, compared to permanent hires (no </a:t>
            </a:r>
            <a:r>
              <a:rPr lang="en-US" dirty="0" smtClean="0"/>
              <a:t>staff development </a:t>
            </a:r>
            <a:r>
              <a:rPr lang="en-US" dirty="0"/>
              <a:t>time)</a:t>
            </a:r>
          </a:p>
          <a:p>
            <a:r>
              <a:rPr lang="en-US" dirty="0" smtClean="0"/>
              <a:t>Repeatable methodology</a:t>
            </a:r>
            <a:r>
              <a:rPr lang="en-US" dirty="0"/>
              <a:t>, tools, and </a:t>
            </a:r>
            <a:r>
              <a:rPr lang="en-US" dirty="0" smtClean="0"/>
              <a:t>experience</a:t>
            </a:r>
            <a:endParaRPr lang="en-US" dirty="0"/>
          </a:p>
          <a:p>
            <a:endParaRPr lang="en-US" dirty="0"/>
          </a:p>
          <a:p>
            <a:endParaRPr lang="en-US" dirty="0"/>
          </a:p>
        </p:txBody>
      </p:sp>
      <p:graphicFrame>
        <p:nvGraphicFramePr>
          <p:cNvPr id="6" name="Content Placeholder 8"/>
          <p:cNvGraphicFramePr>
            <a:graphicFrameLocks/>
          </p:cNvGraphicFramePr>
          <p:nvPr>
            <p:extLst>
              <p:ext uri="{D42A27DB-BD31-4B8C-83A1-F6EECF244321}">
                <p14:modId xmlns:p14="http://schemas.microsoft.com/office/powerpoint/2010/main" val="4012171363"/>
              </p:ext>
            </p:extLst>
          </p:nvPr>
        </p:nvGraphicFramePr>
        <p:xfrm>
          <a:off x="804002" y="2977247"/>
          <a:ext cx="7621539" cy="2873802"/>
        </p:xfrm>
        <a:graphic>
          <a:graphicData uri="http://schemas.openxmlformats.org/drawingml/2006/table">
            <a:tbl>
              <a:tblPr firstRow="1" bandRow="1">
                <a:tableStyleId>{72833802-FEF1-4C79-8D5D-14CF1EAF98D9}</a:tableStyleId>
              </a:tblPr>
              <a:tblGrid>
                <a:gridCol w="3231923"/>
                <a:gridCol w="1085416"/>
                <a:gridCol w="1109851"/>
                <a:gridCol w="1109851"/>
                <a:gridCol w="1084498"/>
              </a:tblGrid>
              <a:tr h="370840">
                <a:tc>
                  <a:txBody>
                    <a:bodyPr/>
                    <a:lstStyle/>
                    <a:p>
                      <a:r>
                        <a:rPr lang="en-US" sz="1200" dirty="0" smtClean="0"/>
                        <a:t>Competitors</a:t>
                      </a:r>
                      <a:endParaRPr lang="en-US" sz="1200" dirty="0"/>
                    </a:p>
                  </a:txBody>
                  <a:tcPr/>
                </a:tc>
                <a:tc>
                  <a:txBody>
                    <a:bodyPr/>
                    <a:lstStyle/>
                    <a:p>
                      <a:pPr algn="ctr"/>
                      <a:r>
                        <a:rPr lang="en-US" sz="1200" dirty="0" err="1" smtClean="0"/>
                        <a:t>Independ-ent</a:t>
                      </a:r>
                      <a:r>
                        <a:rPr lang="en-US" sz="1200" baseline="0" dirty="0" smtClean="0"/>
                        <a:t> Cost Reduction Objective; </a:t>
                      </a:r>
                      <a:r>
                        <a:rPr lang="en-US" sz="1200" dirty="0" smtClean="0"/>
                        <a:t>  No Bias</a:t>
                      </a:r>
                      <a:endParaRPr lang="en-US" sz="1200" dirty="0"/>
                    </a:p>
                  </a:txBody>
                  <a:tcPr/>
                </a:tc>
                <a:tc>
                  <a:txBody>
                    <a:bodyPr/>
                    <a:lstStyle/>
                    <a:p>
                      <a:pPr algn="ctr"/>
                      <a:r>
                        <a:rPr lang="en-US" sz="1200" dirty="0" smtClean="0"/>
                        <a:t>Supply Chain Toolbox</a:t>
                      </a:r>
                      <a:endParaRPr lang="en-US" sz="1200" dirty="0"/>
                    </a:p>
                  </a:txBody>
                  <a:tcPr/>
                </a:tc>
                <a:tc>
                  <a:txBody>
                    <a:bodyPr/>
                    <a:lstStyle/>
                    <a:p>
                      <a:pPr algn="ctr"/>
                      <a:r>
                        <a:rPr lang="en-US" sz="1200" dirty="0" smtClean="0"/>
                        <a:t>Granular</a:t>
                      </a:r>
                      <a:r>
                        <a:rPr lang="en-US" sz="1200" baseline="0" dirty="0" smtClean="0"/>
                        <a:t> </a:t>
                      </a:r>
                      <a:r>
                        <a:rPr lang="en-US" sz="1200" dirty="0" smtClean="0"/>
                        <a:t>Technical</a:t>
                      </a:r>
                      <a:r>
                        <a:rPr lang="en-US" sz="1200" baseline="0" dirty="0" smtClean="0"/>
                        <a:t> Expertise at Component Level</a:t>
                      </a:r>
                      <a:endParaRPr lang="en-US" sz="1200" dirty="0"/>
                    </a:p>
                  </a:txBody>
                  <a:tcPr/>
                </a:tc>
                <a:tc>
                  <a:txBody>
                    <a:bodyPr/>
                    <a:lstStyle/>
                    <a:p>
                      <a:pPr algn="ctr"/>
                      <a:r>
                        <a:rPr lang="en-US" sz="1200" dirty="0" smtClean="0"/>
                        <a:t>Knowledge</a:t>
                      </a:r>
                      <a:r>
                        <a:rPr lang="en-US" sz="1200" baseline="0" dirty="0" smtClean="0"/>
                        <a:t> Transfer</a:t>
                      </a:r>
                      <a:endParaRPr lang="en-US" sz="1200" dirty="0"/>
                    </a:p>
                  </a:txBody>
                  <a:tcPr/>
                </a:tc>
              </a:tr>
              <a:tr h="377264">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400" b="1" kern="1200" dirty="0" smtClean="0">
                          <a:solidFill>
                            <a:schemeClr val="tx1"/>
                          </a:solidFill>
                          <a:latin typeface="+mn-lt"/>
                          <a:ea typeface="+mn-ea"/>
                          <a:cs typeface="+mn-cs"/>
                        </a:rPr>
                        <a:t>Boston Strategies International</a:t>
                      </a:r>
                    </a:p>
                  </a:txBody>
                  <a:tcPr/>
                </a:tc>
                <a:tc>
                  <a:txBody>
                    <a:bodyPr/>
                    <a:lstStyle/>
                    <a:p>
                      <a:pPr marL="0" indent="0" algn="ctr" defTabSz="914400" rtl="0" eaLnBrk="1" latinLnBrk="0" hangingPunct="1">
                        <a:buFont typeface="Arial" pitchFamily="34" charset="0"/>
                        <a:buNone/>
                      </a:pPr>
                      <a:r>
                        <a:rPr lang="en-US" sz="1400" kern="1200" dirty="0" smtClean="0">
                          <a:solidFill>
                            <a:schemeClr val="tx1"/>
                          </a:solidFill>
                          <a:latin typeface="+mn-lt"/>
                          <a:ea typeface="+mn-ea"/>
                          <a:cs typeface="+mn-cs"/>
                        </a:rPr>
                        <a:t>X</a:t>
                      </a:r>
                    </a:p>
                  </a:txBody>
                  <a:tcPr anchor="ctr"/>
                </a:tc>
                <a:tc>
                  <a:txBody>
                    <a:bodyPr/>
                    <a:lstStyle/>
                    <a:p>
                      <a:pPr marL="0" indent="0" algn="ctr" defTabSz="914400" rtl="0" eaLnBrk="1" latinLnBrk="0" hangingPunct="1">
                        <a:buFont typeface="Arial" pitchFamily="34" charset="0"/>
                        <a:buNone/>
                      </a:pPr>
                      <a:r>
                        <a:rPr lang="en-US" sz="1400" kern="1200" dirty="0" smtClean="0">
                          <a:solidFill>
                            <a:schemeClr val="tx1"/>
                          </a:solidFill>
                          <a:latin typeface="+mn-lt"/>
                          <a:ea typeface="+mn-ea"/>
                          <a:cs typeface="+mn-cs"/>
                        </a:rPr>
                        <a:t>X</a:t>
                      </a:r>
                    </a:p>
                  </a:txBody>
                  <a:tcPr anchor="ctr"/>
                </a:tc>
                <a:tc>
                  <a:txBody>
                    <a:bodyPr/>
                    <a:lstStyle/>
                    <a:p>
                      <a:pPr marL="0" indent="0" algn="ctr" defTabSz="914400" rtl="0" eaLnBrk="1" latinLnBrk="0" hangingPunct="1">
                        <a:buFont typeface="Arial" pitchFamily="34" charset="0"/>
                        <a:buNone/>
                      </a:pPr>
                      <a:r>
                        <a:rPr lang="en-US" sz="1400" kern="1200" dirty="0" smtClean="0">
                          <a:solidFill>
                            <a:schemeClr val="tx1"/>
                          </a:solidFill>
                          <a:latin typeface="+mn-lt"/>
                          <a:ea typeface="+mn-ea"/>
                          <a:cs typeface="+mn-cs"/>
                        </a:rPr>
                        <a:t>X</a:t>
                      </a:r>
                    </a:p>
                  </a:txBody>
                  <a:tcPr anchor="ctr"/>
                </a:tc>
                <a:tc>
                  <a:txBody>
                    <a:bodyPr/>
                    <a:lstStyle/>
                    <a:p>
                      <a:pPr marL="0" indent="0" algn="ctr" defTabSz="914400" rtl="0" eaLnBrk="1" latinLnBrk="0" hangingPunct="1">
                        <a:buFont typeface="Arial" pitchFamily="34" charset="0"/>
                        <a:buNone/>
                      </a:pPr>
                      <a:r>
                        <a:rPr lang="en-US" sz="1400" kern="1200" dirty="0" smtClean="0">
                          <a:solidFill>
                            <a:schemeClr val="accent6">
                              <a:lumMod val="50000"/>
                            </a:schemeClr>
                          </a:solidFill>
                          <a:latin typeface="+mn-lt"/>
                          <a:ea typeface="+mn-ea"/>
                          <a:cs typeface="+mn-cs"/>
                        </a:rPr>
                        <a:t>X</a:t>
                      </a:r>
                    </a:p>
                  </a:txBody>
                  <a:tcPr anchor="ctr"/>
                </a:tc>
              </a:tr>
              <a:tr h="393418">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rPr>
                        <a:t>Engineering and EPC firms</a:t>
                      </a:r>
                    </a:p>
                  </a:txBody>
                  <a:tcPr/>
                </a:tc>
                <a:tc>
                  <a:txBody>
                    <a:bodyPr/>
                    <a:lstStyle/>
                    <a:p>
                      <a:pPr marL="0" indent="0" algn="ctr" defTabSz="914400" rtl="0" eaLnBrk="1" latinLnBrk="0" hangingPunct="1">
                        <a:buFont typeface="Arial" pitchFamily="34" charset="0"/>
                        <a:buNone/>
                      </a:pPr>
                      <a:endParaRPr lang="en-US" sz="1400" kern="1200" dirty="0" smtClean="0">
                        <a:solidFill>
                          <a:schemeClr val="tx1"/>
                        </a:solidFill>
                        <a:latin typeface="+mn-lt"/>
                        <a:ea typeface="+mn-ea"/>
                        <a:cs typeface="+mn-cs"/>
                      </a:endParaRPr>
                    </a:p>
                  </a:txBody>
                  <a:tcPr anchor="ctr"/>
                </a:tc>
                <a:tc>
                  <a:txBody>
                    <a:bodyPr/>
                    <a:lstStyle/>
                    <a:p>
                      <a:pPr marL="0" indent="0" algn="ctr" defTabSz="914400" rtl="0" eaLnBrk="1" latinLnBrk="0" hangingPunct="1">
                        <a:buFont typeface="Arial" pitchFamily="34" charset="0"/>
                        <a:buNone/>
                      </a:pPr>
                      <a:r>
                        <a:rPr lang="en-US" sz="1400" kern="1200" dirty="0" smtClean="0">
                          <a:solidFill>
                            <a:schemeClr val="tx1"/>
                          </a:solidFill>
                          <a:latin typeface="+mn-lt"/>
                          <a:ea typeface="+mn-ea"/>
                          <a:cs typeface="+mn-cs"/>
                        </a:rPr>
                        <a:t>X</a:t>
                      </a:r>
                    </a:p>
                  </a:txBody>
                  <a:tcPr anchor="ctr"/>
                </a:tc>
                <a:tc>
                  <a:txBody>
                    <a:bodyPr/>
                    <a:lstStyle/>
                    <a:p>
                      <a:pPr marL="0" indent="0" algn="ctr" defTabSz="914400" rtl="0" eaLnBrk="1" latinLnBrk="0" hangingPunct="1">
                        <a:buFont typeface="Arial" pitchFamily="34" charset="0"/>
                        <a:buNone/>
                      </a:pPr>
                      <a:r>
                        <a:rPr lang="en-US" sz="1400" kern="1200" dirty="0" smtClean="0">
                          <a:solidFill>
                            <a:schemeClr val="tx1"/>
                          </a:solidFill>
                          <a:latin typeface="+mn-lt"/>
                          <a:ea typeface="+mn-ea"/>
                          <a:cs typeface="+mn-cs"/>
                        </a:rPr>
                        <a:t>X</a:t>
                      </a:r>
                    </a:p>
                  </a:txBody>
                  <a:tcPr anchor="ctr"/>
                </a:tc>
                <a:tc>
                  <a:txBody>
                    <a:bodyPr/>
                    <a:lstStyle/>
                    <a:p>
                      <a:pPr marL="0" indent="0" algn="ctr" defTabSz="914400" rtl="0" eaLnBrk="1" latinLnBrk="0" hangingPunct="1">
                        <a:buFont typeface="Arial" pitchFamily="34" charset="0"/>
                        <a:buNone/>
                      </a:pPr>
                      <a:r>
                        <a:rPr lang="en-US" sz="1400" kern="1200" dirty="0" smtClean="0">
                          <a:solidFill>
                            <a:schemeClr val="accent6">
                              <a:lumMod val="50000"/>
                            </a:schemeClr>
                          </a:solidFill>
                          <a:latin typeface="+mn-lt"/>
                          <a:ea typeface="+mn-ea"/>
                          <a:cs typeface="+mn-cs"/>
                        </a:rPr>
                        <a:t>x</a:t>
                      </a:r>
                    </a:p>
                  </a:txBody>
                  <a:tcPr anchor="ctr"/>
                </a:tc>
              </a:tr>
              <a:tr h="355600">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400" b="1" kern="1200" dirty="0" smtClean="0">
                          <a:solidFill>
                            <a:schemeClr val="tx1"/>
                          </a:solidFill>
                          <a:latin typeface="+mn-lt"/>
                          <a:ea typeface="+mn-ea"/>
                          <a:cs typeface="+mn-cs"/>
                        </a:rPr>
                        <a:t>Software/Solution Firms </a:t>
                      </a:r>
                    </a:p>
                  </a:txBody>
                  <a:tcPr/>
                </a:tc>
                <a:tc>
                  <a:txBody>
                    <a:bodyPr/>
                    <a:lstStyle/>
                    <a:p>
                      <a:pPr marL="0" indent="0" algn="ctr" defTabSz="914400" rtl="0" eaLnBrk="1" latinLnBrk="0" hangingPunct="1">
                        <a:buFont typeface="Arial" pitchFamily="34" charset="0"/>
                        <a:buNone/>
                      </a:pPr>
                      <a:r>
                        <a:rPr lang="en-US" sz="1400" kern="1200" dirty="0" smtClean="0">
                          <a:solidFill>
                            <a:schemeClr val="tx1"/>
                          </a:solidFill>
                          <a:latin typeface="+mn-lt"/>
                          <a:ea typeface="+mn-ea"/>
                          <a:cs typeface="+mn-cs"/>
                        </a:rPr>
                        <a:t>X</a:t>
                      </a:r>
                    </a:p>
                  </a:txBody>
                  <a:tcPr anchor="ctr"/>
                </a:tc>
                <a:tc>
                  <a:txBody>
                    <a:bodyPr/>
                    <a:lstStyle/>
                    <a:p>
                      <a:pPr marL="0" indent="0" algn="ctr" defTabSz="914400" rtl="0" eaLnBrk="1" latinLnBrk="0" hangingPunct="1">
                        <a:buFont typeface="Arial" pitchFamily="34" charset="0"/>
                        <a:buNone/>
                      </a:pPr>
                      <a:endParaRPr lang="en-US" sz="1400" kern="1200" dirty="0" smtClean="0">
                        <a:solidFill>
                          <a:schemeClr val="tx1"/>
                        </a:solidFill>
                        <a:latin typeface="+mn-lt"/>
                        <a:ea typeface="+mn-ea"/>
                        <a:cs typeface="+mn-cs"/>
                      </a:endParaRPr>
                    </a:p>
                  </a:txBody>
                  <a:tcPr anchor="ctr"/>
                </a:tc>
                <a:tc>
                  <a:txBody>
                    <a:bodyPr/>
                    <a:lstStyle/>
                    <a:p>
                      <a:pPr marL="0" indent="0" algn="ctr" defTabSz="914400" rtl="0" eaLnBrk="1" latinLnBrk="0" hangingPunct="1">
                        <a:buFont typeface="Arial" pitchFamily="34" charset="0"/>
                        <a:buNone/>
                      </a:pPr>
                      <a:r>
                        <a:rPr lang="en-US" sz="1400" kern="1200" dirty="0" smtClean="0">
                          <a:solidFill>
                            <a:schemeClr val="tx1"/>
                          </a:solidFill>
                          <a:latin typeface="+mn-lt"/>
                          <a:ea typeface="+mn-ea"/>
                          <a:cs typeface="+mn-cs"/>
                        </a:rPr>
                        <a:t>X</a:t>
                      </a:r>
                    </a:p>
                  </a:txBody>
                  <a:tcPr anchor="ctr"/>
                </a:tc>
                <a:tc>
                  <a:txBody>
                    <a:bodyPr/>
                    <a:lstStyle/>
                    <a:p>
                      <a:pPr marL="0" indent="0" algn="ctr" defTabSz="914400" rtl="0" eaLnBrk="1" latinLnBrk="0" hangingPunct="1">
                        <a:buFont typeface="Arial" pitchFamily="34" charset="0"/>
                        <a:buNone/>
                      </a:pPr>
                      <a:r>
                        <a:rPr lang="en-US" sz="1400" kern="1200" dirty="0" smtClean="0">
                          <a:solidFill>
                            <a:schemeClr val="accent6">
                              <a:lumMod val="50000"/>
                            </a:schemeClr>
                          </a:solidFill>
                          <a:latin typeface="+mn-lt"/>
                          <a:ea typeface="+mn-ea"/>
                          <a:cs typeface="+mn-cs"/>
                        </a:rPr>
                        <a:t>x</a:t>
                      </a:r>
                    </a:p>
                  </a:txBody>
                  <a:tcPr anchor="ctr"/>
                </a:tc>
              </a:tr>
              <a:tr h="370840">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400" b="1" kern="1200" dirty="0" smtClean="0">
                          <a:solidFill>
                            <a:schemeClr val="tx1"/>
                          </a:solidFill>
                          <a:latin typeface="+mn-lt"/>
                          <a:ea typeface="+mn-ea"/>
                          <a:cs typeface="+mn-cs"/>
                        </a:rPr>
                        <a:t>Research Firms/Think Tanks</a:t>
                      </a:r>
                    </a:p>
                  </a:txBody>
                  <a:tcPr/>
                </a:tc>
                <a:tc>
                  <a:txBody>
                    <a:bodyPr/>
                    <a:lstStyle/>
                    <a:p>
                      <a:pPr marL="0" marR="0" indent="0" algn="ctr" defTabSz="914400" rtl="0" eaLnBrk="1" fontAlgn="auto" latinLnBrk="0" hangingPunct="1">
                        <a:lnSpc>
                          <a:spcPct val="100000"/>
                        </a:lnSpc>
                        <a:spcBef>
                          <a:spcPts val="0"/>
                        </a:spcBef>
                        <a:spcAft>
                          <a:spcPts val="0"/>
                        </a:spcAft>
                        <a:buClrTx/>
                        <a:buSzTx/>
                        <a:buFont typeface="Arial" pitchFamily="34" charset="0"/>
                        <a:buNone/>
                        <a:tabLst/>
                        <a:defRPr/>
                      </a:pPr>
                      <a:r>
                        <a:rPr lang="en-US" sz="1400" kern="1200" baseline="0" dirty="0" smtClean="0">
                          <a:solidFill>
                            <a:schemeClr val="tx1"/>
                          </a:solidFill>
                          <a:latin typeface="+mn-lt"/>
                          <a:ea typeface="+mn-ea"/>
                          <a:cs typeface="+mn-cs"/>
                        </a:rPr>
                        <a:t>X</a:t>
                      </a:r>
                    </a:p>
                  </a:txBody>
                  <a:tcPr anchor="ctr"/>
                </a:tc>
                <a:tc>
                  <a:txBody>
                    <a:bodyPr/>
                    <a:lstStyle/>
                    <a:p>
                      <a:pPr marL="0" indent="0" algn="ctr" defTabSz="914400" rtl="0" eaLnBrk="1" latinLnBrk="0" hangingPunct="1">
                        <a:buFont typeface="Arial" pitchFamily="34" charset="0"/>
                        <a:buNone/>
                      </a:pPr>
                      <a:endParaRPr lang="en-US" sz="1400" kern="1200" baseline="0" dirty="0" smtClean="0">
                        <a:solidFill>
                          <a:schemeClr val="tx1"/>
                        </a:solidFill>
                        <a:latin typeface="+mn-lt"/>
                        <a:ea typeface="+mn-ea"/>
                        <a:cs typeface="+mn-cs"/>
                      </a:endParaRPr>
                    </a:p>
                  </a:txBody>
                  <a:tcPr anchor="ctr"/>
                </a:tc>
                <a:tc>
                  <a:txBody>
                    <a:bodyPr/>
                    <a:lstStyle/>
                    <a:p>
                      <a:pPr marL="0" indent="0" algn="ctr" defTabSz="914400" rtl="0" eaLnBrk="1" latinLnBrk="0" hangingPunct="1">
                        <a:buFont typeface="Arial" pitchFamily="34" charset="0"/>
                        <a:buNone/>
                      </a:pPr>
                      <a:endParaRPr lang="en-US" sz="1400" kern="1200" baseline="0" dirty="0" smtClean="0">
                        <a:solidFill>
                          <a:schemeClr val="tx1"/>
                        </a:solidFill>
                        <a:latin typeface="+mn-lt"/>
                        <a:ea typeface="+mn-ea"/>
                        <a:cs typeface="+mn-cs"/>
                      </a:endParaRPr>
                    </a:p>
                  </a:txBody>
                  <a:tcPr anchor="ctr"/>
                </a:tc>
                <a:tc>
                  <a:txBody>
                    <a:bodyPr/>
                    <a:lstStyle/>
                    <a:p>
                      <a:pPr marL="0" indent="0" algn="ctr" defTabSz="914400" rtl="0" eaLnBrk="1" latinLnBrk="0" hangingPunct="1">
                        <a:buFont typeface="Arial" pitchFamily="34" charset="0"/>
                        <a:buNone/>
                      </a:pPr>
                      <a:r>
                        <a:rPr lang="en-US" sz="1400" kern="1200" baseline="0" dirty="0" smtClean="0">
                          <a:solidFill>
                            <a:schemeClr val="accent6">
                              <a:lumMod val="50000"/>
                            </a:schemeClr>
                          </a:solidFill>
                          <a:latin typeface="+mn-lt"/>
                          <a:ea typeface="+mn-ea"/>
                          <a:cs typeface="+mn-cs"/>
                        </a:rPr>
                        <a:t>x</a:t>
                      </a:r>
                    </a:p>
                  </a:txBody>
                  <a:tcPr anchor="ctr"/>
                </a:tc>
              </a:tr>
              <a:tr h="370840">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400" b="1" kern="1200" dirty="0" smtClean="0">
                          <a:solidFill>
                            <a:schemeClr val="tx1"/>
                          </a:solidFill>
                          <a:latin typeface="+mn-lt"/>
                          <a:ea typeface="+mn-ea"/>
                          <a:cs typeface="+mn-cs"/>
                        </a:rPr>
                        <a:t>Big 4 &amp; Strategy Consultants</a:t>
                      </a:r>
                    </a:p>
                  </a:txBody>
                  <a:tcPr/>
                </a:tc>
                <a:tc>
                  <a:txBody>
                    <a:bodyPr/>
                    <a:lstStyle/>
                    <a:p>
                      <a:pPr marL="0" marR="0" indent="0" algn="ctr" defTabSz="914400" rtl="0" eaLnBrk="1" fontAlgn="auto" latinLnBrk="0" hangingPunct="1">
                        <a:lnSpc>
                          <a:spcPct val="100000"/>
                        </a:lnSpc>
                        <a:spcBef>
                          <a:spcPts val="0"/>
                        </a:spcBef>
                        <a:spcAft>
                          <a:spcPts val="0"/>
                        </a:spcAft>
                        <a:buClrTx/>
                        <a:buSzTx/>
                        <a:buFont typeface="Arial" pitchFamily="34" charset="0"/>
                        <a:buNone/>
                        <a:tabLst/>
                        <a:defRPr/>
                      </a:pPr>
                      <a:r>
                        <a:rPr lang="en-US" sz="1400" kern="1200" baseline="0" dirty="0" smtClean="0">
                          <a:solidFill>
                            <a:schemeClr val="tx1"/>
                          </a:solidFill>
                          <a:latin typeface="+mn-lt"/>
                          <a:ea typeface="+mn-ea"/>
                          <a:cs typeface="+mn-cs"/>
                        </a:rPr>
                        <a:t>X</a:t>
                      </a:r>
                    </a:p>
                  </a:txBody>
                  <a:tcPr anchor="ctr"/>
                </a:tc>
                <a:tc>
                  <a:txBody>
                    <a:bodyPr/>
                    <a:lstStyle/>
                    <a:p>
                      <a:pPr marL="0" indent="0" algn="ctr" defTabSz="914400" rtl="0" eaLnBrk="1" latinLnBrk="0" hangingPunct="1">
                        <a:buFont typeface="Arial" pitchFamily="34" charset="0"/>
                        <a:buNone/>
                      </a:pPr>
                      <a:r>
                        <a:rPr lang="en-US" sz="1400" kern="1200" baseline="0" dirty="0" smtClean="0">
                          <a:solidFill>
                            <a:schemeClr val="tx1"/>
                          </a:solidFill>
                          <a:latin typeface="+mn-lt"/>
                          <a:ea typeface="+mn-ea"/>
                          <a:cs typeface="+mn-cs"/>
                        </a:rPr>
                        <a:t>X</a:t>
                      </a:r>
                    </a:p>
                  </a:txBody>
                  <a:tcPr anchor="ctr"/>
                </a:tc>
                <a:tc>
                  <a:txBody>
                    <a:bodyPr/>
                    <a:lstStyle/>
                    <a:p>
                      <a:pPr marL="0" indent="0" algn="ctr" defTabSz="914400" rtl="0" eaLnBrk="1" latinLnBrk="0" hangingPunct="1">
                        <a:buFont typeface="Arial" pitchFamily="34" charset="0"/>
                        <a:buNone/>
                      </a:pPr>
                      <a:endParaRPr lang="en-US" sz="1400" kern="1200" baseline="0" dirty="0" smtClean="0">
                        <a:solidFill>
                          <a:schemeClr val="tx1"/>
                        </a:solidFill>
                        <a:latin typeface="+mn-lt"/>
                        <a:ea typeface="+mn-ea"/>
                        <a:cs typeface="+mn-cs"/>
                      </a:endParaRPr>
                    </a:p>
                  </a:txBody>
                  <a:tcPr anchor="ctr"/>
                </a:tc>
                <a:tc>
                  <a:txBody>
                    <a:bodyPr/>
                    <a:lstStyle/>
                    <a:p>
                      <a:pPr marL="0" indent="0" algn="ctr" defTabSz="914400" rtl="0" eaLnBrk="1" latinLnBrk="0" hangingPunct="1">
                        <a:buFont typeface="Arial" pitchFamily="34" charset="0"/>
                        <a:buNone/>
                      </a:pPr>
                      <a:r>
                        <a:rPr lang="en-US" sz="1400" kern="1200" baseline="0" dirty="0" smtClean="0">
                          <a:solidFill>
                            <a:schemeClr val="accent6">
                              <a:lumMod val="50000"/>
                            </a:schemeClr>
                          </a:solidFill>
                          <a:latin typeface="+mn-lt"/>
                          <a:ea typeface="+mn-ea"/>
                          <a:cs typeface="+mn-cs"/>
                        </a:rPr>
                        <a:t>X</a:t>
                      </a:r>
                    </a:p>
                  </a:txBody>
                  <a:tcPr anchor="ctr"/>
                </a:tc>
              </a:tr>
            </a:tbl>
          </a:graphicData>
        </a:graphic>
      </p:graphicFrame>
      <p:sp>
        <p:nvSpPr>
          <p:cNvPr id="7" name="Rectangle 6"/>
          <p:cNvSpPr/>
          <p:nvPr/>
        </p:nvSpPr>
        <p:spPr>
          <a:xfrm>
            <a:off x="2458650" y="2645377"/>
            <a:ext cx="4330033" cy="307777"/>
          </a:xfrm>
          <a:prstGeom prst="rect">
            <a:avLst/>
          </a:prstGeom>
        </p:spPr>
        <p:txBody>
          <a:bodyPr wrap="none">
            <a:spAutoFit/>
          </a:bodyPr>
          <a:lstStyle/>
          <a:p>
            <a:r>
              <a:rPr lang="en-US" sz="1400" b="1" dirty="0"/>
              <a:t>Differentiation: Product Offering vs. Competitors</a:t>
            </a:r>
          </a:p>
        </p:txBody>
      </p:sp>
    </p:spTree>
    <p:extLst>
      <p:ext uri="{BB962C8B-B14F-4D97-AF65-F5344CB8AC3E}">
        <p14:creationId xmlns:p14="http://schemas.microsoft.com/office/powerpoint/2010/main" val="2186153054"/>
      </p:ext>
    </p:extLst>
  </p:cSld>
  <p:clrMapOvr>
    <a:masterClrMapping/>
  </p:clrMapOvr>
  <p:transition spd="slow">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17cad19611fcb57b5402cb9113bb7d987a0d2c8"/>
</p:tagLst>
</file>

<file path=ppt/theme/theme1.xml><?xml version="1.0" encoding="utf-8"?>
<a:theme xmlns:a="http://schemas.openxmlformats.org/drawingml/2006/main" name="1_PurchasingCenter">
  <a:themeElements>
    <a:clrScheme name="PurchasingCenter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fontScheme name="PurchasingCent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1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100" b="0" i="0" u="none" strike="noStrike" cap="none" normalizeH="0" baseline="0" smtClean="0">
            <a:ln>
              <a:noFill/>
            </a:ln>
            <a:solidFill>
              <a:schemeClr val="tx1"/>
            </a:solidFill>
            <a:effectLst/>
            <a:latin typeface="Arial" charset="0"/>
          </a:defRPr>
        </a:defPPr>
      </a:lstStyle>
    </a:lnDef>
  </a:objectDefaults>
  <a:extraClrSchemeLst>
    <a:extraClrScheme>
      <a:clrScheme name="PurchasingCenter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urchasingCenter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urchasingCenter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urchasingCenter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urchasingCenter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urchasingCenter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urchasingCenter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279437</TotalTime>
  <Words>1118</Words>
  <Application>Microsoft Office PowerPoint</Application>
  <PresentationFormat>On-screen Show (4:3)</PresentationFormat>
  <Paragraphs>186</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1_PurchasingCenter</vt:lpstr>
      <vt:lpstr>PowerPoint Presentation</vt:lpstr>
      <vt:lpstr>Company Profile</vt:lpstr>
      <vt:lpstr>Our Service Offering</vt:lpstr>
      <vt:lpstr>Benefits: Billions in Cost Savings and Bottleneck Elimination</vt:lpstr>
      <vt:lpstr>Case Study 1  $60 Billion of Capex; 28% Savings Identified</vt:lpstr>
      <vt:lpstr>Case Study 2 $230 Billion of Capex (‘Vision’); 24% Potential Savings Identified</vt:lpstr>
      <vt:lpstr>Case Study 3 $25 Billion of Capex; 13% Savings Identified</vt:lpstr>
      <vt:lpstr>No Other Firm Can Provide the Same  Objectivity, Supply Chain Toolbox,  and Granular Technical Expertise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David Jacoby</dc:creator>
  <cp:lastModifiedBy>DJ Vaio VPCZ2190X</cp:lastModifiedBy>
  <cp:revision>3772</cp:revision>
  <cp:lastPrinted>2013-11-06T18:30:27Z</cp:lastPrinted>
  <dcterms:created xsi:type="dcterms:W3CDTF">2011-08-18T16:17:14Z</dcterms:created>
  <dcterms:modified xsi:type="dcterms:W3CDTF">2015-05-11T01:49:38Z</dcterms:modified>
</cp:coreProperties>
</file>