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315200" cy="96012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588" y="12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24F8-233A-4584-B781-10ED18116271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4696-4A67-4702-A44B-7A494BEE2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24F8-233A-4584-B781-10ED18116271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4696-4A67-4702-A44B-7A494BEE2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24F8-233A-4584-B781-10ED18116271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4696-4A67-4702-A44B-7A494BEE2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24F8-233A-4584-B781-10ED18116271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4696-4A67-4702-A44B-7A494BEE2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24F8-233A-4584-B781-10ED18116271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4696-4A67-4702-A44B-7A494BEE2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24F8-233A-4584-B781-10ED18116271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4696-4A67-4702-A44B-7A494BEE2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24F8-233A-4584-B781-10ED18116271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4696-4A67-4702-A44B-7A494BEE2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24F8-233A-4584-B781-10ED18116271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4696-4A67-4702-A44B-7A494BEE2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24F8-233A-4584-B781-10ED18116271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4696-4A67-4702-A44B-7A494BEE2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24F8-233A-4584-B781-10ED18116271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4696-4A67-4702-A44B-7A494BEE2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24F8-233A-4584-B781-10ED18116271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4696-4A67-4702-A44B-7A494BEE2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D24F8-233A-4584-B781-10ED18116271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E4696-4A67-4702-A44B-7A494BEE2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hutterstock_12406048.jpg"/>
          <p:cNvPicPr>
            <a:picLocks noChangeAspect="1"/>
          </p:cNvPicPr>
          <p:nvPr/>
        </p:nvPicPr>
        <p:blipFill>
          <a:blip r:embed="rId2" cstate="print"/>
          <a:srcRect t="22489"/>
          <a:stretch>
            <a:fillRect/>
          </a:stretch>
        </p:blipFill>
        <p:spPr>
          <a:xfrm>
            <a:off x="3810000" y="0"/>
            <a:ext cx="3048000" cy="157581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371600"/>
            <a:ext cx="6858000" cy="3048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1371600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cap="small" dirty="0" smtClean="0">
                <a:solidFill>
                  <a:schemeClr val="bg1"/>
                </a:solidFill>
                <a:latin typeface="Perpetua" pitchFamily="18" charset="0"/>
              </a:rPr>
              <a:t>“Supply Risk Analysis and Mitigation” Case Study</a:t>
            </a:r>
            <a:endParaRPr lang="en-US" sz="1400" b="1" cap="small" dirty="0">
              <a:solidFill>
                <a:schemeClr val="bg1"/>
              </a:solidFill>
              <a:latin typeface="Perpetua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505200" y="1981200"/>
          <a:ext cx="3048000" cy="15544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219200"/>
                <a:gridCol w="1828800"/>
              </a:tblGrid>
              <a:tr h="228600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1" dirty="0" smtClean="0">
                          <a:latin typeface="Perpetua" pitchFamily="18" charset="0"/>
                          <a:cs typeface="Times New Roman" pitchFamily="18" charset="0"/>
                        </a:rPr>
                        <a:t>ABOUT THE CLIENT</a:t>
                      </a:r>
                      <a:endParaRPr lang="en-US" sz="1200" b="1" dirty="0">
                        <a:latin typeface="Perpetua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Industry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Oil and Gas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Revenues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Hundreds of billions of dollars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Employees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Tens of thousands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Location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Middle East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BSI Service or Solution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Forward-Looking</a:t>
                      </a:r>
                      <a:r>
                        <a:rPr lang="en-US" sz="900" b="1" baseline="0" dirty="0" smtClean="0"/>
                        <a:t> Supply Strategies Recommendations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33400" y="2057400"/>
            <a:ext cx="274320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"Your assessments were spot on."  </a:t>
            </a:r>
          </a:p>
          <a:p>
            <a:r>
              <a:rPr lang="en-US" sz="105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– Capital Acquisition Director</a:t>
            </a:r>
          </a:p>
          <a:p>
            <a:endParaRPr lang="en-US" sz="105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05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"Exactly what we were looking for." </a:t>
            </a:r>
          </a:p>
          <a:p>
            <a:r>
              <a:rPr lang="en-US" sz="105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05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Global Procurement Policy Coordinator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895524"/>
              </p:ext>
            </p:extLst>
          </p:nvPr>
        </p:nvGraphicFramePr>
        <p:xfrm>
          <a:off x="381000" y="3947160"/>
          <a:ext cx="6172200" cy="44196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200400"/>
                <a:gridCol w="2971800"/>
              </a:tblGrid>
              <a:tr h="589457">
                <a:tc>
                  <a:txBody>
                    <a:bodyPr/>
                    <a:lstStyle/>
                    <a:p>
                      <a:pPr lvl="0"/>
                      <a:r>
                        <a:rPr lang="en-US" sz="1200" b="1" kern="1200" dirty="0" smtClean="0"/>
                        <a:t>Financial Benefits Realized</a:t>
                      </a:r>
                    </a:p>
                    <a:p>
                      <a:pPr marL="111125" lvl="1" indent="-107950">
                        <a:buFont typeface="Arial" pitchFamily="34" charset="0"/>
                        <a:buChar char="•"/>
                      </a:pPr>
                      <a:r>
                        <a:rPr lang="en-US" sz="1000" kern="1200" dirty="0" smtClean="0"/>
                        <a:t>$1.7 Billion+ (28%) Savings Identified, excluding production benefits</a:t>
                      </a:r>
                    </a:p>
                    <a:p>
                      <a:pPr marL="111125" lvl="1" indent="-107950">
                        <a:buFont typeface="Arial" pitchFamily="34" charset="0"/>
                        <a:buChar char="•"/>
                      </a:pPr>
                      <a:r>
                        <a:rPr lang="en-US" sz="1000" kern="1200" dirty="0" smtClean="0"/>
                        <a:t>$60+ billion including Production Benefits</a:t>
                      </a:r>
                    </a:p>
                    <a:p>
                      <a:pPr marL="111125" lvl="1" indent="-107950">
                        <a:buFont typeface="Arial" pitchFamily="34" charset="0"/>
                        <a:buChar char="•"/>
                      </a:pPr>
                      <a:r>
                        <a:rPr lang="en-US" sz="1000" kern="1200" dirty="0" smtClean="0"/>
                        <a:t>1.0 - 1.4% reduction in Total Corporate Operating Cost</a:t>
                      </a:r>
                    </a:p>
                    <a:p>
                      <a:pPr marL="111125" lvl="1" indent="-107950">
                        <a:buFont typeface="Arial" pitchFamily="34" charset="0"/>
                        <a:buChar char="•"/>
                      </a:pPr>
                      <a:r>
                        <a:rPr lang="en-US" sz="1000" kern="1200" dirty="0" smtClean="0"/>
                        <a:t>4.0 - 6.7% increased in Total Corporate Return on Assets</a:t>
                      </a:r>
                    </a:p>
                    <a:p>
                      <a:pPr marL="111125" lvl="1" indent="-107950">
                        <a:buFont typeface="Arial" pitchFamily="34" charset="0"/>
                        <a:buChar char="•"/>
                      </a:pPr>
                      <a:r>
                        <a:rPr lang="en-US" sz="1000" kern="1200" dirty="0" smtClean="0"/>
                        <a:t>280:1 payback on consulting</a:t>
                      </a:r>
                      <a:r>
                        <a:rPr lang="en-US" sz="1000" kern="1200" baseline="0" dirty="0" smtClean="0"/>
                        <a:t> services</a:t>
                      </a:r>
                      <a:endParaRPr lang="en-US" sz="1000" kern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200" b="1" dirty="0" smtClean="0"/>
                        <a:t>Operational Benefits Realized</a:t>
                      </a:r>
                    </a:p>
                    <a:p>
                      <a:pPr marL="111125" indent="-111125">
                        <a:buFont typeface="Arial" pitchFamily="34" charset="0"/>
                        <a:buChar char="•"/>
                      </a:pPr>
                      <a:r>
                        <a:rPr lang="en-US" sz="1000" dirty="0" smtClean="0"/>
                        <a:t>Quicker delivery of equipment by identifying pockets of supplier capacity</a:t>
                      </a:r>
                    </a:p>
                    <a:p>
                      <a:pPr marL="111125" indent="-111125">
                        <a:buFont typeface="Arial" pitchFamily="34" charset="0"/>
                        <a:buChar char="•"/>
                      </a:pPr>
                      <a:r>
                        <a:rPr lang="en-US" sz="1000" dirty="0" smtClean="0"/>
                        <a:t>Lower inventory through local sourcing and lead time reduction</a:t>
                      </a:r>
                    </a:p>
                    <a:p>
                      <a:pPr marL="111125" indent="-111125">
                        <a:buFont typeface="Arial" pitchFamily="34" charset="0"/>
                        <a:buChar char="•"/>
                      </a:pPr>
                      <a:r>
                        <a:rPr lang="en-US" sz="1000" dirty="0" smtClean="0"/>
                        <a:t>Deployment of newer technologies</a:t>
                      </a: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/>
                      <a:endParaRPr lang="en-US" sz="1000" kern="1200" dirty="0" smtClean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pPr marL="111125" lvl="1" indent="-107950">
                        <a:buFont typeface="Arial" pitchFamily="34" charset="0"/>
                        <a:buChar char="•"/>
                      </a:pPr>
                      <a:endParaRPr lang="en-US" sz="1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1125" lvl="2" indent="-111125">
                        <a:buFont typeface="Arial" pitchFamily="34" charset="0"/>
                        <a:buChar char="•"/>
                      </a:pPr>
                      <a:endParaRPr lang="en-US" sz="1000" kern="12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89457">
                <a:tc>
                  <a:txBody>
                    <a:bodyPr/>
                    <a:lstStyle/>
                    <a:p>
                      <a:pPr lvl="0"/>
                      <a:r>
                        <a:rPr lang="en-US" sz="1200" b="1" kern="1200" dirty="0" smtClean="0"/>
                        <a:t>Key Challenges</a:t>
                      </a:r>
                    </a:p>
                    <a:p>
                      <a:pPr marL="111125" lvl="1" indent="-107950">
                        <a:buFont typeface="Arial" pitchFamily="34" charset="0"/>
                        <a:buChar char="•"/>
                      </a:pPr>
                      <a:r>
                        <a:rPr lang="en-US" sz="1000" kern="1200" dirty="0" smtClean="0"/>
                        <a:t>Supplier price increases cost inflation</a:t>
                      </a:r>
                    </a:p>
                    <a:p>
                      <a:pPr marL="111125" lvl="1" indent="-107950">
                        <a:buFont typeface="Arial" pitchFamily="34" charset="0"/>
                        <a:buChar char="•"/>
                      </a:pPr>
                      <a:r>
                        <a:rPr lang="en-US" sz="1000" kern="1200" dirty="0" smtClean="0"/>
                        <a:t>Long lead time complex equipment enters production – plus, significant disparities in  lead times and prices between buyers for similar products</a:t>
                      </a:r>
                    </a:p>
                    <a:p>
                      <a:pPr marL="111125" lvl="1" indent="-107950">
                        <a:buFont typeface="Arial" pitchFamily="34" charset="0"/>
                        <a:buChar char="•"/>
                      </a:pPr>
                      <a:r>
                        <a:rPr lang="en-US" sz="1000" kern="1200" dirty="0" smtClean="0"/>
                        <a:t>Lower production rates from outdated drilling, completion, and other technologies</a:t>
                      </a:r>
                    </a:p>
                    <a:p>
                      <a:pPr marL="111125" lvl="1" indent="-107950">
                        <a:buFont typeface="Arial" pitchFamily="34" charset="0"/>
                        <a:buChar char="•"/>
                      </a:pPr>
                      <a:r>
                        <a:rPr lang="en-US" sz="1000" kern="1200" dirty="0" smtClean="0"/>
                        <a:t>Shorter equipment life due to counterfeit products</a:t>
                      </a:r>
                      <a:endParaRPr lang="en-US" sz="1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200" b="1" kern="1200" dirty="0" smtClean="0"/>
                        <a:t>Why BSI was Selected</a:t>
                      </a:r>
                    </a:p>
                    <a:p>
                      <a:pPr marL="111125" lvl="1" indent="-111125">
                        <a:buFont typeface="Arial" pitchFamily="34" charset="0"/>
                        <a:buChar char="•"/>
                      </a:pPr>
                      <a:r>
                        <a:rPr lang="en-US" sz="1000" kern="1200" dirty="0" smtClean="0"/>
                        <a:t>“Supply chain economists”</a:t>
                      </a:r>
                    </a:p>
                    <a:p>
                      <a:pPr marL="111125" lvl="2" indent="-111125">
                        <a:buFont typeface="Arial" pitchFamily="34" charset="0"/>
                        <a:buChar char="•"/>
                      </a:pPr>
                      <a:r>
                        <a:rPr lang="en-US" sz="1000" kern="1200" dirty="0" smtClean="0"/>
                        <a:t>Trusted economic forecasting model</a:t>
                      </a:r>
                    </a:p>
                    <a:p>
                      <a:pPr marL="111125" lvl="2" indent="-111125">
                        <a:buFont typeface="Arial" pitchFamily="34" charset="0"/>
                        <a:buChar char="•"/>
                      </a:pPr>
                      <a:r>
                        <a:rPr lang="en-US" sz="1000" kern="1200" dirty="0" smtClean="0"/>
                        <a:t>Fact-based, numbers-driven analysis</a:t>
                      </a:r>
                    </a:p>
                    <a:p>
                      <a:pPr marL="111125" lvl="1" indent="-111125">
                        <a:buFont typeface="Arial" pitchFamily="34" charset="0"/>
                        <a:buChar char="•"/>
                      </a:pPr>
                      <a:r>
                        <a:rPr lang="en-US" sz="1000" kern="1200" dirty="0" smtClean="0"/>
                        <a:t>Leading edge analytics</a:t>
                      </a:r>
                    </a:p>
                    <a:p>
                      <a:pPr marL="111125" lvl="2" indent="-111125">
                        <a:buFont typeface="Arial" pitchFamily="34" charset="0"/>
                        <a:buChar char="•"/>
                      </a:pPr>
                      <a:r>
                        <a:rPr lang="en-US" sz="1000" kern="1200" dirty="0" smtClean="0"/>
                        <a:t>Research/consulting synergies</a:t>
                      </a:r>
                    </a:p>
                    <a:p>
                      <a:pPr marL="111125" lvl="2" indent="-111125">
                        <a:buFont typeface="Arial" pitchFamily="34" charset="0"/>
                        <a:buChar char="•"/>
                      </a:pPr>
                      <a:r>
                        <a:rPr lang="en-US" sz="1000" kern="1200" dirty="0" smtClean="0"/>
                        <a:t>Thought leadership</a:t>
                      </a:r>
                    </a:p>
                    <a:p>
                      <a:pPr marL="111125" lvl="1" indent="-111125">
                        <a:buFont typeface="Arial" pitchFamily="34" charset="0"/>
                        <a:buChar char="•"/>
                      </a:pPr>
                      <a:r>
                        <a:rPr lang="en-US" sz="1000" kern="1200" dirty="0" smtClean="0"/>
                        <a:t>Clear, simple, and objective</a:t>
                      </a:r>
                    </a:p>
                    <a:p>
                      <a:pPr marL="111125" lvl="1" indent="-111125">
                        <a:buFont typeface="Arial" pitchFamily="34" charset="0"/>
                        <a:buChar char="•"/>
                      </a:pPr>
                      <a:r>
                        <a:rPr lang="en-US" sz="1000" kern="1200" dirty="0" smtClean="0"/>
                        <a:t>Proven accuracy and reliability</a:t>
                      </a:r>
                    </a:p>
                    <a:p>
                      <a:pPr marL="111125" lvl="2" indent="-111125">
                        <a:buFont typeface="Arial" pitchFamily="34" charset="0"/>
                        <a:buChar char="•"/>
                      </a:pPr>
                      <a:r>
                        <a:rPr lang="en-US" sz="1000" kern="1200" dirty="0" smtClean="0"/>
                        <a:t>Over 15 years of repeat engagements</a:t>
                      </a:r>
                    </a:p>
                  </a:txBody>
                  <a:tcPr/>
                </a:tc>
              </a:tr>
              <a:tr h="589457">
                <a:tc>
                  <a:txBody>
                    <a:bodyPr/>
                    <a:lstStyle/>
                    <a:p>
                      <a:pPr lvl="0"/>
                      <a:r>
                        <a:rPr lang="en-US" sz="1200" b="1" kern="1200" dirty="0" smtClean="0"/>
                        <a:t>Project Scope</a:t>
                      </a:r>
                    </a:p>
                    <a:p>
                      <a:pPr marL="111125" lvl="1" indent="-107950">
                        <a:buFont typeface="Arial" pitchFamily="34" charset="0"/>
                        <a:buChar char="•"/>
                      </a:pPr>
                      <a:r>
                        <a:rPr lang="en-US" sz="1000" kern="1200" dirty="0" smtClean="0"/>
                        <a:t>200 engagements since 2006</a:t>
                      </a:r>
                    </a:p>
                    <a:p>
                      <a:pPr marL="111125" lvl="1" indent="-107950">
                        <a:buFont typeface="Arial" pitchFamily="34" charset="0"/>
                        <a:buChar char="•"/>
                      </a:pPr>
                      <a:r>
                        <a:rPr lang="en-US" sz="1000" kern="1200" dirty="0" smtClean="0"/>
                        <a:t>$60 Billion of Capex Reviewed</a:t>
                      </a:r>
                    </a:p>
                    <a:p>
                      <a:pPr marL="111125" lvl="1" indent="-107950">
                        <a:buFont typeface="Arial" pitchFamily="34" charset="0"/>
                        <a:buChar char="•"/>
                      </a:pPr>
                      <a:r>
                        <a:rPr lang="en-US" sz="1000" kern="1200" dirty="0" smtClean="0"/>
                        <a:t>$6+ Billion of Annual Expenditure Studied in Detail</a:t>
                      </a:r>
                    </a:p>
                    <a:p>
                      <a:pPr marL="111125" lvl="1" indent="-107950">
                        <a:buFont typeface="Arial" pitchFamily="34" charset="0"/>
                        <a:buChar char="•"/>
                      </a:pPr>
                      <a:r>
                        <a:rPr lang="en-US" sz="1000" kern="1200" dirty="0" smtClean="0"/>
                        <a:t>50 sourced categories in 10 groups of</a:t>
                      </a:r>
                      <a:r>
                        <a:rPr lang="en-US" sz="1000" kern="1200" baseline="0" dirty="0" smtClean="0"/>
                        <a:t> h</a:t>
                      </a:r>
                      <a:r>
                        <a:rPr lang="en-US" sz="1000" kern="1200" dirty="0" smtClean="0"/>
                        <a:t>ighly complex engineered equipment</a:t>
                      </a:r>
                    </a:p>
                    <a:p>
                      <a:pPr marL="111125" marR="0" lvl="1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000" kern="1200" dirty="0" smtClean="0"/>
                        <a:t>1,500+ recommendations</a:t>
                      </a:r>
                    </a:p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200" b="1" kern="1200" dirty="0" smtClean="0"/>
                        <a:t>Project Approach</a:t>
                      </a:r>
                    </a:p>
                    <a:p>
                      <a:pPr marL="111125" lvl="1" indent="-107950" algn="l">
                        <a:buFont typeface="Arial" pitchFamily="34" charset="0"/>
                        <a:buChar char="•"/>
                      </a:pPr>
                      <a:r>
                        <a:rPr lang="en-US" sz="1000" kern="1200" dirty="0" smtClean="0"/>
                        <a:t>Economic modeling and forecasting</a:t>
                      </a:r>
                    </a:p>
                    <a:p>
                      <a:pPr marL="111125" lvl="1" indent="-107950" algn="l">
                        <a:buFont typeface="Arial" pitchFamily="34" charset="0"/>
                        <a:buChar char="•"/>
                      </a:pPr>
                      <a:r>
                        <a:rPr lang="en-US" sz="1000" kern="1200" dirty="0" smtClean="0"/>
                        <a:t>Primary and secondary market intelligence</a:t>
                      </a:r>
                    </a:p>
                    <a:p>
                      <a:pPr marL="111125" lvl="1" indent="-107950" algn="l">
                        <a:buFont typeface="Arial" pitchFamily="34" charset="0"/>
                        <a:buChar char="•"/>
                      </a:pPr>
                      <a:r>
                        <a:rPr lang="en-US" sz="1000" kern="1200" dirty="0" smtClean="0"/>
                        <a:t>Sourcing recommendations</a:t>
                      </a:r>
                    </a:p>
                    <a:p>
                      <a:pPr marL="111125" lvl="1" indent="-107950" algn="l">
                        <a:buFont typeface="Arial" pitchFamily="34" charset="0"/>
                        <a:buChar char="•"/>
                      </a:pPr>
                      <a:r>
                        <a:rPr lang="en-US" sz="1000" kern="1200" dirty="0" smtClean="0"/>
                        <a:t>Quarterly reports </a:t>
                      </a:r>
                    </a:p>
                    <a:p>
                      <a:pPr marL="111125" lvl="1" indent="-107950" algn="l">
                        <a:buFont typeface="Arial" pitchFamily="34" charset="0"/>
                        <a:buChar char="•"/>
                      </a:pPr>
                      <a:r>
                        <a:rPr lang="en-US" sz="1000" kern="1200" dirty="0" smtClean="0"/>
                        <a:t>Savings calculation tools</a:t>
                      </a:r>
                    </a:p>
                    <a:p>
                      <a:pPr marL="111125" lvl="1" indent="-107950">
                        <a:buFont typeface="Arial" pitchFamily="34" charset="0"/>
                        <a:buNone/>
                      </a:pPr>
                      <a:endParaRPr lang="en-US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G:\Documents\Marketing\Logos\GlobeLogotyp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457200"/>
            <a:ext cx="3698074" cy="5403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386eaac9d084b0cb74f29424a62d4c9e2ae3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280</Words>
  <Application>Microsoft Office PowerPoint</Application>
  <PresentationFormat>On-screen Show (4:3)</PresentationFormat>
  <Paragraphs>54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Camila Paz Soldan</dc:creator>
  <cp:lastModifiedBy>DJ Vaio VPCZ2190X</cp:lastModifiedBy>
  <cp:revision>24</cp:revision>
  <dcterms:created xsi:type="dcterms:W3CDTF">2011-02-11T16:52:35Z</dcterms:created>
  <dcterms:modified xsi:type="dcterms:W3CDTF">2015-06-02T18:12:00Z</dcterms:modified>
</cp:coreProperties>
</file>